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6.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3.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4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4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2.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8" r:id="rId2"/>
    <p:sldId id="345" r:id="rId3"/>
    <p:sldId id="298" r:id="rId4"/>
    <p:sldId id="304" r:id="rId5"/>
    <p:sldId id="305" r:id="rId6"/>
    <p:sldId id="259" r:id="rId7"/>
    <p:sldId id="314" r:id="rId8"/>
    <p:sldId id="307" r:id="rId9"/>
    <p:sldId id="315" r:id="rId10"/>
    <p:sldId id="309" r:id="rId11"/>
    <p:sldId id="316" r:id="rId12"/>
    <p:sldId id="318" r:id="rId13"/>
    <p:sldId id="319" r:id="rId14"/>
    <p:sldId id="320" r:id="rId15"/>
    <p:sldId id="321" r:id="rId16"/>
    <p:sldId id="323" r:id="rId17"/>
    <p:sldId id="356" r:id="rId18"/>
    <p:sldId id="346" r:id="rId19"/>
    <p:sldId id="347" r:id="rId20"/>
    <p:sldId id="348" r:id="rId21"/>
    <p:sldId id="349" r:id="rId22"/>
    <p:sldId id="350" r:id="rId23"/>
    <p:sldId id="351" r:id="rId24"/>
    <p:sldId id="352" r:id="rId25"/>
    <p:sldId id="353" r:id="rId26"/>
    <p:sldId id="354" r:id="rId27"/>
    <p:sldId id="355" r:id="rId28"/>
    <p:sldId id="326" r:id="rId29"/>
    <p:sldId id="327"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2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838" autoAdjust="0"/>
  </p:normalViewPr>
  <p:slideViewPr>
    <p:cSldViewPr snapToGrid="0">
      <p:cViewPr varScale="1">
        <p:scale>
          <a:sx n="73" d="100"/>
          <a:sy n="73" d="100"/>
        </p:scale>
        <p:origin x="5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F5172-62C3-4A5C-BB6B-D96C1FCC0631}" type="datetimeFigureOut">
              <a:rPr lang="en-IN" smtClean="0"/>
              <a:t>05-01-2022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70A9C-A474-4315-830B-634297C5B378}" type="slidenum">
              <a:rPr lang="en-IN" smtClean="0"/>
              <a:t>‹#›</a:t>
            </a:fld>
            <a:endParaRPr lang="en-IN"/>
          </a:p>
        </p:txBody>
      </p:sp>
    </p:spTree>
    <p:extLst>
      <p:ext uri="{BB962C8B-B14F-4D97-AF65-F5344CB8AC3E}">
        <p14:creationId xmlns:p14="http://schemas.microsoft.com/office/powerpoint/2010/main" val="21839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959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419310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006684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31729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40466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1"/>
          </p:nvPr>
        </p:nvSpPr>
        <p:spPr/>
        <p:txBody>
          <a:bodyPr/>
          <a:lstStyle/>
          <a:p>
            <a:pPr>
              <a:buNone/>
            </a:pPr>
            <a:r>
              <a:rPr lang="en-US" sz="2000" dirty="0" smtClean="0">
                <a:latin typeface="Roboto" panose="02000000000000000000" pitchFamily="2" charset="0"/>
                <a:ea typeface="Roboto" panose="02000000000000000000" pitchFamily="2" charset="0"/>
              </a:rPr>
              <a:t>Answer: Painless Operation</a:t>
            </a:r>
            <a:endParaRPr lang="en-US"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9706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325815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154700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569657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530610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992134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dirty="0"/>
          </a:p>
        </p:txBody>
      </p:sp>
    </p:spTree>
    <p:extLst>
      <p:ext uri="{BB962C8B-B14F-4D97-AF65-F5344CB8AC3E}">
        <p14:creationId xmlns:p14="http://schemas.microsoft.com/office/powerpoint/2010/main" val="2887164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ANSWER: B</a:t>
            </a:r>
          </a:p>
          <a:p>
            <a:pPr marL="158750" indent="0">
              <a:buFontTx/>
              <a:buNone/>
            </a:pP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EXPLANATION: In a problem like this, it makes sense to mark parts (i.e., constituent propositions) with symbols.</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X: In the last T 20 Series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Virat</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a:t>
            </a:r>
            <a:r>
              <a:rPr lang="en-IN" sz="1100" b="0" i="0" u="none" strike="noStrike" cap="none" dirty="0" err="1">
                <a:solidFill>
                  <a:srgbClr val="000000"/>
                </a:solidFill>
                <a:effectLst/>
                <a:latin typeface="Arial" panose="020B0604020202020204"/>
                <a:ea typeface="Arial" panose="020B0604020202020204"/>
                <a:cs typeface="Arial" panose="020B0604020202020204"/>
                <a:sym typeface="Arial" panose="020B0604020202020204"/>
              </a:rPr>
              <a:t>Kohli</a:t>
            </a: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 was in great form.</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Y: India won the match.</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Then X and Y is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 Now if X is not true can we say that Y would be false? No way.</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(b) Surely, X is true otherwise ‘X and Y’ cannot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(c) Y cannot be false, because ‘X and Y’ is given to be true.</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Hence, the statement in C cannot be correct.</a:t>
            </a:r>
            <a:b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br>
            <a:r>
              <a:rPr lang="en-I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 In ‘X and Y’, there is no mention about the series. So this statement in (d) cannot be concluded.</a:t>
            </a:r>
          </a:p>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6" name="Google Shape;16;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2155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4E4D25-8E90-4214-BF69-84A2A03D912B}"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E4D25-8E90-4214-BF69-84A2A03D912B}"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94E4D25-8E90-4214-BF69-84A2A03D912B}"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94E4D25-8E90-4214-BF69-84A2A03D912B}"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4E4D25-8E90-4214-BF69-84A2A03D912B}"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E4D25-8E90-4214-BF69-84A2A03D912B}"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E4D25-8E90-4214-BF69-84A2A03D912B}"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E4D25-8E90-4214-BF69-84A2A03D912B}"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CD06A-9AAD-409E-B4D5-EBEC76E123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E4D25-8E90-4214-BF69-84A2A03D912B}" type="datetimeFigureOut">
              <a:rPr lang="en-IN" smtClean="0"/>
              <a:t>05-01-2022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CD06A-9AAD-409E-B4D5-EBEC76E123E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3744000" y="575234"/>
            <a:ext cx="4703997" cy="570752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cs typeface="Arial" panose="020B0604020202020204" pitchFamily="34" charset="0"/>
              </a:rPr>
              <a:t>Find the number of students who like watching only one of the three given games</a:t>
            </a:r>
            <a:r>
              <a:rPr lang="en-US" sz="2000" dirty="0"/>
              <a:t>?</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190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200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100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205</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r>
              <a:rPr lang="en-US" sz="1800" dirty="0" smtClean="0">
                <a:latin typeface="Arial" panose="020B0604020202020204" pitchFamily="34" charset="0"/>
                <a:ea typeface="Roboto" panose="02000000000000000000" pitchFamily="2" charset="0"/>
                <a:cs typeface="Arial" panose="020B0604020202020204" pitchFamily="34" charset="0"/>
                <a:sym typeface="Roboto"/>
              </a:rPr>
              <a:t>Answer: </a:t>
            </a:r>
            <a:r>
              <a:rPr lang="en-US" sz="1800" b="1" dirty="0" smtClean="0">
                <a:latin typeface="Arial" panose="020B0604020202020204" pitchFamily="34" charset="0"/>
                <a:ea typeface="Roboto" panose="02000000000000000000" pitchFamily="2" charset="0"/>
                <a:cs typeface="Arial" panose="020B0604020202020204" pitchFamily="34" charset="0"/>
                <a:sym typeface="Roboto"/>
              </a:rPr>
              <a:t>D</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Effect transition="in" filter="barn(inVertical)">
                                      <p:cBhvr>
                                        <p:cTn id="39"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03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number of students who like watching only one of the three given games = (9% + 12% + 20%) of 500 = 205</a:t>
            </a: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244" y="1664952"/>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Let A, B and C represent people who like apples, bananas, and carrots respectively. The number of people in A = 10, B = 12 and C = 16. Three people are such that they enjoy apples, bananas as well as carrots. Two of them like apples and bananas. Let three people like apples and carrots. Also, four people are such that they like bananas and carrots. Answer the following questions: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How many people like apples only?</a:t>
            </a:r>
          </a:p>
          <a:p>
            <a:pPr marL="152400" indent="0">
              <a:buNone/>
            </a:pPr>
            <a:endParaRPr lang="en-US" sz="1800" dirty="0">
              <a:latin typeface="Arial" panose="020B0604020202020204" pitchFamily="34" charset="0"/>
              <a:cs typeface="Arial" panose="020B0604020202020204" pitchFamily="34" charset="0"/>
            </a:endParaRPr>
          </a:p>
          <a:p>
            <a:pPr marL="152400" indent="0">
              <a:lnSpc>
                <a:spcPct val="150000"/>
              </a:lnSpc>
              <a:buNone/>
            </a:pPr>
            <a:r>
              <a:rPr lang="pt-BR" sz="1800" dirty="0">
                <a:latin typeface="Arial" panose="020B0604020202020204" pitchFamily="34" charset="0"/>
                <a:cs typeface="Arial" panose="020B0604020202020204" pitchFamily="34" charset="0"/>
              </a:rPr>
              <a:t>A. 2   </a:t>
            </a:r>
          </a:p>
          <a:p>
            <a:pPr marL="152400" indent="0">
              <a:lnSpc>
                <a:spcPct val="150000"/>
              </a:lnSpc>
              <a:buNone/>
            </a:pPr>
            <a:r>
              <a:rPr lang="pt-BR" sz="1800" dirty="0">
                <a:latin typeface="Arial" panose="020B0604020202020204" pitchFamily="34" charset="0"/>
                <a:cs typeface="Arial" panose="020B0604020202020204" pitchFamily="34" charset="0"/>
              </a:rPr>
              <a:t>B. 7          </a:t>
            </a:r>
          </a:p>
          <a:p>
            <a:pPr marL="152400" indent="0">
              <a:lnSpc>
                <a:spcPct val="150000"/>
              </a:lnSpc>
              <a:buNone/>
            </a:pPr>
            <a:r>
              <a:rPr lang="pt-BR" sz="1800" dirty="0">
                <a:latin typeface="Arial" panose="020B0604020202020204" pitchFamily="34" charset="0"/>
                <a:cs typeface="Arial" panose="020B0604020202020204" pitchFamily="34" charset="0"/>
              </a:rPr>
              <a:t>C. 4              </a:t>
            </a:r>
          </a:p>
          <a:p>
            <a:pPr marL="152400" indent="0">
              <a:lnSpc>
                <a:spcPct val="150000"/>
              </a:lnSpc>
              <a:buNone/>
            </a:pPr>
            <a:r>
              <a:rPr lang="pt-BR" sz="1800" dirty="0">
                <a:latin typeface="Arial" panose="020B0604020202020204" pitchFamily="34" charset="0"/>
                <a:cs typeface="Arial" panose="020B0604020202020204" pitchFamily="34" charset="0"/>
              </a:rPr>
              <a:t>D. 11</a:t>
            </a:r>
          </a:p>
          <a:p>
            <a:pPr marL="152400" indent="0">
              <a:buNone/>
            </a:pPr>
            <a:endParaRPr lang="pt-BR" sz="1800" dirty="0">
              <a:latin typeface="Arial" panose="020B0604020202020204" pitchFamily="34" charset="0"/>
              <a:cs typeface="Arial" panose="020B0604020202020204" pitchFamily="34" charset="0"/>
            </a:endParaRPr>
          </a:p>
          <a:p>
            <a:pPr marL="152400" indent="0">
              <a:buNone/>
            </a:pPr>
            <a:endParaRPr lang="pt-BR" sz="1800" dirty="0">
              <a:latin typeface="Arial" panose="020B0604020202020204" pitchFamily="34" charset="0"/>
              <a:cs typeface="Arial" panose="020B0604020202020204" pitchFamily="34" charset="0"/>
            </a:endParaRPr>
          </a:p>
          <a:p>
            <a:pPr marL="152400" indent="0">
              <a:buNone/>
            </a:pPr>
            <a:endParaRPr lang="pt-BR" sz="1800" dirty="0">
              <a:latin typeface="Arial" panose="020B0604020202020204" pitchFamily="34" charset="0"/>
              <a:cs typeface="Arial" panose="020B0604020202020204" pitchFamily="34" charset="0"/>
            </a:endParaRPr>
          </a:p>
          <a:p>
            <a:pPr marL="152400" indent="0">
              <a:buNone/>
            </a:pPr>
            <a:r>
              <a:rPr lang="pt-BR" sz="1800" dirty="0">
                <a:latin typeface="Arial" panose="020B0604020202020204" pitchFamily="34" charset="0"/>
                <a:cs typeface="Arial" panose="020B0604020202020204" pitchFamily="34" charset="0"/>
              </a:rPr>
              <a:t>										</a:t>
            </a:r>
            <a:r>
              <a:rPr lang="pt-BR" sz="1800" dirty="0" smtClean="0">
                <a:latin typeface="Arial" panose="020B0604020202020204" pitchFamily="34" charset="0"/>
                <a:cs typeface="Arial" panose="020B0604020202020204" pitchFamily="34" charset="0"/>
              </a:rPr>
              <a:t>Answer: </a:t>
            </a:r>
            <a:r>
              <a:rPr lang="pt-BR" sz="1800" b="1" dirty="0" smtClean="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789" y="2866320"/>
            <a:ext cx="2143125" cy="214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anim calcmode="lin" valueType="num">
                                      <p:cBhvr additive="base">
                                        <p:cTn id="19"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5" end="5"/>
                                            </p:txEl>
                                          </p:spTgt>
                                        </p:tgtEl>
                                        <p:attrNameLst>
                                          <p:attrName>style.visibility</p:attrName>
                                        </p:attrNameLst>
                                      </p:cBhvr>
                                      <p:to>
                                        <p:strVal val="visible"/>
                                      </p:to>
                                    </p:set>
                                    <p:anim calcmode="lin" valueType="num">
                                      <p:cBhvr additive="base">
                                        <p:cTn id="25"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anim calcmode="lin" valueType="num">
                                      <p:cBhvr additive="base">
                                        <p:cTn id="31"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7" end="7"/>
                                            </p:txEl>
                                          </p:spTgt>
                                        </p:tgtEl>
                                        <p:attrNameLst>
                                          <p:attrName>style.visibility</p:attrName>
                                        </p:attrNameLst>
                                      </p:cBhvr>
                                      <p:to>
                                        <p:strVal val="visible"/>
                                      </p:to>
                                    </p:set>
                                    <p:anim calcmode="lin" valueType="num">
                                      <p:cBhvr additive="base">
                                        <p:cTn id="3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47">
                                            <p:txEl>
                                              <p:pRg st="11" end="11"/>
                                            </p:txEl>
                                          </p:spTgt>
                                        </p:tgtEl>
                                        <p:attrNameLst>
                                          <p:attrName>style.visibility</p:attrName>
                                        </p:attrNameLst>
                                      </p:cBhvr>
                                      <p:to>
                                        <p:strVal val="visible"/>
                                      </p:to>
                                    </p:set>
                                    <p:animEffect transition="in" filter="barn(inVertical)">
                                      <p:cBhvr>
                                        <p:cTn id="43"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a:t>
            </a:r>
            <a:r>
              <a:rPr lang="en-GB" sz="2665" b="1" dirty="0" smtClean="0">
                <a:solidFill>
                  <a:schemeClr val="lt1"/>
                </a:solidFill>
                <a:latin typeface="Calibri" panose="020F0502020204030204" pitchFamily="34" charset="0"/>
                <a:ea typeface="Roboto"/>
                <a:cs typeface="Roboto"/>
                <a:sym typeface="Roboto"/>
              </a:rPr>
              <a:t>04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This means that we have to find the number of people in A – the number of people in [AB + ABC + AC] only. We know that the number of people in A = 10. Also, the number of people in AB = 2, AC = 3 and ABC = 3. Therefore, we have: The number of people who like apples only = 10 – [ 2 + 3 + 3 ] = 2.</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Let A, B and C represent people who like apples, bananas, and carrots respectively. The number of people in A = 10, B = 12 and C = 16. Three people are such that they enjoy apples, bananas as well as carrots. Two of them like apples and bananas. Let three people like apples and carrots. Also, four people are such that they like bananas and carrots. Answer the following questions: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How many people like only one of the three?</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pt-BR" sz="1800" dirty="0">
                <a:latin typeface="Arial" panose="020B0604020202020204" pitchFamily="34" charset="0"/>
                <a:cs typeface="Arial" panose="020B0604020202020204" pitchFamily="34" charset="0"/>
              </a:rPr>
              <a:t>A. 33       </a:t>
            </a:r>
          </a:p>
          <a:p>
            <a:pPr marL="152400" indent="0">
              <a:lnSpc>
                <a:spcPct val="150000"/>
              </a:lnSpc>
              <a:buNone/>
            </a:pPr>
            <a:r>
              <a:rPr lang="pt-BR" sz="1800" dirty="0">
                <a:latin typeface="Arial" panose="020B0604020202020204" pitchFamily="34" charset="0"/>
                <a:cs typeface="Arial" panose="020B0604020202020204" pitchFamily="34" charset="0"/>
              </a:rPr>
              <a:t>B. 30        </a:t>
            </a:r>
          </a:p>
          <a:p>
            <a:pPr marL="152400" indent="0">
              <a:lnSpc>
                <a:spcPct val="150000"/>
              </a:lnSpc>
              <a:buNone/>
            </a:pPr>
            <a:r>
              <a:rPr lang="pt-BR" sz="1800" dirty="0">
                <a:latin typeface="Arial" panose="020B0604020202020204" pitchFamily="34" charset="0"/>
                <a:cs typeface="Arial" panose="020B0604020202020204" pitchFamily="34" charset="0"/>
              </a:rPr>
              <a:t>C. 42            </a:t>
            </a:r>
          </a:p>
          <a:p>
            <a:pPr marL="152400" indent="0">
              <a:lnSpc>
                <a:spcPct val="150000"/>
              </a:lnSpc>
              <a:buNone/>
            </a:pPr>
            <a:r>
              <a:rPr lang="pt-BR" sz="1800" dirty="0">
                <a:latin typeface="Arial" panose="020B0604020202020204" pitchFamily="34" charset="0"/>
                <a:cs typeface="Arial" panose="020B0604020202020204" pitchFamily="34" charset="0"/>
              </a:rPr>
              <a:t>D. 26</a:t>
            </a: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pt-BR"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pt-BR" sz="1800" dirty="0">
                <a:latin typeface="Arial" panose="020B0604020202020204" pitchFamily="34" charset="0"/>
                <a:ea typeface="Roboto" panose="02000000000000000000" pitchFamily="2" charset="0"/>
                <a:cs typeface="Arial" panose="020B0604020202020204" pitchFamily="34" charset="0"/>
                <a:sym typeface="Roboto"/>
              </a:rPr>
              <a:t>										</a:t>
            </a:r>
            <a:r>
              <a:rPr lang="pt-BR" sz="1800" i="1" dirty="0">
                <a:latin typeface="Arial" panose="020B0604020202020204" pitchFamily="34" charset="0"/>
                <a:ea typeface="Roboto" panose="02000000000000000000" pitchFamily="2" charset="0"/>
                <a:cs typeface="Arial" panose="020B0604020202020204" pitchFamily="34" charset="0"/>
                <a:sym typeface="Roboto"/>
              </a:rPr>
              <a:t> </a:t>
            </a:r>
            <a:r>
              <a:rPr lang="pt-BR" sz="1800" dirty="0" smtClean="0">
                <a:latin typeface="Arial" panose="020B0604020202020204" pitchFamily="34" charset="0"/>
                <a:ea typeface="Roboto" panose="02000000000000000000" pitchFamily="2" charset="0"/>
                <a:cs typeface="Arial" panose="020B0604020202020204" pitchFamily="34" charset="0"/>
                <a:sym typeface="Roboto"/>
              </a:rPr>
              <a:t>Answer: </a:t>
            </a:r>
            <a:r>
              <a:rPr lang="pt-BR" sz="1800" b="1" dirty="0" smtClean="0">
                <a:latin typeface="Arial" panose="020B0604020202020204" pitchFamily="34" charset="0"/>
                <a:ea typeface="Roboto" panose="02000000000000000000" pitchFamily="2" charset="0"/>
                <a:cs typeface="Arial" panose="020B0604020202020204" pitchFamily="34" charset="0"/>
                <a:sym typeface="Roboto"/>
              </a:rPr>
              <a:t>D</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789" y="2866320"/>
            <a:ext cx="2143125" cy="214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anim calcmode="lin" valueType="num">
                                      <p:cBhvr additive="base">
                                        <p:cTn id="19"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5" end="5"/>
                                            </p:txEl>
                                          </p:spTgt>
                                        </p:tgtEl>
                                        <p:attrNameLst>
                                          <p:attrName>style.visibility</p:attrName>
                                        </p:attrNameLst>
                                      </p:cBhvr>
                                      <p:to>
                                        <p:strVal val="visible"/>
                                      </p:to>
                                    </p:set>
                                    <p:anim calcmode="lin" valueType="num">
                                      <p:cBhvr additive="base">
                                        <p:cTn id="25"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6" end="6"/>
                                            </p:txEl>
                                          </p:spTgt>
                                        </p:tgtEl>
                                        <p:attrNameLst>
                                          <p:attrName>style.visibility</p:attrName>
                                        </p:attrNameLst>
                                      </p:cBhvr>
                                      <p:to>
                                        <p:strVal val="visible"/>
                                      </p:to>
                                    </p:set>
                                    <p:anim calcmode="lin" valueType="num">
                                      <p:cBhvr additive="base">
                                        <p:cTn id="31"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7" end="7"/>
                                            </p:txEl>
                                          </p:spTgt>
                                        </p:tgtEl>
                                        <p:attrNameLst>
                                          <p:attrName>style.visibility</p:attrName>
                                        </p:attrNameLst>
                                      </p:cBhvr>
                                      <p:to>
                                        <p:strVal val="visible"/>
                                      </p:to>
                                    </p:set>
                                    <p:anim calcmode="lin" valueType="num">
                                      <p:cBhvr additive="base">
                                        <p:cTn id="3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a:t>
            </a:r>
            <a:r>
              <a:rPr lang="en-GB" sz="2665" b="1" dirty="0" smtClean="0">
                <a:solidFill>
                  <a:schemeClr val="lt1"/>
                </a:solidFill>
                <a:latin typeface="Calibri" panose="020F0502020204030204" pitchFamily="34" charset="0"/>
                <a:ea typeface="Roboto"/>
                <a:cs typeface="Roboto"/>
                <a:sym typeface="Roboto"/>
              </a:rPr>
              <a:t>05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question here is asking us to find us the number of people in A + B + C – [AB + AC + BC + ABC] = 10 + 12 + 16 – [2+3+4+3] = 38 – 12 = 26.</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43400" y="2571750"/>
            <a:ext cx="6067426" cy="1790700"/>
          </a:xfrm>
        </p:spPr>
        <p:txBody>
          <a:bodyPr>
            <a:normAutofit/>
          </a:bodyPr>
          <a:lstStyle/>
          <a:p>
            <a:pPr marL="152400" indent="0">
              <a:buNone/>
            </a:pPr>
            <a:endParaRPr lang="en-IN" b="1" dirty="0">
              <a:latin typeface="Arial" panose="020B0604020202020204" pitchFamily="34" charset="0"/>
              <a:cs typeface="Arial" panose="020B0604020202020204" pitchFamily="34" charset="0"/>
            </a:endParaRPr>
          </a:p>
          <a:p>
            <a:pPr marL="152400" indent="0">
              <a:buNone/>
            </a:pPr>
            <a:r>
              <a:rPr lang="en-IN" b="1" dirty="0">
                <a:latin typeface="Arial" panose="020B0604020202020204" pitchFamily="34" charset="0"/>
                <a:cs typeface="Arial" panose="020B0604020202020204" pitchFamily="34" charset="0"/>
              </a:rPr>
              <a:t>LOGICAL CONNECTIVES</a:t>
            </a:r>
          </a:p>
        </p:txBody>
      </p:sp>
      <p:pic>
        <p:nvPicPr>
          <p:cNvPr id="4" name="Google Shape;69;p15"/>
          <p:cNvPicPr preferRelativeResize="0"/>
          <p:nvPr/>
        </p:nvPicPr>
        <p:blipFill>
          <a:blip r:embed="rId2"/>
          <a:stretch>
            <a:fillRect/>
          </a:stretch>
        </p:blipFill>
        <p:spPr>
          <a:xfrm>
            <a:off x="9443962" y="232228"/>
            <a:ext cx="2612572" cy="1101571"/>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p>
        </p:txBody>
      </p:sp>
      <p:sp>
        <p:nvSpPr>
          <p:cNvPr id="5" name="Content Placeholder 4"/>
          <p:cNvSpPr>
            <a:spLocks noGrp="1"/>
          </p:cNvSpPr>
          <p:nvPr>
            <p:ph idx="1"/>
          </p:nvPr>
        </p:nvSpPr>
        <p:spPr>
          <a:xfrm>
            <a:off x="254441" y="1333800"/>
            <a:ext cx="11107310" cy="4843163"/>
          </a:xfrm>
        </p:spPr>
        <p:txBody>
          <a:bodyPr>
            <a:normAutofit/>
          </a:bodyPr>
          <a:lstStyle/>
          <a:p>
            <a:pPr marL="0" indent="0">
              <a:buNone/>
            </a:pPr>
            <a:r>
              <a:rPr lang="en-US" sz="1800" b="1" dirty="0">
                <a:latin typeface="Arial" panose="020B0604020202020204" pitchFamily="34" charset="0"/>
                <a:cs typeface="Arial" panose="020B0604020202020204" pitchFamily="34" charset="0"/>
              </a:rPr>
              <a:t>What are Logical Connectives?</a:t>
            </a:r>
          </a:p>
          <a:p>
            <a:r>
              <a:rPr lang="en-US" sz="1800" dirty="0">
                <a:latin typeface="Arial" panose="020B0604020202020204" pitchFamily="34" charset="0"/>
                <a:cs typeface="Arial" panose="020B0604020202020204" pitchFamily="34" charset="0"/>
              </a:rPr>
              <a:t>Logical connectives are basically words or symbols which are used to form a complex sentence from two simple sentences by connecting them.</a:t>
            </a:r>
          </a:p>
          <a:p>
            <a:r>
              <a:rPr lang="en-US" sz="1800" dirty="0">
                <a:latin typeface="Arial" panose="020B0604020202020204" pitchFamily="34" charset="0"/>
                <a:cs typeface="Arial" panose="020B0604020202020204" pitchFamily="34" charset="0"/>
              </a:rPr>
              <a:t>Some Logical Connectives are – If, Only if, When, Whenever, Unless etc.</a:t>
            </a:r>
          </a:p>
          <a:p>
            <a:pPr marL="0" indent="0">
              <a:buNone/>
            </a:pPr>
            <a:r>
              <a:rPr lang="en-US" sz="1800" dirty="0">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35847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629412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776308"/>
            <a:ext cx="11753421" cy="5919762"/>
          </a:xfrm>
          <a:prstGeom prst="rect">
            <a:avLst/>
          </a:prstGeom>
          <a:noFill/>
        </p:spPr>
        <p:txBody>
          <a:bodyPr wrap="square" rtlCol="0">
            <a:spAutoFit/>
          </a:bodyPr>
          <a:lstStyle/>
          <a:p>
            <a:r>
              <a:rPr lang="en-US" sz="2667" b="1" dirty="0"/>
              <a:t>Different types of questions on connectives:</a:t>
            </a:r>
          </a:p>
          <a:p>
            <a:endParaRPr lang="en-US" sz="2667" b="1" dirty="0"/>
          </a:p>
          <a:p>
            <a:pPr marL="457189" indent="-457189">
              <a:buAutoNum type="arabicPeriod"/>
            </a:pPr>
            <a:r>
              <a:rPr lang="en-US" sz="2400" b="1" dirty="0"/>
              <a:t>Logical Connective (If, then)-</a:t>
            </a:r>
          </a:p>
          <a:p>
            <a:pPr marL="457189" lvl="2" indent="-457189">
              <a:buFont typeface="Wingdings" panose="05000000000000000000" pitchFamily="2" charset="2"/>
              <a:buChar char="v"/>
            </a:pPr>
            <a:r>
              <a:rPr lang="en-US" sz="2400" b="1" dirty="0"/>
              <a:t>Form:</a:t>
            </a:r>
            <a:r>
              <a:rPr lang="en-US" sz="2400" dirty="0"/>
              <a:t>(If p, then q) or (q if p).</a:t>
            </a:r>
          </a:p>
          <a:p>
            <a:pPr marL="457189" indent="-457189">
              <a:buFont typeface="Wingdings" panose="05000000000000000000" pitchFamily="2" charset="2"/>
              <a:buChar char="v"/>
            </a:pPr>
            <a:r>
              <a:rPr lang="en-US" sz="2400" b="1" dirty="0"/>
              <a:t>Example: </a:t>
            </a:r>
            <a:r>
              <a:rPr lang="en-US" sz="2400" dirty="0"/>
              <a:t>If it rains then ground gets wet.</a:t>
            </a:r>
          </a:p>
          <a:p>
            <a:pPr marL="457189" indent="-457189"/>
            <a:r>
              <a:rPr lang="en-US" sz="2400" dirty="0"/>
              <a:t>	In these statements cause is a sufficient condition for effect to happen but not</a:t>
            </a:r>
          </a:p>
          <a:p>
            <a:pPr marL="457189" indent="-457189"/>
            <a:r>
              <a:rPr lang="en-US" sz="2400" dirty="0"/>
              <a:t>     necessary condition.</a:t>
            </a:r>
          </a:p>
          <a:p>
            <a:pPr marL="457189" indent="-457189"/>
            <a:endParaRPr lang="en-US" sz="2400" dirty="0"/>
          </a:p>
          <a:p>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26378107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993553"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219202"/>
            <a:ext cx="11753421" cy="6206892"/>
          </a:xfrm>
          <a:prstGeom prst="rect">
            <a:avLst/>
          </a:prstGeom>
          <a:noFill/>
        </p:spPr>
        <p:txBody>
          <a:bodyPr wrap="square" rtlCol="0">
            <a:spAutoFit/>
          </a:bodyPr>
          <a:lstStyle/>
          <a:p>
            <a:pPr marL="457189" indent="-457189"/>
            <a:r>
              <a:rPr lang="en-US" sz="2400" b="1" u="sng" dirty="0"/>
              <a:t>CASES:</a:t>
            </a:r>
          </a:p>
          <a:p>
            <a:pPr marL="457189" indent="-457189"/>
            <a:endParaRPr lang="en-US" sz="2400" dirty="0"/>
          </a:p>
          <a:p>
            <a:r>
              <a:rPr lang="en-US" sz="2400" b="1" dirty="0"/>
              <a:t>Case 1. </a:t>
            </a:r>
            <a:r>
              <a:rPr lang="en-US" sz="2400" dirty="0"/>
              <a:t>If cause is happening, it means it is raining so obviously ground gets wet (given).</a:t>
            </a:r>
          </a:p>
          <a:p>
            <a:r>
              <a:rPr lang="en-US" sz="2400" dirty="0"/>
              <a:t>So if cause (yes) then effect (yes).</a:t>
            </a:r>
          </a:p>
          <a:p>
            <a:endParaRPr lang="en-US" sz="2400" dirty="0"/>
          </a:p>
          <a:p>
            <a:r>
              <a:rPr lang="en-US" sz="2400" b="1" dirty="0">
                <a:sym typeface="+mn-ea"/>
              </a:rPr>
              <a:t>Case 2. </a:t>
            </a:r>
            <a:r>
              <a:rPr lang="en-US" sz="2400" dirty="0">
                <a:sym typeface="+mn-ea"/>
              </a:rPr>
              <a:t>If cause is not happening, it means its not raining so we have no idea about the condition of ground because it may be wet or not. It can get wet by some other cause also, we don’t know about that cause.</a:t>
            </a:r>
            <a:endParaRPr lang="en-US" sz="2400" dirty="0"/>
          </a:p>
          <a:p>
            <a:r>
              <a:rPr lang="en-US" sz="2400" dirty="0">
                <a:sym typeface="+mn-ea"/>
              </a:rPr>
              <a:t>So if cause (No) then effect (may or may not be)</a:t>
            </a:r>
            <a:endParaRPr lang="en-US" sz="2400" dirty="0"/>
          </a:p>
          <a:p>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409324263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3"/>
          <a:srcRect l="41241" t="9528" r="-23988" b="51129"/>
          <a:stretch>
            <a:fillRect/>
          </a:stretch>
        </p:blipFill>
        <p:spPr>
          <a:xfrm>
            <a:off x="1524000" y="5431671"/>
            <a:ext cx="4457700" cy="1420833"/>
          </a:xfrm>
          <a:prstGeom prst="rect">
            <a:avLst/>
          </a:prstGeom>
          <a:noFill/>
          <a:ln>
            <a:noFill/>
          </a:ln>
        </p:spPr>
      </p:pic>
      <p:sp>
        <p:nvSpPr>
          <p:cNvPr id="2" name="Rectangle 1"/>
          <p:cNvSpPr/>
          <p:nvPr/>
        </p:nvSpPr>
        <p:spPr>
          <a:xfrm>
            <a:off x="2146570" y="1643896"/>
            <a:ext cx="7503268" cy="369332"/>
          </a:xfrm>
          <a:prstGeom prst="rect">
            <a:avLst/>
          </a:prstGeom>
        </p:spPr>
        <p:txBody>
          <a:bodyPr wrap="square">
            <a:spAutoFit/>
          </a:bodyPr>
          <a:lstStyle/>
          <a:p>
            <a:endParaRPr lang="en-IN" dirty="0">
              <a:ea typeface="Roboto" panose="02000000000000000000" pitchFamily="2" charset="0"/>
              <a:cs typeface="+mn-lt"/>
            </a:endParaRPr>
          </a:p>
        </p:txBody>
      </p:sp>
      <p:pic>
        <p:nvPicPr>
          <p:cNvPr id="1026" name="Picture 2"/>
          <p:cNvPicPr>
            <a:picLocks noChangeAspect="1" noChangeArrowheads="1"/>
          </p:cNvPicPr>
          <p:nvPr/>
        </p:nvPicPr>
        <p:blipFill>
          <a:blip r:embed="rId4"/>
          <a:srcRect/>
          <a:stretch>
            <a:fillRect/>
          </a:stretch>
        </p:blipFill>
        <p:spPr bwMode="auto">
          <a:xfrm>
            <a:off x="3775077" y="1439335"/>
            <a:ext cx="4536831" cy="3776133"/>
          </a:xfrm>
          <a:prstGeom prst="rect">
            <a:avLst/>
          </a:prstGeom>
          <a:noFill/>
          <a:ln w="9525">
            <a:noFill/>
            <a:miter lim="800000"/>
            <a:headEnd/>
            <a:tailEnd/>
          </a:ln>
          <a:effectLst/>
        </p:spPr>
      </p:pic>
      <p:pic>
        <p:nvPicPr>
          <p:cNvPr id="6" name="Google Shape;57;p14"/>
          <p:cNvPicPr preferRelativeResize="0"/>
          <p:nvPr/>
        </p:nvPicPr>
        <p:blipFill>
          <a:blip r:embed="rId5" cstate="print">
            <a:alphaModFix/>
          </a:blip>
          <a:srcRect r="59384"/>
          <a:stretch>
            <a:fillRect/>
          </a:stretch>
        </p:blipFill>
        <p:spPr>
          <a:xfrm>
            <a:off x="9804127" y="160072"/>
            <a:ext cx="692422" cy="766799"/>
          </a:xfrm>
          <a:prstGeom prst="rect">
            <a:avLst/>
          </a:prstGeom>
          <a:noFill/>
          <a:ln>
            <a:noFill/>
          </a:ln>
        </p:spPr>
      </p:pic>
    </p:spTree>
    <p:extLst>
      <p:ext uri="{BB962C8B-B14F-4D97-AF65-F5344CB8AC3E}">
        <p14:creationId xmlns:p14="http://schemas.microsoft.com/office/powerpoint/2010/main" val="3819682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8428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598508"/>
            <a:ext cx="11753421" cy="5098896"/>
          </a:xfrm>
          <a:prstGeom prst="rect">
            <a:avLst/>
          </a:prstGeom>
          <a:noFill/>
        </p:spPr>
        <p:txBody>
          <a:bodyPr wrap="square" rtlCol="0">
            <a:spAutoFit/>
          </a:bodyPr>
          <a:lstStyle/>
          <a:p>
            <a:r>
              <a:rPr lang="en-US" sz="2400" b="1" dirty="0">
                <a:sym typeface="+mn-ea"/>
              </a:rPr>
              <a:t>Case 3.</a:t>
            </a:r>
            <a:r>
              <a:rPr lang="en-US" sz="2400" dirty="0">
                <a:sym typeface="+mn-ea"/>
              </a:rPr>
              <a:t> If effect is happening, it means ground gets wet but we don’t know how it gets wet. We have no idea about exact cause so cause may be or may not be happened.</a:t>
            </a:r>
            <a:endParaRPr lang="en-US" sz="2400" dirty="0"/>
          </a:p>
          <a:p>
            <a:r>
              <a:rPr lang="en-US" sz="2400" dirty="0">
                <a:sym typeface="+mn-ea"/>
              </a:rPr>
              <a:t>So if effect (Yes) then cause (may be or may not be)</a:t>
            </a:r>
            <a:endParaRPr lang="en-US" sz="2400" dirty="0"/>
          </a:p>
          <a:p>
            <a:endParaRPr lang="en-US" sz="2400" dirty="0"/>
          </a:p>
          <a:p>
            <a:r>
              <a:rPr lang="en-US" sz="2400" b="1" dirty="0">
                <a:sym typeface="+mn-ea"/>
              </a:rPr>
              <a:t>Case 4.</a:t>
            </a:r>
            <a:r>
              <a:rPr lang="en-US" sz="2400" dirty="0">
                <a:sym typeface="+mn-ea"/>
              </a:rPr>
              <a:t> If effect is not happening, it means ground does not get wet so we can clearly say that it has not rained because if it had rained the ground would definitely got wet.</a:t>
            </a:r>
            <a:endParaRPr lang="en-US" sz="2400" dirty="0"/>
          </a:p>
          <a:p>
            <a:r>
              <a:rPr lang="en-US" sz="2400" dirty="0">
                <a:sym typeface="+mn-ea"/>
              </a:rPr>
              <a:t>So if effect (No) then cause is surely (No).</a:t>
            </a:r>
            <a:endParaRPr lang="en-US" sz="2400" dirty="0"/>
          </a:p>
          <a:p>
            <a:endParaRPr lang="en-US" sz="2400" dirty="0"/>
          </a:p>
          <a:p>
            <a:pPr marL="457189" indent="-457189">
              <a:lnSpc>
                <a:spcPct val="150000"/>
              </a:lnSpc>
            </a:pPr>
            <a:endParaRPr lang="en-US" sz="2400" dirty="0"/>
          </a:p>
          <a:p>
            <a:pPr marL="457189" indent="-457189">
              <a:lnSpc>
                <a:spcPct val="150000"/>
              </a:lnSpc>
            </a:pPr>
            <a:endParaRPr lang="en-US" sz="2400" b="1" dirty="0"/>
          </a:p>
          <a:p>
            <a:pPr>
              <a:lnSpc>
                <a:spcPct val="150000"/>
              </a:lnSpc>
            </a:pPr>
            <a:endParaRPr lang="en-US" sz="2667" b="1" dirty="0"/>
          </a:p>
          <a:p>
            <a:endParaRPr lang="en-US" sz="2133" dirty="0"/>
          </a:p>
        </p:txBody>
      </p:sp>
    </p:spTree>
    <p:extLst>
      <p:ext uri="{BB962C8B-B14F-4D97-AF65-F5344CB8AC3E}">
        <p14:creationId xmlns:p14="http://schemas.microsoft.com/office/powerpoint/2010/main" val="220902405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03080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373295"/>
            <a:ext cx="11753421" cy="6740307"/>
          </a:xfrm>
          <a:prstGeom prst="rect">
            <a:avLst/>
          </a:prstGeom>
          <a:noFill/>
        </p:spPr>
        <p:txBody>
          <a:bodyPr wrap="square" rtlCol="0">
            <a:spAutoFit/>
          </a:bodyPr>
          <a:lstStyle/>
          <a:p>
            <a:r>
              <a:rPr lang="en-US" sz="2400" b="1" dirty="0"/>
              <a:t>2. Logical Connective (only if/when) –</a:t>
            </a:r>
          </a:p>
          <a:p>
            <a:endParaRPr lang="en-US" sz="2400" b="1" dirty="0"/>
          </a:p>
          <a:p>
            <a:pPr>
              <a:buFont typeface="Wingdings" panose="05000000000000000000" pitchFamily="2" charset="2"/>
              <a:buChar char="v"/>
            </a:pPr>
            <a:r>
              <a:rPr lang="en-US" sz="2400" b="1" dirty="0"/>
              <a:t> Form:</a:t>
            </a:r>
            <a:r>
              <a:rPr lang="en-US" sz="2400" dirty="0"/>
              <a:t> These statements are in the form of (Only If p, then q) or (q, only if p).</a:t>
            </a:r>
          </a:p>
          <a:p>
            <a:pPr>
              <a:buFont typeface="Wingdings" panose="05000000000000000000" pitchFamily="2" charset="2"/>
              <a:buChar char="v"/>
            </a:pPr>
            <a:r>
              <a:rPr lang="en-US" sz="2400" b="1" dirty="0"/>
              <a:t> Example: </a:t>
            </a:r>
            <a:r>
              <a:rPr lang="en-US" sz="2400" dirty="0"/>
              <a:t>Only if </a:t>
            </a:r>
            <a:r>
              <a:rPr lang="en-US" sz="2400" dirty="0" err="1"/>
              <a:t>Rohit</a:t>
            </a:r>
            <a:r>
              <a:rPr lang="en-US" sz="2400" dirty="0"/>
              <a:t> runs fast, he will catch the train.</a:t>
            </a:r>
          </a:p>
          <a:p>
            <a:r>
              <a:rPr lang="en-US" sz="2400" b="1" dirty="0"/>
              <a:t>	</a:t>
            </a:r>
            <a:r>
              <a:rPr lang="en-US" sz="2400" dirty="0"/>
              <a:t>In these statements cause is a necessary condition for effect to happen but not sufficient condition.</a:t>
            </a:r>
          </a:p>
          <a:p>
            <a:endParaRPr lang="en-US" sz="2400" b="1" dirty="0"/>
          </a:p>
          <a:p>
            <a:r>
              <a:rPr lang="en-US" sz="2400" b="1" dirty="0"/>
              <a:t>Case 1</a:t>
            </a:r>
            <a:r>
              <a:rPr lang="en-US" sz="2400" dirty="0"/>
              <a:t>– cause yes, it means </a:t>
            </a:r>
            <a:r>
              <a:rPr lang="en-US" sz="2400" dirty="0" err="1"/>
              <a:t>Rohit</a:t>
            </a:r>
            <a:r>
              <a:rPr lang="en-US" sz="2400" dirty="0"/>
              <a:t> runs fast so it doesn’t mean that he will surely catch the train. Cause – yes; effect- may be may not be</a:t>
            </a:r>
          </a:p>
          <a:p>
            <a:endParaRPr lang="en-US" sz="2400" dirty="0"/>
          </a:p>
          <a:p>
            <a:endParaRPr lang="en-US" sz="2400" b="1" dirty="0"/>
          </a:p>
          <a:p>
            <a:r>
              <a:rPr lang="en-US" sz="2400" dirty="0"/>
              <a:t>	</a:t>
            </a:r>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9127293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156113"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432562"/>
            <a:ext cx="11753421" cy="6001643"/>
          </a:xfrm>
          <a:prstGeom prst="rect">
            <a:avLst/>
          </a:prstGeom>
          <a:noFill/>
        </p:spPr>
        <p:txBody>
          <a:bodyPr wrap="square" rtlCol="0">
            <a:spAutoFit/>
          </a:bodyPr>
          <a:lstStyle/>
          <a:p>
            <a:r>
              <a:rPr lang="en-US" sz="2400" b="1" dirty="0">
                <a:sym typeface="+mn-ea"/>
              </a:rPr>
              <a:t>Case 2</a:t>
            </a:r>
            <a:r>
              <a:rPr lang="en-US" sz="2400" dirty="0">
                <a:sym typeface="+mn-ea"/>
              </a:rPr>
              <a:t> – cause no, it means </a:t>
            </a:r>
            <a:r>
              <a:rPr lang="en-US" sz="2400" dirty="0" err="1">
                <a:sym typeface="+mn-ea"/>
              </a:rPr>
              <a:t>Rohit</a:t>
            </a:r>
            <a:r>
              <a:rPr lang="en-US" sz="2400" dirty="0">
                <a:sym typeface="+mn-ea"/>
              </a:rPr>
              <a:t> doesn’t run fast so according to statement he will catch the train only if he runs fast so surely he will not catch the train.</a:t>
            </a:r>
            <a:endParaRPr lang="en-US" sz="2400" dirty="0"/>
          </a:p>
          <a:p>
            <a:r>
              <a:rPr lang="en-US" sz="2400" dirty="0">
                <a:sym typeface="+mn-ea"/>
              </a:rPr>
              <a:t>Cause- no; effect- no</a:t>
            </a:r>
            <a:endParaRPr lang="en-US" sz="2400" dirty="0"/>
          </a:p>
          <a:p>
            <a:endParaRPr lang="en-US" sz="2400" b="1" dirty="0"/>
          </a:p>
          <a:p>
            <a:r>
              <a:rPr lang="en-US" sz="2400" b="1" dirty="0"/>
              <a:t>Case 3</a:t>
            </a:r>
            <a:r>
              <a:rPr lang="en-US" sz="2400" dirty="0"/>
              <a:t> – effect yes, it means </a:t>
            </a:r>
            <a:r>
              <a:rPr lang="en-US" sz="2400" dirty="0" err="1"/>
              <a:t>Rohit</a:t>
            </a:r>
            <a:r>
              <a:rPr lang="en-US" sz="2400" dirty="0"/>
              <a:t> catches the train so surely we can say he ran fast.</a:t>
            </a:r>
          </a:p>
          <a:p>
            <a:r>
              <a:rPr lang="en-US" sz="2400" dirty="0"/>
              <a:t>Effect- yes; cause- yes.</a:t>
            </a:r>
          </a:p>
          <a:p>
            <a:endParaRPr lang="en-US" sz="2400" dirty="0"/>
          </a:p>
          <a:p>
            <a:r>
              <a:rPr lang="en-US" sz="2400" b="1" dirty="0"/>
              <a:t>Case 4</a:t>
            </a:r>
            <a:r>
              <a:rPr lang="en-US" sz="2400" dirty="0"/>
              <a:t> – effect no, it means he doesn’t catch the train this doesn’t implies that he </a:t>
            </a:r>
            <a:r>
              <a:rPr lang="en-US" sz="2400" dirty="0" err="1"/>
              <a:t>didnot</a:t>
            </a:r>
            <a:r>
              <a:rPr lang="en-US" sz="2400" dirty="0"/>
              <a:t> ran fast may be due to some other reason he was not able to catch the train.</a:t>
            </a:r>
          </a:p>
          <a:p>
            <a:r>
              <a:rPr lang="en-US" sz="2400" dirty="0"/>
              <a:t>Effect- no; cause – may be may not be</a:t>
            </a:r>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16707478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94360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515535"/>
            <a:ext cx="11753421" cy="8586966"/>
          </a:xfrm>
          <a:prstGeom prst="rect">
            <a:avLst/>
          </a:prstGeom>
          <a:noFill/>
        </p:spPr>
        <p:txBody>
          <a:bodyPr wrap="square" rtlCol="0">
            <a:spAutoFit/>
          </a:bodyPr>
          <a:lstStyle/>
          <a:p>
            <a:r>
              <a:rPr lang="en-US" sz="2400" b="1" dirty="0"/>
              <a:t>3. Logical Connective (If and Only If) –</a:t>
            </a:r>
          </a:p>
          <a:p>
            <a:endParaRPr lang="en-US" sz="2400" b="1" dirty="0"/>
          </a:p>
          <a:p>
            <a:pPr>
              <a:buFont typeface="Wingdings" panose="05000000000000000000" pitchFamily="2" charset="2"/>
              <a:buChar char="v"/>
            </a:pPr>
            <a:r>
              <a:rPr lang="en-US" sz="2400" dirty="0"/>
              <a:t> </a:t>
            </a:r>
            <a:r>
              <a:rPr lang="en-US" sz="2400" b="1" dirty="0"/>
              <a:t>Form</a:t>
            </a:r>
            <a:r>
              <a:rPr lang="en-US" sz="2400" dirty="0"/>
              <a:t>: It is like necessary and sufficient condition which means cause is a necessary and sufficient condition for effect to take place.</a:t>
            </a:r>
          </a:p>
          <a:p>
            <a:pPr>
              <a:buFont typeface="Wingdings" panose="05000000000000000000" pitchFamily="2" charset="2"/>
              <a:buChar char="v"/>
            </a:pPr>
            <a:r>
              <a:rPr lang="en-US" sz="2400" b="1" dirty="0"/>
              <a:t> Example: </a:t>
            </a:r>
            <a:r>
              <a:rPr lang="en-US" sz="2400" dirty="0"/>
              <a:t>If and only If he clears the pre exam, he will get selected</a:t>
            </a:r>
          </a:p>
          <a:p>
            <a:pPr>
              <a:buFont typeface="Wingdings" panose="05000000000000000000" pitchFamily="2" charset="2"/>
              <a:buChar char="v"/>
            </a:pPr>
            <a:endParaRPr lang="en-US" sz="2400" b="1" dirty="0"/>
          </a:p>
          <a:p>
            <a:r>
              <a:rPr lang="en-US" sz="2400" b="1" dirty="0"/>
              <a:t>Case 1.</a:t>
            </a:r>
            <a:r>
              <a:rPr lang="en-US" sz="2400" dirty="0"/>
              <a:t> Cause is happening it means he cleared pre exam so surely he will get selected because given is ‘if he clears exam he will get selected’.</a:t>
            </a:r>
          </a:p>
          <a:p>
            <a:r>
              <a:rPr lang="en-US" sz="2400" dirty="0"/>
              <a:t>Cause –yes; effect – yes</a:t>
            </a:r>
          </a:p>
          <a:p>
            <a:endParaRPr lang="en-US" sz="2400" dirty="0"/>
          </a:p>
          <a:p>
            <a:endParaRPr lang="en-US" sz="2400" dirty="0"/>
          </a:p>
          <a:p>
            <a:endParaRPr lang="en-US" sz="2400" b="1" dirty="0"/>
          </a:p>
          <a:p>
            <a:r>
              <a:rPr lang="en-US" sz="2400" dirty="0"/>
              <a:t/>
            </a:r>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63408400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5615940"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863601"/>
            <a:ext cx="11753421" cy="8956298"/>
          </a:xfrm>
          <a:prstGeom prst="rect">
            <a:avLst/>
          </a:prstGeom>
          <a:noFill/>
        </p:spPr>
        <p:txBody>
          <a:bodyPr wrap="square" rtlCol="0">
            <a:spAutoFit/>
          </a:bodyPr>
          <a:lstStyle/>
          <a:p>
            <a:endParaRPr lang="en-US" sz="2400" b="1" dirty="0"/>
          </a:p>
          <a:p>
            <a:r>
              <a:rPr lang="en-US" sz="2400" b="1" dirty="0">
                <a:sym typeface="+mn-ea"/>
              </a:rPr>
              <a:t>Case 2.</a:t>
            </a:r>
            <a:r>
              <a:rPr lang="en-US" sz="2400" dirty="0">
                <a:sym typeface="+mn-ea"/>
              </a:rPr>
              <a:t> Cause is not happening it means he has not cleared pre exam so surely he will not get selected.</a:t>
            </a:r>
            <a:endParaRPr lang="en-US" sz="2400" dirty="0"/>
          </a:p>
          <a:p>
            <a:r>
              <a:rPr lang="en-US" sz="2400" dirty="0">
                <a:sym typeface="+mn-ea"/>
              </a:rPr>
              <a:t>Cause-no; effect-no</a:t>
            </a:r>
            <a:endParaRPr lang="en-US" sz="2400" b="1" dirty="0"/>
          </a:p>
          <a:p>
            <a:endParaRPr lang="en-US" sz="2400" b="1" dirty="0"/>
          </a:p>
          <a:p>
            <a:r>
              <a:rPr lang="en-US" sz="2400" b="1" dirty="0"/>
              <a:t>Case 3</a:t>
            </a:r>
            <a:r>
              <a:rPr lang="en-US" sz="2400" dirty="0"/>
              <a:t>. Effect is happening it means he selected it implies surely he has cleared his pre exam.</a:t>
            </a:r>
          </a:p>
          <a:p>
            <a:r>
              <a:rPr lang="en-US" sz="2400" dirty="0"/>
              <a:t>Effect – yes; cause – yes</a:t>
            </a:r>
          </a:p>
          <a:p>
            <a:endParaRPr lang="en-US" sz="2400" dirty="0"/>
          </a:p>
          <a:p>
            <a:r>
              <a:rPr lang="en-US" sz="2400" b="1" dirty="0"/>
              <a:t>Case 4.</a:t>
            </a:r>
            <a:r>
              <a:rPr lang="en-US" sz="2400" dirty="0"/>
              <a:t> Effect is not happening it means he has not selected .</a:t>
            </a:r>
          </a:p>
          <a:p>
            <a:r>
              <a:rPr lang="en-US" sz="2400" dirty="0"/>
              <a:t>By the statement ‘only if he clears the pre exam he will get selected’ we can say that he is not selected means he has not cleared pre exam.</a:t>
            </a:r>
          </a:p>
          <a:p>
            <a:r>
              <a:rPr lang="en-US" sz="2400" dirty="0"/>
              <a:t>Effect – No; cause-no</a:t>
            </a:r>
          </a:p>
          <a:p>
            <a:endParaRPr lang="en-US" sz="2400" b="1" dirty="0"/>
          </a:p>
          <a:p>
            <a:r>
              <a:rPr lang="en-US" sz="2400" dirty="0"/>
              <a:t/>
            </a:r>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31371656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8301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657775"/>
            <a:ext cx="11753421" cy="8217634"/>
          </a:xfrm>
          <a:prstGeom prst="rect">
            <a:avLst/>
          </a:prstGeom>
          <a:noFill/>
        </p:spPr>
        <p:txBody>
          <a:bodyPr wrap="square" rtlCol="0">
            <a:spAutoFit/>
          </a:bodyPr>
          <a:lstStyle/>
          <a:p>
            <a:r>
              <a:rPr lang="en-US" sz="2400" b="1" dirty="0"/>
              <a:t>4. Logical Connective (unless):-</a:t>
            </a:r>
          </a:p>
          <a:p>
            <a:endParaRPr lang="en-US" sz="2400" b="1" dirty="0"/>
          </a:p>
          <a:p>
            <a:pPr>
              <a:buFont typeface="Wingdings" panose="05000000000000000000" pitchFamily="2" charset="2"/>
              <a:buChar char="v"/>
            </a:pPr>
            <a:r>
              <a:rPr lang="en-US" sz="2400" b="1" dirty="0"/>
              <a:t> Form: </a:t>
            </a:r>
            <a:r>
              <a:rPr lang="en-US" sz="2400" dirty="0"/>
              <a:t>These statements are in the form of (Unless p, q) or (q, unless p)</a:t>
            </a:r>
          </a:p>
          <a:p>
            <a:pPr>
              <a:buFont typeface="Wingdings" panose="05000000000000000000" pitchFamily="2" charset="2"/>
              <a:buChar char="v"/>
            </a:pPr>
            <a:r>
              <a:rPr lang="en-US" sz="2400" b="1" dirty="0"/>
              <a:t> Example: </a:t>
            </a:r>
            <a:r>
              <a:rPr lang="en-US" sz="2400" dirty="0"/>
              <a:t>Unless </a:t>
            </a:r>
            <a:r>
              <a:rPr lang="en-US" sz="2400" dirty="0" err="1"/>
              <a:t>Virat</a:t>
            </a:r>
            <a:r>
              <a:rPr lang="en-US" sz="2400" dirty="0"/>
              <a:t> is the captain, India will lose the match.</a:t>
            </a:r>
          </a:p>
          <a:p>
            <a:endParaRPr lang="en-US" sz="2400" b="1" dirty="0"/>
          </a:p>
          <a:p>
            <a:r>
              <a:rPr lang="en-US" sz="2400" b="1" dirty="0"/>
              <a:t>Case 1.</a:t>
            </a:r>
            <a:r>
              <a:rPr lang="en-US" sz="2400" dirty="0"/>
              <a:t> If 1 is true it means </a:t>
            </a:r>
            <a:r>
              <a:rPr lang="en-US" sz="2400" dirty="0" err="1"/>
              <a:t>Virat</a:t>
            </a:r>
            <a:r>
              <a:rPr lang="en-US" sz="2400" dirty="0"/>
              <a:t> is the captain it doesn’t mean that India will surely win the match so we can’t say anything.</a:t>
            </a:r>
          </a:p>
          <a:p>
            <a:pPr marL="457189" indent="-457189">
              <a:buAutoNum type="arabicParenBoth"/>
            </a:pPr>
            <a:r>
              <a:rPr lang="en-US" sz="2400" dirty="0"/>
              <a:t>– yes, (2) – may be may not be</a:t>
            </a:r>
          </a:p>
          <a:p>
            <a:pPr marL="457189" indent="-457189"/>
            <a:endParaRPr lang="en-US" sz="2400" dirty="0"/>
          </a:p>
          <a:p>
            <a:endParaRPr lang="en-US" sz="2400" b="1" dirty="0"/>
          </a:p>
          <a:p>
            <a:endParaRPr lang="en-US" sz="2400" b="1" dirty="0"/>
          </a:p>
          <a:p>
            <a:r>
              <a:rPr lang="en-US" sz="2400" dirty="0"/>
              <a:t/>
            </a:r>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673613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4" y="188807"/>
            <a:ext cx="603080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745068"/>
            <a:ext cx="11753421" cy="9325630"/>
          </a:xfrm>
          <a:prstGeom prst="rect">
            <a:avLst/>
          </a:prstGeom>
          <a:noFill/>
        </p:spPr>
        <p:txBody>
          <a:bodyPr wrap="square" rtlCol="0">
            <a:spAutoFit/>
          </a:bodyPr>
          <a:lstStyle/>
          <a:p>
            <a:endParaRPr lang="en-US" sz="2400" b="1" dirty="0"/>
          </a:p>
          <a:p>
            <a:endParaRPr lang="en-US" sz="2400" b="1" dirty="0"/>
          </a:p>
          <a:p>
            <a:r>
              <a:rPr lang="en-US" sz="2400" b="1" dirty="0">
                <a:sym typeface="+mn-ea"/>
              </a:rPr>
              <a:t>Case 2</a:t>
            </a:r>
            <a:r>
              <a:rPr lang="en-US" sz="2400" dirty="0">
                <a:sym typeface="+mn-ea"/>
              </a:rPr>
              <a:t>. If 1 is false it means </a:t>
            </a:r>
            <a:r>
              <a:rPr lang="en-US" sz="2400" dirty="0" err="1">
                <a:sym typeface="+mn-ea"/>
              </a:rPr>
              <a:t>Virat</a:t>
            </a:r>
            <a:r>
              <a:rPr lang="en-US" sz="2400" dirty="0">
                <a:sym typeface="+mn-ea"/>
              </a:rPr>
              <a:t> is not the captain it means surely India will lose the match.</a:t>
            </a:r>
            <a:endParaRPr lang="en-US" sz="2400" dirty="0"/>
          </a:p>
          <a:p>
            <a:r>
              <a:rPr lang="en-US" sz="2400" dirty="0">
                <a:sym typeface="+mn-ea"/>
              </a:rPr>
              <a:t>(1) – no, (2) – yes</a:t>
            </a:r>
            <a:endParaRPr lang="en-US" sz="2400" dirty="0"/>
          </a:p>
          <a:p>
            <a:endParaRPr lang="en-US" sz="2400" b="1" dirty="0"/>
          </a:p>
          <a:p>
            <a:r>
              <a:rPr lang="en-US" sz="2400" b="1" dirty="0"/>
              <a:t>Case 3</a:t>
            </a:r>
            <a:r>
              <a:rPr lang="en-US" sz="2400" dirty="0"/>
              <a:t>. If 2 is true it means India lose the match so we can’t say anything that </a:t>
            </a:r>
            <a:r>
              <a:rPr lang="en-US" sz="2400" dirty="0" err="1"/>
              <a:t>Virat</a:t>
            </a:r>
            <a:r>
              <a:rPr lang="en-US" sz="2400" dirty="0"/>
              <a:t> is the captain or not. India can also lose the match when </a:t>
            </a:r>
            <a:r>
              <a:rPr lang="en-US" sz="2400" dirty="0" err="1"/>
              <a:t>Virat</a:t>
            </a:r>
            <a:r>
              <a:rPr lang="en-US" sz="2400" dirty="0"/>
              <a:t> is captain.</a:t>
            </a:r>
          </a:p>
          <a:p>
            <a:r>
              <a:rPr lang="en-US" sz="2400" dirty="0"/>
              <a:t>(2) – yes, (1) – may be may not be</a:t>
            </a:r>
          </a:p>
          <a:p>
            <a:endParaRPr lang="en-US" sz="2400" dirty="0"/>
          </a:p>
          <a:p>
            <a:r>
              <a:rPr lang="en-US" sz="2400" b="1" dirty="0"/>
              <a:t>Case 4</a:t>
            </a:r>
            <a:r>
              <a:rPr lang="en-US" sz="2400" dirty="0"/>
              <a:t>. If 2 is not true it means India won the match so we can surely say that </a:t>
            </a:r>
            <a:r>
              <a:rPr lang="en-US" sz="2400" dirty="0" err="1"/>
              <a:t>Virat</a:t>
            </a:r>
            <a:r>
              <a:rPr lang="en-US" sz="2400" dirty="0"/>
              <a:t> is the captain.</a:t>
            </a:r>
          </a:p>
          <a:p>
            <a:r>
              <a:rPr lang="en-US" sz="2400" dirty="0"/>
              <a:t>(2) – no, (1) – yes</a:t>
            </a:r>
          </a:p>
          <a:p>
            <a:endParaRPr lang="en-US" sz="2400" b="1" dirty="0"/>
          </a:p>
          <a:p>
            <a:endParaRPr lang="en-US" sz="2400" b="1" dirty="0"/>
          </a:p>
          <a:p>
            <a:r>
              <a:rPr lang="en-US" sz="2400" dirty="0"/>
              <a:t/>
            </a:r>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214129439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sz="2400" dirty="0"/>
          </a:p>
        </p:txBody>
      </p:sp>
      <p:sp>
        <p:nvSpPr>
          <p:cNvPr id="10" name="TextBox 9"/>
          <p:cNvSpPr txBox="1"/>
          <p:nvPr/>
        </p:nvSpPr>
        <p:spPr>
          <a:xfrm>
            <a:off x="438573" y="188807"/>
            <a:ext cx="5830147" cy="605230"/>
          </a:xfrm>
          <a:prstGeom prst="rect">
            <a:avLst/>
          </a:prstGeom>
          <a:noFill/>
        </p:spPr>
        <p:txBody>
          <a:bodyPr wrap="square" rtlCol="0">
            <a:spAutoFit/>
          </a:bodyPr>
          <a:lstStyle/>
          <a:p>
            <a:r>
              <a:rPr lang="en-US" sz="3333" b="1" dirty="0">
                <a:ln w="6600">
                  <a:solidFill>
                    <a:schemeClr val="accent2"/>
                  </a:solidFill>
                  <a:prstDash val="solid"/>
                </a:ln>
                <a:solidFill>
                  <a:srgbClr val="FFFFFF"/>
                </a:solidFill>
                <a:effectLst>
                  <a:outerShdw dist="38100" dir="2700000" algn="tl" rotWithShape="0">
                    <a:schemeClr val="accent2"/>
                  </a:outerShdw>
                </a:effectLst>
              </a:rPr>
              <a:t>LOGICAL CONNECTIVES:</a:t>
            </a:r>
          </a:p>
        </p:txBody>
      </p:sp>
      <p:sp>
        <p:nvSpPr>
          <p:cNvPr id="3" name="TextBox 2"/>
          <p:cNvSpPr txBox="1"/>
          <p:nvPr/>
        </p:nvSpPr>
        <p:spPr>
          <a:xfrm>
            <a:off x="438579" y="1468121"/>
            <a:ext cx="11753421" cy="8956298"/>
          </a:xfrm>
          <a:prstGeom prst="rect">
            <a:avLst/>
          </a:prstGeom>
          <a:noFill/>
        </p:spPr>
        <p:txBody>
          <a:bodyPr wrap="square" rtlCol="0">
            <a:spAutoFit/>
          </a:bodyPr>
          <a:lstStyle/>
          <a:p>
            <a:r>
              <a:rPr lang="en-US" sz="2400" b="1" dirty="0"/>
              <a:t>5. Logical Connective (Either or):-</a:t>
            </a:r>
          </a:p>
          <a:p>
            <a:endParaRPr lang="en-US" sz="2400" b="1" dirty="0"/>
          </a:p>
          <a:p>
            <a:pPr>
              <a:buFont typeface="Wingdings" panose="05000000000000000000" pitchFamily="2" charset="2"/>
              <a:buChar char="v"/>
            </a:pPr>
            <a:r>
              <a:rPr lang="en-US" sz="2400" b="1" dirty="0"/>
              <a:t> Form: </a:t>
            </a:r>
            <a:r>
              <a:rPr lang="en-US" sz="2400" dirty="0"/>
              <a:t>These statements are in the form of (either p or q).</a:t>
            </a:r>
          </a:p>
          <a:p>
            <a:pPr>
              <a:buFont typeface="Wingdings" panose="05000000000000000000" pitchFamily="2" charset="2"/>
              <a:buChar char="v"/>
            </a:pPr>
            <a:r>
              <a:rPr lang="en-US" sz="2400" b="1" dirty="0"/>
              <a:t> Example: </a:t>
            </a:r>
            <a:r>
              <a:rPr lang="en-US" sz="2400" dirty="0"/>
              <a:t>I drink either green tea or juice.</a:t>
            </a:r>
          </a:p>
          <a:p>
            <a:endParaRPr lang="en-US" sz="2400" b="1" dirty="0"/>
          </a:p>
          <a:p>
            <a:r>
              <a:rPr lang="en-US" sz="2400" dirty="0"/>
              <a:t>In these type of statements clearly if one statement is false then second is true and if one is true second is false.</a:t>
            </a:r>
          </a:p>
          <a:p>
            <a:endParaRPr lang="en-US" sz="2400" dirty="0"/>
          </a:p>
          <a:p>
            <a:r>
              <a:rPr lang="en-US" sz="2400" dirty="0"/>
              <a:t>If I drink green tea it means surely I don’t drink juice. And If I drink juice it means surely I don’t drink green tea. </a:t>
            </a:r>
          </a:p>
          <a:p>
            <a:endParaRPr lang="en-US" sz="2400" b="1" dirty="0"/>
          </a:p>
          <a:p>
            <a:endParaRPr lang="en-US" sz="2400" b="1" dirty="0"/>
          </a:p>
          <a:p>
            <a:endParaRPr lang="en-US" sz="2400" b="1" dirty="0"/>
          </a:p>
          <a:p>
            <a:r>
              <a:rPr lang="en-US" sz="2400" dirty="0"/>
              <a:t/>
            </a:r>
            <a:br>
              <a:rPr lang="en-US" sz="2400" dirty="0"/>
            </a:br>
            <a:endParaRPr lang="en-US" sz="2400" b="1" dirty="0"/>
          </a:p>
          <a:p>
            <a:endParaRPr lang="en-US" sz="2400" b="1" dirty="0"/>
          </a:p>
          <a:p>
            <a:endParaRPr lang="en-US" sz="2400" b="1" dirty="0"/>
          </a:p>
          <a:p>
            <a:endParaRPr lang="en-US" sz="2400" b="1" dirty="0"/>
          </a:p>
          <a:p>
            <a:endParaRPr lang="en-US" sz="2400" b="1" dirty="0"/>
          </a:p>
          <a:p>
            <a:endParaRPr lang="en-US" sz="2400" dirty="0"/>
          </a:p>
          <a:p>
            <a:pPr marL="457189" indent="-457189"/>
            <a:endParaRPr lang="en-US" sz="2400" dirty="0"/>
          </a:p>
          <a:p>
            <a:pPr marL="457189" indent="-457189"/>
            <a:endParaRPr lang="en-US" sz="2400" b="1" dirty="0"/>
          </a:p>
          <a:p>
            <a:endParaRPr lang="en-US" sz="2667" b="1" dirty="0"/>
          </a:p>
          <a:p>
            <a:endParaRPr lang="en-US" sz="2133" dirty="0"/>
          </a:p>
        </p:txBody>
      </p:sp>
    </p:spTree>
    <p:extLst>
      <p:ext uri="{BB962C8B-B14F-4D97-AF65-F5344CB8AC3E}">
        <p14:creationId xmlns:p14="http://schemas.microsoft.com/office/powerpoint/2010/main" val="378031052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07</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Players can play, only if weather is good.</a:t>
            </a:r>
          </a:p>
          <a:p>
            <a:pPr marL="152400" indent="0">
              <a:buNone/>
            </a:pPr>
            <a:endParaRPr lang="en-US" sz="1800" dirty="0">
              <a:latin typeface="Arial" panose="020B0604020202020204" pitchFamily="34" charset="0"/>
              <a:cs typeface="Arial" panose="020B0604020202020204" pitchFamily="34" charset="0"/>
            </a:endParaRP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Players can play.</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Weather is not good.</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Players cannot play.</a:t>
            </a:r>
          </a:p>
          <a:p>
            <a:pPr marL="552450" indent="-400050">
              <a:lnSpc>
                <a:spcPct val="100000"/>
              </a:lnSpc>
              <a:buFont typeface="+mj-lt"/>
              <a:buAutoNum type="arabicPeriod"/>
            </a:pPr>
            <a:r>
              <a:rPr lang="en-IN" sz="1800" dirty="0">
                <a:latin typeface="Arial" panose="020B0604020202020204" pitchFamily="34" charset="0"/>
                <a:cs typeface="Arial" panose="020B0604020202020204" pitchFamily="34" charset="0"/>
              </a:rPr>
              <a:t>Weather is good.</a:t>
            </a:r>
          </a:p>
          <a:p>
            <a:pPr marL="552450" indent="-400050">
              <a:lnSpc>
                <a:spcPct val="100000"/>
              </a:lnSpc>
              <a:buFont typeface="+mj-lt"/>
              <a:buAutoNum type="arabi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3</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D</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147">
                                            <p:txEl>
                                              <p:pRg st="15" end="15"/>
                                            </p:txEl>
                                          </p:spTgt>
                                        </p:tgtEl>
                                        <p:attrNameLst>
                                          <p:attrName>style.visibility</p:attrName>
                                        </p:attrNameLst>
                                      </p:cBhvr>
                                      <p:to>
                                        <p:strVal val="visible"/>
                                      </p:to>
                                    </p:set>
                                    <p:animEffect transition="in" filter="barn(inVertical)">
                                      <p:cBhvr>
                                        <p:cTn id="48" dur="500"/>
                                        <p:tgtEl>
                                          <p:spTgt spid="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07</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is clear that if in case the weather is not good, then there is no chance that players can play. Hence, </a:t>
            </a:r>
            <a:r>
              <a:rPr lang="en-US" sz="1800" dirty="0" smtClean="0">
                <a:latin typeface="Arial" panose="020B0604020202020204" pitchFamily="34" charset="0"/>
                <a:cs typeface="Arial" panose="020B0604020202020204" pitchFamily="34" charset="0"/>
              </a:rPr>
              <a:t>23 </a:t>
            </a:r>
            <a:r>
              <a:rPr lang="en-US" sz="1800" dirty="0">
                <a:latin typeface="Arial" panose="020B0604020202020204" pitchFamily="34" charset="0"/>
                <a:cs typeface="Arial" panose="020B0604020202020204" pitchFamily="34" charset="0"/>
              </a:rPr>
              <a:t>is the correct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52750" y="2444750"/>
            <a:ext cx="6067426" cy="1790700"/>
          </a:xfrm>
        </p:spPr>
        <p:txBody>
          <a:bodyPr>
            <a:noAutofit/>
          </a:bodyPr>
          <a:lstStyle/>
          <a:p>
            <a:pPr marL="152400" indent="0">
              <a:buNone/>
            </a:pPr>
            <a:endParaRPr lang="en-IN" sz="4400" b="1" dirty="0">
              <a:latin typeface="Arial" panose="020B0604020202020204" pitchFamily="34" charset="0"/>
              <a:cs typeface="Arial" panose="020B0604020202020204" pitchFamily="34" charset="0"/>
            </a:endParaRPr>
          </a:p>
          <a:p>
            <a:pPr marL="152400" indent="0">
              <a:buNone/>
            </a:pPr>
            <a:r>
              <a:rPr lang="en-IN" sz="4400" b="1" dirty="0" smtClean="0">
                <a:latin typeface="Arial" panose="020B0604020202020204" pitchFamily="34" charset="0"/>
                <a:cs typeface="Arial" panose="020B0604020202020204" pitchFamily="34" charset="0"/>
              </a:rPr>
              <a:t>	VENN </a:t>
            </a:r>
            <a:r>
              <a:rPr lang="en-IN" sz="4400" b="1" dirty="0">
                <a:latin typeface="Arial" panose="020B0604020202020204" pitchFamily="34" charset="0"/>
                <a:cs typeface="Arial" panose="020B0604020202020204" pitchFamily="34" charset="0"/>
              </a:rPr>
              <a:t>DIAGRAMS</a:t>
            </a:r>
          </a:p>
        </p:txBody>
      </p:sp>
      <p:pic>
        <p:nvPicPr>
          <p:cNvPr id="4" name="Google Shape;69;p15"/>
          <p:cNvPicPr preferRelativeResize="0"/>
          <p:nvPr/>
        </p:nvPicPr>
        <p:blipFill>
          <a:blip r:embed="rId2"/>
          <a:stretch>
            <a:fillRect/>
          </a:stretch>
        </p:blipFill>
        <p:spPr>
          <a:xfrm>
            <a:off x="9443962" y="232228"/>
            <a:ext cx="2612572" cy="1101571"/>
          </a:xfrm>
          <a:prstGeom prst="rect">
            <a:avLst/>
          </a:prstGeom>
          <a:noFill/>
          <a:ln>
            <a:noFill/>
          </a:ln>
        </p:spPr>
      </p:pic>
      <p:pic>
        <p:nvPicPr>
          <p:cNvPr id="6"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08</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Vijay is sad, whenever he gets the last rank.</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Vijay has not got the last rank.</a:t>
            </a:r>
          </a:p>
          <a:p>
            <a:pPr marL="152400" indent="0">
              <a:buNone/>
            </a:pPr>
            <a:r>
              <a:rPr lang="en-US" sz="1800" dirty="0">
                <a:latin typeface="Arial" panose="020B0604020202020204" pitchFamily="34" charset="0"/>
                <a:cs typeface="Arial" panose="020B0604020202020204" pitchFamily="34" charset="0"/>
              </a:rPr>
              <a:t>2. Vijay has got the last rank.</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Vijay is sad.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Vijay is not sad.</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2, 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B</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anim calcmode="lin" valueType="num">
                                      <p:cBhvr additive="base">
                                        <p:cTn id="17"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7">
                                            <p:txEl>
                                              <p:pRg st="8" end="8"/>
                                            </p:txEl>
                                          </p:spTgt>
                                        </p:tgtEl>
                                        <p:attrNameLst>
                                          <p:attrName>style.visibility</p:attrName>
                                        </p:attrNameLst>
                                      </p:cBhvr>
                                      <p:to>
                                        <p:strVal val="visible"/>
                                      </p:to>
                                    </p:set>
                                    <p:anim calcmode="lin" valueType="num">
                                      <p:cBhvr additive="base">
                                        <p:cTn id="23"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7">
                                            <p:txEl>
                                              <p:pRg st="9" end="9"/>
                                            </p:txEl>
                                          </p:spTgt>
                                        </p:tgtEl>
                                        <p:attrNameLst>
                                          <p:attrName>style.visibility</p:attrName>
                                        </p:attrNameLst>
                                      </p:cBhvr>
                                      <p:to>
                                        <p:strVal val="visible"/>
                                      </p:to>
                                    </p:set>
                                    <p:anim calcmode="lin" valueType="num">
                                      <p:cBhvr additive="base">
                                        <p:cTn id="29"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7">
                                            <p:txEl>
                                              <p:pRg st="10" end="10"/>
                                            </p:txEl>
                                          </p:spTgt>
                                        </p:tgtEl>
                                        <p:attrNameLst>
                                          <p:attrName>style.visibility</p:attrName>
                                        </p:attrNameLst>
                                      </p:cBhvr>
                                      <p:to>
                                        <p:strVal val="visible"/>
                                      </p:to>
                                    </p:set>
                                    <p:anim calcmode="lin" valueType="num">
                                      <p:cBhvr additive="base">
                                        <p:cTn id="35"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47">
                                            <p:txEl>
                                              <p:pRg st="12" end="12"/>
                                            </p:txEl>
                                          </p:spTgt>
                                        </p:tgtEl>
                                        <p:attrNameLst>
                                          <p:attrName>style.visibility</p:attrName>
                                        </p:attrNameLst>
                                      </p:cBhvr>
                                      <p:to>
                                        <p:strVal val="visible"/>
                                      </p:to>
                                    </p:set>
                                    <p:animEffect transition="in" filter="barn(inVertical)">
                                      <p:cBhvr>
                                        <p:cTn id="41"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08</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There are two implications that can be made form the given sentence. Vijay has got the last rank implies that Vijay is sad. Also, Vijay is not sad implies that he has not got the last rank. Hence, BC and DA is the correct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09</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If the cola is hot, then Ram cannot drink it</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Ram can drink cola.</a:t>
            </a:r>
          </a:p>
          <a:p>
            <a:pPr marL="152400" indent="0">
              <a:buNone/>
            </a:pPr>
            <a:r>
              <a:rPr lang="en-US" sz="1800" dirty="0">
                <a:latin typeface="Arial" panose="020B0604020202020204" pitchFamily="34" charset="0"/>
                <a:cs typeface="Arial" panose="020B0604020202020204" pitchFamily="34" charset="0"/>
              </a:rPr>
              <a:t>2. The cola is not hot.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3. Ram cannot drink cola.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4. The cola is hot.</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2, 3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1 and 3 </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 calcmode="lin" valueType="num">
                                      <p:cBhvr additive="base">
                                        <p:cTn id="7" dur="500" fill="hold"/>
                                        <p:tgtEl>
                                          <p:spTgt spid="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anim calcmode="lin" valueType="num">
                                      <p:cBhvr additive="base">
                                        <p:cTn id="11"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7">
                                            <p:txEl>
                                              <p:pRg st="5" end="5"/>
                                            </p:txEl>
                                          </p:spTgt>
                                        </p:tgtEl>
                                        <p:attrNameLst>
                                          <p:attrName>style.visibility</p:attrName>
                                        </p:attrNameLst>
                                      </p:cBhvr>
                                      <p:to>
                                        <p:strVal val="visible"/>
                                      </p:to>
                                    </p:set>
                                    <p:anim calcmode="lin" valueType="num">
                                      <p:cBhvr additive="base">
                                        <p:cTn id="19"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
                                            <p:txEl>
                                              <p:pRg st="7" end="7"/>
                                            </p:txEl>
                                          </p:spTgt>
                                        </p:tgtEl>
                                        <p:attrNameLst>
                                          <p:attrName>style.visibility</p:attrName>
                                        </p:attrNameLst>
                                      </p:cBhvr>
                                      <p:to>
                                        <p:strVal val="visible"/>
                                      </p:to>
                                    </p:set>
                                    <p:anim calcmode="lin" valueType="num">
                                      <p:cBhvr additive="base">
                                        <p:cTn id="25"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7">
                                            <p:txEl>
                                              <p:pRg st="8" end="8"/>
                                            </p:txEl>
                                          </p:spTgt>
                                        </p:tgtEl>
                                        <p:attrNameLst>
                                          <p:attrName>style.visibility</p:attrName>
                                        </p:attrNameLst>
                                      </p:cBhvr>
                                      <p:to>
                                        <p:strVal val="visible"/>
                                      </p:to>
                                    </p:set>
                                    <p:anim calcmode="lin" valueType="num">
                                      <p:cBhvr additive="base">
                                        <p:cTn id="31"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7">
                                            <p:txEl>
                                              <p:pRg st="9" end="9"/>
                                            </p:txEl>
                                          </p:spTgt>
                                        </p:tgtEl>
                                        <p:attrNameLst>
                                          <p:attrName>style.visibility</p:attrName>
                                        </p:attrNameLst>
                                      </p:cBhvr>
                                      <p:to>
                                        <p:strVal val="visible"/>
                                      </p:to>
                                    </p:set>
                                    <p:anim calcmode="lin" valueType="num">
                                      <p:cBhvr additive="base">
                                        <p:cTn id="37"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7">
                                            <p:txEl>
                                              <p:pRg st="10" end="10"/>
                                            </p:txEl>
                                          </p:spTgt>
                                        </p:tgtEl>
                                        <p:attrNameLst>
                                          <p:attrName>style.visibility</p:attrName>
                                        </p:attrNameLst>
                                      </p:cBhvr>
                                      <p:to>
                                        <p:strVal val="visible"/>
                                      </p:to>
                                    </p:set>
                                    <p:anim calcmode="lin" valueType="num">
                                      <p:cBhvr additive="base">
                                        <p:cTn id="43"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47">
                                            <p:txEl>
                                              <p:pRg st="12" end="12"/>
                                            </p:txEl>
                                          </p:spTgt>
                                        </p:tgtEl>
                                        <p:attrNameLst>
                                          <p:attrName>style.visibility</p:attrName>
                                        </p:attrNameLst>
                                      </p:cBhvr>
                                      <p:to>
                                        <p:strVal val="visible"/>
                                      </p:to>
                                    </p:set>
                                    <p:animEffect transition="in" filter="barn(inVertical)">
                                      <p:cBhvr>
                                        <p:cTn id="49"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09</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There can be two implications made from the given sentence. Ram can drink the cola implies that it is not hot. The cola is hot implies that Ram cannot drink it. This is given by choice AB and DC.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10</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Only if Kirti does not come, then Durga will come to play</a:t>
            </a:r>
            <a:r>
              <a:rPr lang="en-US" dirty="0"/>
              <a:t>.</a:t>
            </a:r>
          </a:p>
          <a:p>
            <a:pPr marL="152400" indent="0">
              <a:buNone/>
            </a:pP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Kirti came hence Durga will also come to play.</a:t>
            </a:r>
          </a:p>
          <a:p>
            <a:pPr marL="495300" indent="-342900">
              <a:buAutoNum type="arabicPeriod"/>
            </a:pPr>
            <a:r>
              <a:rPr lang="en-US" sz="1800" dirty="0">
                <a:latin typeface="Arial" panose="020B0604020202020204" pitchFamily="34" charset="0"/>
                <a:cs typeface="Arial" panose="020B0604020202020204" pitchFamily="34" charset="0"/>
              </a:rPr>
              <a:t>Durga will not come to play. Hence Sheela will come.</a:t>
            </a:r>
          </a:p>
          <a:p>
            <a:pPr marL="495300" indent="-342900">
              <a:buAutoNum type="arabicPeriod"/>
            </a:pPr>
            <a:r>
              <a:rPr lang="en-US" sz="1800" dirty="0">
                <a:latin typeface="Arial" panose="020B0604020202020204" pitchFamily="34" charset="0"/>
                <a:cs typeface="Arial" panose="020B0604020202020204" pitchFamily="34" charset="0"/>
              </a:rPr>
              <a:t>Durga has come to play means Kirti has not come.</a:t>
            </a:r>
          </a:p>
          <a:p>
            <a:pPr marL="495300" indent="-342900">
              <a:buAutoNum type="arabicPeriod"/>
            </a:pPr>
            <a:r>
              <a:rPr lang="en-US" sz="1800" dirty="0">
                <a:latin typeface="Arial" panose="020B0604020202020204" pitchFamily="34" charset="0"/>
                <a:cs typeface="Arial" panose="020B0604020202020204" pitchFamily="34" charset="0"/>
              </a:rPr>
              <a:t>Kirti has not come hence Durga has come to play.</a:t>
            </a:r>
          </a:p>
          <a:p>
            <a:pPr marL="152400" indent="0">
              <a:buNone/>
            </a:pPr>
            <a:r>
              <a:rPr lang="en-US" sz="1800" dirty="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B</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10</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implied that if Durga has come to play then it implies that Kirti has not come.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11</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Whenever it is cold, I wear a jacket.</a:t>
            </a:r>
          </a:p>
          <a:p>
            <a:pPr marL="152400" indent="0">
              <a:buNone/>
            </a:pP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It is cold implies I am wearing a jacket.</a:t>
            </a:r>
          </a:p>
          <a:p>
            <a:pPr marL="495300" indent="-342900">
              <a:buAutoNum type="arabicPeriod"/>
            </a:pPr>
            <a:r>
              <a:rPr lang="en-US" sz="1800" dirty="0">
                <a:latin typeface="Arial" panose="020B0604020202020204" pitchFamily="34" charset="0"/>
                <a:cs typeface="Arial" panose="020B0604020202020204" pitchFamily="34" charset="0"/>
              </a:rPr>
              <a:t>It is cold but I did not wear the jacket</a:t>
            </a:r>
          </a:p>
          <a:p>
            <a:pPr marL="495300" indent="-342900">
              <a:buAutoNum type="arabicPeriod"/>
            </a:pPr>
            <a:r>
              <a:rPr lang="en-US" sz="1800" dirty="0">
                <a:latin typeface="Arial" panose="020B0604020202020204" pitchFamily="34" charset="0"/>
                <a:cs typeface="Arial" panose="020B0604020202020204" pitchFamily="34" charset="0"/>
              </a:rPr>
              <a:t>It was not cold but I did not wear the jacket.</a:t>
            </a:r>
          </a:p>
          <a:p>
            <a:pPr marL="495300" indent="-342900">
              <a:buAutoNum type="arabicPeriod" startAt="4"/>
            </a:pPr>
            <a:r>
              <a:rPr lang="en-US" sz="1800" dirty="0">
                <a:latin typeface="Arial" panose="020B0604020202020204" pitchFamily="34" charset="0"/>
                <a:cs typeface="Arial" panose="020B0604020202020204" pitchFamily="34" charset="0"/>
              </a:rPr>
              <a:t>Both "It is cold implies I am wearing a jacket." and "It is cold but I did not wear the jacket." </a:t>
            </a:r>
          </a:p>
          <a:p>
            <a:pPr marL="495300" indent="-342900">
              <a:lnSpc>
                <a:spcPct val="100000"/>
              </a:lnSpc>
              <a:buAutoNum type="alphaU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Effect transition="in" filter="barn(inVertical)">
                                      <p:cBhvr>
                                        <p:cTn id="21" dur="500"/>
                                        <p:tgtEl>
                                          <p:spTgt spid="147">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7">
                                            <p:txEl>
                                              <p:pRg st="10" end="10"/>
                                            </p:txEl>
                                          </p:spTgt>
                                        </p:tgtEl>
                                        <p:attrNameLst>
                                          <p:attrName>style.visibility</p:attrName>
                                        </p:attrNameLst>
                                      </p:cBhvr>
                                      <p:to>
                                        <p:strVal val="visible"/>
                                      </p:to>
                                    </p:set>
                                    <p:anim calcmode="lin" valueType="num">
                                      <p:cBhvr additive="base">
                                        <p:cTn id="26"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7">
                                            <p:txEl>
                                              <p:pRg st="11" end="11"/>
                                            </p:txEl>
                                          </p:spTgt>
                                        </p:tgtEl>
                                        <p:attrNameLst>
                                          <p:attrName>style.visibility</p:attrName>
                                        </p:attrNameLst>
                                      </p:cBhvr>
                                      <p:to>
                                        <p:strVal val="visible"/>
                                      </p:to>
                                    </p:set>
                                    <p:anim calcmode="lin" valueType="num">
                                      <p:cBhvr additive="base">
                                        <p:cTn id="32"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7">
                                            <p:txEl>
                                              <p:pRg st="12" end="12"/>
                                            </p:txEl>
                                          </p:spTgt>
                                        </p:tgtEl>
                                        <p:attrNameLst>
                                          <p:attrName>style.visibility</p:attrName>
                                        </p:attrNameLst>
                                      </p:cBhvr>
                                      <p:to>
                                        <p:strVal val="visible"/>
                                      </p:to>
                                    </p:set>
                                    <p:anim calcmode="lin" valueType="num">
                                      <p:cBhvr additive="base">
                                        <p:cTn id="38"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47">
                                            <p:txEl>
                                              <p:pRg st="14" end="14"/>
                                            </p:txEl>
                                          </p:spTgt>
                                        </p:tgtEl>
                                        <p:attrNameLst>
                                          <p:attrName>style.visibility</p:attrName>
                                        </p:attrNameLst>
                                      </p:cBhvr>
                                      <p:to>
                                        <p:strVal val="visible"/>
                                      </p:to>
                                    </p:set>
                                    <p:animEffect transition="in" filter="barn(inVertical)">
                                      <p:cBhvr>
                                        <p:cTn id="44"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11</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it is cold then it can be implied that the speaker is wearing a jacket.</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If the food is good, then I eat it.</a:t>
            </a:r>
            <a:r>
              <a:rPr lang="en-US" sz="1800" dirty="0"/>
              <a:t/>
            </a:r>
            <a:br>
              <a:rPr lang="en-US" sz="1800" dirty="0"/>
            </a:br>
            <a:endParaRPr lang="en-US" sz="1800" dirty="0">
              <a:latin typeface="Arial" panose="020B0604020202020204" pitchFamily="34" charset="0"/>
              <a:cs typeface="Arial" panose="020B0604020202020204" pitchFamily="34" charset="0"/>
            </a:endParaRPr>
          </a:p>
          <a:p>
            <a:pPr marL="495300" indent="-342900">
              <a:buAutoNum type="arabicPeriod"/>
            </a:pPr>
            <a:r>
              <a:rPr lang="en-US" sz="1800" dirty="0">
                <a:latin typeface="Arial" panose="020B0604020202020204" pitchFamily="34" charset="0"/>
                <a:cs typeface="Arial" panose="020B0604020202020204" pitchFamily="34" charset="0"/>
              </a:rPr>
              <a:t>I ate the food means it is good.</a:t>
            </a:r>
          </a:p>
          <a:p>
            <a:pPr marL="495300" indent="-342900">
              <a:buAutoNum type="arabicPeriod"/>
            </a:pPr>
            <a:r>
              <a:rPr lang="en-US" sz="1800" dirty="0">
                <a:latin typeface="Arial" panose="020B0604020202020204" pitchFamily="34" charset="0"/>
                <a:cs typeface="Arial" panose="020B0604020202020204" pitchFamily="34" charset="0"/>
              </a:rPr>
              <a:t>The food is good, hence I do not eat it.</a:t>
            </a:r>
          </a:p>
          <a:p>
            <a:pPr marL="495300" indent="-342900">
              <a:buAutoNum type="arabicPeriod" startAt="3"/>
            </a:pPr>
            <a:r>
              <a:rPr lang="en-US" sz="1800" dirty="0">
                <a:latin typeface="Arial" panose="020B0604020202020204" pitchFamily="34" charset="0"/>
                <a:cs typeface="Arial" panose="020B0604020202020204" pitchFamily="34" charset="0"/>
              </a:rPr>
              <a:t>I did not eat food, though it was good.</a:t>
            </a:r>
          </a:p>
          <a:p>
            <a:pPr marL="495300" indent="-342900">
              <a:buAutoNum type="arabicPeriod" startAt="3"/>
            </a:pPr>
            <a:r>
              <a:rPr lang="en-US" sz="1800" dirty="0">
                <a:latin typeface="Arial" panose="020B0604020202020204" pitchFamily="34" charset="0"/>
                <a:cs typeface="Arial" panose="020B0604020202020204" pitchFamily="34" charset="0"/>
              </a:rPr>
              <a:t>I did not eat food implies that the food was not good.</a:t>
            </a:r>
          </a:p>
          <a:p>
            <a:pPr marL="495300" indent="-342900">
              <a:lnSpc>
                <a:spcPct val="100000"/>
              </a:lnSpc>
              <a:buAutoNum type="alphaUcPeriod"/>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3</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Only 4</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D</a:t>
            </a:r>
            <a:endParaRPr lang="en-IN" sz="1800" b="1"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8" end="8"/>
                                            </p:txEl>
                                          </p:spTgt>
                                        </p:tgtEl>
                                        <p:attrNameLst>
                                          <p:attrName>style.visibility</p:attrName>
                                        </p:attrNameLst>
                                      </p:cBhvr>
                                      <p:to>
                                        <p:strVal val="visible"/>
                                      </p:to>
                                    </p:set>
                                    <p:anim calcmode="lin" valueType="num">
                                      <p:cBhvr additive="base">
                                        <p:cTn id="21"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9" end="9"/>
                                            </p:txEl>
                                          </p:spTgt>
                                        </p:tgtEl>
                                        <p:attrNameLst>
                                          <p:attrName>style.visibility</p:attrName>
                                        </p:attrNameLst>
                                      </p:cBhvr>
                                      <p:to>
                                        <p:strVal val="visible"/>
                                      </p:to>
                                    </p:set>
                                    <p:anim calcmode="lin" valueType="num">
                                      <p:cBhvr additive="base">
                                        <p:cTn id="27"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0" end="10"/>
                                            </p:txEl>
                                          </p:spTgt>
                                        </p:tgtEl>
                                        <p:attrNameLst>
                                          <p:attrName>style.visibility</p:attrName>
                                        </p:attrNameLst>
                                      </p:cBhvr>
                                      <p:to>
                                        <p:strVal val="visible"/>
                                      </p:to>
                                    </p:set>
                                    <p:anim calcmode="lin" valueType="num">
                                      <p:cBhvr additive="base">
                                        <p:cTn id="33"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 calcmode="lin" valueType="num">
                                      <p:cBhvr additive="base">
                                        <p:cTn id="39"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3" end="13"/>
                                            </p:txEl>
                                          </p:spTgt>
                                        </p:tgtEl>
                                        <p:attrNameLst>
                                          <p:attrName>style.visibility</p:attrName>
                                        </p:attrNameLst>
                                      </p:cBhvr>
                                      <p:to>
                                        <p:strVal val="visible"/>
                                      </p:to>
                                    </p:set>
                                    <p:animEffect transition="in" filter="barn(inVertical)">
                                      <p:cBhvr>
                                        <p:cTn id="45" dur="500"/>
                                        <p:tgtEl>
                                          <p:spTgt spid="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the speaker did not eat the food, then it implies that the food is not good.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latin typeface="Arial" panose="020B0604020202020204" pitchFamily="34" charset="0"/>
              <a:cs typeface="Arial" panose="020B0604020202020204" pitchFamily="34" charset="0"/>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latin typeface="Arial" panose="020B0604020202020204" pitchFamily="34" charset="0"/>
              <a:cs typeface="Arial" panose="020B0604020202020204" pitchFamily="34" charset="0"/>
            </a:endParaRPr>
          </a:p>
        </p:txBody>
      </p:sp>
      <p:sp>
        <p:nvSpPr>
          <p:cNvPr id="3" name="TextBox 2"/>
          <p:cNvSpPr txBox="1"/>
          <p:nvPr/>
        </p:nvSpPr>
        <p:spPr>
          <a:xfrm>
            <a:off x="564986" y="1501006"/>
            <a:ext cx="11188433" cy="2985433"/>
          </a:xfrm>
          <a:prstGeom prst="rect">
            <a:avLst/>
          </a:prstGeom>
          <a:noFill/>
        </p:spPr>
        <p:txBody>
          <a:bodyPr wrap="square" rtlCol="0">
            <a:spAutoFit/>
          </a:bodyPr>
          <a:lstStyle/>
          <a:p>
            <a:pPr marL="285750" indent="-285750">
              <a:buFont typeface="Arial" panose="020B0604020202020204" pitchFamily="34" charset="0"/>
              <a:buChar char="•"/>
            </a:pPr>
            <a:r>
              <a:rPr lang="en-US" dirty="0"/>
              <a:t>Venn diagram, also known as Euler-Venn diagram is a simple representation of sets by diagrams.</a:t>
            </a:r>
          </a:p>
          <a:p>
            <a:pPr marL="285750" indent="-285750">
              <a:buFont typeface="Arial" panose="020B0604020202020204" pitchFamily="34" charset="0"/>
              <a:buChar char="•"/>
            </a:pPr>
            <a:r>
              <a:rPr lang="en-US" dirty="0"/>
              <a:t>A Venn diagram uses overlapping circles or other shapes to illustrate the logical relationships between two or more sets of items. </a:t>
            </a:r>
          </a:p>
          <a:p>
            <a:pPr marL="285750" indent="-285750">
              <a:buFont typeface="Arial" panose="020B0604020202020204" pitchFamily="34" charset="0"/>
              <a:buChar char="•"/>
            </a:pPr>
            <a:r>
              <a:rPr lang="en-US" dirty="0"/>
              <a:t>Venn diagram, also known as Euler-Venn diagram is a simple representation of sets by diagrams. The usual depiction makes use of a rectangle as the universal set and circles for the sets under consideration.</a:t>
            </a:r>
          </a:p>
          <a:p>
            <a:pPr marL="285750" indent="-285750">
              <a:buFont typeface="Arial" panose="020B0604020202020204" pitchFamily="34" charset="0"/>
              <a:buChar char="•"/>
            </a:pPr>
            <a:endParaRPr lang="en-US" dirty="0"/>
          </a:p>
          <a:p>
            <a:r>
              <a:rPr lang="en-US" sz="1600" dirty="0">
                <a:latin typeface="Arial" panose="020B0604020202020204" pitchFamily="34" charset="0"/>
                <a:cs typeface="Arial" panose="020B0604020202020204" pitchFamily="34" charset="0"/>
              </a:rPr>
              <a:t>For Example: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439" y="3452232"/>
            <a:ext cx="3809524" cy="19047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2460" y="311400"/>
            <a:ext cx="3770400" cy="63360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 Whenever the employees want a hike, they go on strike.</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1. The employees do not want a hike.</a:t>
            </a:r>
          </a:p>
          <a:p>
            <a:pPr marL="152400" indent="0">
              <a:buNone/>
            </a:pPr>
            <a:r>
              <a:rPr lang="en-US" sz="1800" dirty="0">
                <a:latin typeface="Arial" panose="020B0604020202020204" pitchFamily="34" charset="0"/>
                <a:cs typeface="Arial" panose="020B0604020202020204" pitchFamily="34" charset="0"/>
              </a:rPr>
              <a:t>2. The employees want a hike.</a:t>
            </a:r>
          </a:p>
          <a:p>
            <a:pPr marL="152400" indent="0">
              <a:buNone/>
            </a:pPr>
            <a:r>
              <a:rPr lang="en-US" sz="1800" dirty="0">
                <a:latin typeface="Arial" panose="020B0604020202020204" pitchFamily="34" charset="0"/>
                <a:cs typeface="Arial" panose="020B0604020202020204" pitchFamily="34" charset="0"/>
              </a:rPr>
              <a:t>3. The employees went on strike.</a:t>
            </a:r>
            <a:endParaRPr lang="en-IN"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4. The employees did not go on strike</a:t>
            </a:r>
            <a:r>
              <a:rPr lang="en-US" sz="1800" dirty="0"/>
              <a:t>.</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4</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C</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13</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given sentence, it can be concluded that if the employees did not go on strike then it implies that the employees do not want a hike. Hence, DA is the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0" y="311150"/>
            <a:ext cx="4207510"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Either they use the computer or Abacus.</a:t>
            </a:r>
          </a:p>
          <a:p>
            <a:pPr marL="152400" indent="0">
              <a:buNone/>
            </a:pPr>
            <a:endParaRPr lang="en-US" sz="1800"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1. They use the computer.</a:t>
            </a:r>
          </a:p>
          <a:p>
            <a:pPr marL="152400" indent="0">
              <a:buNone/>
            </a:pPr>
            <a:r>
              <a:rPr lang="en-US" sz="1800" dirty="0">
                <a:latin typeface="Arial" panose="020B0604020202020204" pitchFamily="34" charset="0"/>
                <a:cs typeface="Arial" panose="020B0604020202020204" pitchFamily="34" charset="0"/>
              </a:rPr>
              <a:t>2. They do not use Abacus.</a:t>
            </a:r>
          </a:p>
          <a:p>
            <a:pPr marL="152400" indent="0">
              <a:buNone/>
            </a:pPr>
            <a:r>
              <a:rPr lang="en-US" sz="1800" dirty="0">
                <a:latin typeface="Arial" panose="020B0604020202020204" pitchFamily="34" charset="0"/>
                <a:cs typeface="Arial" panose="020B0604020202020204" pitchFamily="34" charset="0"/>
              </a:rPr>
              <a:t>3. They do not use the computer.</a:t>
            </a:r>
          </a:p>
          <a:p>
            <a:pPr marL="152400" indent="0">
              <a:buNone/>
            </a:pPr>
            <a:r>
              <a:rPr lang="en-US" sz="1800" dirty="0">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They use Abacus.</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B</a:t>
            </a:r>
            <a:endParaRPr lang="en-IN" sz="1800" b="1" dirty="0">
              <a:latin typeface="Arial" panose="020B0604020202020204" pitchFamily="34" charset="0"/>
              <a:cs typeface="Arial" panose="020B0604020202020204" pitchFamily="34" charset="0"/>
            </a:endParaRPr>
          </a:p>
          <a:p>
            <a:pPr marL="152400" indent="0">
              <a:lnSpc>
                <a:spcPct val="100000"/>
              </a:lnSpc>
              <a:buNone/>
            </a:pPr>
            <a:r>
              <a:rPr lang="en-US" sz="1800" dirty="0"/>
              <a:t>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14</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The given sentence indicates that either of two statements are possible. Either they use the computer or they use the Abacus. From this it can be concluded that if they do not use the abacus, then they use the computer. Hence, BA is the answer. </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15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the following question, there is a main statement followed by four statements A, B, C and D. From the choices choose the pair in which the first statement implies the second statement and the two are logically consistent with the main statement</a:t>
            </a:r>
            <a:r>
              <a:rPr lang="en-US" sz="1800" b="1" dirty="0">
                <a:latin typeface="Arial" panose="020B0604020202020204" pitchFamily="34" charset="0"/>
                <a:cs typeface="Arial" panose="020B0604020202020204" pitchFamily="34" charset="0"/>
              </a:rPr>
              <a:t>.</a:t>
            </a: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Dancers can dance, only if stage is good.</a:t>
            </a:r>
            <a:endParaRPr lang="en-US" sz="1800" b="1" dirty="0">
              <a:latin typeface="Arial" panose="020B0604020202020204" pitchFamily="34" charset="0"/>
              <a:cs typeface="Arial" panose="020B0604020202020204" pitchFamily="34" charset="0"/>
            </a:endParaRPr>
          </a:p>
          <a:p>
            <a:pPr marL="152400" indent="0">
              <a:buNone/>
            </a:pPr>
            <a:endParaRPr lang="en-US" sz="1800" b="1" dirty="0">
              <a:latin typeface="Arial" panose="020B0604020202020204" pitchFamily="34" charset="0"/>
              <a:cs typeface="Arial" panose="020B0604020202020204" pitchFamily="34" charset="0"/>
            </a:endParaRPr>
          </a:p>
          <a:p>
            <a:pPr marL="152400" indent="0">
              <a:buNone/>
            </a:pPr>
            <a:r>
              <a:rPr lang="en-IN" sz="1800" dirty="0">
                <a:latin typeface="Arial" panose="020B0604020202020204" pitchFamily="34" charset="0"/>
                <a:cs typeface="Arial" panose="020B0604020202020204" pitchFamily="34" charset="0"/>
              </a:rPr>
              <a:t>1. Dancers can dance.</a:t>
            </a:r>
          </a:p>
          <a:p>
            <a:pPr marL="152400" indent="0">
              <a:buNone/>
            </a:pPr>
            <a:r>
              <a:rPr lang="en-IN" sz="1800" dirty="0">
                <a:latin typeface="Arial" panose="020B0604020202020204" pitchFamily="34" charset="0"/>
                <a:cs typeface="Arial" panose="020B0604020202020204" pitchFamily="34" charset="0"/>
              </a:rPr>
              <a:t>2. Stage is not good.</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3. </a:t>
            </a:r>
            <a:r>
              <a:rPr lang="en-IN" sz="1800" dirty="0">
                <a:latin typeface="Arial" panose="020B0604020202020204" pitchFamily="34" charset="0"/>
                <a:cs typeface="Arial" panose="020B0604020202020204" pitchFamily="34" charset="0"/>
              </a:rPr>
              <a:t>Dancers cannot dance.</a:t>
            </a:r>
            <a:endParaRPr lang="en-US" sz="1800" dirty="0">
              <a:latin typeface="Arial" panose="020B0604020202020204" pitchFamily="34" charset="0"/>
              <a:cs typeface="Arial" panose="020B0604020202020204" pitchFamily="34" charset="0"/>
            </a:endParaRPr>
          </a:p>
          <a:p>
            <a:pPr marL="152400" indent="0">
              <a:buNone/>
            </a:pPr>
            <a:r>
              <a:rPr lang="en-US" sz="1800" dirty="0">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Stage is good.</a:t>
            </a:r>
          </a:p>
          <a:p>
            <a:pPr marL="152400" indent="0">
              <a:buNone/>
            </a:pPr>
            <a:endParaRPr lang="en-IN" sz="1800" dirty="0">
              <a:latin typeface="Arial" panose="020B0604020202020204" pitchFamily="34" charset="0"/>
              <a:cs typeface="Arial" panose="020B0604020202020204" pitchFamily="34" charset="0"/>
            </a:endParaRP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3 and 2</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2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1</a:t>
            </a:r>
          </a:p>
          <a:p>
            <a:pPr marL="495300" indent="-342900">
              <a:lnSpc>
                <a:spcPct val="100000"/>
              </a:lnSpc>
              <a:buAutoNum type="alphaUcPeriod"/>
            </a:pPr>
            <a:r>
              <a:rPr lang="en-IN" sz="1800" dirty="0">
                <a:latin typeface="Arial" panose="020B0604020202020204" pitchFamily="34" charset="0"/>
                <a:cs typeface="Arial" panose="020B0604020202020204" pitchFamily="34" charset="0"/>
              </a:rPr>
              <a:t>4 and 2</a:t>
            </a:r>
          </a:p>
          <a:p>
            <a:pPr marL="152400" indent="0">
              <a:lnSpc>
                <a:spcPct val="100000"/>
              </a:lnSpc>
              <a:buNone/>
            </a:pPr>
            <a:endParaRPr lang="en-IN" sz="1800" dirty="0">
              <a:latin typeface="Arial" panose="020B0604020202020204" pitchFamily="34" charset="0"/>
              <a:cs typeface="Arial" panose="020B0604020202020204" pitchFamily="34" charset="0"/>
            </a:endParaRPr>
          </a:p>
          <a:p>
            <a:pPr marL="152400" indent="0">
              <a:lnSpc>
                <a:spcPct val="100000"/>
              </a:lnSpc>
              <a:buNone/>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Answer: </a:t>
            </a:r>
            <a:r>
              <a:rPr lang="en-IN" sz="1800" b="1" dirty="0" smtClean="0">
                <a:latin typeface="Arial" panose="020B0604020202020204" pitchFamily="34" charset="0"/>
                <a:cs typeface="Arial" panose="020B0604020202020204" pitchFamily="34" charset="0"/>
              </a:rPr>
              <a:t>A</a:t>
            </a:r>
            <a:endParaRPr lang="en-IN" sz="1800" dirty="0">
              <a:latin typeface="Arial" panose="020B0604020202020204" pitchFamily="34" charset="0"/>
              <a:cs typeface="Arial" panose="020B0604020202020204" pitchFamily="34" charset="0"/>
            </a:endParaRPr>
          </a:p>
          <a:p>
            <a:pPr marL="152400" indent="0">
              <a:lnSpc>
                <a:spcPct val="100000"/>
              </a:lnSpc>
              <a:buNone/>
            </a:pPr>
            <a:r>
              <a:rPr lang="en-US" sz="1800" dirty="0"/>
              <a:t/>
            </a:r>
            <a:br>
              <a:rPr lang="en-US" sz="1800" dirty="0"/>
            </a:b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9" end="9"/>
                                            </p:txEl>
                                          </p:spTgt>
                                        </p:tgtEl>
                                        <p:attrNameLst>
                                          <p:attrName>style.visibility</p:attrName>
                                        </p:attrNameLst>
                                      </p:cBhvr>
                                      <p:to>
                                        <p:strVal val="visible"/>
                                      </p:to>
                                    </p:set>
                                    <p:anim calcmode="lin" valueType="num">
                                      <p:cBhvr additive="base">
                                        <p:cTn id="21" dur="500" fill="hold"/>
                                        <p:tgtEl>
                                          <p:spTgt spid="147">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10" end="10"/>
                                            </p:txEl>
                                          </p:spTgt>
                                        </p:tgtEl>
                                        <p:attrNameLst>
                                          <p:attrName>style.visibility</p:attrName>
                                        </p:attrNameLst>
                                      </p:cBhvr>
                                      <p:to>
                                        <p:strVal val="visible"/>
                                      </p:to>
                                    </p:set>
                                    <p:anim calcmode="lin" valueType="num">
                                      <p:cBhvr additive="base">
                                        <p:cTn id="27" dur="5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11" end="11"/>
                                            </p:txEl>
                                          </p:spTgt>
                                        </p:tgtEl>
                                        <p:attrNameLst>
                                          <p:attrName>style.visibility</p:attrName>
                                        </p:attrNameLst>
                                      </p:cBhvr>
                                      <p:to>
                                        <p:strVal val="visible"/>
                                      </p:to>
                                    </p:set>
                                    <p:anim calcmode="lin" valueType="num">
                                      <p:cBhvr additive="base">
                                        <p:cTn id="33" dur="500" fill="hold"/>
                                        <p:tgtEl>
                                          <p:spTgt spid="147">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 calcmode="lin" valueType="num">
                                      <p:cBhvr additive="base">
                                        <p:cTn id="39" dur="5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7">
                                            <p:txEl>
                                              <p:pRg st="14" end="14"/>
                                            </p:txEl>
                                          </p:spTgt>
                                        </p:tgtEl>
                                        <p:attrNameLst>
                                          <p:attrName>style.visibility</p:attrName>
                                        </p:attrNameLst>
                                      </p:cBhvr>
                                      <p:to>
                                        <p:strVal val="visible"/>
                                      </p:to>
                                    </p:set>
                                    <p:animEffect transition="in" filter="barn(inVertical)">
                                      <p:cBhvr>
                                        <p:cTn id="45" dur="500"/>
                                        <p:tgtEl>
                                          <p:spTgt spid="1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15</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From the conditions mentioned in the passage, we can conclude that only if the stage is good, then the dancers can dance. Therefore, if the stage is not good, dancers cannot dance.</a:t>
            </a: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1614" y="2647784"/>
            <a:ext cx="4683318" cy="3444048"/>
          </a:xfrm>
        </p:spPr>
        <p:txBody>
          <a:bodyPr>
            <a:normAutofit/>
          </a:bodyPr>
          <a:lstStyle/>
          <a:p>
            <a:pPr marL="152400" indent="0">
              <a:buNone/>
            </a:pPr>
            <a:r>
              <a:rPr lang="en-IN" b="1" dirty="0">
                <a:latin typeface="Arial" panose="020B0604020202020204" pitchFamily="34" charset="0"/>
                <a:cs typeface="Arial" panose="020B0604020202020204" pitchFamily="34" charset="0"/>
              </a:rPr>
              <a:t>  </a:t>
            </a:r>
          </a:p>
          <a:p>
            <a:pPr marL="152400" indent="0">
              <a:buNone/>
            </a:pPr>
            <a:endParaRPr lang="en-IN" b="1" dirty="0">
              <a:latin typeface="Arial" panose="020B0604020202020204" pitchFamily="34" charset="0"/>
              <a:cs typeface="Arial" panose="020B0604020202020204" pitchFamily="34" charset="0"/>
            </a:endParaRPr>
          </a:p>
          <a:p>
            <a:pPr marL="152400" indent="0">
              <a:buNone/>
            </a:pPr>
            <a:r>
              <a:rPr lang="en-IN" b="1" dirty="0">
                <a:latin typeface="Arial" panose="020B0604020202020204" pitchFamily="34" charset="0"/>
                <a:cs typeface="Arial" panose="020B0604020202020204" pitchFamily="34"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5431670"/>
            <a:ext cx="5943600" cy="1420833"/>
          </a:xfrm>
          <a:prstGeom prst="rect">
            <a:avLst/>
          </a:prstGeom>
          <a:noFill/>
          <a:ln>
            <a:noFill/>
          </a:ln>
        </p:spPr>
      </p:pic>
      <p:pic>
        <p:nvPicPr>
          <p:cNvPr id="69" name="Google Shape;69;p15"/>
          <p:cNvPicPr preferRelativeResize="0"/>
          <p:nvPr/>
        </p:nvPicPr>
        <p:blipFill>
          <a:blip r:embed="rId4"/>
          <a:stretch>
            <a:fillRect/>
          </a:stretch>
        </p:blipFill>
        <p:spPr>
          <a:xfrm>
            <a:off x="9494400" y="311401"/>
            <a:ext cx="2259019" cy="1022399"/>
          </a:xfrm>
          <a:prstGeom prst="rect">
            <a:avLst/>
          </a:prstGeom>
          <a:noFill/>
          <a:ln>
            <a:noFill/>
          </a:ln>
        </p:spPr>
      </p:pic>
      <p:sp>
        <p:nvSpPr>
          <p:cNvPr id="70" name="Google Shape;70;p15"/>
          <p:cNvSpPr/>
          <p:nvPr/>
        </p:nvSpPr>
        <p:spPr>
          <a:xfrm>
            <a:off x="1" y="188851"/>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endParaRPr lang="en-IN" sz="2400" dirty="0">
              <a:solidFill>
                <a:schemeClr val="bg1"/>
              </a:solidFill>
            </a:endParaRPr>
          </a:p>
          <a:p>
            <a:r>
              <a:rPr lang="en-IN" sz="2000" b="1" dirty="0">
                <a:solidFill>
                  <a:schemeClr val="bg1"/>
                </a:solidFill>
                <a:latin typeface="Arial" panose="020B0604020202020204" pitchFamily="34" charset="0"/>
                <a:cs typeface="Arial" panose="020B0604020202020204" pitchFamily="34" charset="0"/>
              </a:rPr>
              <a:t>  INTRODUCTION</a:t>
            </a:r>
          </a:p>
          <a:p>
            <a:endParaRPr sz="2400" dirty="0"/>
          </a:p>
        </p:txBody>
      </p:sp>
      <p:sp>
        <p:nvSpPr>
          <p:cNvPr id="3" name="TextBox 2"/>
          <p:cNvSpPr txBox="1"/>
          <p:nvPr/>
        </p:nvSpPr>
        <p:spPr>
          <a:xfrm>
            <a:off x="564986" y="1501006"/>
            <a:ext cx="11188433" cy="59400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Some of the basic terms we should know in </a:t>
            </a:r>
            <a:r>
              <a:rPr lang="en-US" sz="1600" dirty="0" err="1">
                <a:latin typeface="Arial" panose="020B0604020202020204" pitchFamily="34" charset="0"/>
                <a:cs typeface="Arial" panose="020B0604020202020204" pitchFamily="34" charset="0"/>
              </a:rPr>
              <a:t>venn</a:t>
            </a:r>
            <a:r>
              <a:rPr lang="en-US" sz="1600" dirty="0">
                <a:latin typeface="Arial" panose="020B0604020202020204" pitchFamily="34" charset="0"/>
                <a:cs typeface="Arial" panose="020B0604020202020204" pitchFamily="34" charset="0"/>
              </a:rPr>
              <a:t> diagrams</a:t>
            </a:r>
          </a:p>
          <a:p>
            <a:pPr marL="285750" indent="-285750">
              <a:buFont typeface="Arial" panose="020B0604020202020204" pitchFamily="34" charset="0"/>
              <a:buChar char="•"/>
            </a:pPr>
            <a:r>
              <a:rPr lang="pt-BR" dirty="0"/>
              <a:t>n ( A ∪ B) = n(A ) + n ( B ) - n ( A∩ B)</a:t>
            </a:r>
            <a:r>
              <a:rPr lang="pt-BR" sz="1600" dirty="0"/>
              <a:t/>
            </a:r>
            <a:br>
              <a:rPr lang="pt-BR" sz="1600" dirty="0"/>
            </a:br>
            <a:r>
              <a:rPr lang="pt-BR" dirty="0"/>
              <a:t>n (A ∪ B ∪ C) = n(A ) + n ( B ) + n (C) - n ( A ∩ B) - n ( B ∩ C) - n ( C ∩ A) + n (A ∩ B ∩ C )</a:t>
            </a:r>
          </a:p>
          <a:p>
            <a:r>
              <a:rPr lang="pt-BR" sz="1600" dirty="0">
                <a:latin typeface="Arial" panose="020B0604020202020204" pitchFamily="34" charset="0"/>
                <a:cs typeface="Arial" panose="020B0604020202020204" pitchFamily="34" charset="0"/>
              </a:rPr>
              <a:t>     Where,</a:t>
            </a:r>
          </a:p>
          <a:p>
            <a:pPr marL="285750" indent="-285750">
              <a:buFont typeface="Arial" panose="020B0604020202020204" pitchFamily="34" charset="0"/>
              <a:buChar char="•"/>
            </a:pPr>
            <a:r>
              <a:rPr lang="en-US" dirty="0"/>
              <a:t>n(A) = number of elements in set A. </a:t>
            </a:r>
          </a:p>
          <a:p>
            <a:pPr marL="285750" indent="-285750">
              <a:buFont typeface="Arial" panose="020B0604020202020204" pitchFamily="34" charset="0"/>
              <a:buChar char="•"/>
            </a:pPr>
            <a:r>
              <a:rPr lang="en-US" dirty="0"/>
              <a:t>n(B) = number of elements in set B.</a:t>
            </a:r>
          </a:p>
          <a:p>
            <a:pPr marL="285750" indent="-285750">
              <a:buFont typeface="Arial" panose="020B0604020202020204" pitchFamily="34" charset="0"/>
              <a:buChar char="•"/>
            </a:pPr>
            <a:r>
              <a:rPr lang="en-US" dirty="0"/>
              <a:t>n(C) = number of elements in set C.</a:t>
            </a:r>
          </a:p>
          <a:p>
            <a:pPr marL="285750" indent="-285750">
              <a:buFont typeface="Arial" panose="020B0604020202020204" pitchFamily="34" charset="0"/>
              <a:buChar char="•"/>
            </a:pPr>
            <a:r>
              <a:rPr lang="pt-BR" dirty="0"/>
              <a:t>n (A ∪ B) = number of elements in both set A and set B.</a:t>
            </a:r>
          </a:p>
          <a:p>
            <a:pPr marL="285750" indent="-285750">
              <a:buFont typeface="Arial" panose="020B0604020202020204" pitchFamily="34" charset="0"/>
              <a:buChar char="•"/>
            </a:pPr>
            <a:r>
              <a:rPr lang="pt-BR" dirty="0"/>
              <a:t>n(A ∩ B) = number of elements common in set A and  set B.</a:t>
            </a:r>
          </a:p>
          <a:p>
            <a:r>
              <a:rPr lang="pt-BR" dirty="0"/>
              <a:t>      In the case of three elements,</a:t>
            </a:r>
          </a:p>
          <a:p>
            <a:pPr marL="285750" indent="-285750">
              <a:buFont typeface="Arial" panose="020B0604020202020204" pitchFamily="34" charset="0"/>
              <a:buChar char="•"/>
            </a:pPr>
            <a:r>
              <a:rPr lang="pt-BR" dirty="0"/>
              <a:t>n(A ∪ B ∪ C)= number of elements in set A,set B and set C.</a:t>
            </a:r>
          </a:p>
          <a:p>
            <a:pPr marL="285750" indent="-285750">
              <a:buFont typeface="Arial" panose="020B0604020202020204" pitchFamily="34" charset="0"/>
              <a:buChar char="•"/>
            </a:pPr>
            <a:r>
              <a:rPr lang="pt-BR" dirty="0"/>
              <a:t>n (A ∩ B ∩ C )=number of elements common in all the three.</a:t>
            </a:r>
          </a:p>
          <a:p>
            <a:endParaRPr lang="pt-BR" dirty="0"/>
          </a:p>
          <a:p>
            <a:endParaRPr lang="pt-BR" dirty="0"/>
          </a:p>
          <a:p>
            <a:endParaRPr lang="en-US" dirty="0"/>
          </a:p>
          <a:p>
            <a:r>
              <a:rPr lang="en-US" dirty="0"/>
              <a:t>  </a:t>
            </a:r>
          </a:p>
          <a:p>
            <a:endParaRPr lang="pt-BR"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Arial" panose="020B0604020202020204" pitchFamily="34" charset="0"/>
                <a:ea typeface="Roboto"/>
                <a:cs typeface="Arial" panose="020B0604020202020204" pitchFamily="34" charset="0"/>
                <a:sym typeface="Roboto"/>
              </a:rPr>
              <a:t>Question: 01</a:t>
            </a:r>
            <a:endParaRPr sz="2665" b="1" dirty="0">
              <a:solidFill>
                <a:schemeClr val="lt1"/>
              </a:solidFill>
              <a:latin typeface="Arial" panose="020B0604020202020204" pitchFamily="34" charset="0"/>
              <a:ea typeface="Roboto"/>
              <a:cs typeface="Arial" panose="020B0604020202020204" pitchFamily="34" charset="0"/>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itchFamily="34" charset="0"/>
                <a:cs typeface="Arial" pitchFamily="34" charset="0"/>
              </a:rPr>
              <a:t>How many students like watching all the three games?</a:t>
            </a:r>
          </a:p>
          <a:p>
            <a:pPr marL="152400" indent="0">
              <a:lnSpc>
                <a:spcPct val="150000"/>
              </a:lnSpc>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55</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40</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75</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60</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r>
              <a:rPr lang="en-US" sz="1800" dirty="0" smtClean="0">
                <a:latin typeface="Arial" panose="020B0604020202020204" pitchFamily="34" charset="0"/>
                <a:ea typeface="Roboto" panose="02000000000000000000" pitchFamily="2" charset="0"/>
                <a:cs typeface="Arial" panose="020B0604020202020204" pitchFamily="34" charset="0"/>
                <a:sym typeface="Roboto"/>
              </a:rPr>
              <a:t>Answer: </a:t>
            </a:r>
            <a:r>
              <a:rPr lang="en-US" sz="1800" b="1" dirty="0" smtClean="0">
                <a:latin typeface="Arial" panose="020B0604020202020204" pitchFamily="34" charset="0"/>
                <a:ea typeface="Roboto" panose="02000000000000000000" pitchFamily="2" charset="0"/>
                <a:cs typeface="Arial" panose="020B0604020202020204" pitchFamily="34" charset="0"/>
                <a:sym typeface="Roboto"/>
              </a:rPr>
              <a:t>C</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23" name="Rectangle 33"/>
          <p:cNvSpPr>
            <a:spLocks noChangeArrowheads="1"/>
          </p:cNvSpPr>
          <p:nvPr/>
        </p:nvSpPr>
        <p:spPr bwMode="auto">
          <a:xfrm>
            <a:off x="3971925" y="270193"/>
            <a:ext cx="22733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a:ln>
                <a:noFill/>
              </a:ln>
              <a:solidFill>
                <a:srgbClr val="1F1A16"/>
              </a:solidFill>
              <a:effectLst/>
              <a:latin typeface="Arial" panose="020B0604020202020204" pitchFamily="34" charset="0"/>
              <a:ea typeface="Century Schoolbook" panose="02040604050505020304" pitchFamily="18" charset="0"/>
              <a:cs typeface="Arial" panose="020B0604020202020204" pitchFamily="34" charset="0"/>
            </a:endParaRPr>
          </a:p>
          <a:p>
            <a:pPr marL="0" marR="0" lvl="0" indent="4445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1" end="11"/>
                                            </p:txEl>
                                          </p:spTgt>
                                        </p:tgtEl>
                                        <p:attrNameLst>
                                          <p:attrName>style.visibility</p:attrName>
                                        </p:attrNameLst>
                                      </p:cBhvr>
                                      <p:to>
                                        <p:strVal val="visible"/>
                                      </p:to>
                                    </p:set>
                                    <p:animEffect transition="in" filter="barn(inVertical)">
                                      <p:cBhvr>
                                        <p:cTn id="39" dur="500"/>
                                        <p:tgtEl>
                                          <p:spTgt spid="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01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Number of students who like watching all the three games = 15 % of 500 = 75.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0" indent="0">
              <a:lnSpc>
                <a:spcPct val="100000"/>
              </a:lnSpc>
              <a:spcBef>
                <a:spcPts val="2135"/>
              </a:spcBef>
              <a:buClr>
                <a:schemeClr val="dk1"/>
              </a:buClr>
              <a:buSzPts val="110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34" y="1642234"/>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635" y="311150"/>
            <a:ext cx="4206875" cy="633730"/>
          </a:xfrm>
          <a:prstGeom prst="rect">
            <a:avLst/>
          </a:prstGeom>
          <a:noFill/>
          <a:ln>
            <a:noFill/>
          </a:ln>
        </p:spPr>
        <p:txBody>
          <a:bodyPr spcFirstLastPara="1" wrap="square" lIns="0" tIns="0" rIns="0" bIns="0" anchor="ctr" anchorCtr="0">
            <a:noAutofit/>
          </a:bodyPr>
          <a:lstStyle/>
          <a:p>
            <a:r>
              <a:rPr lang="en-US" altLang="en-GB" sz="2665" b="1" dirty="0">
                <a:solidFill>
                  <a:schemeClr val="lt1"/>
                </a:solidFill>
                <a:latin typeface="Calibri" panose="020F0502020204030204" pitchFamily="34" charset="0"/>
                <a:ea typeface="Roboto"/>
                <a:cs typeface="Roboto"/>
                <a:sym typeface="Roboto"/>
              </a:rPr>
              <a:t>   </a:t>
            </a:r>
            <a:r>
              <a:rPr lang="en-GB" sz="2665" b="1" dirty="0" smtClean="0">
                <a:solidFill>
                  <a:schemeClr val="lt1"/>
                </a:solidFill>
                <a:latin typeface="Calibri" panose="020F0502020204030204" pitchFamily="34" charset="0"/>
                <a:ea typeface="Roboto"/>
                <a:cs typeface="Roboto"/>
                <a:sym typeface="Roboto"/>
              </a:rPr>
              <a:t>Question: 02</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152400" indent="0">
              <a:buNone/>
            </a:pPr>
            <a:r>
              <a:rPr lang="en-US" sz="1800" dirty="0">
                <a:latin typeface="Arial" panose="020B0604020202020204" pitchFamily="34" charset="0"/>
                <a:cs typeface="Arial" panose="020B0604020202020204" pitchFamily="34" charset="0"/>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cs typeface="Arial" panose="020B0604020202020204" pitchFamily="34" charset="0"/>
              </a:rPr>
              <a:t>Find the ratio of number of students who like watching only football to those who like watching only hockey?</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A. 3:4</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B. 2:3</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C. 1:2</a:t>
            </a:r>
          </a:p>
          <a:p>
            <a:pPr marL="152400" indent="0">
              <a:lnSpc>
                <a:spcPct val="150000"/>
              </a:lnSpc>
              <a:buNone/>
            </a:pPr>
            <a:r>
              <a:rPr lang="en-US" sz="1800" dirty="0">
                <a:latin typeface="Arial" panose="020B0604020202020204" pitchFamily="34" charset="0"/>
                <a:ea typeface="Roboto" panose="02000000000000000000" pitchFamily="2" charset="0"/>
                <a:cs typeface="Arial" panose="020B0604020202020204" pitchFamily="34" charset="0"/>
                <a:sym typeface="Roboto"/>
              </a:rPr>
              <a:t>D. 3:2</a:t>
            </a: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152400" indent="0">
              <a:buNone/>
            </a:pPr>
            <a:r>
              <a:rPr lang="en-US" sz="1800" dirty="0">
                <a:latin typeface="Arial" panose="020B0604020202020204" pitchFamily="34" charset="0"/>
                <a:ea typeface="Roboto" panose="02000000000000000000" pitchFamily="2" charset="0"/>
                <a:cs typeface="Arial" panose="020B0604020202020204" pitchFamily="34" charset="0"/>
                <a:sym typeface="Roboto"/>
              </a:rPr>
              <a:t>										</a:t>
            </a:r>
            <a:r>
              <a:rPr lang="en-US" sz="1800" dirty="0" smtClean="0">
                <a:latin typeface="Arial" panose="020B0604020202020204" pitchFamily="34" charset="0"/>
                <a:ea typeface="Roboto" panose="02000000000000000000" pitchFamily="2" charset="0"/>
                <a:cs typeface="Arial" panose="020B0604020202020204" pitchFamily="34" charset="0"/>
                <a:sym typeface="Roboto"/>
              </a:rPr>
              <a:t>Answer: </a:t>
            </a:r>
            <a:r>
              <a:rPr lang="en-US" sz="1800" b="1" dirty="0" smtClean="0">
                <a:latin typeface="Arial" panose="020B0604020202020204" pitchFamily="34" charset="0"/>
                <a:ea typeface="Roboto" panose="02000000000000000000" pitchFamily="2" charset="0"/>
                <a:cs typeface="Arial" panose="020B0604020202020204" pitchFamily="34" charset="0"/>
                <a:sym typeface="Roboto"/>
              </a:rPr>
              <a:t>A</a:t>
            </a:r>
            <a:endParaRPr lang="en-IN" sz="1800" b="1"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Tm="90876"/>
    </mc:Choice>
    <mc:Fallback>
      <p:transition spd="slow" advTm="908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47">
                                            <p:txEl>
                                              <p:pRg st="4" end="4"/>
                                            </p:txEl>
                                          </p:spTgt>
                                        </p:tgtEl>
                                        <p:attrNameLst>
                                          <p:attrName>style.visibility</p:attrName>
                                        </p:attrNameLst>
                                      </p:cBhvr>
                                      <p:to>
                                        <p:strVal val="visible"/>
                                      </p:to>
                                    </p:set>
                                    <p:anim calcmode="lin" valueType="num">
                                      <p:cBhvr additive="base">
                                        <p:cTn id="15"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7">
                                            <p:txEl>
                                              <p:pRg st="5" end="5"/>
                                            </p:txEl>
                                          </p:spTgt>
                                        </p:tgtEl>
                                        <p:attrNameLst>
                                          <p:attrName>style.visibility</p:attrName>
                                        </p:attrNameLst>
                                      </p:cBhvr>
                                      <p:to>
                                        <p:strVal val="visible"/>
                                      </p:to>
                                    </p:set>
                                    <p:anim calcmode="lin" valueType="num">
                                      <p:cBhvr additive="base">
                                        <p:cTn id="21"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
                                            <p:txEl>
                                              <p:pRg st="6" end="6"/>
                                            </p:txEl>
                                          </p:spTgt>
                                        </p:tgtEl>
                                        <p:attrNameLst>
                                          <p:attrName>style.visibility</p:attrName>
                                        </p:attrNameLst>
                                      </p:cBhvr>
                                      <p:to>
                                        <p:strVal val="visible"/>
                                      </p:to>
                                    </p:set>
                                    <p:anim calcmode="lin" valueType="num">
                                      <p:cBhvr additive="base">
                                        <p:cTn id="27" dur="500" fill="hold"/>
                                        <p:tgtEl>
                                          <p:spTgt spid="14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7">
                                            <p:txEl>
                                              <p:pRg st="7" end="7"/>
                                            </p:txEl>
                                          </p:spTgt>
                                        </p:tgtEl>
                                        <p:attrNameLst>
                                          <p:attrName>style.visibility</p:attrName>
                                        </p:attrNameLst>
                                      </p:cBhvr>
                                      <p:to>
                                        <p:strVal val="visible"/>
                                      </p:to>
                                    </p:set>
                                    <p:anim calcmode="lin" valueType="num">
                                      <p:cBhvr additive="base">
                                        <p:cTn id="33" dur="500" fill="hold"/>
                                        <p:tgtEl>
                                          <p:spTgt spid="1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47">
                                            <p:txEl>
                                              <p:pRg st="12" end="12"/>
                                            </p:txEl>
                                          </p:spTgt>
                                        </p:tgtEl>
                                        <p:attrNameLst>
                                          <p:attrName>style.visibility</p:attrName>
                                        </p:attrNameLst>
                                      </p:cBhvr>
                                      <p:to>
                                        <p:strVal val="visible"/>
                                      </p:to>
                                    </p:set>
                                    <p:animEffect transition="in" filter="barn(inVertical)">
                                      <p:cBhvr>
                                        <p:cTn id="39" dur="500"/>
                                        <p:tgtEl>
                                          <p:spTgt spid="1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3"/>
        <p:cNvGrpSpPr/>
        <p:nvPr/>
      </p:nvGrpSpPr>
      <p:grpSpPr>
        <a:xfrm>
          <a:off x="0" y="0"/>
          <a:ext cx="0" cy="0"/>
          <a:chOff x="0" y="0"/>
          <a:chExt cx="0" cy="0"/>
        </a:xfrm>
      </p:grpSpPr>
      <p:sp>
        <p:nvSpPr>
          <p:cNvPr id="144" name="Google Shape;144;p5"/>
          <p:cNvSpPr/>
          <p:nvPr/>
        </p:nvSpPr>
        <p:spPr>
          <a:xfrm>
            <a:off x="1" y="311400"/>
            <a:ext cx="8950476" cy="633600"/>
          </a:xfrm>
          <a:prstGeom prst="homePlate">
            <a:avLst>
              <a:gd name="adj" fmla="val 50000"/>
            </a:avLst>
          </a:prstGeom>
          <a:solidFill>
            <a:srgbClr val="5F1E7A"/>
          </a:solidFill>
          <a:ln>
            <a:noFill/>
          </a:ln>
        </p:spPr>
        <p:txBody>
          <a:bodyPr spcFirstLastPara="1" wrap="square" lIns="121900" tIns="121900" rIns="121900" bIns="121900" anchor="ctr" anchorCtr="0">
            <a:noAutofit/>
          </a:bodyPr>
          <a:lstStyle/>
          <a:p>
            <a:pPr>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txBox="1"/>
          <p:nvPr/>
        </p:nvSpPr>
        <p:spPr>
          <a:xfrm>
            <a:off x="436800" y="311400"/>
            <a:ext cx="3770400" cy="633600"/>
          </a:xfrm>
          <a:prstGeom prst="rect">
            <a:avLst/>
          </a:prstGeom>
          <a:noFill/>
          <a:ln>
            <a:noFill/>
          </a:ln>
        </p:spPr>
        <p:txBody>
          <a:bodyPr spcFirstLastPara="1" wrap="square" lIns="0" tIns="0" rIns="0" bIns="0" anchor="ctr" anchorCtr="0">
            <a:noAutofit/>
          </a:bodyPr>
          <a:lstStyle/>
          <a:p>
            <a:r>
              <a:rPr lang="en-GB" sz="2665" b="1" dirty="0">
                <a:solidFill>
                  <a:schemeClr val="lt1"/>
                </a:solidFill>
                <a:latin typeface="Calibri" panose="020F0502020204030204" pitchFamily="34" charset="0"/>
                <a:ea typeface="Roboto"/>
                <a:cs typeface="Roboto"/>
                <a:sym typeface="Roboto"/>
              </a:rPr>
              <a:t>Explanation: 02 </a:t>
            </a:r>
            <a:endParaRPr sz="2665" b="1" dirty="0">
              <a:solidFill>
                <a:schemeClr val="lt1"/>
              </a:solidFill>
              <a:latin typeface="Calibri" panose="020F0502020204030204" pitchFamily="34" charset="0"/>
              <a:ea typeface="Roboto"/>
              <a:cs typeface="Roboto"/>
              <a:sym typeface="Roboto"/>
            </a:endParaRPr>
          </a:p>
        </p:txBody>
      </p:sp>
      <p:pic>
        <p:nvPicPr>
          <p:cNvPr id="146" name="Google Shape;146;p5"/>
          <p:cNvPicPr preferRelativeResize="0"/>
          <p:nvPr/>
        </p:nvPicPr>
        <p:blipFill rotWithShape="1">
          <a:blip r:embed="rId3"/>
          <a:srcRect l="41240" t="9528" r="-23987" b="51129"/>
          <a:stretch>
            <a:fillRect/>
          </a:stretch>
        </p:blipFill>
        <p:spPr>
          <a:xfrm>
            <a:off x="0" y="6051774"/>
            <a:ext cx="3349592" cy="800729"/>
          </a:xfrm>
          <a:prstGeom prst="rect">
            <a:avLst/>
          </a:prstGeom>
          <a:noFill/>
          <a:ln>
            <a:noFill/>
          </a:ln>
        </p:spPr>
      </p:pic>
      <p:sp>
        <p:nvSpPr>
          <p:cNvPr id="147" name="Google Shape;147;p5"/>
          <p:cNvSpPr txBox="1">
            <a:spLocks noGrp="1"/>
          </p:cNvSpPr>
          <p:nvPr>
            <p:ph type="body" idx="1"/>
          </p:nvPr>
        </p:nvSpPr>
        <p:spPr>
          <a:xfrm>
            <a:off x="263200" y="1333799"/>
            <a:ext cx="11799097" cy="4899191"/>
          </a:xfrm>
          <a:prstGeom prst="rect">
            <a:avLst/>
          </a:prstGeom>
          <a:noFill/>
          <a:ln>
            <a:noFill/>
          </a:ln>
        </p:spPr>
        <p:txBody>
          <a:bodyPr spcFirstLastPara="1" vert="horz" wrap="square" lIns="121900" tIns="121900" rIns="121900" bIns="121900" rtlCol="0" anchor="t" anchorCtr="0">
            <a:noAutofit/>
          </a:bodyPr>
          <a:lstStyle/>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n(F) = percentage of students who like watching football = 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n(H) = percentage of students who like watching hockey = 53%</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n(B)= percentage of students who like watching basketball = 62%</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 ( F ∩ H) = 27% ; n (B ∩ H) = 29% ; n(F ∩ B) = 28%</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Since 5% like watching none of the given games so, n (F ∪ H ∪ B) = 95%.</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applying the basic formula,</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95% = 49% + 53% + 62% -27% - 29% - 28% + n (F ∩ H ∩ B)</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Solving, you get n (F ∩ H ∩ B) = 15%.</a:t>
            </a:r>
          </a:p>
          <a:p>
            <a:pPr marL="0" indent="0">
              <a:lnSpc>
                <a:spcPct val="100000"/>
              </a:lnSpc>
              <a:spcBef>
                <a:spcPts val="2135"/>
              </a:spcBef>
              <a:buClr>
                <a:schemeClr val="dk1"/>
              </a:buClr>
              <a:buSzPts val="1100"/>
              <a:buNone/>
            </a:pPr>
            <a:endParaRPr lang="en-US" sz="1800" dirty="0">
              <a:latin typeface="Arial" panose="020B0604020202020204" pitchFamily="34" charset="0"/>
              <a:cs typeface="Arial" panose="020B0604020202020204" pitchFamily="34" charset="0"/>
            </a:endParaRPr>
          </a:p>
          <a:p>
            <a:pPr marL="0" indent="0">
              <a:lnSpc>
                <a:spcPct val="100000"/>
              </a:lnSpc>
              <a:spcBef>
                <a:spcPts val="2135"/>
              </a:spcBef>
              <a:buClr>
                <a:schemeClr val="dk1"/>
              </a:buClr>
              <a:buSzPts val="1100"/>
              <a:buNone/>
            </a:pPr>
            <a:r>
              <a:rPr lang="en-US" sz="1800" dirty="0">
                <a:latin typeface="Arial" panose="020B0604020202020204" pitchFamily="34" charset="0"/>
                <a:cs typeface="Arial" panose="020B0604020202020204" pitchFamily="34" charset="0"/>
              </a:rPr>
              <a:t>Ratio of the number of students who like only football to those who like only hockey = (9% of 500)/(12% of 500) = 9/12 = 3:4.</a:t>
            </a:r>
            <a:endParaRPr lang="en-US" sz="1800" dirty="0">
              <a:latin typeface="Arial" panose="020B0604020202020204" pitchFamily="34" charset="0"/>
              <a:ea typeface="Roboto" panose="02000000000000000000" pitchFamily="2" charset="0"/>
              <a:cs typeface="Arial" panose="020B0604020202020204" pitchFamily="34" charset="0"/>
              <a:sym typeface="Roboto"/>
            </a:endParaRPr>
          </a:p>
          <a:p>
            <a:pPr marL="0" indent="0">
              <a:lnSpc>
                <a:spcPct val="100000"/>
              </a:lnSpc>
              <a:spcBef>
                <a:spcPts val="2135"/>
              </a:spcBef>
              <a:buClr>
                <a:schemeClr val="dk1"/>
              </a:buClr>
              <a:buSzPts val="1100"/>
              <a:buNone/>
            </a:pPr>
            <a:endParaRPr lang="en-IN" sz="1800" dirty="0">
              <a:latin typeface="Arial" panose="020B0604020202020204" pitchFamily="34" charset="0"/>
              <a:ea typeface="Roboto" panose="02000000000000000000" pitchFamily="2" charset="0"/>
              <a:cs typeface="Arial" panose="020B0604020202020204" pitchFamily="34" charset="0"/>
              <a:sym typeface="Roboto"/>
            </a:endParaRPr>
          </a:p>
        </p:txBody>
      </p:sp>
      <p:pic>
        <p:nvPicPr>
          <p:cNvPr id="148" name="Google Shape;148;p5"/>
          <p:cNvPicPr preferRelativeResize="0"/>
          <p:nvPr/>
        </p:nvPicPr>
        <p:blipFill rotWithShape="1">
          <a:blip r:embed="rId4"/>
          <a:srcRect r="60688"/>
          <a:stretch>
            <a:fillRect/>
          </a:stretch>
        </p:blipFill>
        <p:spPr>
          <a:xfrm>
            <a:off x="11471163" y="105880"/>
            <a:ext cx="641684" cy="69088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244" y="1664952"/>
            <a:ext cx="2857500" cy="2619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0876"/>
    </mc:Choice>
    <mc:Fallback xmlns="">
      <p:transition spd="slow" advTm="90876"/>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2FB719-8CF0-4D5C-817B-5E9B34B2B4B1}"/>
</file>

<file path=customXml/itemProps2.xml><?xml version="1.0" encoding="utf-8"?>
<ds:datastoreItem xmlns:ds="http://schemas.openxmlformats.org/officeDocument/2006/customXml" ds:itemID="{3B53780B-0FAE-4535-A1FD-F714F7087769}"/>
</file>

<file path=customXml/itemProps3.xml><?xml version="1.0" encoding="utf-8"?>
<ds:datastoreItem xmlns:ds="http://schemas.openxmlformats.org/officeDocument/2006/customXml" ds:itemID="{30A0E4A0-0F1A-4CE7-9F99-AD502A462A6B}"/>
</file>

<file path=docProps/app.xml><?xml version="1.0" encoding="utf-8"?>
<Properties xmlns="http://schemas.openxmlformats.org/officeDocument/2006/extended-properties" xmlns:vt="http://schemas.openxmlformats.org/officeDocument/2006/docPropsVTypes">
  <TotalTime>219</TotalTime>
  <Words>2406</Words>
  <Application>Microsoft Office PowerPoint</Application>
  <PresentationFormat>Widescreen</PresentationFormat>
  <Paragraphs>455</Paragraphs>
  <Slides>46</Slides>
  <Notes>43</Notes>
  <HiddenSlides>23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Century Schoolbook</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shamishamu3@gmail.com</dc:creator>
  <cp:lastModifiedBy>Meghana D</cp:lastModifiedBy>
  <cp:revision>53</cp:revision>
  <dcterms:created xsi:type="dcterms:W3CDTF">2019-11-12T04:14:00Z</dcterms:created>
  <dcterms:modified xsi:type="dcterms:W3CDTF">2022-01-05T07:15:07Z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y fmtid="{D5CDD505-2E9C-101B-9397-08002B2CF9AE}" pid="3" name="ContentTypeId">
    <vt:lpwstr>0x010100459FEDB7F3802F468C3F317ED9EE4CFD</vt:lpwstr>
  </property>
</Properties>
</file>