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0"/>
  </p:notesMasterIdLst>
  <p:sldIdLst>
    <p:sldId id="256" r:id="rId5"/>
    <p:sldId id="298" r:id="rId6"/>
    <p:sldId id="265" r:id="rId7"/>
    <p:sldId id="327" r:id="rId8"/>
    <p:sldId id="304" r:id="rId9"/>
    <p:sldId id="329" r:id="rId10"/>
    <p:sldId id="330" r:id="rId11"/>
    <p:sldId id="268" r:id="rId12"/>
    <p:sldId id="313" r:id="rId13"/>
    <p:sldId id="269" r:id="rId14"/>
    <p:sldId id="314" r:id="rId15"/>
    <p:sldId id="285" r:id="rId16"/>
    <p:sldId id="328" r:id="rId17"/>
    <p:sldId id="286" r:id="rId18"/>
    <p:sldId id="316" r:id="rId19"/>
    <p:sldId id="287" r:id="rId20"/>
    <p:sldId id="317" r:id="rId21"/>
    <p:sldId id="288" r:id="rId22"/>
    <p:sldId id="318" r:id="rId23"/>
    <p:sldId id="291" r:id="rId24"/>
    <p:sldId id="319" r:id="rId25"/>
    <p:sldId id="292" r:id="rId26"/>
    <p:sldId id="320" r:id="rId27"/>
    <p:sldId id="293" r:id="rId28"/>
    <p:sldId id="321" r:id="rId29"/>
    <p:sldId id="294" r:id="rId30"/>
    <p:sldId id="322" r:id="rId31"/>
    <p:sldId id="295" r:id="rId32"/>
    <p:sldId id="323" r:id="rId33"/>
    <p:sldId id="296" r:id="rId34"/>
    <p:sldId id="324" r:id="rId35"/>
    <p:sldId id="297" r:id="rId36"/>
    <p:sldId id="325" r:id="rId37"/>
    <p:sldId id="306" r:id="rId38"/>
    <p:sldId id="326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08" userDrawn="1">
          <p15:clr>
            <a:srgbClr val="9AA0A6"/>
          </p15:clr>
        </p15:guide>
        <p15:guide id="2" orient="horz" pos="2772" userDrawn="1">
          <p15:clr>
            <a:srgbClr val="9AA0A6"/>
          </p15:clr>
        </p15:guide>
        <p15:guide id="3" orient="horz" pos="828" userDrawn="1">
          <p15:clr>
            <a:srgbClr val="9AA0A6"/>
          </p15:clr>
        </p15:guide>
        <p15:guide id="4" pos="216" userDrawn="1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 userDrawn="1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 userDrawn="1">
          <p15:clr>
            <a:srgbClr val="9AA0A6"/>
          </p15:clr>
        </p15:guide>
        <p15:guide id="9" pos="2856" userDrawn="1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1987" autoAdjust="0"/>
  </p:normalViewPr>
  <p:slideViewPr>
    <p:cSldViewPr snapToGrid="0">
      <p:cViewPr varScale="1">
        <p:scale>
          <a:sx n="126" d="100"/>
          <a:sy n="126" d="100"/>
        </p:scale>
        <p:origin x="976" y="176"/>
      </p:cViewPr>
      <p:guideLst>
        <p:guide pos="2208"/>
        <p:guide orient="horz" pos="2772"/>
        <p:guide orient="horz" pos="828"/>
        <p:guide pos="216"/>
        <p:guide pos="5553"/>
        <p:guide orient="horz" pos="1140"/>
        <p:guide orient="horz" pos="2451"/>
        <p:guide pos="888"/>
        <p:guide pos="2856"/>
        <p:guide pos="4909"/>
        <p:guide orient="horz" pos="2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358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17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64DDAD7-9253-4567-A1F3-65F4B7C61A77}"/>
              </a:ext>
            </a:extLst>
          </p:cNvPr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EC6E10-6AC4-4503-9F03-C632F86B55C7}"/>
              </a:ext>
            </a:extLst>
          </p:cNvPr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B03500-4568-47CA-AE21-6AA1F318D5E6}"/>
              </a:ext>
            </a:extLst>
          </p:cNvPr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747C6B-6CFB-4B24-8FFB-DDD7294145F4}"/>
              </a:ext>
            </a:extLst>
          </p:cNvPr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147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many arrangements can be made out of the letters of the word 'ENGINEERING' 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1440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50400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182000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277200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Answer: D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word 'ENGINEERING' has 11 letters.</a:t>
            </a:r>
            <a:br>
              <a:rPr lang="en-US" sz="1800" dirty="0"/>
            </a:br>
            <a:r>
              <a:rPr lang="en-US" sz="1800" dirty="0"/>
              <a:t>But in these 11 letters, 'E' occurs 3 </a:t>
            </a:r>
            <a:r>
              <a:rPr lang="en-US" sz="1800" dirty="0" err="1"/>
              <a:t>times,'N</a:t>
            </a:r>
            <a:r>
              <a:rPr lang="en-US" sz="1800" dirty="0"/>
              <a:t>' occurs 3 times, 'G' occurs 2 times, 'I' occurs 2 times and rest of the letters are different.</a:t>
            </a:r>
            <a:br>
              <a:rPr lang="en-US" sz="1800" dirty="0"/>
            </a:br>
            <a:r>
              <a:rPr lang="en-US" sz="1800" dirty="0"/>
              <a:t>Hence, number of ways to arrange these letters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=11!/(3!)(3!)(2!)(2!)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=277200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04: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43224" y="1209368"/>
            <a:ext cx="8472164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how many different ways can the letters of the word 'JUDGE' be arranged such that the vowels always come together?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12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48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None of these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							Answer: C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27000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43224" y="1022889"/>
            <a:ext cx="8472164" cy="33650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word 'JUDGE' has 5 letters. It has 2 vowels (UE) and these 2 vowels should always come together. Hence these 2 vowels can be grouped and considered as a single letter. That is, JDG(UE).</a:t>
            </a:r>
            <a:br>
              <a:rPr lang="en-US" sz="1800" dirty="0"/>
            </a:br>
            <a:r>
              <a:rPr lang="en-US" sz="1800" dirty="0"/>
              <a:t>Hence we can assume total letters as 4 and all these letters are different. Number of ways to arrange these letters   =4!=4×3×2×1=24</a:t>
            </a:r>
            <a:br>
              <a:rPr lang="en-US" sz="1800" dirty="0"/>
            </a:br>
            <a:r>
              <a:rPr lang="en-US" sz="1800" dirty="0"/>
              <a:t>In the 2 vowels (UE), all the vowels are different. Number of ways to arrange these vowels among themselves   =2!=2×1=2</a:t>
            </a:r>
            <a:br>
              <a:rPr lang="en-US" sz="1800" dirty="0"/>
            </a:br>
            <a:r>
              <a:rPr lang="en-US" sz="1800" dirty="0"/>
              <a:t>Total number of ways =24×2=48</a:t>
            </a: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05: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342900" y="1314450"/>
            <a:ext cx="8472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many 6 digit telephone numbers can be formed if each number starts with 35 and no digit appears more than once?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360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1420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1680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	Answer: D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85738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356461" y="1121783"/>
            <a:ext cx="8369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first two places can only be filled by 3 and 5 respectively and there is only 1 way for doing this.</a:t>
            </a:r>
            <a:br>
              <a:rPr lang="en-US" sz="1800" dirty="0"/>
            </a:br>
            <a:r>
              <a:rPr lang="en-US" sz="1800" dirty="0"/>
              <a:t>Given that no digit appears more than once. Hence we have 8 digits remaining (0,1,2,4,6,7,8,9)(0,1,2,4,6,7,8,9)</a:t>
            </a:r>
            <a:br>
              <a:rPr lang="en-US" sz="1800" dirty="0"/>
            </a:br>
            <a:r>
              <a:rPr lang="en-US" sz="1800" dirty="0"/>
              <a:t>So, the next 4 places can be filled with the remaining 8 digits in </a:t>
            </a:r>
            <a:r>
              <a:rPr lang="en-US" sz="1800" baseline="30000" dirty="0"/>
              <a:t>8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en-US" sz="1800" dirty="0"/>
              <a:t> ways.</a:t>
            </a:r>
            <a:br>
              <a:rPr lang="en-US" sz="1800" dirty="0"/>
            </a:br>
            <a:r>
              <a:rPr lang="en-US" sz="1800" dirty="0"/>
              <a:t>Total number of ways = </a:t>
            </a:r>
            <a:r>
              <a:rPr lang="en-US" sz="1800" baseline="30000" dirty="0"/>
              <a:t>8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en-US" sz="1800" dirty="0"/>
              <a:t> =8×7×6×5=1680</a:t>
            </a: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06:</a:t>
            </a:r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422032" y="1314450"/>
            <a:ext cx="839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An event manager has ten patterns of chairs and eight patterns of tables. In how many ways can he make a pair of table and chair?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64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80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100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110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Answer: B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27000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261257" y="1016000"/>
            <a:ext cx="8882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8738">
              <a:lnSpc>
                <a:spcPct val="150000"/>
              </a:lnSpc>
            </a:pPr>
            <a:r>
              <a:rPr lang="en-US" sz="1800" dirty="0"/>
              <a:t>He has 10 patterns of chairs and 8 patterns of tables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A chair can be selected in 10 ways.</a:t>
            </a:r>
            <a:br>
              <a:rPr lang="en-US" sz="1800" dirty="0"/>
            </a:br>
            <a:r>
              <a:rPr lang="en-US" sz="1800" dirty="0"/>
              <a:t> A table can be selected in 8 ways.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Hence one chair and one table can be selected in 10×810×8 ways =80 ways</a:t>
            </a: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25 buses are running between two places P and Q. In how many ways can a person go from P to Q and return by a different bus?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576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590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600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625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tx1"/>
                </a:solidFill>
              </a:rPr>
              <a:t>							Answer: C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07: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He can go in any of the 25 buses (25 ways).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Since he cannot come back in the same bus, he can return in 24 ways.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Total number of ways =25×24=600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770743"/>
            <a:ext cx="8538367" cy="210457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solidFill>
                  <a:schemeClr val="tx1"/>
                </a:solidFill>
              </a:rPr>
              <a:t>Permutations and Combinations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06EE1967-AF90-4264-BA94-BCBC16B67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id="{FC024864-F07F-410A-9CD6-C6BA29AEDD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52812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box contains 4 red, 3 white and 2 blue balls. Three balls are drawn at random. Find out the number of ways of selecting the balls of different </a:t>
            </a:r>
            <a:r>
              <a:rPr lang="en-US" dirty="0" err="1">
                <a:solidFill>
                  <a:schemeClr val="tx1"/>
                </a:solidFill>
              </a:rPr>
              <a:t>colours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48 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60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Answer: B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08: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 red ball can be selected in 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ways.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 white ball can be selected in 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ways.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 blue ball can be selected in 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ways.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Total number of ways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=4×3×2=24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30341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question paper has two parts P and Q, each containing 10 questions. If a student needs to choose 8 from part P and 4 from part Q, in how many ways can he do that?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1200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4800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9450	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None of t						</a:t>
            </a:r>
            <a:r>
              <a:rPr lang="en-IN" b="1" dirty="0">
                <a:solidFill>
                  <a:schemeClr val="tx1"/>
                </a:solidFill>
              </a:rPr>
              <a:t>Answer: C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09: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ways to choose 8 questions from part P =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ways to choose 4 questions from part Q =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Total number of ways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=45×210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=9450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34695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5 man draw water from 5 taps if no tap can be used more than once?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80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108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120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	</a:t>
            </a:r>
            <a:r>
              <a:rPr lang="en-IN" b="1" dirty="0">
                <a:solidFill>
                  <a:schemeClr val="tx1"/>
                </a:solidFill>
              </a:rPr>
              <a:t>Answer: 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>
              <a:tabLst>
                <a:tab pos="344488" algn="l"/>
              </a:tabLs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10: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23083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 man can draw water from any of the 5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 man can draw water from any of the remaining 4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 man can draw water from any of the remaining 3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 man can draw water from any of the remaining 2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 man can draw water from remaining 1 tap.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Hence total number of ways  =5×4×3×2×1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=120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three boys can be seated on five chairs?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60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80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120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 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Answer: B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There are three boys. The first boy can sit in any of the five chairs (5 ways).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Now there are 4 chairs remaining. The second boy can sit in any of the four chairs (4 ways).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Now there are 3 chairs remaining. The third boy can sit in any of the three chairs (3 ways). Hence, total number of ways in which 3 boys can be seated on 5 chairs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=5×4×3 =60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304800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7 boys be seated in a circular order?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60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5040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720 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				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	Answer: D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>
              <a:tabLst>
                <a:tab pos="344488" algn="l"/>
              </a:tabLst>
            </a:pP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12: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arrangements possible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=(7−1)!=6!=6×5×4×3×2×1=720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53128"/>
            <a:ext cx="6712857" cy="46438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154379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Permutations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different arrangements of a given number of things by taking some or all at a time, are called permutations.</a:t>
            </a:r>
          </a:p>
          <a:p>
            <a:pPr>
              <a:lnSpc>
                <a:spcPct val="150000"/>
              </a:lnSpc>
            </a:pPr>
            <a:r>
              <a:rPr lang="pt-BR" sz="1800" b="1" dirty="0"/>
              <a:t> </a:t>
            </a:r>
            <a:r>
              <a:rPr lang="pt-BR" sz="1800" b="1" baseline="30000" dirty="0"/>
              <a:t>n</a:t>
            </a:r>
            <a:r>
              <a:rPr lang="pt-BR" sz="1800" dirty="0"/>
              <a:t> </a:t>
            </a:r>
            <a:r>
              <a:rPr lang="pt-BR" sz="1800" b="1" dirty="0"/>
              <a:t>P</a:t>
            </a:r>
            <a:r>
              <a:rPr lang="pt-BR" sz="1800" b="1" baseline="-25000" dirty="0"/>
              <a:t>r</a:t>
            </a:r>
            <a:r>
              <a:rPr lang="pt-BR" sz="1800" b="1" dirty="0"/>
              <a:t> = n! / (n – r)!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a team of 5 persons be formed out of a total of 10 persons such that two particular persons should not be included in any team?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28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56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112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120</a:t>
            </a:r>
            <a:endParaRPr lang="en-US" baseline="30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Answer: B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25425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13: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particular persons should not be included in each team.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have to select 5 persons from 10-2 = 8 persons.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Hence, required number of ways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baseline="30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=8×7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=56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If </a:t>
            </a:r>
            <a:r>
              <a:rPr lang="en-US" baseline="30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baseline="30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27</a:t>
            </a:r>
            <a:r>
              <a:rPr lang="en-US" dirty="0">
                <a:solidFill>
                  <a:schemeClr val="tx1"/>
                </a:solidFill>
              </a:rPr>
              <a:t> , what is the value of n?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28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41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Answer: C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 14: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pt-BR" baseline="30000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baseline="-25000" dirty="0">
                <a:solidFill>
                  <a:schemeClr val="tx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 = </a:t>
            </a:r>
            <a:r>
              <a:rPr lang="pt-BR" baseline="30000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baseline="-25000" dirty="0">
                <a:solidFill>
                  <a:schemeClr val="tx1"/>
                </a:solidFill>
              </a:rPr>
              <a:t>27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If 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-25000" dirty="0" err="1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-25000" dirty="0" err="1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 then either x = y or (n-x) = 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=&gt; n – 8 = 27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=&gt; n = 27 + 8 = 35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10 students can be arranged in a row?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9!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6!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8!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10!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Answer: 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>
              <a:tabLst>
                <a:tab pos="344488" algn="l"/>
              </a:tabLst>
            </a:pP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15: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10 students can be arranged in a row in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 = 10! ways.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304800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53128"/>
            <a:ext cx="6712857" cy="46438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154379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Permutations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 are basically two types of permutation: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1800" b="1" dirty="0"/>
              <a:t>Repetition is Allowed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n × n × ... (r times) = n</a:t>
            </a:r>
            <a:r>
              <a:rPr lang="pt-BR" sz="2000" baseline="30000" dirty="0"/>
              <a:t>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1800" b="1" dirty="0"/>
              <a:t>No Repetition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n!/(n − r)!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92544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17740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5750"/>
            <a:r>
              <a:rPr lang="en-US" sz="2000" b="1" dirty="0">
                <a:solidFill>
                  <a:schemeClr val="bg1"/>
                </a:solidFill>
              </a:rPr>
              <a:t>Combinations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A8E7E-A32A-45D7-8800-5BE227894F76}"/>
              </a:ext>
            </a:extLst>
          </p:cNvPr>
          <p:cNvSpPr txBox="1"/>
          <p:nvPr/>
        </p:nvSpPr>
        <p:spPr>
          <a:xfrm>
            <a:off x="328934" y="1117600"/>
            <a:ext cx="8539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Each of the different groups or selections which can be formed by taking some or all of a number of objects is called a combination.</a:t>
            </a:r>
          </a:p>
          <a:p>
            <a:endParaRPr lang="en-US" sz="1800" dirty="0"/>
          </a:p>
          <a:p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r</a:t>
            </a:r>
            <a:r>
              <a:rPr lang="pt-BR" sz="1800" dirty="0"/>
              <a:t> = n! / [ r ! x (n – r)! ]</a:t>
            </a:r>
          </a:p>
          <a:p>
            <a:endParaRPr lang="pt-BR" sz="1800" dirty="0"/>
          </a:p>
          <a:p>
            <a:r>
              <a:rPr lang="pt-BR" sz="1800" b="1" dirty="0"/>
              <a:t>Note:</a:t>
            </a:r>
          </a:p>
          <a:p>
            <a:endParaRPr lang="pt-BR" sz="1800" b="1" dirty="0"/>
          </a:p>
          <a:p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n</a:t>
            </a:r>
            <a:r>
              <a:rPr lang="pt-BR" sz="1800" dirty="0"/>
              <a:t> =1 and  </a:t>
            </a:r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0 </a:t>
            </a:r>
            <a:r>
              <a:rPr lang="pt-BR" sz="1800" dirty="0"/>
              <a:t> =1</a:t>
            </a:r>
          </a:p>
          <a:p>
            <a:endParaRPr lang="pt-BR" sz="1800" dirty="0"/>
          </a:p>
          <a:p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r=</a:t>
            </a:r>
            <a:r>
              <a:rPr lang="pt-BR" sz="1800" b="1" baseline="30000" dirty="0"/>
              <a:t> n</a:t>
            </a:r>
            <a:r>
              <a:rPr lang="pt-BR" sz="1800" dirty="0"/>
              <a:t> C </a:t>
            </a:r>
            <a:r>
              <a:rPr lang="pt-BR" sz="1800" baseline="-25000" dirty="0"/>
              <a:t>(n-r)</a:t>
            </a:r>
            <a:endParaRPr lang="en-US" sz="1800" dirty="0"/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many words can be formed by using all letters of the word 'BIHAR'?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60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720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</a:rPr>
              <a:t>							Answer: C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85738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word 'BIHAR' has 5 letters and all these 5 letters are different.</a:t>
            </a:r>
            <a:br>
              <a:rPr lang="en-US" sz="1800" dirty="0"/>
            </a:br>
            <a:r>
              <a:rPr lang="en-US" sz="1800" dirty="0"/>
              <a:t>Total number of words that can be formed by using all these 5 letters</a:t>
            </a:r>
            <a:br>
              <a:rPr lang="en-US" sz="1800" dirty="0"/>
            </a:br>
            <a:r>
              <a:rPr lang="en-US" sz="1800" dirty="0"/>
              <a:t>= </a:t>
            </a:r>
            <a:r>
              <a:rPr lang="en-US" sz="1800" baseline="30000" dirty="0"/>
              <a:t>5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en-US" sz="1800" dirty="0"/>
              <a:t> =5!=5!</a:t>
            </a:r>
            <a:br>
              <a:rPr lang="en-US" sz="1800" dirty="0"/>
            </a:br>
            <a:r>
              <a:rPr lang="en-US" sz="1800" dirty="0"/>
              <a:t>=5×4×3×2×1=120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02: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value of </a:t>
            </a:r>
            <a:r>
              <a:rPr lang="en-US" sz="1800" baseline="30000" dirty="0"/>
              <a:t>100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en-US" sz="1800" dirty="0"/>
              <a:t> 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9801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9900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12000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12500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</a:rPr>
              <a:t>							Answer: B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 </a:t>
            </a:r>
            <a:r>
              <a:rPr lang="pt-BR" sz="1800" baseline="30000" dirty="0"/>
              <a:t>n</a:t>
            </a:r>
            <a:r>
              <a:rPr lang="pt-BR" sz="1800" dirty="0"/>
              <a:t> P</a:t>
            </a:r>
            <a:r>
              <a:rPr lang="pt-BR" sz="1800" baseline="-25000" dirty="0"/>
              <a:t>r</a:t>
            </a:r>
            <a:r>
              <a:rPr lang="pt-BR" sz="1800" dirty="0"/>
              <a:t> = n! / (n – r)!</a:t>
            </a:r>
            <a:endParaRPr lang="en-US" sz="1800" baseline="30000" dirty="0"/>
          </a:p>
          <a:p>
            <a:pPr>
              <a:lnSpc>
                <a:spcPct val="150000"/>
              </a:lnSpc>
            </a:pPr>
            <a:r>
              <a:rPr lang="en-US" sz="1800" baseline="30000" dirty="0"/>
              <a:t>100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en-US" sz="1800" dirty="0"/>
              <a:t> =100×99=9900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3B1FCF-CBA1-4ADD-A709-15918570D2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9e9f2d-0158-4a14-8bbe-457d8844f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FC0564-224A-4743-A505-03E718C2D6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0C9B8C-92FE-45DC-A62B-DE05277B9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1532</Words>
  <Application>Microsoft Macintosh PowerPoint</Application>
  <PresentationFormat>On-screen Show (16:9)</PresentationFormat>
  <Paragraphs>203</Paragraphs>
  <Slides>35</Slides>
  <Notes>34</Notes>
  <HiddenSlides>15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06:</vt:lpstr>
      <vt:lpstr>Explanation:</vt:lpstr>
      <vt:lpstr>Question 07:</vt:lpstr>
      <vt:lpstr>Explanation:</vt:lpstr>
      <vt:lpstr>Question 08:</vt:lpstr>
      <vt:lpstr>Explanation:</vt:lpstr>
      <vt:lpstr>Question 09:</vt:lpstr>
      <vt:lpstr>Explanation:</vt:lpstr>
      <vt:lpstr>Question 10:</vt:lpstr>
      <vt:lpstr>Explanation:</vt:lpstr>
      <vt:lpstr> Question 11:</vt:lpstr>
      <vt:lpstr>Explanation:</vt:lpstr>
      <vt:lpstr> Question 12:</vt:lpstr>
      <vt:lpstr>Explanation:</vt:lpstr>
      <vt:lpstr>  Question 13:</vt:lpstr>
      <vt:lpstr>Explanation:</vt:lpstr>
      <vt:lpstr> Question 14:</vt:lpstr>
      <vt:lpstr>Explanation:</vt:lpstr>
      <vt:lpstr> Question 15:</vt:lpstr>
      <vt:lpstr>Explanation: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PRASHANTH S</cp:lastModifiedBy>
  <cp:revision>487</cp:revision>
  <dcterms:modified xsi:type="dcterms:W3CDTF">2022-03-29T16:14:28Z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0x010100459FEDB7F3802F468C3F317ED9EE4CFD</vt:lpwstr>
  </property>
</Properties>
</file>