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fntdata" ContentType="application/x-fontdata"/>
  <Override PartName="/ppt/presentation.xml" ContentType="application/vnd.openxmlformats-officedocument.presentationml.presentation.main+xml"/>
  <Override PartName="/ppt/slides/slide2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29.xml" ContentType="application/vnd.openxmlformats-officedocument.presentationml.slide+xml"/>
  <Override PartName="/ppt/slides/slide2.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33.xml" ContentType="application/vnd.openxmlformats-officedocument.presentationml.slide+xml"/>
  <Override PartName="/ppt/slides/slide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3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308" r:id="rId3"/>
    <p:sldId id="287" r:id="rId4"/>
    <p:sldId id="288" r:id="rId5"/>
    <p:sldId id="289" r:id="rId6"/>
    <p:sldId id="296" r:id="rId7"/>
    <p:sldId id="297" r:id="rId8"/>
    <p:sldId id="298" r:id="rId9"/>
    <p:sldId id="299" r:id="rId10"/>
    <p:sldId id="300" r:id="rId11"/>
    <p:sldId id="301" r:id="rId12"/>
    <p:sldId id="302" r:id="rId13"/>
    <p:sldId id="303" r:id="rId14"/>
    <p:sldId id="304" r:id="rId15"/>
    <p:sldId id="309" r:id="rId16"/>
    <p:sldId id="307" r:id="rId17"/>
    <p:sldId id="305" r:id="rId18"/>
    <p:sldId id="310" r:id="rId19"/>
    <p:sldId id="311" r:id="rId20"/>
    <p:sldId id="312" r:id="rId21"/>
    <p:sldId id="313"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Lst>
  <p:sldSz cx="9144000" cy="5143500" type="screen16x9"/>
  <p:notesSz cx="6858000" cy="9144000"/>
  <p:embeddedFontLst>
    <p:embeddedFont>
      <p:font typeface="Roboto"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2819" autoAdjust="0"/>
  </p:normalViewPr>
  <p:slideViewPr>
    <p:cSldViewPr snapToGrid="0">
      <p:cViewPr varScale="1">
        <p:scale>
          <a:sx n="106" d="100"/>
          <a:sy n="106" d="100"/>
        </p:scale>
        <p:origin x="-348" y="-84"/>
      </p:cViewPr>
      <p:guideLst>
        <p:guide orient="horz" pos="2755"/>
        <p:guide orient="horz" pos="776"/>
        <p:guide orient="horz" pos="914"/>
        <p:guide orient="horz" pos="2451"/>
        <p:guide orient="horz" pos="2193"/>
        <p:guide pos="2222"/>
        <p:guide pos="206"/>
        <p:guide pos="5553"/>
        <p:guide pos="871"/>
        <p:guide pos="2880"/>
        <p:guide pos="4909"/>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22603581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54230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extLst>
      <p:ext uri="{BB962C8B-B14F-4D97-AF65-F5344CB8AC3E}">
        <p14:creationId xmlns="" xmlns:p14="http://schemas.microsoft.com/office/powerpoint/2010/main" val="2934176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extLst>
      <p:ext uri="{BB962C8B-B14F-4D97-AF65-F5344CB8AC3E}">
        <p14:creationId xmlns="" xmlns:p14="http://schemas.microsoft.com/office/powerpoint/2010/main" val="275585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3964806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2736188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2106422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2106422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323691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3912767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indent="0">
              <a:lnSpc>
                <a:spcPct val="100000"/>
              </a:lnSpc>
              <a:buNone/>
            </a:pPr>
            <a:r>
              <a:rPr lang="en-IN" dirty="0">
                <a:solidFill>
                  <a:schemeClr val="tx1"/>
                </a:solidFill>
                <a:latin typeface="Roboto" panose="020B0604020202020204" charset="0"/>
                <a:ea typeface="Roboto" panose="020B0604020202020204" charset="0"/>
              </a:rPr>
              <a:t>Explanation:</a:t>
            </a:r>
          </a:p>
          <a:p>
            <a:pPr marL="114300" indent="0">
              <a:lnSpc>
                <a:spcPct val="100000"/>
              </a:lnSpc>
              <a:buNone/>
            </a:pPr>
            <a:r>
              <a:rPr lang="en-GB" dirty="0">
                <a:solidFill>
                  <a:schemeClr val="tx1"/>
                </a:solidFill>
                <a:latin typeface="Roboto" panose="020B0604020202020204" charset="0"/>
                <a:ea typeface="Roboto" panose="020B0604020202020204" charset="0"/>
              </a:rPr>
              <a:t>In the school, </a:t>
            </a:r>
          </a:p>
          <a:p>
            <a:pPr marL="114300" indent="0">
              <a:lnSpc>
                <a:spcPct val="100000"/>
              </a:lnSpc>
              <a:buNone/>
            </a:pPr>
            <a:r>
              <a:rPr lang="en-GB" dirty="0">
                <a:solidFill>
                  <a:schemeClr val="tx1"/>
                </a:solidFill>
                <a:latin typeface="Roboto" panose="020B0604020202020204" charset="0"/>
                <a:ea typeface="Roboto" panose="020B0604020202020204" charset="0"/>
              </a:rPr>
              <a:t>Boys = 4/7 × 1554 = 888 </a:t>
            </a:r>
          </a:p>
          <a:p>
            <a:pPr marL="114300" indent="0">
              <a:lnSpc>
                <a:spcPct val="100000"/>
              </a:lnSpc>
              <a:buNone/>
            </a:pPr>
            <a:r>
              <a:rPr lang="en-GB" dirty="0">
                <a:solidFill>
                  <a:schemeClr val="tx1"/>
                </a:solidFill>
                <a:latin typeface="Roboto" panose="020B0604020202020204" charset="0"/>
                <a:ea typeface="Roboto" panose="020B0604020202020204" charset="0"/>
              </a:rPr>
              <a:t>Girls = 3/7 × 1554 = 666</a:t>
            </a:r>
          </a:p>
          <a:p>
            <a:pPr marL="114300" indent="0">
              <a:lnSpc>
                <a:spcPct val="100000"/>
              </a:lnSpc>
              <a:buNone/>
            </a:pPr>
            <a:r>
              <a:rPr lang="en-US" dirty="0">
                <a:solidFill>
                  <a:schemeClr val="tx1"/>
                </a:solidFill>
                <a:latin typeface="Roboto" panose="020B0604020202020204" charset="0"/>
                <a:ea typeface="Roboto" panose="020B0604020202020204" charset="0"/>
              </a:rPr>
              <a:t>After 30 days, Girls = 666 + 30 = 696 If x boys leave the school, then, According to the question,</a:t>
            </a:r>
          </a:p>
          <a:p>
            <a:pPr marL="114300" indent="0">
              <a:lnSpc>
                <a:spcPct val="100000"/>
              </a:lnSpc>
              <a:buNone/>
            </a:pPr>
            <a:r>
              <a:rPr lang="en-US" dirty="0">
                <a:solidFill>
                  <a:schemeClr val="tx1"/>
                </a:solidFill>
                <a:latin typeface="Roboto" panose="020B0604020202020204" charset="0"/>
                <a:ea typeface="Roboto" panose="020B0604020202020204" charset="0"/>
              </a:rPr>
              <a:t>(888– x)/ 696 = 7/6  </a:t>
            </a:r>
          </a:p>
          <a:p>
            <a:pPr marL="114300" indent="0">
              <a:lnSpc>
                <a:spcPct val="100000"/>
              </a:lnSpc>
              <a:buNone/>
            </a:pPr>
            <a:r>
              <a:rPr lang="en-US" dirty="0">
                <a:solidFill>
                  <a:schemeClr val="tx1"/>
                </a:solidFill>
                <a:latin typeface="Roboto" panose="020B0604020202020204" charset="0"/>
                <a:ea typeface="Roboto" panose="020B0604020202020204" charset="0"/>
              </a:rPr>
              <a:t>(888– x)/ 116 = 7</a:t>
            </a:r>
          </a:p>
          <a:p>
            <a:pPr marL="114300" indent="0">
              <a:lnSpc>
                <a:spcPct val="100000"/>
              </a:lnSpc>
              <a:buNone/>
            </a:pPr>
            <a:r>
              <a:rPr lang="en-US" dirty="0">
                <a:solidFill>
                  <a:schemeClr val="tx1"/>
                </a:solidFill>
                <a:latin typeface="Roboto" panose="020B0604020202020204" charset="0"/>
                <a:ea typeface="Roboto" panose="020B0604020202020204" charset="0"/>
              </a:rPr>
              <a:t>888 – x = 116 × 7 = 812 </a:t>
            </a:r>
          </a:p>
          <a:p>
            <a:pPr marL="114300" indent="0">
              <a:lnSpc>
                <a:spcPct val="100000"/>
              </a:lnSpc>
              <a:buNone/>
            </a:pPr>
            <a:r>
              <a:rPr lang="en-US" dirty="0">
                <a:solidFill>
                  <a:schemeClr val="tx1"/>
                </a:solidFill>
                <a:latin typeface="Roboto" panose="020B0604020202020204" charset="0"/>
                <a:ea typeface="Roboto" panose="020B0604020202020204" charset="0"/>
              </a:rPr>
              <a:t>x = 888 – 812 = 76</a:t>
            </a:r>
          </a:p>
          <a:p>
            <a:pPr marL="158750" indent="0">
              <a:buNone/>
            </a:pPr>
            <a:endParaRPr dirty="0"/>
          </a:p>
        </p:txBody>
      </p:sp>
    </p:spTree>
    <p:extLst>
      <p:ext uri="{BB962C8B-B14F-4D97-AF65-F5344CB8AC3E}">
        <p14:creationId xmlns="" xmlns:p14="http://schemas.microsoft.com/office/powerpoint/2010/main" val="221535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81179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876347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dirty="0"/>
              <a:t>Explanation:</a:t>
            </a:r>
          </a:p>
          <a:p>
            <a:r>
              <a:rPr lang="en-US" dirty="0"/>
              <a:t>Tickets of type A = 3x </a:t>
            </a:r>
          </a:p>
          <a:p>
            <a:r>
              <a:rPr lang="en-US" dirty="0"/>
              <a:t>Tickets of type B = 2x </a:t>
            </a:r>
          </a:p>
          <a:p>
            <a:r>
              <a:rPr lang="en-US" dirty="0"/>
              <a:t>Tickets of type C  = 5x </a:t>
            </a:r>
          </a:p>
          <a:p>
            <a:r>
              <a:rPr lang="en-US" dirty="0"/>
              <a:t>According to the question, </a:t>
            </a:r>
          </a:p>
          <a:p>
            <a:r>
              <a:rPr lang="en-US" dirty="0"/>
              <a:t>(3x × 1000 + 2x × 500 + 5x × 200) </a:t>
            </a:r>
          </a:p>
          <a:p>
            <a:r>
              <a:rPr lang="en-US" dirty="0"/>
              <a:t>= 2.5 × 10000000 </a:t>
            </a:r>
          </a:p>
          <a:p>
            <a:r>
              <a:rPr lang="en-US" dirty="0"/>
              <a:t>30x + 10x + 10x = 250000 </a:t>
            </a:r>
          </a:p>
          <a:p>
            <a:r>
              <a:rPr lang="en-US" dirty="0"/>
              <a:t>50x = 250000 </a:t>
            </a:r>
          </a:p>
          <a:p>
            <a:r>
              <a:rPr lang="en-US" dirty="0"/>
              <a:t>x = 5000</a:t>
            </a:r>
          </a:p>
          <a:p>
            <a:pPr marL="158750" indent="0">
              <a:buNone/>
            </a:pPr>
            <a:endParaRPr dirty="0"/>
          </a:p>
        </p:txBody>
      </p:sp>
    </p:spTree>
    <p:extLst>
      <p:ext uri="{BB962C8B-B14F-4D97-AF65-F5344CB8AC3E}">
        <p14:creationId xmlns="" xmlns:p14="http://schemas.microsoft.com/office/powerpoint/2010/main" val="239582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US" dirty="0"/>
          </a:p>
        </p:txBody>
      </p:sp>
    </p:spTree>
    <p:extLst>
      <p:ext uri="{BB962C8B-B14F-4D97-AF65-F5344CB8AC3E}">
        <p14:creationId xmlns="" xmlns:p14="http://schemas.microsoft.com/office/powerpoint/2010/main" val="359831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 xmlns:p14="http://schemas.microsoft.com/office/powerpoint/2010/main" val="45678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extLst>
      <p:ext uri="{BB962C8B-B14F-4D97-AF65-F5344CB8AC3E}">
        <p14:creationId xmlns="" xmlns:p14="http://schemas.microsoft.com/office/powerpoint/2010/main" val="197584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extLst>
      <p:ext uri="{BB962C8B-B14F-4D97-AF65-F5344CB8AC3E}">
        <p14:creationId xmlns="" xmlns:p14="http://schemas.microsoft.com/office/powerpoint/2010/main" val="271060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03</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r>
              <a:rPr lang="en-US" dirty="0" smtClean="0">
                <a:solidFill>
                  <a:schemeClr val="tx1"/>
                </a:solidFill>
              </a:rPr>
              <a:t>If a=√(7+4√3), what will be the value of (a+1/a)?</a:t>
            </a:r>
          </a:p>
          <a:p>
            <a:pPr>
              <a:lnSpc>
                <a:spcPct val="150000"/>
              </a:lnSpc>
              <a:buAutoNum type="alphaLcParenBoth"/>
            </a:pPr>
            <a:r>
              <a:rPr lang="en-US" dirty="0" smtClean="0">
                <a:solidFill>
                  <a:schemeClr val="tx1"/>
                </a:solidFill>
              </a:rPr>
              <a:t>7</a:t>
            </a:r>
          </a:p>
          <a:p>
            <a:pPr>
              <a:lnSpc>
                <a:spcPct val="150000"/>
              </a:lnSpc>
              <a:buAutoNum type="alphaLcParenBoth"/>
            </a:pPr>
            <a:r>
              <a:rPr lang="en-US" dirty="0" smtClean="0">
                <a:solidFill>
                  <a:schemeClr val="tx1"/>
                </a:solidFill>
              </a:rPr>
              <a:t>4</a:t>
            </a:r>
          </a:p>
          <a:p>
            <a:pPr>
              <a:lnSpc>
                <a:spcPct val="150000"/>
              </a:lnSpc>
              <a:buAutoNum type="alphaLcParenBoth"/>
            </a:pPr>
            <a:r>
              <a:rPr lang="en-US" dirty="0" smtClean="0">
                <a:solidFill>
                  <a:schemeClr val="tx1"/>
                </a:solidFill>
              </a:rPr>
              <a:t>3</a:t>
            </a:r>
          </a:p>
          <a:p>
            <a:pPr>
              <a:lnSpc>
                <a:spcPct val="150000"/>
              </a:lnSpc>
              <a:buAutoNum type="alphaLcParenBoth"/>
            </a:pPr>
            <a:r>
              <a:rPr lang="en-US" dirty="0" smtClean="0">
                <a:solidFill>
                  <a:schemeClr val="tx1"/>
                </a:solidFill>
              </a:rPr>
              <a:t>2</a:t>
            </a:r>
          </a:p>
          <a:p>
            <a:pPr>
              <a:lnSpc>
                <a:spcPct val="150000"/>
              </a:lnSpc>
              <a:buNone/>
            </a:pPr>
            <a:r>
              <a:rPr lang="en-US" dirty="0" smtClean="0">
                <a:solidFill>
                  <a:schemeClr val="tx1"/>
                </a:solidFill>
              </a:rPr>
              <a:t>								</a:t>
            </a: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      Answer: b</a:t>
            </a:r>
          </a:p>
        </p:txBody>
      </p:sp>
    </p:spTree>
    <p:extLst>
      <p:ext uri="{BB962C8B-B14F-4D97-AF65-F5344CB8AC3E}">
        <p14:creationId xmlns="" xmlns:p14="http://schemas.microsoft.com/office/powerpoint/2010/main" val="161283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03</a:t>
            </a:r>
            <a:endParaRPr lang="en-GB" sz="2000" dirty="0">
              <a:solidFill>
                <a:schemeClr val="bg1"/>
              </a:solidFill>
            </a:endParaRPr>
          </a:p>
        </p:txBody>
      </p:sp>
      <p:sp>
        <p:nvSpPr>
          <p:cNvPr id="9" name="Text Placeholder 2">
            <a:extLst>
              <a:ext uri="{FF2B5EF4-FFF2-40B4-BE49-F238E27FC236}">
                <a16:creationId xmlns:mc="http://schemas.openxmlformats.org/markup-compatibility/2006" xmlns="" xmlns:a16="http://schemas.microsoft.com/office/drawing/2014/main" id="{F3E87830-0C8E-4281-BC45-6EDFB3D6F0C6}"/>
              </a:ext>
            </a:extLst>
          </p:cNvPr>
          <p:cNvSpPr>
            <a:spLocks noGrp="1" noRot="1" noChangeAspect="1" noMove="1" noResize="1" noEditPoints="1" noAdjustHandles="1" noChangeArrowheads="1" noChangeShapeType="1" noTextEdit="1"/>
          </p:cNvSpPr>
          <p:nvPr>
            <p:ph type="body" idx="1"/>
          </p:nvPr>
        </p:nvSpPr>
        <p:spPr>
          <a:xfrm>
            <a:off x="196850" y="1000125"/>
            <a:ext cx="8521700" cy="3182938"/>
          </a:xfrm>
          <a:blipFill rotWithShape="0">
            <a:blip r:embed="rId5"/>
            <a:stretch>
              <a:fillRect l="-200"/>
            </a:stretch>
          </a:blipFill>
        </p:spPr>
        <p:txBody>
          <a:bodyPr/>
          <a:lstStyle/>
          <a:p>
            <a:pPr>
              <a:buNone/>
            </a:pPr>
            <a:r>
              <a:rPr lang="en-US" dirty="0">
                <a:noFill/>
              </a:rPr>
              <a:t> </a:t>
            </a:r>
            <a:endParaRPr lang="en-US" dirty="0" smtClean="0">
              <a:noFill/>
            </a:endParaRPr>
          </a:p>
          <a:p>
            <a:pPr>
              <a:buNone/>
            </a:pPr>
            <a:endParaRPr lang="en-US" dirty="0" smtClean="0">
              <a:noFill/>
            </a:endParaRPr>
          </a:p>
          <a:p>
            <a:pPr>
              <a:buNone/>
            </a:pPr>
            <a:endParaRPr lang="en-US" dirty="0" smtClean="0">
              <a:noFill/>
            </a:endParaRPr>
          </a:p>
          <a:p>
            <a:pPr>
              <a:buNone/>
            </a:pPr>
            <a:endParaRPr lang="en-US" dirty="0" smtClean="0">
              <a:noFill/>
            </a:endParaRPr>
          </a:p>
          <a:p>
            <a:pPr>
              <a:buNone/>
            </a:pPr>
            <a:endParaRPr lang="en-US" dirty="0">
              <a:noFill/>
            </a:endParaRPr>
          </a:p>
        </p:txBody>
      </p:sp>
    </p:spTree>
    <p:extLst>
      <p:ext uri="{BB962C8B-B14F-4D97-AF65-F5344CB8AC3E}">
        <p14:creationId xmlns="" xmlns:p14="http://schemas.microsoft.com/office/powerpoint/2010/main" val="232472024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04</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59488" y="1000349"/>
            <a:ext cx="8558512" cy="3182679"/>
          </a:xfrm>
        </p:spPr>
        <p:txBody>
          <a:bodyPr/>
          <a:lstStyle/>
          <a:p>
            <a:pPr>
              <a:lnSpc>
                <a:spcPct val="150000"/>
              </a:lnSpc>
              <a:buNone/>
            </a:pPr>
            <a:r>
              <a:rPr lang="en-US" dirty="0" smtClean="0">
                <a:solidFill>
                  <a:schemeClr val="tx1"/>
                </a:solidFill>
              </a:rPr>
              <a:t>If x</a:t>
            </a:r>
            <a:r>
              <a:rPr lang="en-US" baseline="30000" dirty="0" smtClean="0">
                <a:solidFill>
                  <a:schemeClr val="tx1"/>
                </a:solidFill>
              </a:rPr>
              <a:t>2</a:t>
            </a:r>
            <a:r>
              <a:rPr lang="en-US" dirty="0" smtClean="0">
                <a:solidFill>
                  <a:schemeClr val="tx1"/>
                </a:solidFill>
              </a:rPr>
              <a:t> + ax + b leaves the same remainder 5 when divided by x – 1 or x + 1 then</a:t>
            </a:r>
          </a:p>
          <a:p>
            <a:pPr>
              <a:lnSpc>
                <a:spcPct val="150000"/>
              </a:lnSpc>
              <a:buNone/>
            </a:pPr>
            <a:r>
              <a:rPr lang="en-US" dirty="0" smtClean="0">
                <a:solidFill>
                  <a:schemeClr val="tx1"/>
                </a:solidFill>
              </a:rPr>
              <a:t>the values of a and b are respectively</a:t>
            </a:r>
          </a:p>
          <a:p>
            <a:pPr marL="342900">
              <a:lnSpc>
                <a:spcPct val="150000"/>
              </a:lnSpc>
              <a:buAutoNum type="alphaLcParenBoth"/>
            </a:pPr>
            <a:r>
              <a:rPr lang="en-US" dirty="0" smtClean="0">
                <a:solidFill>
                  <a:schemeClr val="tx1"/>
                </a:solidFill>
              </a:rPr>
              <a:t>0 and 4 </a:t>
            </a:r>
          </a:p>
          <a:p>
            <a:pPr marL="342900">
              <a:lnSpc>
                <a:spcPct val="150000"/>
              </a:lnSpc>
              <a:buNone/>
            </a:pPr>
            <a:r>
              <a:rPr lang="en-US" dirty="0" smtClean="0">
                <a:solidFill>
                  <a:schemeClr val="tx1"/>
                </a:solidFill>
              </a:rPr>
              <a:t>(b) 3 and 0 </a:t>
            </a:r>
          </a:p>
          <a:p>
            <a:pPr marL="342900">
              <a:lnSpc>
                <a:spcPct val="150000"/>
              </a:lnSpc>
              <a:buNone/>
            </a:pPr>
            <a:r>
              <a:rPr lang="en-US" dirty="0" smtClean="0">
                <a:solidFill>
                  <a:schemeClr val="tx1"/>
                </a:solidFill>
              </a:rPr>
              <a:t>(c) 0 and 3 </a:t>
            </a:r>
          </a:p>
          <a:p>
            <a:pPr marL="342900">
              <a:lnSpc>
                <a:spcPct val="150000"/>
              </a:lnSpc>
              <a:buNone/>
            </a:pPr>
            <a:r>
              <a:rPr lang="en-US" dirty="0" smtClean="0">
                <a:solidFill>
                  <a:schemeClr val="tx1"/>
                </a:solidFill>
              </a:rPr>
              <a:t>(d) 4 and 0</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d</a:t>
            </a:r>
            <a:endParaRPr lang="en-IN" b="1" dirty="0" smtClean="0">
              <a:solidFill>
                <a:schemeClr val="tx1"/>
              </a:solidFill>
            </a:endParaRPr>
          </a:p>
          <a:p>
            <a:pPr>
              <a:lnSpc>
                <a:spcPct val="150000"/>
              </a:lnSpc>
            </a:pPr>
            <a:endParaRPr lang="en-GB" dirty="0" smtClean="0">
              <a:solidFill>
                <a:schemeClr val="tx1"/>
              </a:solidFill>
            </a:endParaRPr>
          </a:p>
          <a:p>
            <a:pPr marL="114300" indent="0">
              <a:lnSpc>
                <a:spcPct val="150000"/>
              </a:lnSpc>
              <a:buNone/>
            </a:pP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122200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04</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None/>
            </a:pPr>
            <a:r>
              <a:rPr lang="en-US" dirty="0" smtClean="0">
                <a:solidFill>
                  <a:schemeClr val="tx1"/>
                </a:solidFill>
              </a:rPr>
              <a:t>Explanation:</a:t>
            </a:r>
          </a:p>
          <a:p>
            <a:pPr>
              <a:lnSpc>
                <a:spcPct val="150000"/>
              </a:lnSpc>
              <a:buNone/>
            </a:pPr>
            <a:r>
              <a:rPr lang="en-US" dirty="0" smtClean="0">
                <a:solidFill>
                  <a:schemeClr val="tx1"/>
                </a:solidFill>
              </a:rPr>
              <a:t>Remainder when x</a:t>
            </a:r>
            <a:r>
              <a:rPr lang="en-US" baseline="30000" dirty="0" smtClean="0">
                <a:solidFill>
                  <a:schemeClr val="tx1"/>
                </a:solidFill>
              </a:rPr>
              <a:t>2</a:t>
            </a:r>
            <a:r>
              <a:rPr lang="en-US" dirty="0" smtClean="0">
                <a:solidFill>
                  <a:schemeClr val="tx1"/>
                </a:solidFill>
              </a:rPr>
              <a:t> + ax + b is divided by x – 1 is got by putting x = 1 in the expression. </a:t>
            </a:r>
          </a:p>
          <a:p>
            <a:pPr>
              <a:lnSpc>
                <a:spcPct val="150000"/>
              </a:lnSpc>
              <a:buNone/>
            </a:pPr>
            <a:r>
              <a:rPr lang="en-US" dirty="0" smtClean="0">
                <a:solidFill>
                  <a:schemeClr val="tx1"/>
                </a:solidFill>
              </a:rPr>
              <a:t>Thus, we get.</a:t>
            </a:r>
          </a:p>
          <a:p>
            <a:pPr>
              <a:lnSpc>
                <a:spcPct val="150000"/>
              </a:lnSpc>
              <a:buNone/>
            </a:pPr>
            <a:r>
              <a:rPr lang="en-US" dirty="0" smtClean="0">
                <a:solidFill>
                  <a:schemeClr val="tx1"/>
                </a:solidFill>
              </a:rPr>
              <a:t> a + b + 1 = 5 and </a:t>
            </a:r>
          </a:p>
          <a:p>
            <a:pPr>
              <a:lnSpc>
                <a:spcPct val="150000"/>
              </a:lnSpc>
              <a:buNone/>
            </a:pPr>
            <a:r>
              <a:rPr lang="en-US" dirty="0" smtClean="0">
                <a:solidFill>
                  <a:schemeClr val="tx1"/>
                </a:solidFill>
              </a:rPr>
              <a:t>b – a + 1 = 5 </a:t>
            </a:r>
          </a:p>
          <a:p>
            <a:pPr>
              <a:lnSpc>
                <a:spcPct val="150000"/>
              </a:lnSpc>
              <a:buNone/>
            </a:pPr>
            <a:r>
              <a:rPr lang="en-US" dirty="0" smtClean="0">
                <a:solidFill>
                  <a:schemeClr val="tx1"/>
                </a:solidFill>
              </a:rPr>
              <a:t>fib = 4 and a = 0</a:t>
            </a: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63986925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05</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59488" y="1000349"/>
            <a:ext cx="8558512" cy="3182679"/>
          </a:xfrm>
        </p:spPr>
        <p:txBody>
          <a:bodyPr/>
          <a:lstStyle/>
          <a:p>
            <a:pPr>
              <a:lnSpc>
                <a:spcPct val="150000"/>
              </a:lnSpc>
              <a:buNone/>
            </a:pPr>
            <a:r>
              <a:rPr lang="en-US" dirty="0" smtClean="0">
                <a:solidFill>
                  <a:schemeClr val="tx1"/>
                </a:solidFill>
              </a:rPr>
              <a:t>The set of real values of x for which the expression x</a:t>
            </a:r>
            <a:r>
              <a:rPr lang="en-US" baseline="30000" dirty="0" smtClean="0">
                <a:solidFill>
                  <a:schemeClr val="tx1"/>
                </a:solidFill>
              </a:rPr>
              <a:t>2</a:t>
            </a:r>
            <a:r>
              <a:rPr lang="en-US" dirty="0" smtClean="0">
                <a:solidFill>
                  <a:schemeClr val="tx1"/>
                </a:solidFill>
              </a:rPr>
              <a:t> – 9x + 20 is negative is</a:t>
            </a:r>
          </a:p>
          <a:p>
            <a:pPr>
              <a:lnSpc>
                <a:spcPct val="150000"/>
              </a:lnSpc>
              <a:buNone/>
            </a:pPr>
            <a:r>
              <a:rPr lang="en-US" dirty="0" smtClean="0">
                <a:solidFill>
                  <a:schemeClr val="tx1"/>
                </a:solidFill>
              </a:rPr>
              <a:t>represented by </a:t>
            </a:r>
          </a:p>
          <a:p>
            <a:pPr marL="342900">
              <a:lnSpc>
                <a:spcPct val="150000"/>
              </a:lnSpc>
              <a:buAutoNum type="alphaLcParenBoth"/>
            </a:pPr>
            <a:r>
              <a:rPr lang="en-US" dirty="0" smtClean="0">
                <a:solidFill>
                  <a:schemeClr val="tx1"/>
                </a:solidFill>
              </a:rPr>
              <a:t>4 &lt; x &lt; 5 </a:t>
            </a:r>
          </a:p>
          <a:p>
            <a:pPr marL="342900">
              <a:lnSpc>
                <a:spcPct val="150000"/>
              </a:lnSpc>
              <a:buNone/>
            </a:pPr>
            <a:r>
              <a:rPr lang="en-US" dirty="0" smtClean="0">
                <a:solidFill>
                  <a:schemeClr val="tx1"/>
                </a:solidFill>
              </a:rPr>
              <a:t>(b) 4 &lt; x &lt; -5 </a:t>
            </a:r>
          </a:p>
          <a:p>
            <a:pPr marL="342900">
              <a:lnSpc>
                <a:spcPct val="150000"/>
              </a:lnSpc>
              <a:buNone/>
            </a:pPr>
            <a:r>
              <a:rPr lang="en-US" dirty="0" smtClean="0">
                <a:solidFill>
                  <a:schemeClr val="tx1"/>
                </a:solidFill>
              </a:rPr>
              <a:t>(c) x &lt; 4 or x &gt; 5 </a:t>
            </a:r>
          </a:p>
          <a:p>
            <a:pPr marL="342900">
              <a:lnSpc>
                <a:spcPct val="150000"/>
              </a:lnSpc>
              <a:buNone/>
            </a:pPr>
            <a:r>
              <a:rPr lang="en-US" dirty="0" smtClean="0">
                <a:solidFill>
                  <a:schemeClr val="tx1"/>
                </a:solidFill>
              </a:rPr>
              <a:t>(d) –4 &lt; x &lt; 5</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  Answer: a</a:t>
            </a:r>
            <a:endParaRPr lang="en-IN" b="1" dirty="0" smtClean="0">
              <a:solidFill>
                <a:schemeClr val="tx1"/>
              </a:solidFill>
            </a:endParaRPr>
          </a:p>
          <a:p>
            <a:pPr>
              <a:lnSpc>
                <a:spcPct val="150000"/>
              </a:lnSpc>
            </a:pPr>
            <a:endParaRPr lang="en-GB" dirty="0" smtClean="0">
              <a:solidFill>
                <a:schemeClr val="tx1"/>
              </a:solidFill>
            </a:endParaRPr>
          </a:p>
          <a:p>
            <a:pPr>
              <a:lnSpc>
                <a:spcPct val="150000"/>
              </a:lnSpc>
            </a:pPr>
            <a:endParaRPr lang="en-IN" dirty="0" smtClean="0">
              <a:solidFill>
                <a:schemeClr val="tx1"/>
              </a:solidFill>
            </a:endParaRPr>
          </a:p>
          <a:p>
            <a:pPr marL="114300" indent="0">
              <a:lnSpc>
                <a:spcPct val="150000"/>
              </a:lnSpc>
              <a:buNone/>
            </a:pPr>
            <a:endParaRPr lang="en-GB" b="1"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38654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05</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48856" y="1000349"/>
            <a:ext cx="8569144" cy="3182679"/>
          </a:xfrm>
        </p:spPr>
        <p:txBody>
          <a:bodyPr/>
          <a:lstStyle/>
          <a:p>
            <a:pPr>
              <a:lnSpc>
                <a:spcPct val="150000"/>
              </a:lnSpc>
              <a:buNone/>
            </a:pPr>
            <a:r>
              <a:rPr lang="en-US" dirty="0" smtClean="0">
                <a:solidFill>
                  <a:schemeClr val="tx1"/>
                </a:solidFill>
              </a:rPr>
              <a:t>The set of real values of x for which the expression x</a:t>
            </a:r>
            <a:r>
              <a:rPr lang="en-US" baseline="30000" dirty="0" smtClean="0">
                <a:solidFill>
                  <a:schemeClr val="tx1"/>
                </a:solidFill>
              </a:rPr>
              <a:t>2</a:t>
            </a:r>
            <a:r>
              <a:rPr lang="en-US" dirty="0" smtClean="0">
                <a:solidFill>
                  <a:schemeClr val="tx1"/>
                </a:solidFill>
              </a:rPr>
              <a:t> – 9x + 20 is negative is</a:t>
            </a:r>
          </a:p>
          <a:p>
            <a:pPr>
              <a:lnSpc>
                <a:spcPct val="150000"/>
              </a:lnSpc>
              <a:buNone/>
            </a:pPr>
            <a:r>
              <a:rPr lang="en-US" dirty="0" smtClean="0">
                <a:solidFill>
                  <a:schemeClr val="tx1"/>
                </a:solidFill>
              </a:rPr>
              <a:t>represented by </a:t>
            </a:r>
          </a:p>
          <a:p>
            <a:pPr>
              <a:lnSpc>
                <a:spcPct val="150000"/>
              </a:lnSpc>
              <a:buNone/>
            </a:pPr>
            <a:r>
              <a:rPr lang="en-GB" dirty="0" smtClean="0">
                <a:solidFill>
                  <a:schemeClr val="tx1"/>
                </a:solidFill>
              </a:rPr>
              <a:t>Explanation:</a:t>
            </a:r>
          </a:p>
          <a:p>
            <a:pPr>
              <a:lnSpc>
                <a:spcPct val="150000"/>
              </a:lnSpc>
              <a:buNone/>
            </a:pPr>
            <a:r>
              <a:rPr lang="en-US" dirty="0" smtClean="0">
                <a:solidFill>
                  <a:schemeClr val="tx1"/>
                </a:solidFill>
              </a:rPr>
              <a:t>The roots of the equation x</a:t>
            </a:r>
            <a:r>
              <a:rPr lang="en-US" baseline="30000" dirty="0" smtClean="0">
                <a:solidFill>
                  <a:schemeClr val="tx1"/>
                </a:solidFill>
              </a:rPr>
              <a:t>2</a:t>
            </a:r>
            <a:r>
              <a:rPr lang="en-US" dirty="0" smtClean="0">
                <a:solidFill>
                  <a:schemeClr val="tx1"/>
                </a:solidFill>
              </a:rPr>
              <a:t> – 9x + 20 = 0 are 4 and 5. </a:t>
            </a:r>
          </a:p>
          <a:p>
            <a:pPr>
              <a:lnSpc>
                <a:spcPct val="150000"/>
              </a:lnSpc>
              <a:buNone/>
            </a:pPr>
            <a:r>
              <a:rPr lang="en-US" dirty="0" smtClean="0">
                <a:solidFill>
                  <a:schemeClr val="tx1"/>
                </a:solidFill>
              </a:rPr>
              <a:t>The expression would be negative for 4 &lt; x &lt; 5. </a:t>
            </a:r>
            <a:endParaRPr lang="en-GB" dirty="0" smtClean="0">
              <a:solidFill>
                <a:schemeClr val="tx1"/>
              </a:solidFill>
            </a:endParaRPr>
          </a:p>
          <a:p>
            <a:pPr>
              <a:lnSpc>
                <a:spcPct val="150000"/>
              </a:lnSpc>
            </a:pPr>
            <a:endParaRPr lang="en-IN" dirty="0" smtClean="0">
              <a:solidFill>
                <a:schemeClr val="tx1"/>
              </a:solidFill>
            </a:endParaRP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38654872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06</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4294967295"/>
          </p:nvPr>
        </p:nvSpPr>
        <p:spPr>
          <a:xfrm>
            <a:off x="148856" y="754913"/>
            <a:ext cx="8569694" cy="1903227"/>
          </a:xfrm>
        </p:spPr>
        <p:txBody>
          <a:bodyPr/>
          <a:lstStyle/>
          <a:p>
            <a:pPr>
              <a:lnSpc>
                <a:spcPct val="150000"/>
              </a:lnSpc>
              <a:buNone/>
            </a:pPr>
            <a:r>
              <a:rPr lang="en-US" dirty="0" smtClean="0">
                <a:solidFill>
                  <a:schemeClr val="tx1"/>
                </a:solidFill>
              </a:rPr>
              <a:t>Find the number of solutions of a</a:t>
            </a:r>
            <a:r>
              <a:rPr lang="en-US" baseline="30000" dirty="0" smtClean="0">
                <a:solidFill>
                  <a:schemeClr val="tx1"/>
                </a:solidFill>
              </a:rPr>
              <a:t>3</a:t>
            </a:r>
            <a:r>
              <a:rPr lang="en-US" dirty="0" smtClean="0">
                <a:solidFill>
                  <a:schemeClr val="tx1"/>
                </a:solidFill>
              </a:rPr>
              <a:t> + 2</a:t>
            </a:r>
            <a:r>
              <a:rPr lang="en-US" baseline="30000" dirty="0" smtClean="0">
                <a:solidFill>
                  <a:schemeClr val="tx1"/>
                </a:solidFill>
              </a:rPr>
              <a:t>a+1</a:t>
            </a:r>
            <a:r>
              <a:rPr lang="en-US" dirty="0" smtClean="0">
                <a:solidFill>
                  <a:schemeClr val="tx1"/>
                </a:solidFill>
              </a:rPr>
              <a:t> = a</a:t>
            </a:r>
            <a:r>
              <a:rPr lang="en-US" baseline="30000" dirty="0" smtClean="0">
                <a:solidFill>
                  <a:schemeClr val="tx1"/>
                </a:solidFill>
              </a:rPr>
              <a:t>4</a:t>
            </a:r>
            <a:r>
              <a:rPr lang="en-US" dirty="0" smtClean="0">
                <a:solidFill>
                  <a:schemeClr val="tx1"/>
                </a:solidFill>
              </a:rPr>
              <a:t>, given that n is a natural number</a:t>
            </a:r>
          </a:p>
          <a:p>
            <a:pPr>
              <a:lnSpc>
                <a:spcPct val="150000"/>
              </a:lnSpc>
              <a:buNone/>
            </a:pPr>
            <a:r>
              <a:rPr lang="en-US" dirty="0" smtClean="0">
                <a:solidFill>
                  <a:schemeClr val="tx1"/>
                </a:solidFill>
              </a:rPr>
              <a:t>less than 100. </a:t>
            </a:r>
          </a:p>
          <a:p>
            <a:pPr marL="342900">
              <a:lnSpc>
                <a:spcPct val="150000"/>
              </a:lnSpc>
              <a:buAutoNum type="alphaLcParenBoth"/>
            </a:pPr>
            <a:r>
              <a:rPr lang="en-US" dirty="0" smtClean="0">
                <a:solidFill>
                  <a:schemeClr val="tx1"/>
                </a:solidFill>
              </a:rPr>
              <a:t>0 </a:t>
            </a:r>
          </a:p>
          <a:p>
            <a:pPr marL="342900">
              <a:lnSpc>
                <a:spcPct val="150000"/>
              </a:lnSpc>
              <a:buNone/>
            </a:pPr>
            <a:r>
              <a:rPr lang="en-US" dirty="0" smtClean="0">
                <a:solidFill>
                  <a:schemeClr val="tx1"/>
                </a:solidFill>
              </a:rPr>
              <a:t>(b) 1 </a:t>
            </a:r>
          </a:p>
          <a:p>
            <a:pPr marL="342900">
              <a:lnSpc>
                <a:spcPct val="150000"/>
              </a:lnSpc>
              <a:buNone/>
            </a:pPr>
            <a:r>
              <a:rPr lang="en-US" dirty="0" smtClean="0">
                <a:solidFill>
                  <a:schemeClr val="tx1"/>
                </a:solidFill>
              </a:rPr>
              <a:t>(c) 2 </a:t>
            </a:r>
          </a:p>
          <a:p>
            <a:pPr marL="342900">
              <a:lnSpc>
                <a:spcPct val="150000"/>
              </a:lnSpc>
              <a:buNone/>
            </a:pPr>
            <a:r>
              <a:rPr lang="en-US" dirty="0" smtClean="0">
                <a:solidFill>
                  <a:schemeClr val="tx1"/>
                </a:solidFill>
              </a:rPr>
              <a:t>(d) 3</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p>
          <a:p>
            <a:pPr>
              <a:lnSpc>
                <a:spcPct val="150000"/>
              </a:lnSpc>
              <a:buNone/>
            </a:pPr>
            <a:r>
              <a:rPr lang="en-US" dirty="0" smtClean="0">
                <a:solidFill>
                  <a:schemeClr val="tx1"/>
                </a:solidFill>
              </a:rPr>
              <a:t>								</a:t>
            </a:r>
            <a:r>
              <a:rPr lang="en-US" b="1" dirty="0" smtClean="0">
                <a:solidFill>
                  <a:schemeClr val="tx1"/>
                </a:solidFill>
              </a:rPr>
              <a:t>       Answer: b</a:t>
            </a:r>
            <a:endParaRPr lang="en-IN" b="1" dirty="0" smtClean="0">
              <a:solidFill>
                <a:schemeClr val="tx1"/>
              </a:solidFill>
            </a:endParaRPr>
          </a:p>
          <a:p>
            <a:pPr marL="114300" indent="0">
              <a:lnSpc>
                <a:spcPct val="150000"/>
              </a:lnSpc>
              <a:buNone/>
            </a:pPr>
            <a:endParaRPr lang="en-GB" b="1"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3073810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06</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None/>
            </a:pPr>
            <a:r>
              <a:rPr lang="en-GB" dirty="0" smtClean="0">
                <a:solidFill>
                  <a:schemeClr val="tx1"/>
                </a:solidFill>
              </a:rPr>
              <a:t>Explanation:</a:t>
            </a:r>
          </a:p>
          <a:p>
            <a:pPr>
              <a:lnSpc>
                <a:spcPct val="150000"/>
              </a:lnSpc>
              <a:buNone/>
            </a:pPr>
            <a:r>
              <a:rPr lang="en-US" dirty="0" smtClean="0">
                <a:solidFill>
                  <a:schemeClr val="tx1"/>
                </a:solidFill>
              </a:rPr>
              <a:t>In order to think of this situation, you need to think of the fact that “the cube of a</a:t>
            </a:r>
          </a:p>
          <a:p>
            <a:pPr>
              <a:lnSpc>
                <a:spcPct val="150000"/>
              </a:lnSpc>
              <a:buNone/>
            </a:pPr>
            <a:r>
              <a:rPr lang="en-US" dirty="0" smtClean="0">
                <a:solidFill>
                  <a:schemeClr val="tx1"/>
                </a:solidFill>
              </a:rPr>
              <a:t>number + a power of two” (LHS of the equation) should add up to the fourth</a:t>
            </a:r>
          </a:p>
          <a:p>
            <a:pPr>
              <a:lnSpc>
                <a:spcPct val="150000"/>
              </a:lnSpc>
              <a:buNone/>
            </a:pPr>
            <a:r>
              <a:rPr lang="en-US" dirty="0" smtClean="0">
                <a:solidFill>
                  <a:schemeClr val="tx1"/>
                </a:solidFill>
              </a:rPr>
              <a:t>power of the same number. </a:t>
            </a:r>
          </a:p>
          <a:p>
            <a:pPr>
              <a:lnSpc>
                <a:spcPct val="150000"/>
              </a:lnSpc>
              <a:buNone/>
            </a:pPr>
            <a:r>
              <a:rPr lang="en-US" dirty="0" smtClean="0">
                <a:solidFill>
                  <a:schemeClr val="tx1"/>
                </a:solidFill>
              </a:rPr>
              <a:t>The only in which situation this happens is for 8 + 8 = 16 where a = 2 giving us</a:t>
            </a:r>
          </a:p>
          <a:p>
            <a:pPr>
              <a:lnSpc>
                <a:spcPct val="150000"/>
              </a:lnSpc>
              <a:buNone/>
            </a:pPr>
            <a:r>
              <a:rPr lang="en-US" dirty="0" smtClean="0">
                <a:solidFill>
                  <a:schemeClr val="tx1"/>
                </a:solidFill>
              </a:rPr>
              <a:t>23 + 23 = 24. </a:t>
            </a:r>
          </a:p>
          <a:p>
            <a:pPr>
              <a:lnSpc>
                <a:spcPct val="150000"/>
              </a:lnSpc>
              <a:buNone/>
            </a:pPr>
            <a:r>
              <a:rPr lang="en-US" dirty="0" smtClean="0">
                <a:solidFill>
                  <a:schemeClr val="tx1"/>
                </a:solidFill>
              </a:rPr>
              <a:t>Hence, Option (b) is the correct answer.</a:t>
            </a:r>
          </a:p>
          <a:p>
            <a:pPr marL="114300" indent="0">
              <a:lnSpc>
                <a:spcPct val="150000"/>
              </a:lnSpc>
              <a:buNone/>
            </a:pPr>
            <a:r>
              <a:rPr lang="en-GB" dirty="0" smtClean="0">
                <a:solidFill>
                  <a:schemeClr val="tx1"/>
                </a:solidFill>
                <a:latin typeface="Roboto" panose="020B0604020202020204" charset="0"/>
                <a:ea typeface="Roboto" panose="020B0604020202020204" charset="0"/>
              </a:rPr>
              <a:t> </a:t>
            </a: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07</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59488" y="1000349"/>
            <a:ext cx="8558512" cy="3182679"/>
          </a:xfrm>
        </p:spPr>
        <p:txBody>
          <a:bodyPr/>
          <a:lstStyle/>
          <a:p>
            <a:pPr>
              <a:lnSpc>
                <a:spcPct val="150000"/>
              </a:lnSpc>
              <a:buNone/>
            </a:pPr>
            <a:r>
              <a:rPr lang="en-US" dirty="0" smtClean="0">
                <a:solidFill>
                  <a:schemeClr val="tx1"/>
                </a:solidFill>
              </a:rPr>
              <a:t>The number of positive integral values of x that satisfy x</a:t>
            </a:r>
            <a:r>
              <a:rPr lang="en-US" baseline="30000" dirty="0" smtClean="0">
                <a:solidFill>
                  <a:schemeClr val="tx1"/>
                </a:solidFill>
              </a:rPr>
              <a:t>3</a:t>
            </a:r>
            <a:r>
              <a:rPr lang="en-US" dirty="0" smtClean="0">
                <a:solidFill>
                  <a:schemeClr val="tx1"/>
                </a:solidFill>
              </a:rPr>
              <a:t> – 32x – 5x</a:t>
            </a:r>
            <a:r>
              <a:rPr lang="en-US" baseline="30000" dirty="0" smtClean="0">
                <a:solidFill>
                  <a:schemeClr val="tx1"/>
                </a:solidFill>
              </a:rPr>
              <a:t>2</a:t>
            </a:r>
            <a:r>
              <a:rPr lang="en-US" dirty="0" smtClean="0">
                <a:solidFill>
                  <a:schemeClr val="tx1"/>
                </a:solidFill>
              </a:rPr>
              <a:t> + 64 £ 0</a:t>
            </a:r>
          </a:p>
          <a:p>
            <a:pPr>
              <a:lnSpc>
                <a:spcPct val="150000"/>
              </a:lnSpc>
              <a:buNone/>
            </a:pPr>
            <a:r>
              <a:rPr lang="en-US" dirty="0" smtClean="0">
                <a:solidFill>
                  <a:schemeClr val="tx1"/>
                </a:solidFill>
              </a:rPr>
              <a:t>is/are </a:t>
            </a:r>
          </a:p>
          <a:p>
            <a:pPr marL="342900">
              <a:lnSpc>
                <a:spcPct val="150000"/>
              </a:lnSpc>
              <a:buAutoNum type="alphaLcParenBoth"/>
            </a:pPr>
            <a:r>
              <a:rPr lang="en-US" dirty="0" smtClean="0">
                <a:solidFill>
                  <a:schemeClr val="tx1"/>
                </a:solidFill>
              </a:rPr>
              <a:t>4 </a:t>
            </a:r>
          </a:p>
          <a:p>
            <a:pPr marL="342900">
              <a:lnSpc>
                <a:spcPct val="150000"/>
              </a:lnSpc>
              <a:buNone/>
            </a:pPr>
            <a:r>
              <a:rPr lang="en-US" dirty="0" smtClean="0">
                <a:solidFill>
                  <a:schemeClr val="tx1"/>
                </a:solidFill>
              </a:rPr>
              <a:t>(b) 5 </a:t>
            </a:r>
          </a:p>
          <a:p>
            <a:pPr marL="342900">
              <a:lnSpc>
                <a:spcPct val="150000"/>
              </a:lnSpc>
              <a:buNone/>
            </a:pPr>
            <a:r>
              <a:rPr lang="en-US" dirty="0" smtClean="0">
                <a:solidFill>
                  <a:schemeClr val="tx1"/>
                </a:solidFill>
              </a:rPr>
              <a:t>(c) 6 </a:t>
            </a:r>
          </a:p>
          <a:p>
            <a:pPr marL="342900">
              <a:lnSpc>
                <a:spcPct val="150000"/>
              </a:lnSpc>
              <a:buNone/>
            </a:pPr>
            <a:r>
              <a:rPr lang="en-US" dirty="0" smtClean="0">
                <a:solidFill>
                  <a:schemeClr val="tx1"/>
                </a:solidFill>
              </a:rPr>
              <a:t>(d) More than 6</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d</a:t>
            </a:r>
            <a:endParaRPr lang="en-GB" b="1" dirty="0" smtClean="0">
              <a:solidFill>
                <a:schemeClr val="tx1"/>
              </a:solidFill>
            </a:endParaRPr>
          </a:p>
          <a:p>
            <a:pPr>
              <a:lnSpc>
                <a:spcPct val="150000"/>
              </a:lnSpc>
            </a:pPr>
            <a:endParaRPr lang="en-IN" dirty="0" smtClean="0">
              <a:solidFill>
                <a:schemeClr val="tx1"/>
              </a:solidFill>
            </a:endParaRPr>
          </a:p>
          <a:p>
            <a:pPr marL="114300" indent="0">
              <a:lnSpc>
                <a:spcPct val="150000"/>
              </a:lnSpc>
              <a:buNone/>
            </a:pP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98084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07</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None/>
            </a:pPr>
            <a:r>
              <a:rPr lang="en-US" dirty="0" smtClean="0">
                <a:solidFill>
                  <a:schemeClr val="tx1"/>
                </a:solidFill>
              </a:rPr>
              <a:t>The number of positive integral values of x that satisfy x</a:t>
            </a:r>
            <a:r>
              <a:rPr lang="en-US" baseline="30000" dirty="0" smtClean="0">
                <a:solidFill>
                  <a:schemeClr val="tx1"/>
                </a:solidFill>
              </a:rPr>
              <a:t>3</a:t>
            </a:r>
            <a:r>
              <a:rPr lang="en-US" dirty="0" smtClean="0">
                <a:solidFill>
                  <a:schemeClr val="tx1"/>
                </a:solidFill>
              </a:rPr>
              <a:t> – 32x – 5x</a:t>
            </a:r>
            <a:r>
              <a:rPr lang="en-US" baseline="30000" dirty="0" smtClean="0">
                <a:solidFill>
                  <a:schemeClr val="tx1"/>
                </a:solidFill>
              </a:rPr>
              <a:t>2</a:t>
            </a:r>
            <a:r>
              <a:rPr lang="en-US" dirty="0" smtClean="0">
                <a:solidFill>
                  <a:schemeClr val="tx1"/>
                </a:solidFill>
              </a:rPr>
              <a:t> + 64 £ 0 is/</a:t>
            </a:r>
          </a:p>
          <a:p>
            <a:pPr>
              <a:lnSpc>
                <a:spcPct val="150000"/>
              </a:lnSpc>
              <a:buNone/>
            </a:pPr>
            <a:r>
              <a:rPr lang="en-US" dirty="0" smtClean="0">
                <a:solidFill>
                  <a:schemeClr val="tx1"/>
                </a:solidFill>
              </a:rPr>
              <a:t>are </a:t>
            </a:r>
          </a:p>
          <a:p>
            <a:pPr>
              <a:lnSpc>
                <a:spcPct val="150000"/>
              </a:lnSpc>
              <a:buNone/>
            </a:pPr>
            <a:r>
              <a:rPr lang="en-GB" dirty="0" smtClean="0">
                <a:solidFill>
                  <a:schemeClr val="tx1"/>
                </a:solidFill>
              </a:rPr>
              <a:t>Explanation:</a:t>
            </a:r>
          </a:p>
          <a:p>
            <a:pPr>
              <a:lnSpc>
                <a:spcPct val="150000"/>
              </a:lnSpc>
              <a:buNone/>
            </a:pPr>
            <a:r>
              <a:rPr lang="en-US" dirty="0" smtClean="0">
                <a:solidFill>
                  <a:schemeClr val="tx1"/>
                </a:solidFill>
              </a:rPr>
              <a:t>The values of x, where the above expression turns out to be negative or 0 are x =</a:t>
            </a:r>
          </a:p>
          <a:p>
            <a:pPr>
              <a:lnSpc>
                <a:spcPct val="150000"/>
              </a:lnSpc>
              <a:buNone/>
            </a:pPr>
            <a:r>
              <a:rPr lang="en-US" dirty="0" smtClean="0">
                <a:solidFill>
                  <a:schemeClr val="tx1"/>
                </a:solidFill>
              </a:rPr>
              <a:t>2, 3, 4, 5, 6, 7 or 8. </a:t>
            </a:r>
          </a:p>
          <a:p>
            <a:pPr>
              <a:lnSpc>
                <a:spcPct val="150000"/>
              </a:lnSpc>
              <a:buNone/>
            </a:pPr>
            <a:r>
              <a:rPr lang="en-US" dirty="0" smtClean="0">
                <a:solidFill>
                  <a:schemeClr val="tx1"/>
                </a:solidFill>
              </a:rPr>
              <a:t>Hence, Option (d) is correct.</a:t>
            </a:r>
          </a:p>
          <a:p>
            <a:pPr>
              <a:lnSpc>
                <a:spcPct val="150000"/>
              </a:lnSpc>
            </a:pPr>
            <a:endParaRPr lang="en-US" dirty="0" smtClean="0">
              <a:solidFill>
                <a:schemeClr val="tx1"/>
              </a:solidFill>
            </a:endParaRPr>
          </a:p>
          <a:p>
            <a:pPr>
              <a:lnSpc>
                <a:spcPct val="150000"/>
              </a:lnSpc>
            </a:pPr>
            <a:endParaRPr lang="en-IN" dirty="0" smtClean="0">
              <a:solidFill>
                <a:schemeClr val="tx1"/>
              </a:solidFill>
            </a:endParaRP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Concept</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Clr>
                <a:schemeClr val="tx1"/>
              </a:buClr>
              <a:buNone/>
            </a:pPr>
            <a:r>
              <a:rPr lang="en-US" dirty="0" smtClean="0">
                <a:solidFill>
                  <a:schemeClr val="tx1"/>
                </a:solidFill>
              </a:rPr>
              <a:t>An </a:t>
            </a:r>
            <a:r>
              <a:rPr lang="en-US" b="1" dirty="0" smtClean="0">
                <a:solidFill>
                  <a:schemeClr val="tx1"/>
                </a:solidFill>
              </a:rPr>
              <a:t>equation</a:t>
            </a:r>
            <a:r>
              <a:rPr lang="en-US" dirty="0" smtClean="0">
                <a:solidFill>
                  <a:schemeClr val="tx1"/>
                </a:solidFill>
              </a:rPr>
              <a:t> of the form ax</a:t>
            </a:r>
            <a:r>
              <a:rPr lang="en-US" baseline="30000" dirty="0" smtClean="0">
                <a:solidFill>
                  <a:schemeClr val="tx1"/>
                </a:solidFill>
              </a:rPr>
              <a:t>2</a:t>
            </a:r>
            <a:r>
              <a:rPr lang="en-US" dirty="0" smtClean="0">
                <a:solidFill>
                  <a:schemeClr val="tx1"/>
                </a:solidFill>
              </a:rPr>
              <a:t> + </a:t>
            </a:r>
            <a:r>
              <a:rPr lang="en-US" dirty="0" err="1" smtClean="0">
                <a:solidFill>
                  <a:schemeClr val="tx1"/>
                </a:solidFill>
              </a:rPr>
              <a:t>bx</a:t>
            </a:r>
            <a:r>
              <a:rPr lang="en-US" dirty="0" smtClean="0">
                <a:solidFill>
                  <a:schemeClr val="tx1"/>
                </a:solidFill>
              </a:rPr>
              <a:t> + c = 0, where a &gt; 0 and a, b, c are real numbers, is called a </a:t>
            </a:r>
            <a:r>
              <a:rPr lang="en-US" b="1" dirty="0" smtClean="0">
                <a:solidFill>
                  <a:schemeClr val="tx1"/>
                </a:solidFill>
              </a:rPr>
              <a:t>quadratic equation</a:t>
            </a:r>
            <a:r>
              <a:rPr lang="en-US" dirty="0" smtClean="0">
                <a:solidFill>
                  <a:schemeClr val="tx1"/>
                </a:solidFill>
              </a:rPr>
              <a:t>. </a:t>
            </a:r>
          </a:p>
          <a:p>
            <a:pPr marL="114300" indent="0">
              <a:lnSpc>
                <a:spcPct val="150000"/>
              </a:lnSpc>
              <a:buClr>
                <a:schemeClr val="tx1"/>
              </a:buClr>
              <a:buNone/>
            </a:pPr>
            <a:r>
              <a:rPr lang="en-US" dirty="0" smtClean="0">
                <a:solidFill>
                  <a:schemeClr val="tx1"/>
                </a:solidFill>
              </a:rPr>
              <a:t>The numbers a, b, c are called the coefficients of the </a:t>
            </a:r>
            <a:r>
              <a:rPr lang="en-US" b="1" dirty="0" smtClean="0">
                <a:solidFill>
                  <a:schemeClr val="tx1"/>
                </a:solidFill>
              </a:rPr>
              <a:t>quadratic equation</a:t>
            </a:r>
            <a:r>
              <a:rPr lang="en-US" dirty="0" smtClean="0">
                <a:solidFill>
                  <a:schemeClr val="tx1"/>
                </a:solidFill>
              </a:rPr>
              <a:t>. </a:t>
            </a:r>
          </a:p>
          <a:p>
            <a:pPr marL="114300" indent="0">
              <a:lnSpc>
                <a:spcPct val="150000"/>
              </a:lnSpc>
              <a:buClr>
                <a:schemeClr val="tx1"/>
              </a:buClr>
              <a:buNone/>
            </a:pPr>
            <a:r>
              <a:rPr lang="en-US" dirty="0" smtClean="0">
                <a:solidFill>
                  <a:schemeClr val="tx1"/>
                </a:solidFill>
              </a:rPr>
              <a:t>A root of the </a:t>
            </a:r>
            <a:r>
              <a:rPr lang="en-US" b="1" dirty="0" smtClean="0">
                <a:solidFill>
                  <a:schemeClr val="tx1"/>
                </a:solidFill>
              </a:rPr>
              <a:t>quadratic equation</a:t>
            </a:r>
            <a:r>
              <a:rPr lang="en-US" dirty="0" smtClean="0">
                <a:solidFill>
                  <a:schemeClr val="tx1"/>
                </a:solidFill>
              </a:rPr>
              <a:t> is a number a (real or complex) such that aa</a:t>
            </a:r>
            <a:r>
              <a:rPr lang="en-US" baseline="30000" dirty="0" smtClean="0">
                <a:solidFill>
                  <a:schemeClr val="tx1"/>
                </a:solidFill>
              </a:rPr>
              <a:t>2</a:t>
            </a:r>
            <a:r>
              <a:rPr lang="en-US" dirty="0" smtClean="0">
                <a:solidFill>
                  <a:schemeClr val="tx1"/>
                </a:solidFill>
              </a:rPr>
              <a:t> + </a:t>
            </a:r>
            <a:r>
              <a:rPr lang="en-US" dirty="0" err="1" smtClean="0">
                <a:solidFill>
                  <a:schemeClr val="tx1"/>
                </a:solidFill>
              </a:rPr>
              <a:t>ba</a:t>
            </a:r>
            <a:r>
              <a:rPr lang="en-US" dirty="0" smtClean="0">
                <a:solidFill>
                  <a:schemeClr val="tx1"/>
                </a:solidFill>
              </a:rPr>
              <a:t> + c = 0</a:t>
            </a:r>
          </a:p>
          <a:p>
            <a:pPr marL="114300" indent="0">
              <a:lnSpc>
                <a:spcPct val="150000"/>
              </a:lnSpc>
              <a:buClr>
                <a:schemeClr val="tx1"/>
              </a:buClr>
              <a:buNone/>
            </a:pPr>
            <a:endParaRPr lang="en-IN" dirty="0">
              <a:solidFill>
                <a:schemeClr val="tx1"/>
              </a:solidFill>
              <a:latin typeface="Roboto" pitchFamily="2" charset="0"/>
              <a:ea typeface="Roboto" pitchFamily="2" charset="0"/>
            </a:endParaRPr>
          </a:p>
        </p:txBody>
      </p:sp>
      <p:pic>
        <p:nvPicPr>
          <p:cNvPr id="7" name="Picture 6" descr="QD1.PNG"/>
          <p:cNvPicPr>
            <a:picLocks noChangeAspect="1"/>
          </p:cNvPicPr>
          <p:nvPr/>
        </p:nvPicPr>
        <p:blipFill>
          <a:blip r:embed="rId5"/>
          <a:stretch>
            <a:fillRect/>
          </a:stretch>
        </p:blipFill>
        <p:spPr>
          <a:xfrm>
            <a:off x="1766101" y="3112255"/>
            <a:ext cx="3315163" cy="1343213"/>
          </a:xfrm>
          <a:prstGeom prst="rect">
            <a:avLst/>
          </a:prstGeom>
        </p:spPr>
      </p:pic>
    </p:spTree>
    <p:extLst>
      <p:ext uri="{BB962C8B-B14F-4D97-AF65-F5344CB8AC3E}">
        <p14:creationId xmlns="" xmlns:p14="http://schemas.microsoft.com/office/powerpoint/2010/main" val="1901778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08</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27591" y="1020726"/>
            <a:ext cx="8601042" cy="3449381"/>
          </a:xfrm>
        </p:spPr>
        <p:txBody>
          <a:bodyPr/>
          <a:lstStyle/>
          <a:p>
            <a:pPr>
              <a:lnSpc>
                <a:spcPct val="150000"/>
              </a:lnSpc>
              <a:buNone/>
            </a:pPr>
            <a:r>
              <a:rPr lang="en-US" dirty="0" smtClean="0">
                <a:solidFill>
                  <a:schemeClr val="tx1"/>
                </a:solidFill>
              </a:rPr>
              <a:t>Find the positive integral value of x that satisfies the equation x</a:t>
            </a:r>
            <a:r>
              <a:rPr lang="en-US" baseline="30000" dirty="0" smtClean="0">
                <a:solidFill>
                  <a:schemeClr val="tx1"/>
                </a:solidFill>
              </a:rPr>
              <a:t>3</a:t>
            </a:r>
            <a:r>
              <a:rPr lang="en-US" dirty="0" smtClean="0">
                <a:solidFill>
                  <a:schemeClr val="tx1"/>
                </a:solidFill>
              </a:rPr>
              <a:t> – 32x – 5x</a:t>
            </a:r>
            <a:r>
              <a:rPr lang="en-US" baseline="30000" dirty="0" smtClean="0">
                <a:solidFill>
                  <a:schemeClr val="tx1"/>
                </a:solidFill>
              </a:rPr>
              <a:t>2</a:t>
            </a:r>
            <a:r>
              <a:rPr lang="en-US" dirty="0" smtClean="0">
                <a:solidFill>
                  <a:schemeClr val="tx1"/>
                </a:solidFill>
              </a:rPr>
              <a:t> + 64</a:t>
            </a:r>
          </a:p>
          <a:p>
            <a:pPr>
              <a:lnSpc>
                <a:spcPct val="150000"/>
              </a:lnSpc>
              <a:buNone/>
            </a:pPr>
            <a:r>
              <a:rPr lang="en-US" dirty="0" smtClean="0">
                <a:solidFill>
                  <a:schemeClr val="tx1"/>
                </a:solidFill>
              </a:rPr>
              <a:t>= 0. </a:t>
            </a:r>
          </a:p>
          <a:p>
            <a:pPr marL="342900">
              <a:lnSpc>
                <a:spcPct val="150000"/>
              </a:lnSpc>
              <a:buAutoNum type="alphaLcParenBoth"/>
            </a:pPr>
            <a:r>
              <a:rPr lang="en-US" dirty="0" smtClean="0">
                <a:solidFill>
                  <a:schemeClr val="tx1"/>
                </a:solidFill>
              </a:rPr>
              <a:t>5 </a:t>
            </a:r>
          </a:p>
          <a:p>
            <a:pPr marL="342900">
              <a:lnSpc>
                <a:spcPct val="150000"/>
              </a:lnSpc>
              <a:buNone/>
            </a:pPr>
            <a:r>
              <a:rPr lang="en-US" dirty="0" smtClean="0">
                <a:solidFill>
                  <a:schemeClr val="tx1"/>
                </a:solidFill>
              </a:rPr>
              <a:t>(b) 6</a:t>
            </a:r>
          </a:p>
          <a:p>
            <a:pPr marL="342900">
              <a:lnSpc>
                <a:spcPct val="150000"/>
              </a:lnSpc>
              <a:buNone/>
            </a:pPr>
            <a:r>
              <a:rPr lang="en-US" dirty="0" smtClean="0">
                <a:solidFill>
                  <a:schemeClr val="tx1"/>
                </a:solidFill>
              </a:rPr>
              <a:t>(c) 7 </a:t>
            </a:r>
          </a:p>
          <a:p>
            <a:pPr marL="342900">
              <a:lnSpc>
                <a:spcPct val="150000"/>
              </a:lnSpc>
              <a:buNone/>
            </a:pPr>
            <a:r>
              <a:rPr lang="en-US" dirty="0" smtClean="0">
                <a:solidFill>
                  <a:schemeClr val="tx1"/>
                </a:solidFill>
              </a:rPr>
              <a:t>(d) 8</a:t>
            </a:r>
          </a:p>
          <a:p>
            <a:pPr>
              <a:lnSpc>
                <a:spcPct val="150000"/>
              </a:lnSpc>
              <a:buNone/>
            </a:pPr>
            <a:r>
              <a:rPr lang="en-US" dirty="0" smtClean="0">
                <a:solidFill>
                  <a:schemeClr val="tx1"/>
                </a:solidFill>
              </a:rPr>
              <a:t> </a:t>
            </a:r>
          </a:p>
          <a:p>
            <a:pPr>
              <a:lnSpc>
                <a:spcPct val="150000"/>
              </a:lnSpc>
              <a:buNone/>
            </a:pPr>
            <a:r>
              <a:rPr lang="en-US" dirty="0" smtClean="0">
                <a:solidFill>
                  <a:schemeClr val="tx1"/>
                </a:solidFill>
              </a:rPr>
              <a:t>								</a:t>
            </a:r>
            <a:r>
              <a:rPr lang="en-US" b="1" dirty="0" smtClean="0">
                <a:solidFill>
                  <a:schemeClr val="tx1"/>
                </a:solidFill>
              </a:rPr>
              <a:t>Answer: d</a:t>
            </a:r>
            <a:endParaRPr lang="en-IN" b="1" dirty="0" smtClean="0">
              <a:solidFill>
                <a:schemeClr val="tx1"/>
              </a:solidFill>
            </a:endParaRPr>
          </a:p>
          <a:p>
            <a:pPr>
              <a:lnSpc>
                <a:spcPct val="150000"/>
              </a:lnSpc>
            </a:pPr>
            <a:endParaRPr lang="en-GB" dirty="0" smtClean="0">
              <a:solidFill>
                <a:schemeClr val="tx1"/>
              </a:solidFill>
            </a:endParaRPr>
          </a:p>
          <a:p>
            <a:pPr>
              <a:lnSpc>
                <a:spcPct val="150000"/>
              </a:lnSpc>
            </a:pPr>
            <a:endParaRPr lang="en-IN" dirty="0" smtClean="0">
              <a:solidFill>
                <a:schemeClr val="tx1"/>
              </a:solidFill>
            </a:endParaRPr>
          </a:p>
          <a:p>
            <a:pPr>
              <a:lnSpc>
                <a:spcPct val="150000"/>
              </a:lnSpc>
              <a:buClr>
                <a:schemeClr val="tx1"/>
              </a:buClr>
              <a:buNone/>
            </a:pPr>
            <a:endParaRPr lang="en-US" dirty="0" smtClean="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98084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08</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None/>
            </a:pPr>
            <a:r>
              <a:rPr lang="en-US" dirty="0" smtClean="0">
                <a:solidFill>
                  <a:schemeClr val="tx1"/>
                </a:solidFill>
              </a:rPr>
              <a:t>Find the positive integral value of x that satisfies the equation x</a:t>
            </a:r>
            <a:r>
              <a:rPr lang="en-US" baseline="30000" dirty="0" smtClean="0">
                <a:solidFill>
                  <a:schemeClr val="tx1"/>
                </a:solidFill>
              </a:rPr>
              <a:t>3</a:t>
            </a:r>
            <a:r>
              <a:rPr lang="en-US" dirty="0" smtClean="0">
                <a:solidFill>
                  <a:schemeClr val="tx1"/>
                </a:solidFill>
              </a:rPr>
              <a:t> – 32x – 5x</a:t>
            </a:r>
            <a:r>
              <a:rPr lang="en-US" baseline="30000" dirty="0" smtClean="0">
                <a:solidFill>
                  <a:schemeClr val="tx1"/>
                </a:solidFill>
              </a:rPr>
              <a:t>2</a:t>
            </a:r>
            <a:r>
              <a:rPr lang="en-US" dirty="0" smtClean="0">
                <a:solidFill>
                  <a:schemeClr val="tx1"/>
                </a:solidFill>
              </a:rPr>
              <a:t> + 64</a:t>
            </a:r>
          </a:p>
          <a:p>
            <a:pPr>
              <a:lnSpc>
                <a:spcPct val="150000"/>
              </a:lnSpc>
              <a:buNone/>
            </a:pPr>
            <a:r>
              <a:rPr lang="en-US" dirty="0" smtClean="0">
                <a:solidFill>
                  <a:schemeClr val="tx1"/>
                </a:solidFill>
              </a:rPr>
              <a:t>= 0. </a:t>
            </a:r>
          </a:p>
          <a:p>
            <a:pPr>
              <a:lnSpc>
                <a:spcPct val="150000"/>
              </a:lnSpc>
              <a:buNone/>
            </a:pPr>
            <a:r>
              <a:rPr lang="en-GB" dirty="0" smtClean="0">
                <a:solidFill>
                  <a:schemeClr val="tx1"/>
                </a:solidFill>
              </a:rPr>
              <a:t>Explanation:</a:t>
            </a:r>
          </a:p>
          <a:p>
            <a:pPr>
              <a:lnSpc>
                <a:spcPct val="150000"/>
              </a:lnSpc>
              <a:buNone/>
            </a:pPr>
            <a:r>
              <a:rPr lang="en-US" dirty="0" smtClean="0">
                <a:solidFill>
                  <a:schemeClr val="tx1"/>
                </a:solidFill>
              </a:rPr>
              <a:t>The value of the LHS would become 512 – 256 – 320 + 64 = 0 when x = 8.</a:t>
            </a:r>
          </a:p>
          <a:p>
            <a:pPr>
              <a:lnSpc>
                <a:spcPct val="150000"/>
              </a:lnSpc>
              <a:buNone/>
            </a:pPr>
            <a:endParaRPr lang="en-GB" dirty="0" smtClean="0">
              <a:solidFill>
                <a:schemeClr val="tx1"/>
              </a:solidFill>
            </a:endParaRPr>
          </a:p>
          <a:p>
            <a:pPr>
              <a:lnSpc>
                <a:spcPct val="150000"/>
              </a:lnSpc>
            </a:pPr>
            <a:endParaRPr lang="en-IN" dirty="0" smtClean="0">
              <a:solidFill>
                <a:schemeClr val="tx1"/>
              </a:solidFill>
            </a:endParaRP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09</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48856" y="1000349"/>
            <a:ext cx="8569144" cy="3182679"/>
          </a:xfrm>
        </p:spPr>
        <p:txBody>
          <a:bodyPr/>
          <a:lstStyle/>
          <a:p>
            <a:pPr>
              <a:lnSpc>
                <a:spcPct val="150000"/>
              </a:lnSpc>
              <a:buNone/>
            </a:pPr>
            <a:r>
              <a:rPr lang="en-US" dirty="0" smtClean="0">
                <a:solidFill>
                  <a:schemeClr val="tx1"/>
                </a:solidFill>
              </a:rPr>
              <a:t>For what value of b and c would the equation x</a:t>
            </a:r>
            <a:r>
              <a:rPr lang="en-US" baseline="30000" dirty="0" smtClean="0">
                <a:solidFill>
                  <a:schemeClr val="tx1"/>
                </a:solidFill>
              </a:rPr>
              <a:t>2</a:t>
            </a:r>
            <a:r>
              <a:rPr lang="en-US" dirty="0" smtClean="0">
                <a:solidFill>
                  <a:schemeClr val="tx1"/>
                </a:solidFill>
              </a:rPr>
              <a:t> + </a:t>
            </a:r>
            <a:r>
              <a:rPr lang="en-US" dirty="0" err="1" smtClean="0">
                <a:solidFill>
                  <a:schemeClr val="tx1"/>
                </a:solidFill>
              </a:rPr>
              <a:t>bx</a:t>
            </a:r>
            <a:r>
              <a:rPr lang="en-US" dirty="0" smtClean="0">
                <a:solidFill>
                  <a:schemeClr val="tx1"/>
                </a:solidFill>
              </a:rPr>
              <a:t> + c = 0 have roots equal to</a:t>
            </a:r>
          </a:p>
          <a:p>
            <a:pPr>
              <a:lnSpc>
                <a:spcPct val="150000"/>
              </a:lnSpc>
              <a:buNone/>
            </a:pPr>
            <a:r>
              <a:rPr lang="en-US" dirty="0" smtClean="0">
                <a:solidFill>
                  <a:schemeClr val="tx1"/>
                </a:solidFill>
              </a:rPr>
              <a:t>b and c. </a:t>
            </a:r>
          </a:p>
          <a:p>
            <a:pPr marL="342900">
              <a:lnSpc>
                <a:spcPct val="150000"/>
              </a:lnSpc>
              <a:buAutoNum type="alphaLcParenBoth"/>
            </a:pPr>
            <a:r>
              <a:rPr lang="en-US" dirty="0" smtClean="0">
                <a:solidFill>
                  <a:schemeClr val="tx1"/>
                </a:solidFill>
              </a:rPr>
              <a:t>(0, 0) </a:t>
            </a:r>
          </a:p>
          <a:p>
            <a:pPr marL="342900">
              <a:lnSpc>
                <a:spcPct val="150000"/>
              </a:lnSpc>
              <a:buNone/>
            </a:pPr>
            <a:r>
              <a:rPr lang="en-US" dirty="0" smtClean="0">
                <a:solidFill>
                  <a:schemeClr val="tx1"/>
                </a:solidFill>
              </a:rPr>
              <a:t>(b) (1, –2) </a:t>
            </a:r>
          </a:p>
          <a:p>
            <a:pPr marL="342900">
              <a:lnSpc>
                <a:spcPct val="150000"/>
              </a:lnSpc>
              <a:buNone/>
            </a:pPr>
            <a:r>
              <a:rPr lang="en-US" dirty="0" smtClean="0">
                <a:solidFill>
                  <a:schemeClr val="tx1"/>
                </a:solidFill>
              </a:rPr>
              <a:t>(c) (1, 2) </a:t>
            </a:r>
          </a:p>
          <a:p>
            <a:pPr marL="342900">
              <a:lnSpc>
                <a:spcPct val="150000"/>
              </a:lnSpc>
              <a:buNone/>
            </a:pPr>
            <a:r>
              <a:rPr lang="en-US" dirty="0" smtClean="0">
                <a:solidFill>
                  <a:schemeClr val="tx1"/>
                </a:solidFill>
              </a:rPr>
              <a:t>(d) Both (a) and (b)</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b</a:t>
            </a:r>
            <a:endParaRPr lang="en-IN" b="1" dirty="0" smtClean="0">
              <a:solidFill>
                <a:schemeClr val="tx1"/>
              </a:solidFill>
            </a:endParaRPr>
          </a:p>
          <a:p>
            <a:pPr>
              <a:lnSpc>
                <a:spcPct val="150000"/>
              </a:lnSpc>
            </a:pPr>
            <a:endParaRPr lang="en-GB" dirty="0" smtClean="0">
              <a:solidFill>
                <a:schemeClr val="tx1"/>
              </a:solidFill>
            </a:endParaRPr>
          </a:p>
          <a:p>
            <a:pPr>
              <a:lnSpc>
                <a:spcPct val="150000"/>
              </a:lnSpc>
            </a:pPr>
            <a:endParaRPr lang="en-IN" dirty="0" smtClean="0">
              <a:solidFill>
                <a:schemeClr val="tx1"/>
              </a:solidFill>
            </a:endParaRPr>
          </a:p>
          <a:p>
            <a:pPr>
              <a:lnSpc>
                <a:spcPct val="150000"/>
              </a:lnSpc>
              <a:buClr>
                <a:schemeClr val="tx1"/>
              </a:buClr>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09</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None/>
            </a:pPr>
            <a:r>
              <a:rPr lang="en-US" dirty="0" smtClean="0">
                <a:solidFill>
                  <a:schemeClr val="tx1"/>
                </a:solidFill>
              </a:rPr>
              <a:t>For what value of b and c would the equation x</a:t>
            </a:r>
            <a:r>
              <a:rPr lang="en-US" baseline="30000" dirty="0" smtClean="0">
                <a:solidFill>
                  <a:schemeClr val="tx1"/>
                </a:solidFill>
              </a:rPr>
              <a:t>2</a:t>
            </a:r>
            <a:r>
              <a:rPr lang="en-US" dirty="0" smtClean="0">
                <a:solidFill>
                  <a:schemeClr val="tx1"/>
                </a:solidFill>
              </a:rPr>
              <a:t> + </a:t>
            </a:r>
            <a:r>
              <a:rPr lang="en-US" dirty="0" err="1" smtClean="0">
                <a:solidFill>
                  <a:schemeClr val="tx1"/>
                </a:solidFill>
              </a:rPr>
              <a:t>bx</a:t>
            </a:r>
            <a:r>
              <a:rPr lang="en-US" dirty="0" smtClean="0">
                <a:solidFill>
                  <a:schemeClr val="tx1"/>
                </a:solidFill>
              </a:rPr>
              <a:t> + c = 0 have roots equal to</a:t>
            </a:r>
          </a:p>
          <a:p>
            <a:pPr>
              <a:lnSpc>
                <a:spcPct val="150000"/>
              </a:lnSpc>
              <a:buNone/>
            </a:pPr>
            <a:r>
              <a:rPr lang="en-US" dirty="0" smtClean="0">
                <a:solidFill>
                  <a:schemeClr val="tx1"/>
                </a:solidFill>
              </a:rPr>
              <a:t>b and c. </a:t>
            </a:r>
          </a:p>
          <a:p>
            <a:pPr>
              <a:lnSpc>
                <a:spcPct val="150000"/>
              </a:lnSpc>
              <a:buNone/>
            </a:pPr>
            <a:r>
              <a:rPr lang="en-US" dirty="0" smtClean="0">
                <a:solidFill>
                  <a:schemeClr val="tx1"/>
                </a:solidFill>
              </a:rPr>
              <a:t>Explanation:</a:t>
            </a:r>
          </a:p>
          <a:p>
            <a:pPr>
              <a:lnSpc>
                <a:spcPct val="150000"/>
              </a:lnSpc>
              <a:buNone/>
            </a:pPr>
            <a:r>
              <a:rPr lang="en-US" dirty="0" smtClean="0">
                <a:solidFill>
                  <a:schemeClr val="tx1"/>
                </a:solidFill>
              </a:rPr>
              <a:t>Solve using options. </a:t>
            </a:r>
          </a:p>
          <a:p>
            <a:pPr>
              <a:lnSpc>
                <a:spcPct val="150000"/>
              </a:lnSpc>
              <a:buNone/>
            </a:pPr>
            <a:r>
              <a:rPr lang="en-US" dirty="0" smtClean="0">
                <a:solidFill>
                  <a:schemeClr val="tx1"/>
                </a:solidFill>
              </a:rPr>
              <a:t>It can be seen that at b = 0 and c = 0 the condition is satisfied. </a:t>
            </a:r>
          </a:p>
          <a:p>
            <a:pPr>
              <a:lnSpc>
                <a:spcPct val="150000"/>
              </a:lnSpc>
              <a:buNone/>
            </a:pPr>
            <a:r>
              <a:rPr lang="en-US" dirty="0" smtClean="0">
                <a:solidFill>
                  <a:schemeClr val="tx1"/>
                </a:solidFill>
              </a:rPr>
              <a:t>It is also satisfied at b = 1 and c = –2.</a:t>
            </a:r>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buClr>
                <a:schemeClr val="tx1"/>
              </a:buClr>
              <a:buNone/>
            </a:pP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10</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59488" y="1000349"/>
            <a:ext cx="8558512" cy="3182679"/>
          </a:xfrm>
        </p:spPr>
        <p:txBody>
          <a:bodyPr/>
          <a:lstStyle/>
          <a:p>
            <a:pPr>
              <a:lnSpc>
                <a:spcPct val="150000"/>
              </a:lnSpc>
              <a:buNone/>
            </a:pPr>
            <a:r>
              <a:rPr lang="en-US" dirty="0" smtClean="0">
                <a:solidFill>
                  <a:schemeClr val="tx1"/>
                </a:solidFill>
              </a:rPr>
              <a:t>The sum of a fraction and its reciprocal equals 85/ 18. Find the fraction.</a:t>
            </a:r>
          </a:p>
          <a:p>
            <a:pPr>
              <a:lnSpc>
                <a:spcPct val="150000"/>
              </a:lnSpc>
              <a:buNone/>
            </a:pPr>
            <a:r>
              <a:rPr lang="en-US" dirty="0" smtClean="0">
                <a:solidFill>
                  <a:schemeClr val="tx1"/>
                </a:solidFill>
              </a:rPr>
              <a:t>(a)  2/6</a:t>
            </a:r>
          </a:p>
          <a:p>
            <a:pPr>
              <a:lnSpc>
                <a:spcPct val="150000"/>
              </a:lnSpc>
              <a:buNone/>
            </a:pPr>
            <a:r>
              <a:rPr lang="en-US" dirty="0" smtClean="0">
                <a:solidFill>
                  <a:schemeClr val="tx1"/>
                </a:solidFill>
              </a:rPr>
              <a:t>(b)  2/3</a:t>
            </a:r>
          </a:p>
          <a:p>
            <a:pPr>
              <a:lnSpc>
                <a:spcPct val="150000"/>
              </a:lnSpc>
              <a:buNone/>
            </a:pPr>
            <a:r>
              <a:rPr lang="en-US" dirty="0" smtClean="0">
                <a:solidFill>
                  <a:schemeClr val="tx1"/>
                </a:solidFill>
              </a:rPr>
              <a:t>(c)  2/9</a:t>
            </a:r>
          </a:p>
          <a:p>
            <a:pPr>
              <a:lnSpc>
                <a:spcPct val="150000"/>
              </a:lnSpc>
              <a:buNone/>
            </a:pPr>
            <a:r>
              <a:rPr lang="en-US" dirty="0" smtClean="0">
                <a:solidFill>
                  <a:schemeClr val="tx1"/>
                </a:solidFill>
              </a:rPr>
              <a:t>(d)  4/9</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p>
          <a:p>
            <a:pPr>
              <a:lnSpc>
                <a:spcPct val="150000"/>
              </a:lnSpc>
              <a:buNone/>
            </a:pPr>
            <a:r>
              <a:rPr lang="en-US" dirty="0" smtClean="0">
                <a:solidFill>
                  <a:schemeClr val="tx1"/>
                </a:solidFill>
              </a:rPr>
              <a:t>								    </a:t>
            </a:r>
            <a:r>
              <a:rPr lang="en-US" b="1" dirty="0" smtClean="0">
                <a:solidFill>
                  <a:schemeClr val="tx1"/>
                </a:solidFill>
              </a:rPr>
              <a:t>Answer: c</a:t>
            </a:r>
            <a:endParaRPr lang="en-IN" b="1" dirty="0" smtClean="0">
              <a:solidFill>
                <a:schemeClr val="tx1"/>
              </a:solidFill>
            </a:endParaRPr>
          </a:p>
          <a:p>
            <a:pPr>
              <a:lnSpc>
                <a:spcPct val="150000"/>
              </a:lnSpc>
            </a:pPr>
            <a:endParaRPr lang="en-GB" dirty="0" smtClean="0">
              <a:solidFill>
                <a:schemeClr val="tx1"/>
              </a:solidFill>
            </a:endParaRPr>
          </a:p>
          <a:p>
            <a:pPr>
              <a:lnSpc>
                <a:spcPct val="150000"/>
              </a:lnSpc>
            </a:pPr>
            <a:endParaRPr lang="en-IN" dirty="0" smtClean="0">
              <a:solidFill>
                <a:schemeClr val="tx1"/>
              </a:solidFill>
            </a:endParaRPr>
          </a:p>
          <a:p>
            <a:pPr>
              <a:lnSpc>
                <a:spcPct val="150000"/>
              </a:lnSpc>
              <a:buClr>
                <a:schemeClr val="tx1"/>
              </a:buClr>
              <a:buNone/>
            </a:pPr>
            <a:endParaRPr lang="en-US" dirty="0" smtClean="0">
              <a:solidFill>
                <a:schemeClr val="tx1"/>
              </a:solidFill>
            </a:endParaRPr>
          </a:p>
        </p:txBody>
      </p:sp>
    </p:spTree>
    <p:extLst>
      <p:ext uri="{BB962C8B-B14F-4D97-AF65-F5344CB8AC3E}">
        <p14:creationId xmlns="" xmlns:p14="http://schemas.microsoft.com/office/powerpoint/2010/main" val="980842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10</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None/>
            </a:pPr>
            <a:r>
              <a:rPr lang="en-US" dirty="0" smtClean="0">
                <a:solidFill>
                  <a:schemeClr val="tx1"/>
                </a:solidFill>
              </a:rPr>
              <a:t>The sum of a fraction and its reciprocal equals 85/ 18. Find the fraction.</a:t>
            </a:r>
          </a:p>
          <a:p>
            <a:pPr>
              <a:lnSpc>
                <a:spcPct val="150000"/>
              </a:lnSpc>
              <a:buNone/>
            </a:pPr>
            <a:r>
              <a:rPr lang="en-GB" dirty="0" smtClean="0">
                <a:solidFill>
                  <a:schemeClr val="tx1"/>
                </a:solidFill>
              </a:rPr>
              <a:t>Explanation:</a:t>
            </a:r>
          </a:p>
          <a:p>
            <a:pPr>
              <a:lnSpc>
                <a:spcPct val="150000"/>
              </a:lnSpc>
              <a:buNone/>
            </a:pPr>
            <a:r>
              <a:rPr lang="en-US" dirty="0" smtClean="0">
                <a:solidFill>
                  <a:schemeClr val="tx1"/>
                </a:solidFill>
              </a:rPr>
              <a:t>2/ 9 + 9/ 2 = 85/ 18.</a:t>
            </a:r>
          </a:p>
          <a:p>
            <a:pPr>
              <a:lnSpc>
                <a:spcPct val="150000"/>
              </a:lnSpc>
            </a:pPr>
            <a:endParaRPr lang="en-US" dirty="0" smtClean="0">
              <a:solidFill>
                <a:schemeClr val="tx1"/>
              </a:solidFill>
            </a:endParaRPr>
          </a:p>
          <a:p>
            <a:pPr>
              <a:lnSpc>
                <a:spcPct val="150000"/>
              </a:lnSpc>
            </a:pPr>
            <a:endParaRPr lang="en-IN" dirty="0" smtClean="0">
              <a:solidFill>
                <a:schemeClr val="tx1"/>
              </a:solidFill>
            </a:endParaRPr>
          </a:p>
          <a:p>
            <a:pPr>
              <a:lnSpc>
                <a:spcPct val="150000"/>
              </a:lnSpc>
              <a:buClr>
                <a:schemeClr val="tx1"/>
              </a:buClr>
              <a:buNone/>
            </a:pP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11</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59488" y="1000349"/>
            <a:ext cx="8558512" cy="3182679"/>
          </a:xfrm>
        </p:spPr>
        <p:txBody>
          <a:bodyPr/>
          <a:lstStyle/>
          <a:p>
            <a:pPr>
              <a:buNone/>
            </a:pPr>
            <a:r>
              <a:rPr lang="en-US" dirty="0" smtClean="0">
                <a:solidFill>
                  <a:schemeClr val="tx1"/>
                </a:solidFill>
              </a:rPr>
              <a:t>If the common factor of (ax</a:t>
            </a:r>
            <a:r>
              <a:rPr lang="en-US" baseline="30000" dirty="0" smtClean="0">
                <a:solidFill>
                  <a:schemeClr val="tx1"/>
                </a:solidFill>
              </a:rPr>
              <a:t>2</a:t>
            </a:r>
            <a:r>
              <a:rPr lang="en-US" dirty="0" smtClean="0">
                <a:solidFill>
                  <a:schemeClr val="tx1"/>
                </a:solidFill>
              </a:rPr>
              <a:t> + </a:t>
            </a:r>
            <a:r>
              <a:rPr lang="en-US" dirty="0" err="1" smtClean="0">
                <a:solidFill>
                  <a:schemeClr val="tx1"/>
                </a:solidFill>
              </a:rPr>
              <a:t>bx</a:t>
            </a:r>
            <a:r>
              <a:rPr lang="en-US" dirty="0" smtClean="0">
                <a:solidFill>
                  <a:schemeClr val="tx1"/>
                </a:solidFill>
              </a:rPr>
              <a:t> + c) and (bx</a:t>
            </a:r>
            <a:r>
              <a:rPr lang="en-US" baseline="30000" dirty="0" smtClean="0">
                <a:solidFill>
                  <a:schemeClr val="tx1"/>
                </a:solidFill>
              </a:rPr>
              <a:t>2</a:t>
            </a:r>
            <a:r>
              <a:rPr lang="en-US" dirty="0" smtClean="0">
                <a:solidFill>
                  <a:schemeClr val="tx1"/>
                </a:solidFill>
              </a:rPr>
              <a:t> + ax + c) is (x + 2) then </a:t>
            </a:r>
          </a:p>
          <a:p>
            <a:pPr marL="342900">
              <a:buAutoNum type="alphaLcParenBoth"/>
            </a:pPr>
            <a:r>
              <a:rPr lang="en-US" dirty="0" smtClean="0">
                <a:solidFill>
                  <a:schemeClr val="tx1"/>
                </a:solidFill>
              </a:rPr>
              <a:t>a = b, or a + b + c = 0 </a:t>
            </a:r>
          </a:p>
          <a:p>
            <a:pPr marL="342900">
              <a:buNone/>
            </a:pPr>
            <a:r>
              <a:rPr lang="en-US" dirty="0" smtClean="0">
                <a:solidFill>
                  <a:schemeClr val="tx1"/>
                </a:solidFill>
              </a:rPr>
              <a:t>(b) a = c, or a + b + c = 0 </a:t>
            </a:r>
          </a:p>
          <a:p>
            <a:pPr marL="342900">
              <a:buNone/>
            </a:pPr>
            <a:r>
              <a:rPr lang="en-US" dirty="0" smtClean="0">
                <a:solidFill>
                  <a:schemeClr val="tx1"/>
                </a:solidFill>
              </a:rPr>
              <a:t>(c) a = b = c </a:t>
            </a:r>
          </a:p>
          <a:p>
            <a:pPr marL="342900">
              <a:buNone/>
            </a:pPr>
            <a:r>
              <a:rPr lang="en-US" dirty="0" smtClean="0">
                <a:solidFill>
                  <a:schemeClr val="tx1"/>
                </a:solidFill>
              </a:rPr>
              <a:t>(d) b = c, a + b + c = 0</a:t>
            </a:r>
          </a:p>
          <a:p>
            <a:pPr>
              <a:buNone/>
            </a:pPr>
            <a:endParaRPr lang="en-US" dirty="0" smtClean="0">
              <a:solidFill>
                <a:schemeClr val="tx1"/>
              </a:solidFill>
            </a:endParaRPr>
          </a:p>
          <a:p>
            <a:pPr>
              <a:buNone/>
            </a:pPr>
            <a:r>
              <a:rPr lang="en-US" dirty="0" smtClean="0">
                <a:solidFill>
                  <a:schemeClr val="tx1"/>
                </a:solidFill>
              </a:rPr>
              <a:t>								</a:t>
            </a:r>
          </a:p>
          <a:p>
            <a:pPr>
              <a:buNone/>
            </a:pPr>
            <a:endParaRPr lang="en-US" dirty="0" smtClean="0">
              <a:solidFill>
                <a:schemeClr val="tx1"/>
              </a:solidFill>
            </a:endParaRPr>
          </a:p>
          <a:p>
            <a:pPr>
              <a:buNone/>
            </a:pPr>
            <a:endParaRPr lang="en-US" dirty="0" smtClean="0">
              <a:solidFill>
                <a:schemeClr val="tx1"/>
              </a:solidFill>
            </a:endParaRPr>
          </a:p>
          <a:p>
            <a:pPr>
              <a:buNone/>
            </a:pPr>
            <a:r>
              <a:rPr lang="en-US" dirty="0" smtClean="0">
                <a:solidFill>
                  <a:schemeClr val="tx1"/>
                </a:solidFill>
              </a:rPr>
              <a:t>								</a:t>
            </a:r>
            <a:r>
              <a:rPr lang="en-US" b="1" dirty="0" smtClean="0">
                <a:solidFill>
                  <a:schemeClr val="tx1"/>
                </a:solidFill>
              </a:rPr>
              <a:t>    Answer: a</a:t>
            </a:r>
            <a:endParaRPr lang="en-IN" b="1" dirty="0" smtClean="0">
              <a:solidFill>
                <a:schemeClr val="tx1"/>
              </a:solidFill>
            </a:endParaRPr>
          </a:p>
          <a:p>
            <a:endParaRPr lang="en-GB" dirty="0" smtClean="0">
              <a:solidFill>
                <a:schemeClr val="tx1"/>
              </a:solidFill>
            </a:endParaRPr>
          </a:p>
          <a:p>
            <a:endParaRPr lang="en-IN" dirty="0" smtClean="0">
              <a:solidFill>
                <a:schemeClr val="tx1"/>
              </a:solidFill>
            </a:endParaRPr>
          </a:p>
          <a:p>
            <a:pPr>
              <a:lnSpc>
                <a:spcPct val="150000"/>
              </a:lnSpc>
              <a:buClr>
                <a:schemeClr val="tx1"/>
              </a:buClr>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11</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None/>
            </a:pPr>
            <a:r>
              <a:rPr lang="en-US" dirty="0" smtClean="0">
                <a:solidFill>
                  <a:schemeClr val="tx1"/>
                </a:solidFill>
              </a:rPr>
              <a:t>If the common factor of (ax</a:t>
            </a:r>
            <a:r>
              <a:rPr lang="en-US" baseline="30000" dirty="0" smtClean="0">
                <a:solidFill>
                  <a:schemeClr val="tx1"/>
                </a:solidFill>
              </a:rPr>
              <a:t>2</a:t>
            </a:r>
            <a:r>
              <a:rPr lang="en-US" dirty="0" smtClean="0">
                <a:solidFill>
                  <a:schemeClr val="tx1"/>
                </a:solidFill>
              </a:rPr>
              <a:t> + </a:t>
            </a:r>
            <a:r>
              <a:rPr lang="en-US" dirty="0" err="1" smtClean="0">
                <a:solidFill>
                  <a:schemeClr val="tx1"/>
                </a:solidFill>
              </a:rPr>
              <a:t>bx</a:t>
            </a:r>
            <a:r>
              <a:rPr lang="en-US" dirty="0" smtClean="0">
                <a:solidFill>
                  <a:schemeClr val="tx1"/>
                </a:solidFill>
              </a:rPr>
              <a:t> + c) and (bx</a:t>
            </a:r>
            <a:r>
              <a:rPr lang="en-US" baseline="30000" dirty="0" smtClean="0">
                <a:solidFill>
                  <a:schemeClr val="tx1"/>
                </a:solidFill>
              </a:rPr>
              <a:t>2</a:t>
            </a:r>
            <a:r>
              <a:rPr lang="en-US" dirty="0" smtClean="0">
                <a:solidFill>
                  <a:schemeClr val="tx1"/>
                </a:solidFill>
              </a:rPr>
              <a:t> + ax + c) is (x + 2) then </a:t>
            </a:r>
          </a:p>
          <a:p>
            <a:pPr>
              <a:lnSpc>
                <a:spcPct val="150000"/>
              </a:lnSpc>
              <a:buNone/>
            </a:pPr>
            <a:r>
              <a:rPr lang="en-GB" dirty="0" smtClean="0">
                <a:solidFill>
                  <a:schemeClr val="tx1"/>
                </a:solidFill>
              </a:rPr>
              <a:t>Explanation:</a:t>
            </a:r>
          </a:p>
          <a:p>
            <a:pPr>
              <a:lnSpc>
                <a:spcPct val="150000"/>
              </a:lnSpc>
              <a:buNone/>
            </a:pPr>
            <a:r>
              <a:rPr lang="en-US" dirty="0" smtClean="0">
                <a:solidFill>
                  <a:schemeClr val="tx1"/>
                </a:solidFill>
              </a:rPr>
              <a:t>Using x = –2, </a:t>
            </a:r>
          </a:p>
          <a:p>
            <a:pPr>
              <a:lnSpc>
                <a:spcPct val="150000"/>
              </a:lnSpc>
              <a:buNone/>
            </a:pPr>
            <a:r>
              <a:rPr lang="en-US" dirty="0" smtClean="0">
                <a:solidFill>
                  <a:schemeClr val="tx1"/>
                </a:solidFill>
              </a:rPr>
              <a:t>we get 4a – 2 b + c = 4 b – 2a + c = 0. </a:t>
            </a:r>
          </a:p>
          <a:p>
            <a:pPr>
              <a:lnSpc>
                <a:spcPct val="150000"/>
              </a:lnSpc>
              <a:buNone/>
            </a:pPr>
            <a:r>
              <a:rPr lang="en-US" dirty="0" smtClean="0">
                <a:solidFill>
                  <a:schemeClr val="tx1"/>
                </a:solidFill>
              </a:rPr>
              <a:t>Thus, a = b and a + b + c = 0.</a:t>
            </a:r>
          </a:p>
          <a:p>
            <a:pPr>
              <a:lnSpc>
                <a:spcPct val="150000"/>
              </a:lnSpc>
            </a:pPr>
            <a:endParaRPr lang="en-US" dirty="0" smtClean="0">
              <a:solidFill>
                <a:schemeClr val="tx1"/>
              </a:solidFill>
            </a:endParaRPr>
          </a:p>
          <a:p>
            <a:pPr>
              <a:lnSpc>
                <a:spcPct val="150000"/>
              </a:lnSpc>
              <a:buNone/>
            </a:pPr>
            <a:endParaRPr lang="en-GB" dirty="0" smtClean="0">
              <a:solidFill>
                <a:schemeClr val="tx1"/>
              </a:solidFill>
            </a:endParaRPr>
          </a:p>
          <a:p>
            <a:pPr>
              <a:lnSpc>
                <a:spcPct val="150000"/>
              </a:lnSpc>
            </a:pPr>
            <a:endParaRPr lang="en-IN" dirty="0" smtClean="0">
              <a:solidFill>
                <a:schemeClr val="tx1"/>
              </a:solidFill>
            </a:endParaRPr>
          </a:p>
          <a:p>
            <a:pPr>
              <a:lnSpc>
                <a:spcPct val="150000"/>
              </a:lnSpc>
              <a:buClr>
                <a:schemeClr val="tx1"/>
              </a:buClr>
              <a:buNone/>
            </a:pPr>
            <a:endParaRPr lang="en-GB" dirty="0" smtClean="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12</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48856" y="1000349"/>
            <a:ext cx="8569144" cy="3182679"/>
          </a:xfrm>
        </p:spPr>
        <p:txBody>
          <a:bodyPr/>
          <a:lstStyle/>
          <a:p>
            <a:pPr>
              <a:lnSpc>
                <a:spcPct val="150000"/>
              </a:lnSpc>
              <a:buNone/>
            </a:pPr>
            <a:r>
              <a:rPr lang="en-US" dirty="0" smtClean="0">
                <a:solidFill>
                  <a:schemeClr val="tx1"/>
                </a:solidFill>
              </a:rPr>
              <a:t>If f(x) = x</a:t>
            </a:r>
            <a:r>
              <a:rPr lang="en-US" baseline="30000" dirty="0" smtClean="0">
                <a:solidFill>
                  <a:schemeClr val="tx1"/>
                </a:solidFill>
              </a:rPr>
              <a:t>2</a:t>
            </a:r>
            <a:r>
              <a:rPr lang="en-US" dirty="0" smtClean="0">
                <a:solidFill>
                  <a:schemeClr val="tx1"/>
                </a:solidFill>
              </a:rPr>
              <a:t> + 2x – 5 and g( x) = 5x + 30, then the roots of the quadratic equation</a:t>
            </a:r>
          </a:p>
          <a:p>
            <a:pPr>
              <a:lnSpc>
                <a:spcPct val="150000"/>
              </a:lnSpc>
              <a:buNone/>
            </a:pPr>
            <a:r>
              <a:rPr lang="en-US" dirty="0" smtClean="0">
                <a:solidFill>
                  <a:schemeClr val="tx1"/>
                </a:solidFill>
              </a:rPr>
              <a:t>g[f(x)] will be</a:t>
            </a:r>
          </a:p>
          <a:p>
            <a:pPr>
              <a:lnSpc>
                <a:spcPct val="150000"/>
              </a:lnSpc>
              <a:buNone/>
            </a:pPr>
            <a:r>
              <a:rPr lang="en-US" dirty="0" smtClean="0">
                <a:solidFill>
                  <a:schemeClr val="tx1"/>
                </a:solidFill>
              </a:rPr>
              <a:t>(a) – 1, –1 </a:t>
            </a:r>
          </a:p>
          <a:p>
            <a:pPr>
              <a:lnSpc>
                <a:spcPct val="150000"/>
              </a:lnSpc>
              <a:buNone/>
            </a:pPr>
            <a:r>
              <a:rPr lang="en-US" dirty="0" smtClean="0">
                <a:solidFill>
                  <a:schemeClr val="tx1"/>
                </a:solidFill>
              </a:rPr>
              <a:t>(b) 2, –1 </a:t>
            </a:r>
          </a:p>
          <a:p>
            <a:pPr>
              <a:lnSpc>
                <a:spcPct val="150000"/>
              </a:lnSpc>
              <a:buNone/>
            </a:pPr>
            <a:r>
              <a:rPr lang="en-US" dirty="0" smtClean="0">
                <a:solidFill>
                  <a:schemeClr val="tx1"/>
                </a:solidFill>
              </a:rPr>
              <a:t>(c) –1 + √2  , –1 – √2 </a:t>
            </a:r>
          </a:p>
          <a:p>
            <a:pPr>
              <a:lnSpc>
                <a:spcPct val="150000"/>
              </a:lnSpc>
              <a:buNone/>
            </a:pPr>
            <a:r>
              <a:rPr lang="en-US" dirty="0" smtClean="0">
                <a:solidFill>
                  <a:schemeClr val="tx1"/>
                </a:solidFill>
              </a:rPr>
              <a:t>(d) 1, 2</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a</a:t>
            </a:r>
            <a:endParaRPr lang="en-IN" b="1" dirty="0" smtClean="0">
              <a:solidFill>
                <a:schemeClr val="tx1"/>
              </a:solidFill>
            </a:endParaRPr>
          </a:p>
          <a:p>
            <a:pPr>
              <a:lnSpc>
                <a:spcPct val="150000"/>
              </a:lnSpc>
            </a:pPr>
            <a:endParaRPr lang="en-GB" dirty="0" smtClean="0">
              <a:solidFill>
                <a:schemeClr val="tx1"/>
              </a:solidFill>
            </a:endParaRPr>
          </a:p>
          <a:p>
            <a:pPr>
              <a:lnSpc>
                <a:spcPct val="150000"/>
              </a:lnSpc>
            </a:pPr>
            <a:endParaRPr lang="en-IN" dirty="0" smtClean="0">
              <a:solidFill>
                <a:schemeClr val="tx1"/>
              </a:solidFill>
            </a:endParaRPr>
          </a:p>
          <a:p>
            <a:pPr>
              <a:lnSpc>
                <a:spcPct val="150000"/>
              </a:lnSpc>
              <a:buClr>
                <a:schemeClr val="tx1"/>
              </a:buClr>
              <a:buNone/>
            </a:pP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98084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12</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None/>
            </a:pPr>
            <a:r>
              <a:rPr lang="en-US" dirty="0" smtClean="0">
                <a:solidFill>
                  <a:schemeClr val="tx1"/>
                </a:solidFill>
              </a:rPr>
              <a:t>If f( x) = x</a:t>
            </a:r>
            <a:r>
              <a:rPr lang="en-US" baseline="30000" dirty="0" smtClean="0">
                <a:solidFill>
                  <a:schemeClr val="tx1"/>
                </a:solidFill>
              </a:rPr>
              <a:t>2</a:t>
            </a:r>
            <a:r>
              <a:rPr lang="en-US" dirty="0" smtClean="0">
                <a:solidFill>
                  <a:schemeClr val="tx1"/>
                </a:solidFill>
              </a:rPr>
              <a:t> + 2x – 5 and g(x) = 5x + 30, then the roots of the quadratic equation</a:t>
            </a:r>
          </a:p>
          <a:p>
            <a:pPr>
              <a:lnSpc>
                <a:spcPct val="150000"/>
              </a:lnSpc>
              <a:buNone/>
            </a:pPr>
            <a:r>
              <a:rPr lang="en-US" dirty="0" smtClean="0">
                <a:solidFill>
                  <a:schemeClr val="tx1"/>
                </a:solidFill>
              </a:rPr>
              <a:t>g[f (x)] will be</a:t>
            </a:r>
          </a:p>
          <a:p>
            <a:pPr>
              <a:lnSpc>
                <a:spcPct val="150000"/>
              </a:lnSpc>
              <a:buNone/>
            </a:pPr>
            <a:r>
              <a:rPr lang="en-US" dirty="0" smtClean="0">
                <a:solidFill>
                  <a:schemeClr val="tx1"/>
                </a:solidFill>
              </a:rPr>
              <a:t>Explanation:</a:t>
            </a:r>
          </a:p>
          <a:p>
            <a:pPr>
              <a:lnSpc>
                <a:spcPct val="150000"/>
              </a:lnSpc>
              <a:buNone/>
            </a:pPr>
            <a:r>
              <a:rPr lang="en-US" dirty="0" smtClean="0">
                <a:solidFill>
                  <a:schemeClr val="tx1"/>
                </a:solidFill>
              </a:rPr>
              <a:t>g(f((x) = 5x</a:t>
            </a:r>
            <a:r>
              <a:rPr lang="en-US" baseline="30000" dirty="0" smtClean="0">
                <a:solidFill>
                  <a:schemeClr val="tx1"/>
                </a:solidFill>
              </a:rPr>
              <a:t>2</a:t>
            </a:r>
            <a:r>
              <a:rPr lang="en-US" dirty="0" smtClean="0">
                <a:solidFill>
                  <a:schemeClr val="tx1"/>
                </a:solidFill>
              </a:rPr>
              <a:t> + 10 x + 5 </a:t>
            </a:r>
          </a:p>
          <a:p>
            <a:pPr>
              <a:lnSpc>
                <a:spcPct val="150000"/>
              </a:lnSpc>
              <a:buNone/>
            </a:pPr>
            <a:r>
              <a:rPr lang="en-US" dirty="0" smtClean="0">
                <a:solidFill>
                  <a:schemeClr val="tx1"/>
                </a:solidFill>
              </a:rPr>
              <a:t>Roots are – 1 and –1.</a:t>
            </a:r>
          </a:p>
          <a:p>
            <a:pPr>
              <a:lnSpc>
                <a:spcPct val="150000"/>
              </a:lnSpc>
            </a:pPr>
            <a:endParaRPr lang="en-US" dirty="0" smtClean="0">
              <a:solidFill>
                <a:schemeClr val="tx1"/>
              </a:solidFill>
            </a:endParaRPr>
          </a:p>
          <a:p>
            <a:pPr>
              <a:lnSpc>
                <a:spcPct val="150000"/>
              </a:lnSpc>
            </a:pPr>
            <a:endParaRPr lang="en-IN" dirty="0" smtClean="0">
              <a:solidFill>
                <a:schemeClr val="tx1"/>
              </a:solidFill>
            </a:endParaRPr>
          </a:p>
          <a:p>
            <a:pPr>
              <a:lnSpc>
                <a:spcPct val="150000"/>
              </a:lnSpc>
              <a:buClr>
                <a:schemeClr val="tx1"/>
              </a:buClr>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Concept</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862125"/>
            <a:ext cx="8520600" cy="3182679"/>
          </a:xfrm>
        </p:spPr>
        <p:txBody>
          <a:bodyPr/>
          <a:lstStyle/>
          <a:p>
            <a:pPr marL="114300" indent="0">
              <a:lnSpc>
                <a:spcPct val="150000"/>
              </a:lnSpc>
              <a:buNone/>
            </a:pPr>
            <a:r>
              <a:rPr lang="en-US" dirty="0" smtClean="0">
                <a:solidFill>
                  <a:schemeClr val="tx1"/>
                </a:solidFill>
              </a:rPr>
              <a:t>To solve a quadratic equation you can use two methods:</a:t>
            </a:r>
          </a:p>
          <a:p>
            <a:pPr marL="114300" indent="0">
              <a:lnSpc>
                <a:spcPct val="150000"/>
              </a:lnSpc>
              <a:buNone/>
            </a:pPr>
            <a:r>
              <a:rPr lang="en-US" dirty="0" smtClean="0">
                <a:solidFill>
                  <a:schemeClr val="tx1"/>
                </a:solidFill>
              </a:rPr>
              <a:t>1. Using a standard formula</a:t>
            </a:r>
            <a:br>
              <a:rPr lang="en-US" dirty="0" smtClean="0">
                <a:solidFill>
                  <a:schemeClr val="tx1"/>
                </a:solidFill>
              </a:rPr>
            </a:br>
            <a:r>
              <a:rPr lang="en-US" dirty="0" smtClean="0">
                <a:solidFill>
                  <a:schemeClr val="tx1"/>
                </a:solidFill>
              </a:rPr>
              <a:t>2. Factorization method</a:t>
            </a:r>
          </a:p>
          <a:p>
            <a:pPr>
              <a:lnSpc>
                <a:spcPct val="150000"/>
              </a:lnSpc>
              <a:buNone/>
            </a:pPr>
            <a:r>
              <a:rPr lang="en-US" dirty="0" smtClean="0">
                <a:solidFill>
                  <a:schemeClr val="tx1"/>
                </a:solidFill>
              </a:rPr>
              <a:t>1. Using a Standard Formula</a:t>
            </a:r>
          </a:p>
          <a:p>
            <a:pPr>
              <a:lnSpc>
                <a:spcPct val="150000"/>
              </a:lnSpc>
              <a:buNone/>
            </a:pPr>
            <a:r>
              <a:rPr lang="en-US" dirty="0" smtClean="0">
                <a:solidFill>
                  <a:schemeClr val="tx1"/>
                </a:solidFill>
              </a:rPr>
              <a:t>Any quadratic equation can be solved easily and quickly by using this method. If</a:t>
            </a:r>
          </a:p>
          <a:p>
            <a:pPr>
              <a:lnSpc>
                <a:spcPct val="150000"/>
              </a:lnSpc>
              <a:buNone/>
            </a:pPr>
            <a:r>
              <a:rPr lang="en-US" dirty="0" smtClean="0">
                <a:solidFill>
                  <a:schemeClr val="tx1"/>
                </a:solidFill>
              </a:rPr>
              <a:t>the quadratic equation is of the type ax² + </a:t>
            </a:r>
            <a:r>
              <a:rPr lang="en-US" dirty="0" err="1" smtClean="0">
                <a:solidFill>
                  <a:schemeClr val="tx1"/>
                </a:solidFill>
              </a:rPr>
              <a:t>bx</a:t>
            </a:r>
            <a:r>
              <a:rPr lang="en-US" dirty="0" smtClean="0">
                <a:solidFill>
                  <a:schemeClr val="tx1"/>
                </a:solidFill>
              </a:rPr>
              <a:t> + c = 0, then the solution will be</a:t>
            </a:r>
          </a:p>
          <a:p>
            <a:pPr>
              <a:lnSpc>
                <a:spcPct val="150000"/>
              </a:lnSpc>
              <a:buNone/>
            </a:pPr>
            <a:r>
              <a:rPr lang="en-US" dirty="0" smtClean="0">
                <a:solidFill>
                  <a:schemeClr val="tx1"/>
                </a:solidFill>
              </a:rPr>
              <a:t>x = -b ± √(b² -4ac)/2a.</a:t>
            </a:r>
          </a:p>
          <a:p>
            <a:pPr>
              <a:lnSpc>
                <a:spcPct val="150000"/>
              </a:lnSpc>
              <a:buNone/>
            </a:pPr>
            <a:endParaRPr lang="en-US" dirty="0" smtClean="0">
              <a:solidFill>
                <a:schemeClr val="tx1"/>
              </a:solidFill>
            </a:endParaRPr>
          </a:p>
          <a:p>
            <a:pPr marL="114300" indent="0">
              <a:lnSpc>
                <a:spcPct val="150000"/>
              </a:lnSpc>
              <a:buNone/>
            </a:pPr>
            <a:endParaRPr lang="en-IN"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223853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13</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48856" y="1000349"/>
            <a:ext cx="8569144" cy="3182679"/>
          </a:xfrm>
        </p:spPr>
        <p:txBody>
          <a:bodyPr/>
          <a:lstStyle/>
          <a:p>
            <a:pPr>
              <a:lnSpc>
                <a:spcPct val="150000"/>
              </a:lnSpc>
              <a:buNone/>
            </a:pPr>
            <a:r>
              <a:rPr lang="en-US" dirty="0" smtClean="0">
                <a:solidFill>
                  <a:schemeClr val="tx1"/>
                </a:solidFill>
              </a:rPr>
              <a:t>Value of the expression (x</a:t>
            </a:r>
            <a:r>
              <a:rPr lang="en-US" baseline="30000" dirty="0" smtClean="0">
                <a:solidFill>
                  <a:schemeClr val="tx1"/>
                </a:solidFill>
              </a:rPr>
              <a:t>2</a:t>
            </a:r>
            <a:r>
              <a:rPr lang="en-US" dirty="0" smtClean="0">
                <a:solidFill>
                  <a:schemeClr val="tx1"/>
                </a:solidFill>
              </a:rPr>
              <a:t> – x + 1)/( x – 1) cannot lie between </a:t>
            </a:r>
          </a:p>
          <a:p>
            <a:pPr marL="342900">
              <a:lnSpc>
                <a:spcPct val="150000"/>
              </a:lnSpc>
              <a:buAutoNum type="alphaLcParenBoth"/>
            </a:pPr>
            <a:r>
              <a:rPr lang="en-US" dirty="0" smtClean="0">
                <a:solidFill>
                  <a:schemeClr val="tx1"/>
                </a:solidFill>
              </a:rPr>
              <a:t>1, 3 </a:t>
            </a:r>
          </a:p>
          <a:p>
            <a:pPr marL="342900">
              <a:lnSpc>
                <a:spcPct val="150000"/>
              </a:lnSpc>
              <a:buNone/>
            </a:pPr>
            <a:r>
              <a:rPr lang="en-US" dirty="0" smtClean="0">
                <a:solidFill>
                  <a:schemeClr val="tx1"/>
                </a:solidFill>
              </a:rPr>
              <a:t>(b) –1, –3 </a:t>
            </a:r>
          </a:p>
          <a:p>
            <a:pPr marL="342900">
              <a:lnSpc>
                <a:spcPct val="150000"/>
              </a:lnSpc>
              <a:buNone/>
            </a:pPr>
            <a:r>
              <a:rPr lang="en-US" dirty="0" smtClean="0">
                <a:solidFill>
                  <a:schemeClr val="tx1"/>
                </a:solidFill>
              </a:rPr>
              <a:t>(c) 1, –3 </a:t>
            </a:r>
          </a:p>
          <a:p>
            <a:pPr marL="342900">
              <a:lnSpc>
                <a:spcPct val="150000"/>
              </a:lnSpc>
              <a:buNone/>
            </a:pPr>
            <a:r>
              <a:rPr lang="en-US" dirty="0" smtClean="0">
                <a:solidFill>
                  <a:schemeClr val="tx1"/>
                </a:solidFill>
              </a:rPr>
              <a:t>(d) –1, 2</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p>
          <a:p>
            <a:pPr>
              <a:lnSpc>
                <a:spcPct val="150000"/>
              </a:lnSpc>
              <a:buNone/>
            </a:pPr>
            <a:r>
              <a:rPr lang="en-US" dirty="0" smtClean="0">
                <a:solidFill>
                  <a:schemeClr val="tx1"/>
                </a:solidFill>
              </a:rPr>
              <a:t>								  </a:t>
            </a:r>
            <a:r>
              <a:rPr lang="en-US" b="1" dirty="0" smtClean="0">
                <a:solidFill>
                  <a:schemeClr val="tx1"/>
                </a:solidFill>
              </a:rPr>
              <a:t>Answer: d</a:t>
            </a:r>
            <a:endParaRPr lang="en-IN" b="1" dirty="0" smtClean="0">
              <a:solidFill>
                <a:schemeClr val="tx1"/>
              </a:solidFill>
            </a:endParaRPr>
          </a:p>
          <a:p>
            <a:pPr>
              <a:lnSpc>
                <a:spcPct val="150000"/>
              </a:lnSpc>
            </a:pPr>
            <a:endParaRPr lang="en-GB" dirty="0" smtClean="0">
              <a:solidFill>
                <a:schemeClr val="tx1"/>
              </a:solidFill>
            </a:endParaRPr>
          </a:p>
          <a:p>
            <a:pPr>
              <a:lnSpc>
                <a:spcPct val="150000"/>
              </a:lnSpc>
            </a:pPr>
            <a:endParaRPr lang="en-IN" dirty="0" smtClean="0">
              <a:solidFill>
                <a:schemeClr val="tx1"/>
              </a:solidFill>
            </a:endParaRPr>
          </a:p>
          <a:p>
            <a:pPr>
              <a:lnSpc>
                <a:spcPct val="150000"/>
              </a:lnSpc>
              <a:buClr>
                <a:schemeClr val="tx1"/>
              </a:buClr>
              <a:buNone/>
            </a:pP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98084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13</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659220"/>
            <a:ext cx="8520600" cy="3523810"/>
          </a:xfrm>
        </p:spPr>
        <p:txBody>
          <a:bodyPr/>
          <a:lstStyle/>
          <a:p>
            <a:pPr>
              <a:lnSpc>
                <a:spcPct val="150000"/>
              </a:lnSpc>
              <a:buClr>
                <a:schemeClr val="tx1"/>
              </a:buClr>
              <a:buNone/>
            </a:pPr>
            <a:r>
              <a:rPr lang="en-US" dirty="0" smtClean="0">
                <a:solidFill>
                  <a:schemeClr val="tx1"/>
                </a:solidFill>
                <a:latin typeface="Roboto" pitchFamily="2" charset="0"/>
                <a:ea typeface="Roboto" pitchFamily="2" charset="0"/>
              </a:rPr>
              <a:t>If base is not mentioned, then always remember to take it as 10.</a:t>
            </a:r>
          </a:p>
          <a:p>
            <a:pPr>
              <a:lnSpc>
                <a:spcPct val="150000"/>
              </a:lnSpc>
              <a:buClr>
                <a:schemeClr val="tx1"/>
              </a:buClr>
              <a:buNone/>
            </a:pPr>
            <a:r>
              <a:rPr lang="en-US" dirty="0" smtClean="0">
                <a:solidFill>
                  <a:schemeClr val="tx1"/>
                </a:solidFill>
                <a:latin typeface="Roboto" pitchFamily="2" charset="0"/>
                <a:ea typeface="Roboto" pitchFamily="2" charset="0"/>
              </a:rPr>
              <a:t>Hence, in the given expression, assume base as 10</a:t>
            </a:r>
          </a:p>
          <a:p>
            <a:pPr>
              <a:lnSpc>
                <a:spcPct val="150000"/>
              </a:lnSpc>
              <a:buClr>
                <a:schemeClr val="tx1"/>
              </a:buClr>
              <a:buNone/>
            </a:pPr>
            <a:r>
              <a:rPr lang="en-US" dirty="0" smtClean="0">
                <a:solidFill>
                  <a:schemeClr val="tx1"/>
                </a:solidFill>
                <a:latin typeface="Roboto" pitchFamily="2" charset="0"/>
                <a:ea typeface="Roboto" pitchFamily="2" charset="0"/>
              </a:rPr>
              <a:t>We are given, [log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2 + 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(4x + 1) = 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(x + 2) + 1]</a:t>
            </a:r>
          </a:p>
          <a:p>
            <a:pPr>
              <a:lnSpc>
                <a:spcPct val="150000"/>
              </a:lnSpc>
              <a:buClr>
                <a:schemeClr val="tx1"/>
              </a:buClr>
              <a:buNone/>
            </a:pPr>
            <a:r>
              <a:rPr lang="en-US" dirty="0" smtClean="0">
                <a:solidFill>
                  <a:schemeClr val="tx1"/>
                </a:solidFill>
                <a:latin typeface="Roboto" pitchFamily="2" charset="0"/>
                <a:ea typeface="Roboto" pitchFamily="2" charset="0"/>
              </a:rPr>
              <a:t>[log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2 + 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(4x + 1) = 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(x + 2) + 1]</a:t>
            </a:r>
          </a:p>
          <a:p>
            <a:pPr>
              <a:lnSpc>
                <a:spcPct val="150000"/>
              </a:lnSpc>
              <a:buClr>
                <a:schemeClr val="tx1"/>
              </a:buClr>
              <a:buNone/>
            </a:pPr>
            <a:r>
              <a:rPr lang="en-US" dirty="0" smtClean="0">
                <a:solidFill>
                  <a:schemeClr val="tx1"/>
                </a:solidFill>
                <a:latin typeface="Roboto" pitchFamily="2" charset="0"/>
                <a:ea typeface="Roboto" pitchFamily="2" charset="0"/>
              </a:rPr>
              <a:t>[log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2 + 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(4x + 1) = 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(x + 2) + 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10]</a:t>
            </a:r>
          </a:p>
          <a:p>
            <a:pPr>
              <a:lnSpc>
                <a:spcPct val="150000"/>
              </a:lnSpc>
              <a:buClr>
                <a:schemeClr val="tx1"/>
              </a:buClr>
              <a:buNone/>
            </a:pPr>
            <a:r>
              <a:rPr lang="en-US" dirty="0" smtClean="0">
                <a:solidFill>
                  <a:schemeClr val="tx1"/>
                </a:solidFill>
                <a:latin typeface="Roboto" pitchFamily="2" charset="0"/>
                <a:ea typeface="Roboto" pitchFamily="2" charset="0"/>
              </a:rPr>
              <a:t>Now, Use the product rule: </a:t>
            </a:r>
            <a:r>
              <a:rPr lang="en-US" dirty="0" err="1" smtClean="0">
                <a:solidFill>
                  <a:schemeClr val="tx1"/>
                </a:solidFill>
                <a:latin typeface="Roboto" pitchFamily="2" charset="0"/>
                <a:ea typeface="Roboto" pitchFamily="2" charset="0"/>
              </a:rPr>
              <a:t>log</a:t>
            </a:r>
            <a:r>
              <a:rPr lang="en-US" baseline="-25000" dirty="0" err="1" smtClean="0">
                <a:solidFill>
                  <a:schemeClr val="tx1"/>
                </a:solidFill>
                <a:latin typeface="Roboto" pitchFamily="2" charset="0"/>
                <a:ea typeface="Roboto" pitchFamily="2" charset="0"/>
              </a:rPr>
              <a:t>a</a:t>
            </a:r>
            <a:r>
              <a:rPr lang="en-US" dirty="0" smtClean="0">
                <a:solidFill>
                  <a:schemeClr val="tx1"/>
                </a:solidFill>
                <a:latin typeface="Roboto" pitchFamily="2" charset="0"/>
                <a:ea typeface="Roboto" pitchFamily="2" charset="0"/>
              </a:rPr>
              <a:t>(</a:t>
            </a:r>
            <a:r>
              <a:rPr lang="en-US" dirty="0" err="1" smtClean="0">
                <a:solidFill>
                  <a:schemeClr val="tx1"/>
                </a:solidFill>
                <a:latin typeface="Roboto" pitchFamily="2" charset="0"/>
                <a:ea typeface="Roboto" pitchFamily="2" charset="0"/>
              </a:rPr>
              <a:t>xy</a:t>
            </a:r>
            <a:r>
              <a:rPr lang="en-US" dirty="0" smtClean="0">
                <a:solidFill>
                  <a:schemeClr val="tx1"/>
                </a:solidFill>
                <a:latin typeface="Roboto" pitchFamily="2" charset="0"/>
                <a:ea typeface="Roboto" pitchFamily="2" charset="0"/>
              </a:rPr>
              <a:t>) = </a:t>
            </a:r>
            <a:r>
              <a:rPr lang="en-US" dirty="0" err="1" smtClean="0">
                <a:solidFill>
                  <a:schemeClr val="tx1"/>
                </a:solidFill>
                <a:latin typeface="Roboto" pitchFamily="2" charset="0"/>
                <a:ea typeface="Roboto" pitchFamily="2" charset="0"/>
              </a:rPr>
              <a:t>log</a:t>
            </a:r>
            <a:r>
              <a:rPr lang="en-US" baseline="-25000" dirty="0" err="1" smtClean="0">
                <a:solidFill>
                  <a:schemeClr val="tx1"/>
                </a:solidFill>
                <a:latin typeface="Roboto" pitchFamily="2" charset="0"/>
                <a:ea typeface="Roboto" pitchFamily="2" charset="0"/>
              </a:rPr>
              <a:t>a</a:t>
            </a:r>
            <a:r>
              <a:rPr lang="en-US" dirty="0" err="1" smtClean="0">
                <a:solidFill>
                  <a:schemeClr val="tx1"/>
                </a:solidFill>
                <a:latin typeface="Roboto" pitchFamily="2" charset="0"/>
                <a:ea typeface="Roboto" pitchFamily="2" charset="0"/>
              </a:rPr>
              <a:t>x</a:t>
            </a:r>
            <a:r>
              <a:rPr lang="en-US" dirty="0" smtClean="0">
                <a:solidFill>
                  <a:schemeClr val="tx1"/>
                </a:solidFill>
                <a:latin typeface="Roboto" pitchFamily="2" charset="0"/>
                <a:ea typeface="Roboto" pitchFamily="2" charset="0"/>
              </a:rPr>
              <a:t> + </a:t>
            </a:r>
            <a:r>
              <a:rPr lang="en-US" dirty="0" err="1" smtClean="0">
                <a:solidFill>
                  <a:schemeClr val="tx1"/>
                </a:solidFill>
                <a:latin typeface="Roboto" pitchFamily="2" charset="0"/>
                <a:ea typeface="Roboto" pitchFamily="2" charset="0"/>
              </a:rPr>
              <a:t>log</a:t>
            </a:r>
            <a:r>
              <a:rPr lang="en-US" baseline="-25000" dirty="0" err="1" smtClean="0">
                <a:solidFill>
                  <a:schemeClr val="tx1"/>
                </a:solidFill>
                <a:latin typeface="Roboto" pitchFamily="2" charset="0"/>
                <a:ea typeface="Roboto" pitchFamily="2" charset="0"/>
              </a:rPr>
              <a:t>a</a:t>
            </a:r>
            <a:r>
              <a:rPr lang="en-US" dirty="0" err="1" smtClean="0">
                <a:solidFill>
                  <a:schemeClr val="tx1"/>
                </a:solidFill>
                <a:latin typeface="Roboto" pitchFamily="2" charset="0"/>
                <a:ea typeface="Roboto" pitchFamily="2" charset="0"/>
              </a:rPr>
              <a:t>y</a:t>
            </a:r>
            <a:endParaRPr lang="en-US" dirty="0" smtClean="0">
              <a:solidFill>
                <a:schemeClr val="tx1"/>
              </a:solidFill>
              <a:latin typeface="Roboto" pitchFamily="2" charset="0"/>
              <a:ea typeface="Roboto" pitchFamily="2" charset="0"/>
            </a:endParaRPr>
          </a:p>
          <a:p>
            <a:pPr>
              <a:lnSpc>
                <a:spcPct val="150000"/>
              </a:lnSpc>
              <a:buClr>
                <a:schemeClr val="tx1"/>
              </a:buClr>
              <a:buNone/>
            </a:pPr>
            <a:r>
              <a:rPr lang="en-US" dirty="0" smtClean="0">
                <a:solidFill>
                  <a:schemeClr val="tx1"/>
                </a:solidFill>
                <a:latin typeface="Roboto" pitchFamily="2" charset="0"/>
                <a:ea typeface="Roboto" pitchFamily="2" charset="0"/>
              </a:rPr>
              <a:t>[log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2 (4x + 1)] = [log</a:t>
            </a:r>
            <a:r>
              <a:rPr lang="en-US" baseline="-25000" dirty="0" smtClean="0">
                <a:solidFill>
                  <a:schemeClr val="tx1"/>
                </a:solidFill>
                <a:latin typeface="Roboto" pitchFamily="2" charset="0"/>
                <a:ea typeface="Roboto" pitchFamily="2" charset="0"/>
              </a:rPr>
              <a:t>10</a:t>
            </a:r>
            <a:r>
              <a:rPr lang="en-US" dirty="0" smtClean="0">
                <a:solidFill>
                  <a:schemeClr val="tx1"/>
                </a:solidFill>
                <a:latin typeface="Roboto" pitchFamily="2" charset="0"/>
                <a:ea typeface="Roboto" pitchFamily="2" charset="0"/>
              </a:rPr>
              <a:t> 10(x + 2)]</a:t>
            </a:r>
          </a:p>
          <a:p>
            <a:pPr>
              <a:lnSpc>
                <a:spcPct val="150000"/>
              </a:lnSpc>
              <a:buClr>
                <a:schemeClr val="tx1"/>
              </a:buClr>
              <a:buNone/>
            </a:pPr>
            <a:r>
              <a:rPr lang="en-US" dirty="0" smtClean="0">
                <a:solidFill>
                  <a:schemeClr val="tx1"/>
                </a:solidFill>
                <a:latin typeface="Roboto" pitchFamily="2" charset="0"/>
                <a:ea typeface="Roboto" pitchFamily="2" charset="0"/>
              </a:rPr>
              <a:t>(4x + 1) = (5x + 10)</a:t>
            </a:r>
          </a:p>
          <a:p>
            <a:pPr>
              <a:lnSpc>
                <a:spcPct val="150000"/>
              </a:lnSpc>
              <a:buClr>
                <a:schemeClr val="tx1"/>
              </a:buClr>
              <a:buNone/>
            </a:pPr>
            <a:r>
              <a:rPr lang="en-US" dirty="0" smtClean="0">
                <a:solidFill>
                  <a:schemeClr val="tx1"/>
                </a:solidFill>
                <a:latin typeface="Roboto" pitchFamily="2" charset="0"/>
                <a:ea typeface="Roboto" pitchFamily="2" charset="0"/>
              </a:rPr>
              <a:t>4x + 1 = 5x + 10=-9</a:t>
            </a: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14</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38223" y="1000349"/>
            <a:ext cx="8579777" cy="3182679"/>
          </a:xfrm>
        </p:spPr>
        <p:txBody>
          <a:bodyPr/>
          <a:lstStyle/>
          <a:p>
            <a:pPr>
              <a:lnSpc>
                <a:spcPct val="150000"/>
              </a:lnSpc>
              <a:buNone/>
            </a:pPr>
            <a:r>
              <a:rPr lang="en-US" dirty="0" smtClean="0">
                <a:solidFill>
                  <a:schemeClr val="tx1"/>
                </a:solidFill>
              </a:rPr>
              <a:t>If the product of roots of the equation x</a:t>
            </a:r>
            <a:r>
              <a:rPr lang="en-US" baseline="30000" dirty="0" smtClean="0">
                <a:solidFill>
                  <a:schemeClr val="tx1"/>
                </a:solidFill>
              </a:rPr>
              <a:t>2</a:t>
            </a:r>
            <a:r>
              <a:rPr lang="en-US" dirty="0" smtClean="0">
                <a:solidFill>
                  <a:schemeClr val="tx1"/>
                </a:solidFill>
              </a:rPr>
              <a:t>– 3(2a + 4)x + a</a:t>
            </a:r>
            <a:r>
              <a:rPr lang="en-US" baseline="30000" dirty="0" smtClean="0">
                <a:solidFill>
                  <a:schemeClr val="tx1"/>
                </a:solidFill>
              </a:rPr>
              <a:t>2</a:t>
            </a:r>
            <a:r>
              <a:rPr lang="en-US" dirty="0" smtClean="0">
                <a:solidFill>
                  <a:schemeClr val="tx1"/>
                </a:solidFill>
              </a:rPr>
              <a:t> + 18a + 81 = 0 is unity,</a:t>
            </a:r>
          </a:p>
          <a:p>
            <a:pPr>
              <a:lnSpc>
                <a:spcPct val="150000"/>
              </a:lnSpc>
              <a:buNone/>
            </a:pPr>
            <a:r>
              <a:rPr lang="en-US" dirty="0" smtClean="0">
                <a:solidFill>
                  <a:schemeClr val="tx1"/>
                </a:solidFill>
              </a:rPr>
              <a:t>then a can take the values as</a:t>
            </a:r>
          </a:p>
          <a:p>
            <a:pPr marL="342900">
              <a:lnSpc>
                <a:spcPct val="150000"/>
              </a:lnSpc>
              <a:buAutoNum type="alphaLcParenBoth"/>
            </a:pPr>
            <a:r>
              <a:rPr lang="en-US" dirty="0" smtClean="0">
                <a:solidFill>
                  <a:schemeClr val="tx1"/>
                </a:solidFill>
              </a:rPr>
              <a:t>3, – 6 </a:t>
            </a:r>
          </a:p>
          <a:p>
            <a:pPr marL="342900">
              <a:lnSpc>
                <a:spcPct val="150000"/>
              </a:lnSpc>
              <a:buAutoNum type="alphaLcParenBoth"/>
            </a:pPr>
            <a:r>
              <a:rPr lang="en-US" dirty="0" smtClean="0">
                <a:solidFill>
                  <a:schemeClr val="tx1"/>
                </a:solidFill>
              </a:rPr>
              <a:t>10, – 8</a:t>
            </a:r>
          </a:p>
          <a:p>
            <a:pPr marL="342900">
              <a:lnSpc>
                <a:spcPct val="150000"/>
              </a:lnSpc>
              <a:buAutoNum type="alphaLcParenBoth"/>
            </a:pPr>
            <a:r>
              <a:rPr lang="en-US" dirty="0" smtClean="0">
                <a:solidFill>
                  <a:schemeClr val="tx1"/>
                </a:solidFill>
              </a:rPr>
              <a:t>–10, –8 </a:t>
            </a:r>
          </a:p>
          <a:p>
            <a:pPr marL="342900">
              <a:lnSpc>
                <a:spcPct val="150000"/>
              </a:lnSpc>
              <a:buAutoNum type="alphaLcParenBoth"/>
            </a:pPr>
            <a:r>
              <a:rPr lang="en-US" dirty="0" smtClean="0">
                <a:solidFill>
                  <a:schemeClr val="tx1"/>
                </a:solidFill>
              </a:rPr>
              <a:t>–10, – 6</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b</a:t>
            </a:r>
            <a:endParaRPr lang="en-GB" b="1" dirty="0" smtClean="0">
              <a:solidFill>
                <a:schemeClr val="tx1"/>
              </a:solidFill>
              <a:latin typeface="Roboto" pitchFamily="2" charset="0"/>
              <a:ea typeface="Roboto" pitchFamily="2" charset="0"/>
            </a:endParaRPr>
          </a:p>
          <a:p>
            <a:pPr>
              <a:lnSpc>
                <a:spcPct val="150000"/>
              </a:lnSpc>
              <a:buClr>
                <a:schemeClr val="tx1"/>
              </a:buClr>
              <a:buNone/>
            </a:pP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98084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14</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None/>
            </a:pPr>
            <a:r>
              <a:rPr lang="en-US" dirty="0" smtClean="0">
                <a:solidFill>
                  <a:schemeClr val="tx1"/>
                </a:solidFill>
              </a:rPr>
              <a:t>If the product of roots of the equation x</a:t>
            </a:r>
            <a:r>
              <a:rPr lang="en-US" baseline="30000" dirty="0" smtClean="0">
                <a:solidFill>
                  <a:schemeClr val="tx1"/>
                </a:solidFill>
              </a:rPr>
              <a:t>2</a:t>
            </a:r>
            <a:r>
              <a:rPr lang="en-US" dirty="0" smtClean="0">
                <a:solidFill>
                  <a:schemeClr val="tx1"/>
                </a:solidFill>
              </a:rPr>
              <a:t> – 3(2a + 4)x + a</a:t>
            </a:r>
            <a:r>
              <a:rPr lang="en-US" baseline="30000" dirty="0" smtClean="0">
                <a:solidFill>
                  <a:schemeClr val="tx1"/>
                </a:solidFill>
              </a:rPr>
              <a:t>2</a:t>
            </a:r>
            <a:r>
              <a:rPr lang="en-US" dirty="0" smtClean="0">
                <a:solidFill>
                  <a:schemeClr val="tx1"/>
                </a:solidFill>
              </a:rPr>
              <a:t> + 18a + 81 = 0 </a:t>
            </a:r>
            <a:r>
              <a:rPr lang="en-US" dirty="0" err="1" smtClean="0">
                <a:solidFill>
                  <a:schemeClr val="tx1"/>
                </a:solidFill>
              </a:rPr>
              <a:t>isunity</a:t>
            </a:r>
            <a:r>
              <a:rPr lang="en-US" dirty="0" smtClean="0">
                <a:solidFill>
                  <a:schemeClr val="tx1"/>
                </a:solidFill>
              </a:rPr>
              <a:t>,</a:t>
            </a:r>
          </a:p>
          <a:p>
            <a:pPr>
              <a:lnSpc>
                <a:spcPct val="150000"/>
              </a:lnSpc>
              <a:buNone/>
            </a:pPr>
            <a:r>
              <a:rPr lang="en-US" dirty="0" smtClean="0">
                <a:solidFill>
                  <a:schemeClr val="tx1"/>
                </a:solidFill>
              </a:rPr>
              <a:t>then a can take the values as</a:t>
            </a:r>
          </a:p>
          <a:p>
            <a:pPr marL="342900">
              <a:lnSpc>
                <a:spcPct val="150000"/>
              </a:lnSpc>
              <a:buNone/>
            </a:pPr>
            <a:r>
              <a:rPr lang="en-US" dirty="0" smtClean="0">
                <a:solidFill>
                  <a:schemeClr val="tx1"/>
                </a:solidFill>
              </a:rPr>
              <a:t>  Explanation:</a:t>
            </a:r>
          </a:p>
          <a:p>
            <a:pPr marL="342900">
              <a:lnSpc>
                <a:spcPct val="150000"/>
              </a:lnSpc>
              <a:buNone/>
            </a:pPr>
            <a:r>
              <a:rPr lang="en-US" dirty="0" smtClean="0">
                <a:solidFill>
                  <a:schemeClr val="tx1"/>
                </a:solidFill>
              </a:rPr>
              <a:t>  The product of the roots is given by: </a:t>
            </a:r>
          </a:p>
          <a:p>
            <a:pPr marL="342900">
              <a:lnSpc>
                <a:spcPct val="150000"/>
              </a:lnSpc>
              <a:buNone/>
            </a:pPr>
            <a:r>
              <a:rPr lang="en-US" dirty="0" smtClean="0">
                <a:solidFill>
                  <a:schemeClr val="tx1"/>
                </a:solidFill>
              </a:rPr>
              <a:t>  (a</a:t>
            </a:r>
            <a:r>
              <a:rPr lang="en-US" baseline="30000" dirty="0" smtClean="0">
                <a:solidFill>
                  <a:schemeClr val="tx1"/>
                </a:solidFill>
              </a:rPr>
              <a:t>2</a:t>
            </a:r>
            <a:r>
              <a:rPr lang="en-US" dirty="0" smtClean="0">
                <a:solidFill>
                  <a:schemeClr val="tx1"/>
                </a:solidFill>
              </a:rPr>
              <a:t> + 18a + 81)/ 1. </a:t>
            </a:r>
          </a:p>
          <a:p>
            <a:pPr marL="342900">
              <a:lnSpc>
                <a:spcPct val="150000"/>
              </a:lnSpc>
              <a:buNone/>
            </a:pPr>
            <a:r>
              <a:rPr lang="en-US" dirty="0" smtClean="0">
                <a:solidFill>
                  <a:schemeClr val="tx1"/>
                </a:solidFill>
              </a:rPr>
              <a:t>  Since product is unity we get: a</a:t>
            </a:r>
            <a:r>
              <a:rPr lang="en-US" baseline="30000" dirty="0" smtClean="0">
                <a:solidFill>
                  <a:schemeClr val="tx1"/>
                </a:solidFill>
              </a:rPr>
              <a:t>2</a:t>
            </a:r>
            <a:r>
              <a:rPr lang="en-US" dirty="0" smtClean="0">
                <a:solidFill>
                  <a:schemeClr val="tx1"/>
                </a:solidFill>
              </a:rPr>
              <a:t> + 18a + 81 = 1 </a:t>
            </a:r>
          </a:p>
          <a:p>
            <a:pPr marL="342900">
              <a:lnSpc>
                <a:spcPct val="150000"/>
              </a:lnSpc>
              <a:buNone/>
            </a:pPr>
            <a:r>
              <a:rPr lang="en-US" dirty="0" smtClean="0">
                <a:solidFill>
                  <a:schemeClr val="tx1"/>
                </a:solidFill>
              </a:rPr>
              <a:t>  Thus, a</a:t>
            </a:r>
            <a:r>
              <a:rPr lang="en-US" baseline="30000" dirty="0" smtClean="0">
                <a:solidFill>
                  <a:schemeClr val="tx1"/>
                </a:solidFill>
              </a:rPr>
              <a:t>2</a:t>
            </a:r>
            <a:r>
              <a:rPr lang="en-US" dirty="0" smtClean="0">
                <a:solidFill>
                  <a:schemeClr val="tx1"/>
                </a:solidFill>
              </a:rPr>
              <a:t> + 18a + 80 = 0 </a:t>
            </a:r>
          </a:p>
          <a:p>
            <a:pPr marL="342900">
              <a:lnSpc>
                <a:spcPct val="150000"/>
              </a:lnSpc>
              <a:buNone/>
            </a:pPr>
            <a:r>
              <a:rPr lang="en-US" dirty="0" smtClean="0">
                <a:solidFill>
                  <a:schemeClr val="tx1"/>
                </a:solidFill>
              </a:rPr>
              <a:t>  Solving, we get: a = –10 and a = – 8.</a:t>
            </a:r>
          </a:p>
          <a:p>
            <a:pPr marL="342900">
              <a:lnSpc>
                <a:spcPct val="150000"/>
              </a:lnSpc>
              <a:buNone/>
            </a:pPr>
            <a:r>
              <a:rPr lang="en-US" dirty="0" smtClean="0">
                <a:solidFill>
                  <a:schemeClr val="tx1"/>
                </a:solidFill>
              </a:rPr>
              <a:t>.</a:t>
            </a:r>
          </a:p>
          <a:p>
            <a:pPr>
              <a:lnSpc>
                <a:spcPct val="150000"/>
              </a:lnSpc>
              <a:buNone/>
            </a:pPr>
            <a:endParaRPr lang="en-US" dirty="0" smtClean="0">
              <a:solidFill>
                <a:schemeClr val="tx1"/>
              </a:solidFill>
              <a:latin typeface="Roboto" pitchFamily="2" charset="0"/>
              <a:ea typeface="Roboto" pitchFamily="2" charset="0"/>
            </a:endParaRPr>
          </a:p>
          <a:p>
            <a:pPr>
              <a:lnSpc>
                <a:spcPct val="150000"/>
              </a:lnSpc>
              <a:buClr>
                <a:schemeClr val="tx1"/>
              </a:buClr>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15</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Clr>
                <a:schemeClr val="tx1"/>
              </a:buClr>
              <a:buNone/>
            </a:pPr>
            <a:r>
              <a:rPr lang="en-US" dirty="0" smtClean="0">
                <a:solidFill>
                  <a:schemeClr val="tx1"/>
                </a:solidFill>
              </a:rPr>
              <a:t>Find value of √6+(√6+(√6...</a:t>
            </a:r>
          </a:p>
          <a:p>
            <a:pPr>
              <a:lnSpc>
                <a:spcPct val="150000"/>
              </a:lnSpc>
              <a:buClr>
                <a:schemeClr val="tx1"/>
              </a:buClr>
              <a:buAutoNum type="alphaLcParenBoth"/>
            </a:pPr>
            <a:r>
              <a:rPr lang="en-US" dirty="0" smtClean="0">
                <a:solidFill>
                  <a:schemeClr val="tx1"/>
                </a:solidFill>
              </a:rPr>
              <a:t>3</a:t>
            </a:r>
          </a:p>
          <a:p>
            <a:pPr>
              <a:lnSpc>
                <a:spcPct val="150000"/>
              </a:lnSpc>
              <a:buClr>
                <a:schemeClr val="tx1"/>
              </a:buClr>
              <a:buAutoNum type="alphaLcParenBoth"/>
            </a:pPr>
            <a:r>
              <a:rPr lang="en-US" dirty="0" smtClean="0">
                <a:solidFill>
                  <a:schemeClr val="tx1"/>
                </a:solidFill>
              </a:rPr>
              <a:t>4</a:t>
            </a:r>
          </a:p>
          <a:p>
            <a:pPr>
              <a:lnSpc>
                <a:spcPct val="150000"/>
              </a:lnSpc>
              <a:buClr>
                <a:schemeClr val="tx1"/>
              </a:buClr>
              <a:buAutoNum type="alphaLcParenBoth"/>
            </a:pPr>
            <a:r>
              <a:rPr lang="en-US" dirty="0" smtClean="0">
                <a:solidFill>
                  <a:schemeClr val="tx1"/>
                </a:solidFill>
              </a:rPr>
              <a:t>5</a:t>
            </a:r>
          </a:p>
          <a:p>
            <a:pPr>
              <a:lnSpc>
                <a:spcPct val="150000"/>
              </a:lnSpc>
              <a:buClr>
                <a:schemeClr val="tx1"/>
              </a:buClr>
              <a:buAutoNum type="alphaLcParenBoth"/>
            </a:pPr>
            <a:r>
              <a:rPr lang="en-US" dirty="0" smtClean="0">
                <a:solidFill>
                  <a:schemeClr val="tx1"/>
                </a:solidFill>
              </a:rPr>
              <a:t>6</a:t>
            </a:r>
          </a:p>
          <a:p>
            <a:pPr>
              <a:lnSpc>
                <a:spcPct val="150000"/>
              </a:lnSpc>
              <a:buClr>
                <a:schemeClr val="tx1"/>
              </a:buClr>
              <a:buNone/>
            </a:pPr>
            <a:r>
              <a:rPr lang="en-US" dirty="0" smtClean="0">
                <a:solidFill>
                  <a:schemeClr val="tx1"/>
                </a:solidFill>
              </a:rPr>
              <a:t>                            					</a:t>
            </a:r>
          </a:p>
          <a:p>
            <a:pPr>
              <a:lnSpc>
                <a:spcPct val="150000"/>
              </a:lnSpc>
              <a:buClr>
                <a:schemeClr val="tx1"/>
              </a:buClr>
              <a:buNone/>
            </a:pPr>
            <a:endParaRPr lang="en-US" dirty="0" smtClean="0">
              <a:solidFill>
                <a:schemeClr val="tx1"/>
              </a:solidFill>
            </a:endParaRPr>
          </a:p>
          <a:p>
            <a:pPr>
              <a:lnSpc>
                <a:spcPct val="150000"/>
              </a:lnSpc>
              <a:buClr>
                <a:schemeClr val="tx1"/>
              </a:buClr>
              <a:buNone/>
            </a:pPr>
            <a:r>
              <a:rPr lang="en-US" dirty="0" smtClean="0">
                <a:solidFill>
                  <a:schemeClr val="tx1"/>
                </a:solidFill>
              </a:rPr>
              <a:t>								    </a:t>
            </a:r>
            <a:r>
              <a:rPr lang="en-US" b="1" dirty="0" smtClean="0">
                <a:solidFill>
                  <a:schemeClr val="tx1"/>
                </a:solidFill>
              </a:rPr>
              <a:t>Answer: a</a:t>
            </a:r>
            <a:r>
              <a:rPr lang="en-US" dirty="0" smtClean="0">
                <a:solidFill>
                  <a:schemeClr val="tx1"/>
                </a:solidFill>
              </a:rPr>
              <a:t/>
            </a:r>
            <a:br>
              <a:rPr lang="en-US" dirty="0" smtClean="0">
                <a:solidFill>
                  <a:schemeClr val="tx1"/>
                </a:solidFill>
              </a:rPr>
            </a:b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15</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150000"/>
              </a:lnSpc>
              <a:buClr>
                <a:schemeClr val="tx1"/>
              </a:buClr>
              <a:buNone/>
            </a:pPr>
            <a:r>
              <a:rPr lang="en-GB" dirty="0" smtClean="0">
                <a:solidFill>
                  <a:schemeClr val="tx1"/>
                </a:solidFill>
                <a:latin typeface="Roboto" panose="020B0604020202020204" charset="0"/>
                <a:ea typeface="Roboto" panose="020B0604020202020204" charset="0"/>
              </a:rPr>
              <a:t>Let x be </a:t>
            </a:r>
            <a:r>
              <a:rPr lang="en-US" dirty="0" smtClean="0">
                <a:solidFill>
                  <a:schemeClr val="tx1"/>
                </a:solidFill>
              </a:rPr>
              <a:t>√6+(√6+(√6...</a:t>
            </a:r>
          </a:p>
          <a:p>
            <a:pPr>
              <a:lnSpc>
                <a:spcPct val="150000"/>
              </a:lnSpc>
              <a:buClr>
                <a:schemeClr val="tx1"/>
              </a:buClr>
              <a:buNone/>
            </a:pPr>
            <a:r>
              <a:rPr lang="en-US" dirty="0" smtClean="0">
                <a:solidFill>
                  <a:schemeClr val="tx1"/>
                </a:solidFill>
              </a:rPr>
              <a:t>x</a:t>
            </a:r>
            <a:r>
              <a:rPr lang="en-US" baseline="30000" dirty="0" smtClean="0">
                <a:solidFill>
                  <a:schemeClr val="tx1"/>
                </a:solidFill>
              </a:rPr>
              <a:t> </a:t>
            </a:r>
            <a:r>
              <a:rPr lang="en-US" dirty="0" smtClean="0">
                <a:solidFill>
                  <a:schemeClr val="tx1"/>
                </a:solidFill>
                <a:latin typeface="Roboto" panose="020B0604020202020204" charset="0"/>
                <a:ea typeface="Roboto" panose="020B0604020202020204" charset="0"/>
              </a:rPr>
              <a:t>=</a:t>
            </a:r>
            <a:r>
              <a:rPr lang="en-US" dirty="0" smtClean="0">
                <a:solidFill>
                  <a:schemeClr val="tx1"/>
                </a:solidFill>
              </a:rPr>
              <a:t> √6+(√6+(√6...</a:t>
            </a:r>
          </a:p>
          <a:p>
            <a:pPr>
              <a:lnSpc>
                <a:spcPct val="150000"/>
              </a:lnSpc>
              <a:buClr>
                <a:schemeClr val="tx1"/>
              </a:buClr>
              <a:buNone/>
            </a:pPr>
            <a:r>
              <a:rPr lang="en-US" dirty="0" smtClean="0">
                <a:solidFill>
                  <a:schemeClr val="tx1"/>
                </a:solidFill>
              </a:rPr>
              <a:t>X</a:t>
            </a:r>
            <a:r>
              <a:rPr lang="en-US" baseline="30000" dirty="0" smtClean="0">
                <a:solidFill>
                  <a:schemeClr val="tx1"/>
                </a:solidFill>
              </a:rPr>
              <a:t>2 </a:t>
            </a:r>
            <a:r>
              <a:rPr lang="en-US" dirty="0" smtClean="0">
                <a:solidFill>
                  <a:schemeClr val="tx1"/>
                </a:solidFill>
              </a:rPr>
              <a:t> = 6+ √6+(√6+(√6...</a:t>
            </a:r>
          </a:p>
          <a:p>
            <a:pPr>
              <a:lnSpc>
                <a:spcPct val="150000"/>
              </a:lnSpc>
              <a:buClr>
                <a:schemeClr val="tx1"/>
              </a:buClr>
              <a:buNone/>
            </a:pPr>
            <a:r>
              <a:rPr lang="en-US" i="1" dirty="0" smtClean="0">
                <a:solidFill>
                  <a:schemeClr val="tx1"/>
                </a:solidFill>
              </a:rPr>
              <a:t>x</a:t>
            </a:r>
            <a:r>
              <a:rPr lang="en-US" dirty="0" smtClean="0">
                <a:solidFill>
                  <a:schemeClr val="tx1"/>
                </a:solidFill>
              </a:rPr>
              <a:t>2=6+</a:t>
            </a:r>
            <a:r>
              <a:rPr lang="en-US" i="1" dirty="0" smtClean="0">
                <a:solidFill>
                  <a:schemeClr val="tx1"/>
                </a:solidFill>
              </a:rPr>
              <a:t>x</a:t>
            </a:r>
          </a:p>
          <a:p>
            <a:pPr>
              <a:lnSpc>
                <a:spcPct val="150000"/>
              </a:lnSpc>
              <a:buClr>
                <a:schemeClr val="tx1"/>
              </a:buClr>
              <a:buNone/>
            </a:pPr>
            <a:r>
              <a:rPr lang="en-US" i="1" dirty="0" smtClean="0">
                <a:solidFill>
                  <a:schemeClr val="tx1"/>
                </a:solidFill>
              </a:rPr>
              <a:t>x</a:t>
            </a:r>
            <a:r>
              <a:rPr lang="en-US" dirty="0" smtClean="0">
                <a:solidFill>
                  <a:schemeClr val="tx1"/>
                </a:solidFill>
              </a:rPr>
              <a:t>2−</a:t>
            </a:r>
            <a:r>
              <a:rPr lang="en-US" i="1" dirty="0" smtClean="0">
                <a:solidFill>
                  <a:schemeClr val="tx1"/>
                </a:solidFill>
              </a:rPr>
              <a:t>x</a:t>
            </a:r>
            <a:r>
              <a:rPr lang="en-US" dirty="0" smtClean="0">
                <a:solidFill>
                  <a:schemeClr val="tx1"/>
                </a:solidFill>
              </a:rPr>
              <a:t>−6=0</a:t>
            </a:r>
          </a:p>
          <a:p>
            <a:pPr>
              <a:lnSpc>
                <a:spcPct val="150000"/>
              </a:lnSpc>
              <a:buClr>
                <a:schemeClr val="tx1"/>
              </a:buClr>
              <a:buNone/>
            </a:pPr>
            <a:r>
              <a:rPr lang="en-US" dirty="0" smtClean="0">
                <a:solidFill>
                  <a:schemeClr val="tx1"/>
                </a:solidFill>
              </a:rPr>
              <a:t>(</a:t>
            </a:r>
            <a:r>
              <a:rPr lang="en-US" i="1" dirty="0" smtClean="0">
                <a:solidFill>
                  <a:schemeClr val="tx1"/>
                </a:solidFill>
              </a:rPr>
              <a:t>x</a:t>
            </a:r>
            <a:r>
              <a:rPr lang="en-US" dirty="0" smtClean="0">
                <a:solidFill>
                  <a:schemeClr val="tx1"/>
                </a:solidFill>
              </a:rPr>
              <a:t>+2)(</a:t>
            </a:r>
            <a:r>
              <a:rPr lang="en-US" i="1" dirty="0" smtClean="0">
                <a:solidFill>
                  <a:schemeClr val="tx1"/>
                </a:solidFill>
              </a:rPr>
              <a:t>x</a:t>
            </a:r>
            <a:r>
              <a:rPr lang="en-US" dirty="0" smtClean="0">
                <a:solidFill>
                  <a:schemeClr val="tx1"/>
                </a:solidFill>
              </a:rPr>
              <a:t>−3)=0</a:t>
            </a:r>
          </a:p>
          <a:p>
            <a:pPr>
              <a:lnSpc>
                <a:spcPct val="150000"/>
              </a:lnSpc>
              <a:buClr>
                <a:schemeClr val="tx1"/>
              </a:buClr>
              <a:buNone/>
            </a:pPr>
            <a:r>
              <a:rPr lang="en-US" dirty="0" smtClean="0">
                <a:solidFill>
                  <a:schemeClr val="tx1"/>
                </a:solidFill>
                <a:latin typeface="Roboto" panose="020B0604020202020204" charset="0"/>
                <a:ea typeface="Roboto" panose="020B0604020202020204" charset="0"/>
              </a:rPr>
              <a:t>So  x=-2 or x=3</a:t>
            </a:r>
          </a:p>
          <a:p>
            <a:pPr>
              <a:lnSpc>
                <a:spcPct val="150000"/>
              </a:lnSpc>
              <a:buClr>
                <a:schemeClr val="tx1"/>
              </a:buClr>
              <a:buNone/>
            </a:pPr>
            <a:r>
              <a:rPr lang="en-US" dirty="0" smtClean="0">
                <a:solidFill>
                  <a:schemeClr val="tx1"/>
                </a:solidFill>
                <a:latin typeface="Roboto" panose="020B0604020202020204" charset="0"/>
                <a:ea typeface="Roboto" panose="020B0604020202020204" charset="0"/>
              </a:rPr>
              <a:t>X must be greater than 0, so </a:t>
            </a:r>
            <a:r>
              <a:rPr lang="en-US" dirty="0" smtClean="0">
                <a:solidFill>
                  <a:schemeClr val="tx1"/>
                </a:solidFill>
              </a:rPr>
              <a:t>√6+(√6+(√6...=3</a:t>
            </a:r>
            <a:r>
              <a:rPr lang="en-US" dirty="0" smtClean="0">
                <a:solidFill>
                  <a:schemeClr val="tx1"/>
                </a:solidFill>
                <a:latin typeface="Roboto" panose="020B0604020202020204" charset="0"/>
                <a:ea typeface="Roboto" panose="020B0604020202020204" charset="0"/>
              </a:rPr>
              <a:t> </a:t>
            </a: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80842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4"/>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endParaRPr lang="en-GB" sz="16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595428"/>
            <a:ext cx="8520600" cy="3693931"/>
          </a:xfrm>
        </p:spPr>
        <p:txBody>
          <a:bodyPr/>
          <a:lstStyle/>
          <a:p>
            <a:pPr marL="114300" indent="0">
              <a:lnSpc>
                <a:spcPct val="150000"/>
              </a:lnSpc>
              <a:buNone/>
            </a:pPr>
            <a:r>
              <a:rPr lang="en-US" dirty="0" smtClean="0">
                <a:solidFill>
                  <a:schemeClr val="tx1"/>
                </a:solidFill>
              </a:rPr>
              <a:t>2. Factorization Method</a:t>
            </a:r>
          </a:p>
          <a:p>
            <a:pPr marL="114300" indent="0">
              <a:lnSpc>
                <a:spcPct val="150000"/>
              </a:lnSpc>
              <a:buNone/>
            </a:pPr>
            <a:r>
              <a:rPr lang="en-US" dirty="0" smtClean="0">
                <a:solidFill>
                  <a:schemeClr val="tx1"/>
                </a:solidFill>
              </a:rPr>
              <a:t>In factorization, you need to find the factors of the given terms. </a:t>
            </a:r>
          </a:p>
          <a:p>
            <a:pPr marL="114300" indent="0">
              <a:lnSpc>
                <a:spcPct val="150000"/>
              </a:lnSpc>
              <a:buNone/>
            </a:pPr>
            <a:r>
              <a:rPr lang="en-US" dirty="0" smtClean="0">
                <a:solidFill>
                  <a:schemeClr val="tx1"/>
                </a:solidFill>
              </a:rPr>
              <a:t>For example, factors of 8 are 1, 2, 4, and 8 Similarly factors of 12 are 1, 2, 3, 4, 6, and 12. Thus you can use this method only when the terms given to you can be factorized. This method is usually quicker than the other method.</a:t>
            </a:r>
          </a:p>
          <a:p>
            <a:pPr>
              <a:lnSpc>
                <a:spcPct val="150000"/>
              </a:lnSpc>
              <a:buNone/>
            </a:pPr>
            <a:r>
              <a:rPr lang="en-US" dirty="0" smtClean="0">
                <a:solidFill>
                  <a:schemeClr val="tx1"/>
                </a:solidFill>
              </a:rPr>
              <a:t>The other basic concepts you need to remember while solving quadratic</a:t>
            </a:r>
          </a:p>
          <a:p>
            <a:pPr>
              <a:lnSpc>
                <a:spcPct val="150000"/>
              </a:lnSpc>
              <a:buNone/>
            </a:pPr>
            <a:r>
              <a:rPr lang="en-US" dirty="0" smtClean="0">
                <a:solidFill>
                  <a:schemeClr val="tx1"/>
                </a:solidFill>
              </a:rPr>
              <a:t>equations are:</a:t>
            </a:r>
          </a:p>
          <a:p>
            <a:pPr>
              <a:lnSpc>
                <a:spcPct val="150000"/>
              </a:lnSpc>
              <a:buNone/>
            </a:pPr>
            <a:r>
              <a:rPr lang="en-US" dirty="0" smtClean="0">
                <a:solidFill>
                  <a:schemeClr val="tx1"/>
                </a:solidFill>
              </a:rPr>
              <a:t>	    			 1. Nature of roots</a:t>
            </a:r>
            <a:br>
              <a:rPr lang="en-US" dirty="0" smtClean="0">
                <a:solidFill>
                  <a:schemeClr val="tx1"/>
                </a:solidFill>
              </a:rPr>
            </a:br>
            <a:r>
              <a:rPr lang="en-US" dirty="0" smtClean="0">
                <a:solidFill>
                  <a:schemeClr val="tx1"/>
                </a:solidFill>
              </a:rPr>
              <a:t>    			 2. Sum and product of the roots</a:t>
            </a:r>
            <a:br>
              <a:rPr lang="en-US" dirty="0" smtClean="0">
                <a:solidFill>
                  <a:schemeClr val="tx1"/>
                </a:solidFill>
              </a:rPr>
            </a:br>
            <a:r>
              <a:rPr lang="en-US" dirty="0" smtClean="0">
                <a:solidFill>
                  <a:schemeClr val="tx1"/>
                </a:solidFill>
              </a:rPr>
              <a:t>			 3. Forming a quadratic equation</a:t>
            </a: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142784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Concept</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646079"/>
          </a:xfrm>
        </p:spPr>
        <p:txBody>
          <a:bodyPr/>
          <a:lstStyle/>
          <a:p>
            <a:pPr>
              <a:lnSpc>
                <a:spcPct val="150000"/>
              </a:lnSpc>
              <a:buNone/>
            </a:pPr>
            <a:r>
              <a:rPr lang="en-US" dirty="0" smtClean="0">
                <a:solidFill>
                  <a:schemeClr val="tx1"/>
                </a:solidFill>
              </a:rPr>
              <a:t>If the product of roots of the equation x</a:t>
            </a:r>
            <a:r>
              <a:rPr lang="en-US" baseline="30000" dirty="0" smtClean="0">
                <a:solidFill>
                  <a:schemeClr val="tx1"/>
                </a:solidFill>
              </a:rPr>
              <a:t>2</a:t>
            </a:r>
            <a:r>
              <a:rPr lang="en-US" dirty="0" smtClean="0">
                <a:solidFill>
                  <a:schemeClr val="tx1"/>
                </a:solidFill>
              </a:rPr>
              <a:t> – 3(2a + 4)x + a</a:t>
            </a:r>
            <a:r>
              <a:rPr lang="en-US" baseline="30000" dirty="0" smtClean="0">
                <a:solidFill>
                  <a:schemeClr val="tx1"/>
                </a:solidFill>
              </a:rPr>
              <a:t>2</a:t>
            </a:r>
            <a:r>
              <a:rPr lang="en-US" dirty="0" smtClean="0">
                <a:solidFill>
                  <a:schemeClr val="tx1"/>
                </a:solidFill>
              </a:rPr>
              <a:t> + 18a + 81 = 0 </a:t>
            </a:r>
            <a:r>
              <a:rPr lang="en-US" dirty="0" err="1" smtClean="0">
                <a:solidFill>
                  <a:schemeClr val="tx1"/>
                </a:solidFill>
              </a:rPr>
              <a:t>isunity</a:t>
            </a:r>
            <a:r>
              <a:rPr lang="en-US" dirty="0" smtClean="0">
                <a:solidFill>
                  <a:schemeClr val="tx1"/>
                </a:solidFill>
              </a:rPr>
              <a:t>,</a:t>
            </a:r>
          </a:p>
          <a:p>
            <a:pPr>
              <a:lnSpc>
                <a:spcPct val="150000"/>
              </a:lnSpc>
              <a:buNone/>
            </a:pPr>
            <a:r>
              <a:rPr lang="en-US" dirty="0" smtClean="0">
                <a:solidFill>
                  <a:schemeClr val="tx1"/>
                </a:solidFill>
              </a:rPr>
              <a:t>then a can take the values as</a:t>
            </a:r>
          </a:p>
          <a:p>
            <a:pPr marL="342900">
              <a:lnSpc>
                <a:spcPct val="150000"/>
              </a:lnSpc>
              <a:buNone/>
            </a:pPr>
            <a:r>
              <a:rPr lang="en-US" dirty="0" smtClean="0">
                <a:solidFill>
                  <a:schemeClr val="tx1"/>
                </a:solidFill>
              </a:rPr>
              <a:t>  Explanation:</a:t>
            </a:r>
          </a:p>
          <a:p>
            <a:pPr marL="342900">
              <a:lnSpc>
                <a:spcPct val="150000"/>
              </a:lnSpc>
              <a:buNone/>
            </a:pPr>
            <a:r>
              <a:rPr lang="en-US" dirty="0" smtClean="0">
                <a:solidFill>
                  <a:schemeClr val="tx1"/>
                </a:solidFill>
              </a:rPr>
              <a:t>  The product of the roots is given by: </a:t>
            </a:r>
          </a:p>
          <a:p>
            <a:pPr marL="342900">
              <a:lnSpc>
                <a:spcPct val="150000"/>
              </a:lnSpc>
              <a:buNone/>
            </a:pPr>
            <a:r>
              <a:rPr lang="en-US" dirty="0" smtClean="0">
                <a:solidFill>
                  <a:schemeClr val="tx1"/>
                </a:solidFill>
              </a:rPr>
              <a:t>  (a</a:t>
            </a:r>
            <a:r>
              <a:rPr lang="en-US" baseline="30000" dirty="0" smtClean="0">
                <a:solidFill>
                  <a:schemeClr val="tx1"/>
                </a:solidFill>
              </a:rPr>
              <a:t>2</a:t>
            </a:r>
            <a:r>
              <a:rPr lang="en-US" dirty="0" smtClean="0">
                <a:solidFill>
                  <a:schemeClr val="tx1"/>
                </a:solidFill>
              </a:rPr>
              <a:t> + 18a + 81)/ 1. </a:t>
            </a:r>
          </a:p>
          <a:p>
            <a:pPr marL="342900">
              <a:lnSpc>
                <a:spcPct val="150000"/>
              </a:lnSpc>
              <a:buNone/>
            </a:pPr>
            <a:r>
              <a:rPr lang="en-US" dirty="0" smtClean="0">
                <a:solidFill>
                  <a:schemeClr val="tx1"/>
                </a:solidFill>
              </a:rPr>
              <a:t>  Since product is unity we get: a</a:t>
            </a:r>
            <a:r>
              <a:rPr lang="en-US" baseline="30000" dirty="0" smtClean="0">
                <a:solidFill>
                  <a:schemeClr val="tx1"/>
                </a:solidFill>
              </a:rPr>
              <a:t>2</a:t>
            </a:r>
            <a:r>
              <a:rPr lang="en-US" dirty="0" smtClean="0">
                <a:solidFill>
                  <a:schemeClr val="tx1"/>
                </a:solidFill>
              </a:rPr>
              <a:t> + 18a + 81 = 1 </a:t>
            </a:r>
          </a:p>
          <a:p>
            <a:pPr marL="342900">
              <a:lnSpc>
                <a:spcPct val="150000"/>
              </a:lnSpc>
              <a:buNone/>
            </a:pPr>
            <a:r>
              <a:rPr lang="en-US" dirty="0" smtClean="0">
                <a:solidFill>
                  <a:schemeClr val="tx1"/>
                </a:solidFill>
              </a:rPr>
              <a:t>  Thus, a</a:t>
            </a:r>
            <a:r>
              <a:rPr lang="en-US" baseline="30000" dirty="0" smtClean="0">
                <a:solidFill>
                  <a:schemeClr val="tx1"/>
                </a:solidFill>
              </a:rPr>
              <a:t>2</a:t>
            </a:r>
            <a:r>
              <a:rPr lang="en-US" dirty="0" smtClean="0">
                <a:solidFill>
                  <a:schemeClr val="tx1"/>
                </a:solidFill>
              </a:rPr>
              <a:t> + 18a + 80 = 0 </a:t>
            </a:r>
          </a:p>
          <a:p>
            <a:pPr marL="342900">
              <a:lnSpc>
                <a:spcPct val="150000"/>
              </a:lnSpc>
              <a:buNone/>
            </a:pPr>
            <a:r>
              <a:rPr lang="en-US" dirty="0" smtClean="0">
                <a:solidFill>
                  <a:schemeClr val="tx1"/>
                </a:solidFill>
              </a:rPr>
              <a:t>  Solving, we get: a = –10 and a = – 8.</a:t>
            </a:r>
          </a:p>
          <a:p>
            <a:pPr marL="342900">
              <a:lnSpc>
                <a:spcPct val="150000"/>
              </a:lnSpc>
              <a:buNone/>
            </a:pPr>
            <a:r>
              <a:rPr lang="en-US" dirty="0" smtClean="0">
                <a:solidFill>
                  <a:schemeClr val="tx1"/>
                </a:solidFill>
              </a:rPr>
              <a:t>.</a:t>
            </a:r>
          </a:p>
          <a:p>
            <a:pPr>
              <a:lnSpc>
                <a:spcPct val="150000"/>
              </a:lnSpc>
              <a:buNone/>
            </a:pPr>
            <a:endParaRPr lang="en-US"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5139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7875"/>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01</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48856" y="1000349"/>
            <a:ext cx="8569144" cy="3182679"/>
          </a:xfrm>
        </p:spPr>
        <p:txBody>
          <a:bodyPr/>
          <a:lstStyle/>
          <a:p>
            <a:pPr>
              <a:lnSpc>
                <a:spcPct val="150000"/>
              </a:lnSpc>
              <a:buNone/>
            </a:pPr>
            <a:r>
              <a:rPr lang="en-US" dirty="0" smtClean="0">
                <a:solidFill>
                  <a:schemeClr val="tx1"/>
                </a:solidFill>
              </a:rPr>
              <a:t>For what value of c the quadratic equation x</a:t>
            </a:r>
            <a:r>
              <a:rPr lang="en-US" baseline="30000" dirty="0" smtClean="0">
                <a:solidFill>
                  <a:schemeClr val="tx1"/>
                </a:solidFill>
              </a:rPr>
              <a:t>2</a:t>
            </a:r>
            <a:r>
              <a:rPr lang="en-US" dirty="0" smtClean="0">
                <a:solidFill>
                  <a:schemeClr val="tx1"/>
                </a:solidFill>
              </a:rPr>
              <a:t> – (c + 6)x + 2(2c – 1) = 0 has sum</a:t>
            </a:r>
          </a:p>
          <a:p>
            <a:pPr>
              <a:lnSpc>
                <a:spcPct val="150000"/>
              </a:lnSpc>
              <a:buNone/>
            </a:pPr>
            <a:r>
              <a:rPr lang="en-US" dirty="0" smtClean="0">
                <a:solidFill>
                  <a:schemeClr val="tx1"/>
                </a:solidFill>
              </a:rPr>
              <a:t>of the roots as half of their product?</a:t>
            </a:r>
          </a:p>
          <a:p>
            <a:pPr marL="342900">
              <a:lnSpc>
                <a:spcPct val="150000"/>
              </a:lnSpc>
              <a:buAutoNum type="alphaLcParenBoth"/>
            </a:pPr>
            <a:r>
              <a:rPr lang="en-US" dirty="0" smtClean="0">
                <a:solidFill>
                  <a:schemeClr val="tx1"/>
                </a:solidFill>
              </a:rPr>
              <a:t>5 </a:t>
            </a:r>
          </a:p>
          <a:p>
            <a:pPr marL="342900">
              <a:lnSpc>
                <a:spcPct val="150000"/>
              </a:lnSpc>
              <a:buAutoNum type="alphaLcParenBoth"/>
            </a:pPr>
            <a:r>
              <a:rPr lang="en-US" dirty="0" smtClean="0">
                <a:solidFill>
                  <a:schemeClr val="tx1"/>
                </a:solidFill>
              </a:rPr>
              <a:t>–4 </a:t>
            </a:r>
          </a:p>
          <a:p>
            <a:pPr marL="342900">
              <a:lnSpc>
                <a:spcPct val="150000"/>
              </a:lnSpc>
              <a:buAutoNum type="alphaLcParenBoth"/>
            </a:pPr>
            <a:r>
              <a:rPr lang="en-US" dirty="0" smtClean="0">
                <a:solidFill>
                  <a:schemeClr val="tx1"/>
                </a:solidFill>
              </a:rPr>
              <a:t>7 </a:t>
            </a:r>
          </a:p>
          <a:p>
            <a:pPr marL="342900">
              <a:lnSpc>
                <a:spcPct val="150000"/>
              </a:lnSpc>
              <a:buAutoNum type="alphaLcParenBoth"/>
            </a:pPr>
            <a:r>
              <a:rPr lang="en-US" dirty="0" smtClean="0">
                <a:solidFill>
                  <a:schemeClr val="tx1"/>
                </a:solidFill>
              </a:rPr>
              <a:t>3</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c</a:t>
            </a:r>
            <a:endParaRPr lang="en-IN" b="1" dirty="0" smtClean="0">
              <a:solidFill>
                <a:schemeClr val="tx1"/>
              </a:solidFill>
            </a:endParaRPr>
          </a:p>
          <a:p>
            <a:pPr>
              <a:lnSpc>
                <a:spcPct val="150000"/>
              </a:lnSpc>
              <a:buNone/>
            </a:pPr>
            <a:endParaRPr lang="en-US" dirty="0" smtClean="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1788627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01</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48856" y="1000349"/>
            <a:ext cx="8569144" cy="3182679"/>
          </a:xfrm>
        </p:spPr>
        <p:txBody>
          <a:bodyPr/>
          <a:lstStyle/>
          <a:p>
            <a:pPr>
              <a:lnSpc>
                <a:spcPct val="150000"/>
              </a:lnSpc>
              <a:buNone/>
            </a:pPr>
            <a:r>
              <a:rPr lang="en-US" dirty="0" smtClean="0">
                <a:solidFill>
                  <a:schemeClr val="tx1"/>
                </a:solidFill>
              </a:rPr>
              <a:t>For what value of c the quadratic equation x</a:t>
            </a:r>
            <a:r>
              <a:rPr lang="en-US" baseline="30000" dirty="0" smtClean="0">
                <a:solidFill>
                  <a:schemeClr val="tx1"/>
                </a:solidFill>
              </a:rPr>
              <a:t>2</a:t>
            </a:r>
            <a:r>
              <a:rPr lang="en-US" dirty="0" smtClean="0">
                <a:solidFill>
                  <a:schemeClr val="tx1"/>
                </a:solidFill>
              </a:rPr>
              <a:t>– (c + 6) x + 2( 2c – 1) = 0 has sum</a:t>
            </a:r>
          </a:p>
          <a:p>
            <a:pPr>
              <a:lnSpc>
                <a:spcPct val="150000"/>
              </a:lnSpc>
              <a:buNone/>
            </a:pPr>
            <a:r>
              <a:rPr lang="en-US" dirty="0" smtClean="0">
                <a:solidFill>
                  <a:schemeClr val="tx1"/>
                </a:solidFill>
              </a:rPr>
              <a:t>of the roots as half of their product?</a:t>
            </a:r>
          </a:p>
          <a:p>
            <a:pPr>
              <a:lnSpc>
                <a:spcPct val="150000"/>
              </a:lnSpc>
              <a:buNone/>
            </a:pPr>
            <a:r>
              <a:rPr lang="en-US" dirty="0" smtClean="0">
                <a:solidFill>
                  <a:schemeClr val="tx1"/>
                </a:solidFill>
              </a:rPr>
              <a:t>Explanation:</a:t>
            </a:r>
          </a:p>
          <a:p>
            <a:pPr>
              <a:lnSpc>
                <a:spcPct val="150000"/>
              </a:lnSpc>
              <a:buNone/>
            </a:pPr>
            <a:r>
              <a:rPr lang="en-US" dirty="0" smtClean="0">
                <a:solidFill>
                  <a:schemeClr val="tx1"/>
                </a:solidFill>
              </a:rPr>
              <a:t>(c + 6) = 1/ 2 × 2( 2c – 1) </a:t>
            </a:r>
            <a:r>
              <a:rPr lang="en-US" dirty="0" err="1" smtClean="0">
                <a:solidFill>
                  <a:schemeClr val="tx1"/>
                </a:solidFill>
              </a:rPr>
              <a:t>fi</a:t>
            </a:r>
            <a:r>
              <a:rPr lang="en-US" dirty="0" smtClean="0">
                <a:solidFill>
                  <a:schemeClr val="tx1"/>
                </a:solidFill>
              </a:rPr>
              <a:t> c + 6 = 2c – 1 </a:t>
            </a:r>
            <a:r>
              <a:rPr lang="en-US" dirty="0" err="1" smtClean="0">
                <a:solidFill>
                  <a:schemeClr val="tx1"/>
                </a:solidFill>
              </a:rPr>
              <a:t>fi</a:t>
            </a:r>
            <a:r>
              <a:rPr lang="en-US" dirty="0" smtClean="0">
                <a:solidFill>
                  <a:schemeClr val="tx1"/>
                </a:solidFill>
              </a:rPr>
              <a:t> c = 7</a:t>
            </a:r>
          </a:p>
          <a:p>
            <a:pPr>
              <a:lnSpc>
                <a:spcPct val="150000"/>
              </a:lnSpc>
              <a:buNone/>
            </a:pPr>
            <a:endParaRPr lang="en-US" dirty="0" smtClean="0">
              <a:solidFill>
                <a:schemeClr val="tx1"/>
              </a:solidFill>
            </a:endParaRPr>
          </a:p>
          <a:p>
            <a:pPr marL="114300" indent="0">
              <a:lnSpc>
                <a:spcPct val="150000"/>
              </a:lnSpc>
              <a:buNone/>
            </a:pP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2403620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02</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48856" y="1000349"/>
            <a:ext cx="8569144" cy="3182679"/>
          </a:xfrm>
        </p:spPr>
        <p:txBody>
          <a:bodyPr/>
          <a:lstStyle/>
          <a:p>
            <a:pPr>
              <a:lnSpc>
                <a:spcPct val="150000"/>
              </a:lnSpc>
              <a:buNone/>
            </a:pPr>
            <a:r>
              <a:rPr lang="en-US" dirty="0" smtClean="0">
                <a:solidFill>
                  <a:schemeClr val="tx1"/>
                </a:solidFill>
              </a:rPr>
              <a:t>Two numbers a and b are such that the quadratic equation ax</a:t>
            </a:r>
            <a:r>
              <a:rPr lang="en-US" baseline="30000" dirty="0" smtClean="0">
                <a:solidFill>
                  <a:schemeClr val="tx1"/>
                </a:solidFill>
              </a:rPr>
              <a:t>2</a:t>
            </a:r>
            <a:r>
              <a:rPr lang="en-US" dirty="0" smtClean="0">
                <a:solidFill>
                  <a:schemeClr val="tx1"/>
                </a:solidFill>
              </a:rPr>
              <a:t>+ 3x + 2b = 0 has</a:t>
            </a:r>
          </a:p>
          <a:p>
            <a:pPr>
              <a:lnSpc>
                <a:spcPct val="150000"/>
              </a:lnSpc>
              <a:buNone/>
            </a:pPr>
            <a:r>
              <a:rPr lang="en-US" dirty="0" smtClean="0">
                <a:solidFill>
                  <a:schemeClr val="tx1"/>
                </a:solidFill>
              </a:rPr>
              <a:t>– 6 as the sum and the product of the roots. Find a + b.</a:t>
            </a:r>
          </a:p>
          <a:p>
            <a:pPr marL="342900">
              <a:lnSpc>
                <a:spcPct val="150000"/>
              </a:lnSpc>
              <a:buNone/>
            </a:pPr>
            <a:r>
              <a:rPr lang="en-US" dirty="0" smtClean="0">
                <a:solidFill>
                  <a:schemeClr val="tx1"/>
                </a:solidFill>
              </a:rPr>
              <a:t> (a) 2 </a:t>
            </a:r>
          </a:p>
          <a:p>
            <a:pPr marL="342900">
              <a:lnSpc>
                <a:spcPct val="150000"/>
              </a:lnSpc>
              <a:buNone/>
            </a:pPr>
            <a:r>
              <a:rPr lang="en-US" dirty="0" smtClean="0">
                <a:solidFill>
                  <a:schemeClr val="tx1"/>
                </a:solidFill>
              </a:rPr>
              <a:t> (b) –1 </a:t>
            </a:r>
          </a:p>
          <a:p>
            <a:pPr marL="342900">
              <a:lnSpc>
                <a:spcPct val="150000"/>
              </a:lnSpc>
              <a:buNone/>
            </a:pPr>
            <a:r>
              <a:rPr lang="en-US" dirty="0" smtClean="0">
                <a:solidFill>
                  <a:schemeClr val="tx1"/>
                </a:solidFill>
              </a:rPr>
              <a:t> (c) 1 </a:t>
            </a:r>
          </a:p>
          <a:p>
            <a:pPr marL="342900">
              <a:lnSpc>
                <a:spcPct val="150000"/>
              </a:lnSpc>
              <a:buNone/>
            </a:pPr>
            <a:r>
              <a:rPr lang="en-US" dirty="0" smtClean="0">
                <a:solidFill>
                  <a:schemeClr val="tx1"/>
                </a:solidFill>
              </a:rPr>
              <a:t> (d) –2</a:t>
            </a:r>
          </a:p>
          <a:p>
            <a:pPr>
              <a:lnSpc>
                <a:spcPct val="150000"/>
              </a:lnSpc>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b</a:t>
            </a:r>
            <a:endParaRPr lang="en-IN" b="1" dirty="0" smtClean="0">
              <a:solidFill>
                <a:schemeClr val="tx1"/>
              </a:solidFill>
            </a:endParaRPr>
          </a:p>
          <a:p>
            <a:pPr marL="114300" indent="0">
              <a:lnSpc>
                <a:spcPct val="150000"/>
              </a:lnSpc>
              <a:buNone/>
            </a:pPr>
            <a:endParaRPr lang="en-GB" dirty="0">
              <a:solidFill>
                <a:schemeClr val="tx1"/>
              </a:solidFill>
              <a:latin typeface="Roboto" pitchFamily="2" charset="0"/>
              <a:ea typeface="Roboto" pitchFamily="2" charset="0"/>
            </a:endParaRPr>
          </a:p>
        </p:txBody>
      </p:sp>
    </p:spTree>
    <p:extLst>
      <p:ext uri="{BB962C8B-B14F-4D97-AF65-F5344CB8AC3E}">
        <p14:creationId xmlns="" xmlns:p14="http://schemas.microsoft.com/office/powerpoint/2010/main" val="101047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Question: 02</a:t>
            </a:r>
            <a:endParaRPr lang="en-GB" sz="2000" dirty="0">
              <a:solidFill>
                <a:schemeClr val="bg1"/>
              </a:solidFill>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59488" y="839973"/>
            <a:ext cx="8558512" cy="3343056"/>
          </a:xfrm>
        </p:spPr>
        <p:txBody>
          <a:bodyPr/>
          <a:lstStyle/>
          <a:p>
            <a:pPr>
              <a:lnSpc>
                <a:spcPct val="150000"/>
              </a:lnSpc>
              <a:buNone/>
            </a:pPr>
            <a:r>
              <a:rPr lang="en-US" dirty="0" smtClean="0">
                <a:solidFill>
                  <a:schemeClr val="tx1"/>
                </a:solidFill>
              </a:rPr>
              <a:t>Two numbers a and b are such that the quadratic equation ax</a:t>
            </a:r>
            <a:r>
              <a:rPr lang="en-US" baseline="30000" dirty="0" smtClean="0">
                <a:solidFill>
                  <a:schemeClr val="tx1"/>
                </a:solidFill>
              </a:rPr>
              <a:t>2</a:t>
            </a:r>
            <a:r>
              <a:rPr lang="en-US" dirty="0" smtClean="0">
                <a:solidFill>
                  <a:schemeClr val="tx1"/>
                </a:solidFill>
              </a:rPr>
              <a:t>+ 3x + 2b = 0 has</a:t>
            </a:r>
          </a:p>
          <a:p>
            <a:pPr>
              <a:lnSpc>
                <a:spcPct val="150000"/>
              </a:lnSpc>
              <a:buNone/>
            </a:pPr>
            <a:r>
              <a:rPr lang="en-US" dirty="0" smtClean="0">
                <a:solidFill>
                  <a:schemeClr val="tx1"/>
                </a:solidFill>
              </a:rPr>
              <a:t>– 6 as the sum and the product of the roots. Find a + b.</a:t>
            </a:r>
          </a:p>
          <a:p>
            <a:pPr>
              <a:lnSpc>
                <a:spcPct val="150000"/>
              </a:lnSpc>
              <a:buNone/>
            </a:pPr>
            <a:r>
              <a:rPr lang="en-US" dirty="0" smtClean="0">
                <a:solidFill>
                  <a:schemeClr val="tx1"/>
                </a:solidFill>
              </a:rPr>
              <a:t>Explanation:</a:t>
            </a:r>
          </a:p>
          <a:p>
            <a:pPr>
              <a:lnSpc>
                <a:spcPct val="150000"/>
              </a:lnSpc>
              <a:buNone/>
            </a:pPr>
            <a:r>
              <a:rPr lang="en-US" dirty="0" smtClean="0">
                <a:solidFill>
                  <a:schemeClr val="tx1"/>
                </a:solidFill>
              </a:rPr>
              <a:t>-3/ a = –6 </a:t>
            </a:r>
            <a:r>
              <a:rPr lang="en-US" dirty="0" err="1" smtClean="0">
                <a:solidFill>
                  <a:schemeClr val="tx1"/>
                </a:solidFill>
              </a:rPr>
              <a:t>fi</a:t>
            </a:r>
            <a:r>
              <a:rPr lang="en-US" dirty="0" smtClean="0">
                <a:solidFill>
                  <a:schemeClr val="tx1"/>
                </a:solidFill>
              </a:rPr>
              <a:t> a = ½, </a:t>
            </a:r>
          </a:p>
          <a:p>
            <a:pPr>
              <a:lnSpc>
                <a:spcPct val="150000"/>
              </a:lnSpc>
              <a:buNone/>
            </a:pPr>
            <a:r>
              <a:rPr lang="en-US" dirty="0" smtClean="0">
                <a:solidFill>
                  <a:schemeClr val="tx1"/>
                </a:solidFill>
              </a:rPr>
              <a:t>2b/ a = –6 and a = ½ </a:t>
            </a:r>
          </a:p>
          <a:p>
            <a:pPr>
              <a:lnSpc>
                <a:spcPct val="150000"/>
              </a:lnSpc>
              <a:buNone/>
            </a:pPr>
            <a:r>
              <a:rPr lang="en-US" dirty="0" smtClean="0">
                <a:solidFill>
                  <a:schemeClr val="tx1"/>
                </a:solidFill>
              </a:rPr>
              <a:t>Gives us b = –1.5. </a:t>
            </a:r>
          </a:p>
          <a:p>
            <a:pPr>
              <a:lnSpc>
                <a:spcPct val="150000"/>
              </a:lnSpc>
              <a:buNone/>
            </a:pPr>
            <a:r>
              <a:rPr lang="en-US" dirty="0" smtClean="0">
                <a:solidFill>
                  <a:schemeClr val="tx1"/>
                </a:solidFill>
              </a:rPr>
              <a:t>a + b = –1.</a:t>
            </a:r>
          </a:p>
          <a:p>
            <a:pPr>
              <a:lnSpc>
                <a:spcPct val="150000"/>
              </a:lnSpc>
            </a:pPr>
            <a:endParaRPr lang="en-US" dirty="0" smtClean="0">
              <a:solidFill>
                <a:schemeClr val="tx1"/>
              </a:solidFill>
            </a:endParaRP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extLst>
      <p:ext uri="{BB962C8B-B14F-4D97-AF65-F5344CB8AC3E}">
        <p14:creationId xmlns="" xmlns:p14="http://schemas.microsoft.com/office/powerpoint/2010/main" val="939449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7890D3-DE45-4869-A2A8-B88EBD6B8564}"/>
</file>

<file path=customXml/itemProps2.xml><?xml version="1.0" encoding="utf-8"?>
<ds:datastoreItem xmlns:ds="http://schemas.openxmlformats.org/officeDocument/2006/customXml" ds:itemID="{51608241-1693-4EFF-8E8B-EFBCDD451139}"/>
</file>

<file path=customXml/itemProps3.xml><?xml version="1.0" encoding="utf-8"?>
<ds:datastoreItem xmlns:ds="http://schemas.openxmlformats.org/officeDocument/2006/customXml" ds:itemID="{78A89753-00B7-4631-BFF7-4B598F0EBDDB}"/>
</file>

<file path=docProps/app.xml><?xml version="1.0" encoding="utf-8"?>
<Properties xmlns="http://schemas.openxmlformats.org/officeDocument/2006/extended-properties" xmlns:vt="http://schemas.openxmlformats.org/officeDocument/2006/docPropsVTypes">
  <TotalTime>9648</TotalTime>
  <Words>1941</Words>
  <Application>Microsoft Office PowerPoint</Application>
  <PresentationFormat>On-screen Show (16:9)</PresentationFormat>
  <Paragraphs>301</Paragraphs>
  <Slides>35</Slides>
  <Notes>35</Notes>
  <HiddenSlides>16</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Roboto</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GOVINDA</cp:lastModifiedBy>
  <cp:revision>361</cp:revision>
  <dcterms:modified xsi:type="dcterms:W3CDTF">2019-11-29T23:52:40Z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0x010100459FEDB7F3802F468C3F317ED9EE4CFD</vt:lpwstr>
  </property>
</Properties>
</file>