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98" r:id="rId3"/>
    <p:sldId id="336" r:id="rId4"/>
    <p:sldId id="265" r:id="rId5"/>
    <p:sldId id="305" r:id="rId6"/>
    <p:sldId id="307" r:id="rId7"/>
    <p:sldId id="334" r:id="rId8"/>
    <p:sldId id="311" r:id="rId9"/>
    <p:sldId id="335" r:id="rId10"/>
    <p:sldId id="313" r:id="rId11"/>
    <p:sldId id="315" r:id="rId12"/>
    <p:sldId id="317" r:id="rId13"/>
    <p:sldId id="319" r:id="rId14"/>
    <p:sldId id="321" r:id="rId15"/>
    <p:sldId id="337" r:id="rId16"/>
    <p:sldId id="323" r:id="rId17"/>
    <p:sldId id="325" r:id="rId18"/>
    <p:sldId id="327" r:id="rId19"/>
    <p:sldId id="329" r:id="rId20"/>
    <p:sldId id="331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08">
          <p15:clr>
            <a:srgbClr val="A4A3A4"/>
          </p15:clr>
        </p15:guide>
        <p15:guide id="2" orient="horz" pos="2772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216">
          <p15:clr>
            <a:srgbClr val="A4A3A4"/>
          </p15:clr>
        </p15:guide>
        <p15:guide id="5" pos="5582">
          <p15:clr>
            <a:srgbClr val="A4A3A4"/>
          </p15:clr>
        </p15:guide>
        <p15:guide id="6" orient="horz" pos="1140">
          <p15:clr>
            <a:srgbClr val="A4A3A4"/>
          </p15:clr>
        </p15:guide>
        <p15:guide id="7" orient="horz" pos="2451">
          <p15:clr>
            <a:srgbClr val="A4A3A4"/>
          </p15:clr>
        </p15:guide>
        <p15:guide id="8" pos="888">
          <p15:clr>
            <a:srgbClr val="A4A3A4"/>
          </p15:clr>
        </p15:guide>
        <p15:guide id="9" pos="2808">
          <p15:clr>
            <a:srgbClr val="A4A3A4"/>
          </p15:clr>
        </p15:guide>
        <p15:guide id="10" pos="4909">
          <p15:clr>
            <a:srgbClr val="A4A3A4"/>
          </p15:clr>
        </p15:guide>
        <p15:guide id="11" orient="horz" pos="21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2652" autoAdjust="0"/>
  </p:normalViewPr>
  <p:slideViewPr>
    <p:cSldViewPr snapToGrid="0">
      <p:cViewPr varScale="1">
        <p:scale>
          <a:sx n="78" d="100"/>
          <a:sy n="78" d="100"/>
        </p:scale>
        <p:origin x="466" y="43"/>
      </p:cViewPr>
      <p:guideLst>
        <p:guide pos="2208"/>
        <p:guide orient="horz" pos="2772"/>
        <p:guide orient="horz" pos="828"/>
        <p:guide pos="216"/>
        <p:guide pos="5582"/>
        <p:guide orient="horz" pos="1140"/>
        <p:guide orient="horz" pos="2451"/>
        <p:guide pos="888"/>
        <p:guide pos="2808"/>
        <p:guide pos="4909"/>
        <p:guide orient="horz" pos="21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/>
            </a:b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/>
            </a:b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/>
            </a:b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/>
            </a:b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/>
            </a:b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/>
            </a:b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/>
            </a:b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/>
            </a:b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/>
            </a:b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/>
            </a:b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/>
            </a:b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/>
            </a:b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/>
            </a:b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/>
            </a:b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/>
            </a:b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00" y="183600"/>
            <a:ext cx="1022401" cy="766801"/>
          </a:xfrm>
          <a:prstGeom prst="rect">
            <a:avLst/>
          </a:prstGeom>
        </p:spPr>
      </p:pic>
      <p:pic>
        <p:nvPicPr>
          <p:cNvPr id="18" name="Picture 17" descr="A picture containing colorful, colored&#10;&#10;Description generated with very high confidence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03" b="37531"/>
          <a:stretch>
            <a:fillRect/>
          </a:stretch>
        </p:blipFill>
        <p:spPr>
          <a:xfrm>
            <a:off x="0" y="4849200"/>
            <a:ext cx="9144000" cy="2943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5" name="Oval 24"/>
          <p:cNvSpPr/>
          <p:nvPr userDrawn="1"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6" name="Oval 25"/>
          <p:cNvSpPr/>
          <p:nvPr userDrawn="1"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7" name="Oval 26"/>
          <p:cNvSpPr/>
          <p:nvPr userDrawn="1"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06</a:t>
            </a:r>
          </a:p>
        </p:txBody>
      </p:sp>
      <p:sp>
        <p:nvSpPr>
          <p:cNvPr id="2" name="Rectangle 1"/>
          <p:cNvSpPr/>
          <p:nvPr/>
        </p:nvSpPr>
        <p:spPr>
          <a:xfrm>
            <a:off x="203971" y="822242"/>
            <a:ext cx="8611093" cy="9232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+mn-lt"/>
              </a:rPr>
              <a:t>Statement: </a:t>
            </a:r>
            <a:r>
              <a:rPr lang="en-US" sz="1800" dirty="0">
                <a:latin typeface="+mn-lt"/>
              </a:rPr>
              <a:t>Should cottage industries be encouraged in rural areas?</a:t>
            </a:r>
            <a:endParaRPr lang="en-US" sz="1800" b="1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Arguments:</a:t>
            </a:r>
            <a:endParaRPr lang="en-US" sz="1800" dirty="0">
              <a:latin typeface="+mn-lt"/>
            </a:endParaRPr>
          </a:p>
          <a:p>
            <a:pPr marL="400050" indent="-400050">
              <a:buAutoNum type="romanUcPeriod"/>
            </a:pPr>
            <a:r>
              <a:rPr lang="en-US" sz="1800" dirty="0">
                <a:latin typeface="+mn-lt"/>
              </a:rPr>
              <a:t>Yes. Rural people are creative. </a:t>
            </a:r>
          </a:p>
          <a:p>
            <a:pPr marL="400050" indent="-400050">
              <a:buAutoNum type="romanUcPeriod"/>
            </a:pPr>
            <a:r>
              <a:rPr lang="en-US" sz="1800" dirty="0">
                <a:latin typeface="+mn-lt"/>
              </a:rPr>
              <a:t>Yes. This would help to solve the problem of unemployment to some extent.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A. Only argument I is strong</a:t>
            </a:r>
          </a:p>
          <a:p>
            <a:r>
              <a:rPr lang="en-US" sz="1800" dirty="0">
                <a:latin typeface="+mn-lt"/>
              </a:rPr>
              <a:t>B. Only argument II is strong</a:t>
            </a:r>
          </a:p>
          <a:p>
            <a:r>
              <a:rPr lang="en-US" sz="1800" dirty="0">
                <a:latin typeface="+mn-lt"/>
              </a:rPr>
              <a:t>C. Either I or II is strong</a:t>
            </a:r>
          </a:p>
          <a:p>
            <a:r>
              <a:rPr lang="en-US" sz="1800" dirty="0">
                <a:latin typeface="+mn-lt"/>
              </a:rPr>
              <a:t>D. Neither I nor II is strong</a:t>
            </a:r>
          </a:p>
          <a:p>
            <a:r>
              <a:rPr lang="en-US" sz="1800" dirty="0">
                <a:latin typeface="+mn-lt"/>
              </a:rPr>
              <a:t>E. Both I and II are strong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r>
              <a:rPr lang="" altLang="en-US" sz="1800" b="1" dirty="0">
                <a:latin typeface="+mn-lt"/>
                <a:sym typeface="+mn-ea"/>
              </a:rPr>
              <a:t>							   </a:t>
            </a:r>
            <a:r>
              <a:rPr lang="en-US" sz="1800" dirty="0">
                <a:latin typeface="+mn-lt"/>
              </a:rPr>
              <a:t>						            </a:t>
            </a:r>
          </a:p>
          <a:p>
            <a:r>
              <a:rPr lang="en-US" sz="1800" dirty="0">
                <a:latin typeface="+mn-lt"/>
              </a:rPr>
              <a:t>                                                                                                               </a:t>
            </a:r>
            <a:endParaRPr lang="en-US" sz="1800" b="1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						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                                                                                                         </a:t>
            </a:r>
          </a:p>
          <a:p>
            <a:r>
              <a:rPr lang="en-US" sz="1800" dirty="0">
                <a:latin typeface="+mn-lt"/>
              </a:rPr>
              <a:t>                                                                                                                  </a:t>
            </a:r>
          </a:p>
          <a:p>
            <a:r>
              <a:rPr lang="en-US" sz="1800" dirty="0">
                <a:latin typeface="+mn-lt"/>
              </a:rPr>
              <a:t>                                                                                                                 </a:t>
            </a:r>
          </a:p>
          <a:p>
            <a:r>
              <a:rPr lang="en-US" sz="1800" dirty="0">
                <a:latin typeface="+mn-lt"/>
              </a:rPr>
              <a:t>                                                                                                                  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140" y="1424047"/>
            <a:ext cx="8525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5141" y="913245"/>
            <a:ext cx="8753719" cy="36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Statement:  </a:t>
            </a:r>
            <a:r>
              <a:rPr lang="en-US" sz="1800" dirty="0"/>
              <a:t>Should young entrepreneurs be encouraged?</a:t>
            </a:r>
          </a:p>
          <a:p>
            <a:r>
              <a:rPr lang="en-US" sz="1800" b="1" dirty="0"/>
              <a:t>Arguments:</a:t>
            </a:r>
            <a:endParaRPr lang="en-US" sz="1800" dirty="0"/>
          </a:p>
          <a:p>
            <a:pPr marL="400050" indent="-400050">
              <a:buAutoNum type="romanUcPeriod"/>
            </a:pPr>
            <a:r>
              <a:rPr lang="en-US" sz="1800" dirty="0"/>
              <a:t>Yes. They will help in industrial development of the country.</a:t>
            </a:r>
          </a:p>
          <a:p>
            <a:pPr marL="400050" indent="-400050">
              <a:buAutoNum type="romanUcPeriod"/>
            </a:pPr>
            <a:r>
              <a:rPr lang="en-US" sz="1800" dirty="0"/>
              <a:t>Yes. They will reduce the burden on employment market.</a:t>
            </a:r>
          </a:p>
          <a:p>
            <a:endParaRPr lang="en-US" sz="1800" dirty="0"/>
          </a:p>
          <a:p>
            <a:r>
              <a:rPr lang="en-US" sz="1800" dirty="0"/>
              <a:t>A. Only argument I is strong</a:t>
            </a:r>
          </a:p>
          <a:p>
            <a:r>
              <a:rPr lang="en-US" sz="1800" dirty="0"/>
              <a:t>B. Only argument II is strong</a:t>
            </a:r>
          </a:p>
          <a:p>
            <a:r>
              <a:rPr lang="en-US" sz="1800" dirty="0"/>
              <a:t>C. Either I or II is strong</a:t>
            </a:r>
          </a:p>
          <a:p>
            <a:r>
              <a:rPr lang="en-US" sz="1800" dirty="0"/>
              <a:t>D. Neither I nor II is strong</a:t>
            </a:r>
          </a:p>
          <a:p>
            <a:r>
              <a:rPr lang="en-US" sz="1800" dirty="0"/>
              <a:t>E. Both I and II are strong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                         						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08</a:t>
            </a:r>
          </a:p>
        </p:txBody>
      </p:sp>
      <p:sp>
        <p:nvSpPr>
          <p:cNvPr id="2" name="Rectangle 1"/>
          <p:cNvSpPr/>
          <p:nvPr/>
        </p:nvSpPr>
        <p:spPr>
          <a:xfrm>
            <a:off x="92266" y="697056"/>
            <a:ext cx="89764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Statement:  </a:t>
            </a:r>
            <a:r>
              <a:rPr lang="en-US" sz="1800" dirty="0"/>
              <a:t> Should all the annual examinations up to Std. V be abolished?</a:t>
            </a:r>
          </a:p>
          <a:p>
            <a:r>
              <a:rPr lang="en-US" sz="1800" b="1" dirty="0"/>
              <a:t>Arguments:</a:t>
            </a:r>
            <a:endParaRPr lang="en-US" sz="1800" dirty="0"/>
          </a:p>
          <a:p>
            <a:pPr marL="400050" indent="-400050">
              <a:buAutoNum type="romanUcPeriod"/>
            </a:pPr>
            <a:r>
              <a:rPr lang="en-US" sz="1800" dirty="0"/>
              <a:t>Yes. The young students should not be burdened with such examinations which hampers their natural growth.</a:t>
            </a:r>
          </a:p>
          <a:p>
            <a:pPr marL="400050" indent="-400050">
              <a:buAutoNum type="romanUcPeriod"/>
            </a:pPr>
            <a:r>
              <a:rPr lang="en-US" sz="1800" dirty="0"/>
              <a:t>No. The students will not study seriously as they will get automatic promotion to the next class and this will affect them in future.</a:t>
            </a:r>
          </a:p>
          <a:p>
            <a:pPr marL="400050" indent="-400050">
              <a:buAutoNum type="romanUcPeriod"/>
            </a:pPr>
            <a:endParaRPr lang="en-US" sz="1800" dirty="0"/>
          </a:p>
          <a:p>
            <a:r>
              <a:rPr lang="en-US" sz="1800" dirty="0"/>
              <a:t>A. Only argument I is strong</a:t>
            </a:r>
          </a:p>
          <a:p>
            <a:r>
              <a:rPr lang="en-US" sz="1800" dirty="0"/>
              <a:t>B. Only argument II is strong</a:t>
            </a:r>
          </a:p>
          <a:p>
            <a:r>
              <a:rPr lang="en-US" sz="1800" dirty="0"/>
              <a:t>C. Either I or II is strong</a:t>
            </a:r>
          </a:p>
          <a:p>
            <a:r>
              <a:rPr lang="en-US" sz="1800" dirty="0"/>
              <a:t>D. Neither I nor II is strong</a:t>
            </a:r>
          </a:p>
          <a:p>
            <a:r>
              <a:rPr lang="en-US" sz="1800" dirty="0"/>
              <a:t>E. Both I and II are strong</a:t>
            </a:r>
          </a:p>
          <a:p>
            <a:r>
              <a:rPr lang="en-US" sz="1800" dirty="0"/>
              <a:t>																</a:t>
            </a:r>
          </a:p>
          <a:p>
            <a:r>
              <a:rPr lang="en-US" sz="1800" dirty="0"/>
              <a:t>                                                                     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                         							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09</a:t>
            </a:r>
          </a:p>
        </p:txBody>
      </p:sp>
      <p:sp>
        <p:nvSpPr>
          <p:cNvPr id="2" name="Rectangle 1"/>
          <p:cNvSpPr/>
          <p:nvPr/>
        </p:nvSpPr>
        <p:spPr>
          <a:xfrm>
            <a:off x="206890" y="880646"/>
            <a:ext cx="875472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Statement:  </a:t>
            </a:r>
            <a:r>
              <a:rPr lang="en-US" sz="1800" dirty="0"/>
              <a:t>Should Indian scientists working abroad be called back to India?</a:t>
            </a:r>
          </a:p>
          <a:p>
            <a:r>
              <a:rPr lang="en-US" sz="1800" b="1" dirty="0"/>
              <a:t>Arguments:</a:t>
            </a:r>
            <a:endParaRPr lang="en-US" sz="1800" dirty="0"/>
          </a:p>
          <a:p>
            <a:pPr marL="400050" indent="-400050">
              <a:buAutoNum type="romanUcPeriod"/>
            </a:pPr>
            <a:r>
              <a:rPr lang="en-US" sz="1800" dirty="0"/>
              <a:t>Yes. They must serve the motherland first and forget about discoveries, honors, facilities and all.</a:t>
            </a:r>
          </a:p>
          <a:p>
            <a:pPr marL="400050" indent="-400050">
              <a:buAutoNum type="romanUcPeriod"/>
            </a:pPr>
            <a:r>
              <a:rPr lang="en-US" sz="1800" dirty="0"/>
              <a:t>No. We have enough talent; let them stay where they want.</a:t>
            </a:r>
          </a:p>
          <a:p>
            <a:endParaRPr lang="en-US" sz="1800" dirty="0"/>
          </a:p>
          <a:p>
            <a:r>
              <a:rPr lang="en-US" sz="1800" dirty="0"/>
              <a:t>A. Only argument I is strong</a:t>
            </a:r>
          </a:p>
          <a:p>
            <a:r>
              <a:rPr lang="en-US" sz="1800" dirty="0"/>
              <a:t>B. Only argument II is strong</a:t>
            </a:r>
          </a:p>
          <a:p>
            <a:r>
              <a:rPr lang="en-US" sz="1800" dirty="0"/>
              <a:t>C. Either I or II is strong</a:t>
            </a:r>
          </a:p>
          <a:p>
            <a:r>
              <a:rPr lang="en-US" sz="1800" dirty="0"/>
              <a:t>D. Neither I nor II is strong</a:t>
            </a:r>
          </a:p>
          <a:p>
            <a:r>
              <a:rPr lang="en-US" sz="1800" dirty="0"/>
              <a:t>E. Both I and II are strong</a:t>
            </a:r>
          </a:p>
          <a:p>
            <a:endParaRPr lang="en-US" sz="1800" b="1" dirty="0"/>
          </a:p>
          <a:p>
            <a:r>
              <a:rPr lang="" altLang="en-US" sz="1800" b="1" dirty="0"/>
              <a:t>							</a:t>
            </a:r>
            <a:r>
              <a:rPr lang="en-US" sz="1800" dirty="0"/>
              <a:t>																	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10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744" y="763503"/>
            <a:ext cx="859991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Statement:  </a:t>
            </a:r>
            <a:r>
              <a:rPr lang="en-US" sz="1800" dirty="0"/>
              <a:t>Should we scrap the system of formal education beyond graduation?</a:t>
            </a:r>
          </a:p>
          <a:p>
            <a:r>
              <a:rPr lang="en-US" sz="1800" b="1" dirty="0"/>
              <a:t>Arguments:</a:t>
            </a:r>
            <a:endParaRPr lang="en-US" sz="1800" dirty="0"/>
          </a:p>
          <a:p>
            <a:pPr marL="400050" indent="-400050">
              <a:buAutoNum type="romanUcPeriod"/>
            </a:pPr>
            <a:r>
              <a:rPr lang="en-US" sz="1800" dirty="0"/>
              <a:t>Yes. It will mean taking employment at an early date.</a:t>
            </a:r>
          </a:p>
          <a:p>
            <a:pPr marL="400050" indent="-400050">
              <a:buAutoNum type="romanUcPeriod"/>
            </a:pPr>
            <a:r>
              <a:rPr lang="en-US" sz="1800" dirty="0"/>
              <a:t>No. It will mean lack of depth of knowledge.</a:t>
            </a:r>
          </a:p>
          <a:p>
            <a:endParaRPr lang="en-US" sz="1800" dirty="0"/>
          </a:p>
          <a:p>
            <a:r>
              <a:rPr lang="en-US" sz="1800" dirty="0"/>
              <a:t>A. Only argument I is strong</a:t>
            </a:r>
          </a:p>
          <a:p>
            <a:r>
              <a:rPr lang="en-US" sz="1800" dirty="0"/>
              <a:t>B. Only argument II is strong</a:t>
            </a:r>
          </a:p>
          <a:p>
            <a:r>
              <a:rPr lang="en-US" sz="1800" dirty="0"/>
              <a:t>C. Either I or II is strong</a:t>
            </a:r>
          </a:p>
          <a:p>
            <a:r>
              <a:rPr lang="en-US" sz="1800" dirty="0"/>
              <a:t>D. Neither I nor II is strong</a:t>
            </a:r>
          </a:p>
          <a:p>
            <a:r>
              <a:rPr lang="en-US" sz="1800" dirty="0"/>
              <a:t>E. Both I and II are strong</a:t>
            </a:r>
          </a:p>
          <a:p>
            <a:endParaRPr lang="en-US" sz="1800" dirty="0"/>
          </a:p>
          <a:p>
            <a:r>
              <a:rPr lang="en-US" sz="1800" dirty="0"/>
              <a:t>																     																	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1938"/>
            <a:ext cx="4886325" cy="1071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/>
          <p:cNvSpPr/>
          <p:nvPr/>
        </p:nvSpPr>
        <p:spPr>
          <a:xfrm>
            <a:off x="0" y="13557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" y="135577"/>
            <a:ext cx="3613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Direction:</a:t>
            </a:r>
          </a:p>
        </p:txBody>
      </p:sp>
      <p:sp>
        <p:nvSpPr>
          <p:cNvPr id="2" name="Rectangle 1"/>
          <p:cNvSpPr/>
          <p:nvPr/>
        </p:nvSpPr>
        <p:spPr>
          <a:xfrm>
            <a:off x="178329" y="967964"/>
            <a:ext cx="80082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Each question given below consists of a statement, followed by two arguments numbered I and II. You have to decide which of the arguments is a 'strong' argument and which is a 'weak' argument. Give answer:</a:t>
            </a:r>
          </a:p>
          <a:p>
            <a:endParaRPr lang="en-US" sz="1800" dirty="0"/>
          </a:p>
          <a:p>
            <a:r>
              <a:rPr lang="en-US" sz="1800" dirty="0"/>
              <a:t>(A) If only argument I is strong</a:t>
            </a:r>
          </a:p>
          <a:p>
            <a:r>
              <a:rPr lang="en-US" sz="1800" dirty="0"/>
              <a:t>(B) If only argument II is strong</a:t>
            </a:r>
          </a:p>
          <a:p>
            <a:r>
              <a:rPr lang="en-US" sz="1800" dirty="0"/>
              <a:t>(C) If either I or II is strong</a:t>
            </a:r>
          </a:p>
          <a:p>
            <a:r>
              <a:rPr lang="en-US" sz="1800" dirty="0"/>
              <a:t>(D) If neither I nor II is strong and</a:t>
            </a:r>
          </a:p>
          <a:p>
            <a:r>
              <a:rPr lang="en-US" sz="1800" dirty="0"/>
              <a:t>(E) If both I and II are strong.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194" y="718896"/>
            <a:ext cx="8809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Statement:  </a:t>
            </a:r>
            <a:r>
              <a:rPr lang="en-US" sz="1800" dirty="0"/>
              <a:t>Should there be an upper age limit of 65 years for contesting Parliamentary/ Legislative Assembly elections?</a:t>
            </a:r>
            <a:endParaRPr lang="en-US" sz="1800" b="1" dirty="0"/>
          </a:p>
          <a:p>
            <a:r>
              <a:rPr lang="en-US" sz="1800" b="1" dirty="0"/>
              <a:t>Arguments:</a:t>
            </a:r>
            <a:endParaRPr lang="en-US" sz="1800" dirty="0"/>
          </a:p>
          <a:p>
            <a:pPr marL="400050" indent="-400050">
              <a:buAutoNum type="romanUcPeriod"/>
            </a:pPr>
            <a:r>
              <a:rPr lang="en-US" sz="1800" dirty="0"/>
              <a:t>Yes. Generally, people above the age of 65 lose their dynamism and will power.</a:t>
            </a:r>
          </a:p>
          <a:p>
            <a:pPr marL="400050" indent="-400050">
              <a:buAutoNum type="romanUcPeriod"/>
            </a:pPr>
            <a:r>
              <a:rPr lang="en-US" sz="1800" dirty="0"/>
              <a:t>No. The life span is so increased that people remain physically and mentally active even up to the age of 80.</a:t>
            </a:r>
          </a:p>
          <a:p>
            <a:endParaRPr lang="en-US" sz="1800" dirty="0"/>
          </a:p>
          <a:p>
            <a:r>
              <a:rPr lang="en-US" sz="1800" dirty="0"/>
              <a:t>A. Only argument I is strong</a:t>
            </a:r>
          </a:p>
          <a:p>
            <a:r>
              <a:rPr lang="en-US" sz="1800" dirty="0"/>
              <a:t>B. Only argument II is strong</a:t>
            </a:r>
          </a:p>
          <a:p>
            <a:r>
              <a:rPr lang="en-US" sz="1800" dirty="0"/>
              <a:t>C. Either I or II is strong</a:t>
            </a:r>
          </a:p>
          <a:p>
            <a:r>
              <a:rPr lang="en-US" sz="1800" dirty="0"/>
              <a:t>D. Neither I nor II is strong</a:t>
            </a:r>
          </a:p>
          <a:p>
            <a:r>
              <a:rPr lang="en-US" sz="1800" dirty="0"/>
              <a:t>E. Both I and II are strong</a:t>
            </a:r>
          </a:p>
          <a:p>
            <a:endParaRPr lang="en-US" sz="1800" dirty="0"/>
          </a:p>
          <a:p>
            <a:r>
              <a:rPr lang="" altLang="en-US" sz="1800" b="1" dirty="0">
                <a:sym typeface="+mn-ea"/>
              </a:rPr>
              <a:t>							   </a:t>
            </a:r>
            <a:r>
              <a:rPr lang="en-US" sz="1800" b="1" dirty="0"/>
              <a:t>							               </a:t>
            </a:r>
            <a:endParaRPr lang="en-US" sz="1800" dirty="0"/>
          </a:p>
          <a:p>
            <a:r>
              <a:rPr lang="en-US" sz="1800" dirty="0"/>
              <a:t>									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12</a:t>
            </a:r>
          </a:p>
        </p:txBody>
      </p:sp>
      <p:sp>
        <p:nvSpPr>
          <p:cNvPr id="2" name="Rectangle 1"/>
          <p:cNvSpPr/>
          <p:nvPr/>
        </p:nvSpPr>
        <p:spPr>
          <a:xfrm>
            <a:off x="102853" y="759005"/>
            <a:ext cx="870969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Statement:  </a:t>
            </a:r>
            <a:r>
              <a:rPr lang="en-US" sz="1800" dirty="0"/>
              <a:t>Should new big industries be started in Mumbai?</a:t>
            </a:r>
            <a:endParaRPr lang="en-US" sz="1800" b="1" dirty="0"/>
          </a:p>
          <a:p>
            <a:r>
              <a:rPr lang="en-US" sz="1800" b="1" dirty="0"/>
              <a:t>Arguments:</a:t>
            </a:r>
            <a:endParaRPr lang="en-US" sz="1800" dirty="0"/>
          </a:p>
          <a:p>
            <a:pPr marL="400050" indent="-400050">
              <a:buAutoNum type="romanUcPeriod"/>
            </a:pPr>
            <a:r>
              <a:rPr lang="en-US" sz="1800" dirty="0"/>
              <a:t>Yes. It will create job opportunities.</a:t>
            </a:r>
          </a:p>
          <a:p>
            <a:pPr marL="400050" indent="-400050">
              <a:buFont typeface="Arial"/>
              <a:buAutoNum type="romanUcPeriod"/>
            </a:pPr>
            <a:r>
              <a:rPr lang="en-US" sz="1800" dirty="0"/>
              <a:t>No. It will further add to the pollution of the city.</a:t>
            </a:r>
          </a:p>
          <a:p>
            <a:endParaRPr lang="en-US" sz="1800" dirty="0"/>
          </a:p>
          <a:p>
            <a:r>
              <a:rPr lang="en-US" sz="1800" dirty="0"/>
              <a:t>A. Only argument I is strong</a:t>
            </a:r>
          </a:p>
          <a:p>
            <a:r>
              <a:rPr lang="en-US" sz="1800" dirty="0"/>
              <a:t>B. Only argument II is strong</a:t>
            </a:r>
          </a:p>
          <a:p>
            <a:r>
              <a:rPr lang="en-US" sz="1800" dirty="0"/>
              <a:t>C. Either I or II is strong</a:t>
            </a:r>
          </a:p>
          <a:p>
            <a:r>
              <a:rPr lang="en-US" sz="1800" dirty="0"/>
              <a:t>D. Neither I nor II is strong</a:t>
            </a:r>
          </a:p>
          <a:p>
            <a:r>
              <a:rPr lang="en-US" sz="1800" dirty="0"/>
              <a:t>E. Both I and II are strong</a:t>
            </a:r>
          </a:p>
          <a:p>
            <a:endParaRPr lang="en-US" sz="1800" dirty="0"/>
          </a:p>
          <a:p>
            <a:r>
              <a:rPr lang="en-US" sz="1800" b="1" dirty="0"/>
              <a:t>							     </a:t>
            </a:r>
          </a:p>
          <a:p>
            <a:r>
              <a:rPr lang="" altLang="en-US" sz="1800" b="1" dirty="0"/>
              <a:t>							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13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2" y="855677"/>
            <a:ext cx="87007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Statement:  </a:t>
            </a:r>
            <a:r>
              <a:rPr lang="en-US" sz="1800" dirty="0"/>
              <a:t>Should high chimneys be installed in industries?</a:t>
            </a:r>
            <a:endParaRPr lang="en-US" sz="1800" b="1" dirty="0"/>
          </a:p>
          <a:p>
            <a:r>
              <a:rPr lang="en-US" sz="1800" b="1" dirty="0"/>
              <a:t>Arguments:</a:t>
            </a:r>
            <a:endParaRPr lang="en-US" sz="1800" dirty="0"/>
          </a:p>
          <a:p>
            <a:pPr marL="400050" indent="-400050">
              <a:buAutoNum type="romanUcPeriod"/>
            </a:pPr>
            <a:r>
              <a:rPr lang="en-US" sz="1800" dirty="0"/>
              <a:t>Yes.  It reduces pollution at ground level.</a:t>
            </a:r>
          </a:p>
          <a:p>
            <a:r>
              <a:rPr lang="en-US" sz="1800" dirty="0"/>
              <a:t>II.    No. It increases pollution in upper atmosphere.</a:t>
            </a:r>
          </a:p>
          <a:p>
            <a:endParaRPr lang="en-US" sz="1800" dirty="0"/>
          </a:p>
          <a:p>
            <a:r>
              <a:rPr lang="en-US" sz="1800" dirty="0"/>
              <a:t>A. Only argument I is strong</a:t>
            </a:r>
          </a:p>
          <a:p>
            <a:r>
              <a:rPr lang="en-US" sz="1800" dirty="0"/>
              <a:t>B. Only argument II is strong</a:t>
            </a:r>
          </a:p>
          <a:p>
            <a:r>
              <a:rPr lang="en-US" sz="1800" dirty="0"/>
              <a:t>C. Either I or II is strong</a:t>
            </a:r>
          </a:p>
          <a:p>
            <a:r>
              <a:rPr lang="en-US" sz="1800" dirty="0"/>
              <a:t>D. Neither I nor II is strong</a:t>
            </a:r>
          </a:p>
          <a:p>
            <a:r>
              <a:rPr lang="en-US" sz="1800" dirty="0"/>
              <a:t>E. Both I and II are strong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  </a:t>
            </a:r>
            <a:r>
              <a:rPr lang="" altLang="en-US" sz="1800" b="1" dirty="0"/>
              <a:t>							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21515" y="40778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14</a:t>
            </a:r>
          </a:p>
        </p:txBody>
      </p:sp>
      <p:sp>
        <p:nvSpPr>
          <p:cNvPr id="2" name="Rectangle 1"/>
          <p:cNvSpPr/>
          <p:nvPr/>
        </p:nvSpPr>
        <p:spPr>
          <a:xfrm>
            <a:off x="443238" y="812793"/>
            <a:ext cx="8486128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Statement:  </a:t>
            </a:r>
            <a:r>
              <a:rPr lang="en-US" sz="1800" dirty="0"/>
              <a:t>Does India need so many plans for development?</a:t>
            </a:r>
          </a:p>
          <a:p>
            <a:r>
              <a:rPr lang="en-US" sz="1800" b="1" dirty="0"/>
              <a:t>Arguments:</a:t>
            </a:r>
            <a:endParaRPr lang="en-US" sz="1800" dirty="0"/>
          </a:p>
          <a:p>
            <a:r>
              <a:rPr lang="en-US" sz="1800" dirty="0"/>
              <a:t>I.  Yes. Nothing can be achieved without proper planning.</a:t>
            </a:r>
          </a:p>
          <a:p>
            <a:r>
              <a:rPr lang="en-US" sz="1800" dirty="0"/>
              <a:t>II. No. Too much time, money and energy is wasted on planning.</a:t>
            </a:r>
          </a:p>
          <a:p>
            <a:endParaRPr lang="en-US" sz="1800" dirty="0"/>
          </a:p>
          <a:p>
            <a:r>
              <a:rPr lang="en-US" sz="1800" dirty="0"/>
              <a:t>A. Only argument I is strong</a:t>
            </a:r>
          </a:p>
          <a:p>
            <a:r>
              <a:rPr lang="en-US" sz="1800" dirty="0"/>
              <a:t>B. Only argument II is strong</a:t>
            </a:r>
          </a:p>
          <a:p>
            <a:r>
              <a:rPr lang="en-US" sz="1800" dirty="0"/>
              <a:t>C. Either I or II is strong</a:t>
            </a:r>
          </a:p>
          <a:p>
            <a:r>
              <a:rPr lang="en-US" sz="1800" dirty="0"/>
              <a:t>D. Neither I nor II is strong</a:t>
            </a:r>
          </a:p>
          <a:p>
            <a:r>
              <a:rPr lang="en-US" sz="1800" dirty="0"/>
              <a:t>E. Both I and II are strong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 							            </a:t>
            </a:r>
          </a:p>
          <a:p>
            <a:r>
              <a:rPr lang="en-US" sz="1800" b="1" dirty="0"/>
              <a:t> </a:t>
            </a:r>
            <a:r>
              <a:rPr lang="" altLang="en-US" sz="1800" b="1" dirty="0"/>
              <a:t>							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037" y="1785657"/>
            <a:ext cx="7734748" cy="2474371"/>
          </a:xfrm>
        </p:spPr>
        <p:txBody>
          <a:bodyPr/>
          <a:lstStyle/>
          <a:p>
            <a:pPr marL="114300" indent="0">
              <a:buNone/>
            </a:pPr>
            <a:r>
              <a:rPr lang="en-IN" sz="3600" b="1" dirty="0">
                <a:solidFill>
                  <a:schemeClr val="tx1"/>
                </a:solidFill>
              </a:rPr>
              <a:t>STRENGTHENING AND WEAKENING STATEMENT</a:t>
            </a:r>
          </a:p>
          <a:p>
            <a:pPr marL="114300" indent="0">
              <a:buNone/>
            </a:pPr>
            <a:r>
              <a:rPr lang="en-IN" sz="3600" b="1" dirty="0">
                <a:solidFill>
                  <a:schemeClr val="tx1"/>
                </a:solidFill>
              </a:rPr>
              <a:t>    </a:t>
            </a: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82971" y="174171"/>
            <a:ext cx="1959429" cy="82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15</a:t>
            </a:r>
          </a:p>
        </p:txBody>
      </p:sp>
      <p:sp>
        <p:nvSpPr>
          <p:cNvPr id="2" name="Rectangle 1"/>
          <p:cNvSpPr/>
          <p:nvPr/>
        </p:nvSpPr>
        <p:spPr>
          <a:xfrm>
            <a:off x="302111" y="838272"/>
            <a:ext cx="85129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Statement:  </a:t>
            </a:r>
            <a:r>
              <a:rPr lang="en-US" sz="1800" dirty="0"/>
              <a:t>Should articles of only deserving authors be allowed to be published?</a:t>
            </a:r>
            <a:endParaRPr lang="en-US" sz="1800" b="1" dirty="0"/>
          </a:p>
          <a:p>
            <a:r>
              <a:rPr lang="en-US" sz="1800" b="1" dirty="0"/>
              <a:t>Arguments:</a:t>
            </a:r>
            <a:endParaRPr lang="en-US" sz="1800" dirty="0"/>
          </a:p>
          <a:p>
            <a:pPr marL="400050" indent="-400050">
              <a:buAutoNum type="romanUcPeriod"/>
            </a:pPr>
            <a:r>
              <a:rPr lang="en-US" sz="1800" dirty="0"/>
              <a:t>Yes. It will save a lot of paper which is in short supply.</a:t>
            </a:r>
          </a:p>
          <a:p>
            <a:pPr marL="400050" indent="-400050">
              <a:buAutoNum type="romanUcPeriod"/>
            </a:pPr>
            <a:r>
              <a:rPr lang="en-US" sz="1800" dirty="0"/>
              <a:t>No. It is not possible to draw a line between the deserving and the undeserving.</a:t>
            </a:r>
          </a:p>
          <a:p>
            <a:endParaRPr lang="en-US" sz="1800" dirty="0"/>
          </a:p>
          <a:p>
            <a:r>
              <a:rPr lang="en-US" sz="1800" dirty="0"/>
              <a:t>A. Only argument I is strong</a:t>
            </a:r>
          </a:p>
          <a:p>
            <a:r>
              <a:rPr lang="en-US" sz="1800" dirty="0"/>
              <a:t>B. Only argument II is strong</a:t>
            </a:r>
          </a:p>
          <a:p>
            <a:r>
              <a:rPr lang="en-US" sz="1800" dirty="0"/>
              <a:t>C. Either I or II is strong</a:t>
            </a:r>
          </a:p>
          <a:p>
            <a:r>
              <a:rPr lang="en-US" sz="1800" dirty="0"/>
              <a:t>D. Neither I nor II is strong</a:t>
            </a:r>
          </a:p>
          <a:p>
            <a:r>
              <a:rPr lang="en-US" sz="1800" dirty="0"/>
              <a:t>E. Both I and II are strong</a:t>
            </a:r>
          </a:p>
          <a:p>
            <a:endParaRPr lang="en-US" sz="1800" dirty="0"/>
          </a:p>
          <a:p>
            <a:r>
              <a:rPr lang="" altLang="en-US" sz="1800" b="1" dirty="0">
                <a:sym typeface="+mn-ea"/>
              </a:rPr>
              <a:t>						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1938"/>
            <a:ext cx="4886325" cy="1071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/>
          <p:cNvSpPr/>
          <p:nvPr/>
        </p:nvSpPr>
        <p:spPr>
          <a:xfrm>
            <a:off x="0" y="13557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" y="135577"/>
            <a:ext cx="3613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Direction:</a:t>
            </a:r>
          </a:p>
        </p:txBody>
      </p:sp>
      <p:sp>
        <p:nvSpPr>
          <p:cNvPr id="2" name="Rectangle 1"/>
          <p:cNvSpPr/>
          <p:nvPr/>
        </p:nvSpPr>
        <p:spPr>
          <a:xfrm>
            <a:off x="178329" y="967964"/>
            <a:ext cx="80082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Each question given below consists of a statement, followed by two arguments numbered I and II. You have to decide which of the arguments is a 'strong' argument and which is a 'weak' argument. Give answer: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(A) If only argument I is strong</a:t>
            </a:r>
          </a:p>
          <a:p>
            <a:r>
              <a:rPr lang="en-US" sz="1800" dirty="0">
                <a:solidFill>
                  <a:schemeClr val="tx1"/>
                </a:solidFill>
              </a:rPr>
              <a:t>(B) If only argument II is strong</a:t>
            </a:r>
          </a:p>
          <a:p>
            <a:r>
              <a:rPr lang="en-US" sz="1800" dirty="0">
                <a:solidFill>
                  <a:schemeClr val="tx1"/>
                </a:solidFill>
              </a:rPr>
              <a:t>(C) If either I or II is strong</a:t>
            </a:r>
          </a:p>
          <a:p>
            <a:r>
              <a:rPr lang="en-US" sz="1800" dirty="0">
                <a:solidFill>
                  <a:schemeClr val="tx1"/>
                </a:solidFill>
              </a:rPr>
              <a:t>(D) If neither I nor II is strong and</a:t>
            </a:r>
          </a:p>
          <a:p>
            <a:r>
              <a:rPr lang="en-US" sz="1800" dirty="0">
                <a:solidFill>
                  <a:schemeClr val="tx1"/>
                </a:solidFill>
              </a:rPr>
              <a:t>(E) If both I and II are strong.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3553" y="799578"/>
            <a:ext cx="852512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Statement: </a:t>
            </a:r>
            <a:r>
              <a:rPr lang="en-US" sz="1800" dirty="0"/>
              <a:t>Should India encourage exports, when most things are insufficient for internal use itself?</a:t>
            </a:r>
          </a:p>
          <a:p>
            <a:r>
              <a:rPr lang="en-US" sz="1800" b="1" dirty="0"/>
              <a:t>Arguments:</a:t>
            </a:r>
            <a:endParaRPr lang="en-US" sz="1800" dirty="0"/>
          </a:p>
          <a:p>
            <a:r>
              <a:rPr lang="en-US" sz="1800" dirty="0"/>
              <a:t>I. Yes. We have to earn foreign exchange to pay for our imports.</a:t>
            </a:r>
          </a:p>
          <a:p>
            <a:r>
              <a:rPr lang="en-US" sz="1800" dirty="0"/>
              <a:t>II. No. Even selective encouragement would lead to shortages</a:t>
            </a:r>
          </a:p>
          <a:p>
            <a:endParaRPr lang="en-US" sz="1800" dirty="0"/>
          </a:p>
          <a:p>
            <a:r>
              <a:rPr lang="en-US" sz="1800" dirty="0"/>
              <a:t>A. Only argument I is strong</a:t>
            </a:r>
          </a:p>
          <a:p>
            <a:r>
              <a:rPr lang="en-US" sz="1800" dirty="0"/>
              <a:t>B. Only argument II is strong</a:t>
            </a:r>
          </a:p>
          <a:p>
            <a:r>
              <a:rPr lang="en-US" sz="1800" dirty="0"/>
              <a:t>C. Either I or II is strong</a:t>
            </a:r>
          </a:p>
          <a:p>
            <a:r>
              <a:rPr lang="en-US" sz="1800" dirty="0"/>
              <a:t>D. Neither I nor II is strong</a:t>
            </a:r>
          </a:p>
          <a:p>
            <a:r>
              <a:rPr lang="en-US" sz="1800" dirty="0"/>
              <a:t>E. Both I and II are strong</a:t>
            </a:r>
          </a:p>
          <a:p>
            <a:endParaRPr lang="en-US" sz="1800" dirty="0"/>
          </a:p>
          <a:p>
            <a:r>
              <a:rPr lang="en-IN" sz="1800" dirty="0">
                <a:solidFill>
                  <a:schemeClr val="tx1"/>
                </a:solidFill>
              </a:rPr>
              <a:t>															</a:t>
            </a:r>
            <a:r>
              <a:rPr lang="en-IN" sz="1800">
                <a:solidFill>
                  <a:schemeClr val="tx1"/>
                </a:solidFill>
              </a:rPr>
              <a:t>	</a:t>
            </a:r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228386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41638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140" y="554252"/>
            <a:ext cx="852512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r>
              <a:rPr lang="en-US" sz="1800" b="1" dirty="0"/>
              <a:t>Statement: </a:t>
            </a:r>
            <a:r>
              <a:rPr lang="en-US" sz="1800" dirty="0"/>
              <a:t>Should all the drugs patented and manufactured in Western countries be first tried out on sample basis before giving license for sale to general public in India?</a:t>
            </a:r>
          </a:p>
          <a:p>
            <a:r>
              <a:rPr lang="en-US" sz="1800" b="1" dirty="0"/>
              <a:t>Arguments:</a:t>
            </a:r>
          </a:p>
          <a:p>
            <a:r>
              <a:rPr lang="en-US" sz="1800" dirty="0"/>
              <a:t>I. Yes. Many such drugs require different doses and duration for Indian    </a:t>
            </a:r>
          </a:p>
          <a:p>
            <a:r>
              <a:rPr lang="en-US" sz="1800" dirty="0"/>
              <a:t>   population and hence it is necessary.</a:t>
            </a:r>
          </a:p>
          <a:p>
            <a:r>
              <a:rPr lang="en-US" sz="1800" dirty="0"/>
              <a:t>II. No. This is just not feasible and hence cannot be implemented.</a:t>
            </a:r>
          </a:p>
          <a:p>
            <a:endParaRPr lang="en-US" sz="1800" dirty="0"/>
          </a:p>
          <a:p>
            <a:r>
              <a:rPr lang="en-US" sz="1800" dirty="0"/>
              <a:t>A. Only argument I is strong</a:t>
            </a:r>
          </a:p>
          <a:p>
            <a:r>
              <a:rPr lang="en-US" sz="1800" dirty="0"/>
              <a:t>B. Only argument II is strong</a:t>
            </a:r>
          </a:p>
          <a:p>
            <a:r>
              <a:rPr lang="en-US" sz="1800" dirty="0"/>
              <a:t>C. Either I or II is strong</a:t>
            </a:r>
          </a:p>
          <a:p>
            <a:r>
              <a:rPr lang="en-US" sz="1800" dirty="0"/>
              <a:t>D. Neither I nor II is strong</a:t>
            </a:r>
          </a:p>
          <a:p>
            <a:r>
              <a:rPr lang="en-US" sz="1800" dirty="0"/>
              <a:t>E. Both I and II are strong</a:t>
            </a:r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 							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385" y="925550"/>
            <a:ext cx="8508381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Statement: </a:t>
            </a:r>
            <a:r>
              <a:rPr lang="en-US" sz="1800" dirty="0"/>
              <a:t>Should India make efforts to harness solar energy to fulfill its energy requirements?</a:t>
            </a:r>
          </a:p>
          <a:p>
            <a:r>
              <a:rPr lang="en-US" sz="1800" b="1" dirty="0"/>
              <a:t>Arguments:</a:t>
            </a:r>
            <a:endParaRPr lang="en-US" sz="1800" dirty="0"/>
          </a:p>
          <a:p>
            <a:r>
              <a:rPr lang="en-US" sz="1800" dirty="0"/>
              <a:t>I. Yes, Most of the energy sources used at present is exhaustible.</a:t>
            </a:r>
          </a:p>
          <a:p>
            <a:r>
              <a:rPr lang="en-US" sz="1800" dirty="0"/>
              <a:t>II. No. Harnessing solar energy requires a lot of capital, which India </a:t>
            </a:r>
          </a:p>
          <a:p>
            <a:r>
              <a:rPr lang="en-US" sz="1800" dirty="0"/>
              <a:t>    lacks in.</a:t>
            </a:r>
          </a:p>
          <a:p>
            <a:endParaRPr lang="en-US" sz="1800" dirty="0"/>
          </a:p>
          <a:p>
            <a:r>
              <a:rPr lang="en-US" sz="1800" dirty="0"/>
              <a:t>A. Only argument I is strong</a:t>
            </a:r>
          </a:p>
          <a:p>
            <a:r>
              <a:rPr lang="en-US" sz="1800" dirty="0"/>
              <a:t>B. Only argument II is strong</a:t>
            </a:r>
          </a:p>
          <a:p>
            <a:r>
              <a:rPr lang="en-US" sz="1800" dirty="0"/>
              <a:t>C. Either I or II is strong</a:t>
            </a:r>
          </a:p>
          <a:p>
            <a:r>
              <a:rPr lang="en-US" sz="1800" dirty="0"/>
              <a:t>D. Neither I nor II is strong</a:t>
            </a:r>
          </a:p>
          <a:p>
            <a:r>
              <a:rPr lang="en-US" sz="1800" dirty="0"/>
              <a:t>E. Both I and II are strong</a:t>
            </a:r>
          </a:p>
          <a:p>
            <a:r>
              <a:rPr lang="en-US" sz="1800" dirty="0"/>
              <a:t>                                                                                                             </a:t>
            </a:r>
            <a:r>
              <a:rPr lang="" altLang="en-US" sz="1800" dirty="0"/>
              <a:t>								</a:t>
            </a:r>
            <a:endParaRPr lang="en-US" sz="18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7809" y="1000349"/>
            <a:ext cx="850838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Statement: </a:t>
            </a:r>
            <a:r>
              <a:rPr lang="en-US" sz="1800" dirty="0">
                <a:latin typeface="arial" panose="020B0604020202020204" pitchFamily="34" charset="0"/>
              </a:rPr>
              <a:t>Should the prestigious people who have committed crime unknowingly, be met with special treatment?</a:t>
            </a:r>
          </a:p>
          <a:p>
            <a:r>
              <a:rPr lang="en-US" sz="1800" b="1" dirty="0">
                <a:latin typeface="arial" panose="020B0604020202020204" pitchFamily="34" charset="0"/>
              </a:rPr>
              <a:t>Arguments:</a:t>
            </a:r>
            <a:endParaRPr lang="en-US" sz="1800" dirty="0"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</a:rPr>
              <a:t>Yes. The prestigious people do not commit crime intentionally.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</a:rPr>
              <a:t>No. It is our policy that everybody is equal before the </a:t>
            </a:r>
            <a:r>
              <a:rPr lang="en-US" sz="1800">
                <a:latin typeface="arial" panose="020B0604020202020204" pitchFamily="34" charset="0"/>
              </a:rPr>
              <a:t>law.</a:t>
            </a:r>
          </a:p>
          <a:p>
            <a:endParaRPr lang="en-US" sz="1800" dirty="0">
              <a:latin typeface="arial" panose="020B0604020202020204" pitchFamily="34" charset="0"/>
            </a:endParaRPr>
          </a:p>
          <a:p>
            <a:r>
              <a:rPr lang="en-US" sz="1800" dirty="0"/>
              <a:t>A. Only argument I is strong</a:t>
            </a:r>
          </a:p>
          <a:p>
            <a:r>
              <a:rPr lang="en-US" sz="1800" dirty="0"/>
              <a:t>B. Only argument II is strong</a:t>
            </a:r>
          </a:p>
          <a:p>
            <a:r>
              <a:rPr lang="en-US" sz="1800" dirty="0"/>
              <a:t>C. Either I or II is strong</a:t>
            </a:r>
          </a:p>
          <a:p>
            <a:r>
              <a:rPr lang="en-US" sz="1800" dirty="0"/>
              <a:t>D. Neither I nor II is strong</a:t>
            </a:r>
          </a:p>
          <a:p>
            <a:r>
              <a:rPr lang="en-US" sz="1800" dirty="0"/>
              <a:t>E. Both I and II are strong</a:t>
            </a:r>
          </a:p>
          <a:p>
            <a:r>
              <a:rPr lang="en-US" sz="1800" b="1" dirty="0"/>
              <a:t>                                                                                                             </a:t>
            </a:r>
          </a:p>
          <a:p>
            <a:r>
              <a:rPr lang="en-US" sz="1800" b="1" dirty="0"/>
              <a:t>                                                                                                                  </a:t>
            </a:r>
          </a:p>
          <a:p>
            <a:r>
              <a:rPr lang="en-US" sz="1800" b="1" dirty="0"/>
              <a:t> </a:t>
            </a:r>
            <a:r>
              <a:rPr lang="" altLang="en-US" sz="1800" b="1" dirty="0"/>
              <a:t>							</a:t>
            </a:r>
            <a:endParaRPr lang="en-US" sz="1800" b="1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8936" y="700205"/>
          <a:ext cx="9122114" cy="213360"/>
        </p:xfrm>
        <a:graphic>
          <a:graphicData uri="http://schemas.openxmlformats.org/drawingml/2006/table">
            <a:tbl>
              <a:tblPr/>
              <a:tblGrid>
                <a:gridCol w="912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Font typeface="+mj-lt"/>
                        <a:buNone/>
                      </a:pPr>
                      <a:endParaRPr lang="en-US" dirty="0">
                        <a:effectLst/>
                        <a:latin typeface="Arial" panose="0208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8936" y="700205"/>
            <a:ext cx="8486128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Statement: </a:t>
            </a:r>
            <a:r>
              <a:rPr lang="en-US" sz="1800" dirty="0"/>
              <a:t>Should there be students union in college/university?</a:t>
            </a:r>
          </a:p>
          <a:p>
            <a:r>
              <a:rPr lang="en-US" sz="1800" b="1" dirty="0"/>
              <a:t>Arguments:</a:t>
            </a:r>
            <a:endParaRPr lang="en-US" sz="1800" dirty="0"/>
          </a:p>
          <a:p>
            <a:pPr marL="400050" indent="-400050">
              <a:buAutoNum type="romanUcPeriod"/>
            </a:pPr>
            <a:r>
              <a:rPr lang="en-US" sz="1800" dirty="0"/>
              <a:t>No. This will create a political atmosphere in the campus.</a:t>
            </a:r>
          </a:p>
          <a:p>
            <a:pPr marL="400050" indent="-400050">
              <a:buAutoNum type="romanUcPeriod"/>
            </a:pPr>
            <a:r>
              <a:rPr lang="en-US" sz="1800" dirty="0"/>
              <a:t>Yes, it is very necessary Students are future political leaders.</a:t>
            </a:r>
          </a:p>
          <a:p>
            <a:endParaRPr lang="en-US" sz="1800" dirty="0"/>
          </a:p>
          <a:p>
            <a:r>
              <a:rPr lang="en-US" sz="1800" dirty="0"/>
              <a:t>A. Only argument I is strong</a:t>
            </a:r>
          </a:p>
          <a:p>
            <a:r>
              <a:rPr lang="en-US" sz="1800" dirty="0"/>
              <a:t>B. Only argument II is strong</a:t>
            </a:r>
          </a:p>
          <a:p>
            <a:r>
              <a:rPr lang="en-US" sz="1800" dirty="0"/>
              <a:t>C. Either I or II is strong</a:t>
            </a:r>
          </a:p>
          <a:p>
            <a:r>
              <a:rPr lang="en-US" sz="1800" dirty="0"/>
              <a:t>D. Neither I nor II is strong</a:t>
            </a:r>
          </a:p>
          <a:p>
            <a:r>
              <a:rPr lang="en-US" sz="1800" dirty="0"/>
              <a:t>E. Both I and II are strong</a:t>
            </a:r>
          </a:p>
          <a:p>
            <a:r>
              <a:rPr lang="en-US" sz="1800" dirty="0"/>
              <a:t>                                                                                                             </a:t>
            </a:r>
          </a:p>
          <a:p>
            <a:r>
              <a:rPr lang="en-US" sz="1800" dirty="0"/>
              <a:t>                                                                                                                  </a:t>
            </a:r>
          </a:p>
          <a:p>
            <a:r>
              <a:rPr lang="en-US" sz="1800" dirty="0"/>
              <a:t>                                                                                                                 </a:t>
            </a:r>
          </a:p>
          <a:p>
            <a:r>
              <a:rPr lang="en-US" sz="1800" dirty="0"/>
              <a:t>  </a:t>
            </a:r>
            <a:r>
              <a:rPr lang="" altLang="en-US" sz="1800" dirty="0"/>
              <a:t>							</a:t>
            </a:r>
            <a:endParaRPr lang="en-US" sz="1800" b="1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1938"/>
            <a:ext cx="4886325" cy="1071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/>
          <p:cNvSpPr/>
          <p:nvPr/>
        </p:nvSpPr>
        <p:spPr>
          <a:xfrm>
            <a:off x="0" y="13557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" y="135577"/>
            <a:ext cx="3613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Direction:</a:t>
            </a:r>
          </a:p>
        </p:txBody>
      </p:sp>
      <p:sp>
        <p:nvSpPr>
          <p:cNvPr id="2" name="Rectangle 1"/>
          <p:cNvSpPr/>
          <p:nvPr/>
        </p:nvSpPr>
        <p:spPr>
          <a:xfrm>
            <a:off x="178329" y="967964"/>
            <a:ext cx="80082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Each question given below consists of a statement, followed by two arguments numbered I and II. You have to decide which of the arguments is a 'strong' argument and which is a 'weak' argument. Give answer:</a:t>
            </a:r>
          </a:p>
          <a:p>
            <a:endParaRPr lang="en-US" sz="1800" dirty="0"/>
          </a:p>
          <a:p>
            <a:r>
              <a:rPr lang="en-US" sz="1800" dirty="0"/>
              <a:t>(A) If only argument I is strong</a:t>
            </a:r>
          </a:p>
          <a:p>
            <a:r>
              <a:rPr lang="en-US" sz="1800" dirty="0"/>
              <a:t>(B) If only argument II is strong</a:t>
            </a:r>
          </a:p>
          <a:p>
            <a:r>
              <a:rPr lang="en-US" sz="1800" dirty="0"/>
              <a:t>(C) If either I or II is strong</a:t>
            </a:r>
          </a:p>
          <a:p>
            <a:r>
              <a:rPr lang="en-US" sz="1800" dirty="0"/>
              <a:t>(D) If neither I nor II is strong and</a:t>
            </a:r>
          </a:p>
          <a:p>
            <a:r>
              <a:rPr lang="en-US" sz="1800" dirty="0"/>
              <a:t>(E) If both I and II are strong.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9FEDB7F3802F468C3F317ED9EE4CFD" ma:contentTypeVersion="5" ma:contentTypeDescription="Create a new document." ma:contentTypeScope="" ma:versionID="6fe5db675d18f63c65be8bb08b523b90">
  <xsd:schema xmlns:xsd="http://www.w3.org/2001/XMLSchema" xmlns:xs="http://www.w3.org/2001/XMLSchema" xmlns:p="http://schemas.microsoft.com/office/2006/metadata/properties" xmlns:ns2="b59e9f2d-0158-4a14-8bbe-457d8844f88f" targetNamespace="http://schemas.microsoft.com/office/2006/metadata/properties" ma:root="true" ma:fieldsID="461deb205d52b7b2dc1eb04643edfaa4" ns2:_="">
    <xsd:import namespace="b59e9f2d-0158-4a14-8bbe-457d8844f8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9e9f2d-0158-4a14-8bbe-457d8844f8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348294-A561-4239-84A1-3C017487F0CE}"/>
</file>

<file path=customXml/itemProps2.xml><?xml version="1.0" encoding="utf-8"?>
<ds:datastoreItem xmlns:ds="http://schemas.openxmlformats.org/officeDocument/2006/customXml" ds:itemID="{0D9CBE6A-1943-4F44-8ABE-5F68260EE981}"/>
</file>

<file path=customXml/itemProps3.xml><?xml version="1.0" encoding="utf-8"?>
<ds:datastoreItem xmlns:ds="http://schemas.openxmlformats.org/officeDocument/2006/customXml" ds:itemID="{933AF4AA-7795-4ACA-98E8-6A559B0C61A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1867</Words>
  <Application>Microsoft Office PowerPoint</Application>
  <PresentationFormat>On-screen Show (16:9)</PresentationFormat>
  <Paragraphs>300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sushmitha</dc:creator>
  <cp:lastModifiedBy>ETHNUS14</cp:lastModifiedBy>
  <cp:revision>394</cp:revision>
  <dcterms:created xsi:type="dcterms:W3CDTF">2019-12-12T07:25:41Z</dcterms:created>
  <dcterms:modified xsi:type="dcterms:W3CDTF">2022-02-26T10:30:53Z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  <property fmtid="{D5CDD505-2E9C-101B-9397-08002B2CF9AE}" pid="3" name="ContentTypeId">
    <vt:lpwstr>0x010100459FEDB7F3802F468C3F317ED9EE4CFD</vt:lpwstr>
  </property>
</Properties>
</file>