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notesSlides/notesSlide4.xml" ContentType="application/vnd.openxmlformats-officedocument.presentationml.notesSlide+xml"/>
  <Override PartName="/ppt/slides/slide6.xml" ContentType="application/vnd.openxmlformats-officedocument.presentationml.slide+xml"/>
  <Override PartName="/ppt/notesSlides/notesSlide5.xml" ContentType="application/vnd.openxmlformats-officedocument.presentationml.notesSlide+xml"/>
  <Override PartName="/ppt/slides/slide7.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notesSlides/notesSlide8.xml" ContentType="application/vnd.openxmlformats-officedocument.presentationml.notesSlide+xml"/>
  <Override PartName="/ppt/slides/slide10.xml" ContentType="application/vnd.openxmlformats-officedocument.presentationml.slide+xml"/>
  <Override PartName="/ppt/notesSlides/notesSlide9.xml" ContentType="application/vnd.openxmlformats-officedocument.presentationml.notesSlide+xml"/>
  <Override PartName="/ppt/slides/slide11.xml" ContentType="application/vnd.openxmlformats-officedocument.presentationml.slide+xml"/>
  <Override PartName="/ppt/notesSlides/notesSlide10.xml" ContentType="application/vnd.openxmlformats-officedocument.presentationml.notesSlide+xml"/>
  <Override PartName="/ppt/slides/slide12.xml" ContentType="application/vnd.openxmlformats-officedocument.presentationml.slide+xml"/>
  <Override PartName="/ppt/notesSlides/notesSlide11.xml" ContentType="application/vnd.openxmlformats-officedocument.presentationml.notesSlide+xml"/>
  <Override PartName="/ppt/slides/slide13.xml" ContentType="application/vnd.openxmlformats-officedocument.presentationml.slide+xml"/>
  <Override PartName="/ppt/notesSlides/notesSlide12.xml" ContentType="application/vnd.openxmlformats-officedocument.presentationml.notesSlide+xml"/>
  <Override PartName="/ppt/slides/slide14.xml" ContentType="application/vnd.openxmlformats-officedocument.presentationml.slide+xml"/>
  <Override PartName="/ppt/notesSlides/notesSlide13.xml" ContentType="application/vnd.openxmlformats-officedocument.presentationml.notesSlide+xml"/>
  <Override PartName="/ppt/slides/slide15.xml" ContentType="application/vnd.openxmlformats-officedocument.presentationml.slide+xml"/>
  <Override PartName="/ppt/notesSlides/notesSlide14.xml" ContentType="application/vnd.openxmlformats-officedocument.presentationml.notesSlide+xml"/>
  <Override PartName="/ppt/slides/slide16.xml" ContentType="application/vnd.openxmlformats-officedocument.presentationml.slide+xml"/>
  <Override PartName="/ppt/notesSlides/notesSlide15.xml" ContentType="application/vnd.openxmlformats-officedocument.presentationml.notesSlide+xml"/>
  <Override PartName="/ppt/slides/slide17.xml" ContentType="application/vnd.openxmlformats-officedocument.presentationml.slide+xml"/>
  <Override PartName="/ppt/notesSlides/notesSlide16.xml" ContentType="application/vnd.openxmlformats-officedocument.presentationml.notesSlide+xml"/>
  <Override PartName="/ppt/slides/slide18.xml" ContentType="application/vnd.openxmlformats-officedocument.presentationml.slide+xml"/>
  <Override PartName="/ppt/notesSlides/notesSlide17.xml" ContentType="application/vnd.openxmlformats-officedocument.presentationml.notesSlide+xml"/>
  <Override PartName="/ppt/slides/slide19.xml" ContentType="application/vnd.openxmlformats-officedocument.presentationml.slide+xml"/>
  <Override PartName="/ppt/notesSlides/notesSlide18.xml" ContentType="application/vnd.openxmlformats-officedocument.presentationml.notesSlide+xml"/>
  <Override PartName="/ppt/slides/slide20.xml" ContentType="application/vnd.openxmlformats-officedocument.presentationml.slide+xml"/>
  <Override PartName="/ppt/notesSlides/notesSlide19.xml" ContentType="application/vnd.openxmlformats-officedocument.presentationml.notesSlide+xml"/>
  <Override PartName="/ppt/slides/slide21.xml" ContentType="application/vnd.openxmlformats-officedocument.presentationml.slide+xml"/>
  <Override PartName="/ppt/notesSlides/notesSlide20.xml" ContentType="application/vnd.openxmlformats-officedocument.presentationml.notesSlide+xml"/>
  <Override PartName="/ppt/slides/slide22.xml" ContentType="application/vnd.openxmlformats-officedocument.presentationml.slide+xml"/>
  <Override PartName="/ppt/notesSlides/notesSlide21.xml" ContentType="application/vnd.openxmlformats-officedocument.presentationml.notesSlide+xml"/>
  <Override PartName="/ppt/slides/slide23.xml" ContentType="application/vnd.openxmlformats-officedocument.presentationml.slide+xml"/>
  <Override PartName="/ppt/notesSlides/notesSlide22.xml" ContentType="application/vnd.openxmlformats-officedocument.presentationml.notesSlide+xml"/>
  <Override PartName="/ppt/slides/slide24.xml" ContentType="application/vnd.openxmlformats-officedocument.presentationml.slide+xml"/>
  <Override PartName="/ppt/notesSlides/notesSlide23.xml" ContentType="application/vnd.openxmlformats-officedocument.presentationml.notesSlide+xml"/>
  <Override PartName="/ppt/slides/slide25.xml" ContentType="application/vnd.openxmlformats-officedocument.presentationml.slide+xml"/>
  <Override PartName="/ppt/notesSlides/notesSlide24.xml" ContentType="application/vnd.openxmlformats-officedocument.presentationml.notesSlide+xml"/>
  <Override PartName="/ppt/slides/slide26.xml" ContentType="application/vnd.openxmlformats-officedocument.presentationml.slide+xml"/>
  <Override PartName="/ppt/notesSlides/notesSlide25.xml" ContentType="application/vnd.openxmlformats-officedocument.presentationml.notesSlide+xml"/>
  <Override PartName="/ppt/slides/slide27.xml" ContentType="application/vnd.openxmlformats-officedocument.presentationml.slide+xml"/>
  <Override PartName="/ppt/notesSlides/notesSlide26.xml" ContentType="application/vnd.openxmlformats-officedocument.presentationml.notesSlide+xml"/>
  <Override PartName="/ppt/slides/slide28.xml" ContentType="application/vnd.openxmlformats-officedocument.presentationml.slide+xml"/>
  <Override PartName="/ppt/notesSlides/notesSlide27.xml" ContentType="application/vnd.openxmlformats-officedocument.presentationml.notesSlide+xml"/>
  <Override PartName="/ppt/slides/slide29.xml" ContentType="application/vnd.openxmlformats-officedocument.presentationml.slide+xml"/>
  <Override PartName="/ppt/notesSlides/notesSlide28.xml" ContentType="application/vnd.openxmlformats-officedocument.presentationml.notesSlide+xml"/>
  <Override PartName="/ppt/slides/slide30.xml" ContentType="application/vnd.openxmlformats-officedocument.presentationml.slide+xml"/>
  <Override PartName="/ppt/notesSlides/notesSlide29.xml" ContentType="application/vnd.openxmlformats-officedocument.presentationml.notesSlide+xml"/>
  <Override PartName="/ppt/slides/slide31.xml" ContentType="application/vnd.openxmlformats-officedocument.presentationml.slide+xml"/>
  <Override PartName="/ppt/notesSlides/notesSlide30.xml" ContentType="application/vnd.openxmlformats-officedocument.presentationml.notesSlide+xml"/>
  <Override PartName="/ppt/slides/slide32.xml" ContentType="application/vnd.openxmlformats-officedocument.presentationml.slide+xml"/>
  <Override PartName="/ppt/notesSlides/notesSlide31.xml" ContentType="application/vnd.openxmlformats-officedocument.presentationml.notesSlide+xml"/>
  <Override PartName="/ppt/slides/slide33.xml" ContentType="application/vnd.openxmlformats-officedocument.presentationml.slide+xml"/>
  <Override PartName="/ppt/notesSlides/notesSlide32.xml" ContentType="application/vnd.openxmlformats-officedocument.presentationml.notesSlide+xml"/>
  <Override PartName="/ppt/slides/slide34.xml" ContentType="application/vnd.openxmlformats-officedocument.presentationml.slide+xml"/>
  <Override PartName="/ppt/notesSlides/notesSlide33.xml" ContentType="application/vnd.openxmlformats-officedocument.presentationml.notesSlide+xml"/>
  <Override PartName="/ppt/slides/slide35.xml" ContentType="application/vnd.openxmlformats-officedocument.presentationml.slide+xml"/>
  <Override PartName="/ppt/notesMasters/notesMaster1.xml" ContentType="application/vnd.openxmlformats-officedocument.presentationml.notesMaster+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media/image2.svg" ContentType="image/svg+xml"/>
  <Override PartName="/ppt/media/image3.svg" ContentType="image/svg+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8" r:id="rId3"/>
    <p:sldId id="317" r:id="rId5"/>
    <p:sldId id="318" r:id="rId6"/>
    <p:sldId id="319" r:id="rId7"/>
    <p:sldId id="320" r:id="rId8"/>
    <p:sldId id="321" r:id="rId9"/>
    <p:sldId id="322" r:id="rId10"/>
    <p:sldId id="323" r:id="rId11"/>
    <p:sldId id="324" r:id="rId12"/>
    <p:sldId id="325" r:id="rId13"/>
    <p:sldId id="326" r:id="rId14"/>
    <p:sldId id="327" r:id="rId15"/>
    <p:sldId id="328" r:id="rId16"/>
    <p:sldId id="329" r:id="rId17"/>
    <p:sldId id="330" r:id="rId18"/>
    <p:sldId id="331" r:id="rId19"/>
    <p:sldId id="332" r:id="rId20"/>
    <p:sldId id="333" r:id="rId21"/>
    <p:sldId id="334" r:id="rId22"/>
    <p:sldId id="335" r:id="rId23"/>
    <p:sldId id="336" r:id="rId24"/>
    <p:sldId id="338" r:id="rId25"/>
    <p:sldId id="339" r:id="rId26"/>
    <p:sldId id="340" r:id="rId27"/>
    <p:sldId id="341" r:id="rId28"/>
    <p:sldId id="342" r:id="rId29"/>
    <p:sldId id="344" r:id="rId30"/>
    <p:sldId id="345" r:id="rId31"/>
    <p:sldId id="346" r:id="rId32"/>
    <p:sldId id="347" r:id="rId33"/>
    <p:sldId id="348" r:id="rId34"/>
    <p:sldId id="349" r:id="rId35"/>
    <p:sldId id="350" r:id="rId36"/>
    <p:sldId id="351" r:id="rId37"/>
    <p:sldId id="257"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05F2C04-C923-438B-8C0F-E0CD2BADF298}">
      <wppc:fontMis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32"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9" Type="http://schemas.openxmlformats.org/officeDocument/2006/relationships/presProps" Target="presProps.xml"/><Relationship Id="rId26" Type="http://schemas.openxmlformats.org/officeDocument/2006/relationships/slide" Target="slides/slide23.xml"/><Relationship Id="rId18" Type="http://schemas.openxmlformats.org/officeDocument/2006/relationships/slide" Target="slides/slide15.xml"/><Relationship Id="rId13" Type="http://schemas.openxmlformats.org/officeDocument/2006/relationships/slide" Target="slides/slide10.xml"/><Relationship Id="rId34" Type="http://schemas.openxmlformats.org/officeDocument/2006/relationships/slide" Target="slides/slide31.xml"/><Relationship Id="rId21" Type="http://schemas.openxmlformats.org/officeDocument/2006/relationships/slide" Target="slides/slide18.xml"/><Relationship Id="rId42" Type="http://schemas.openxmlformats.org/officeDocument/2006/relationships/customXml" Target="../customXml/item1.xml"/><Relationship Id="rId7" Type="http://schemas.openxmlformats.org/officeDocument/2006/relationships/slide" Target="slides/slide4.xml"/><Relationship Id="rId41" Type="http://schemas.openxmlformats.org/officeDocument/2006/relationships/tableStyles" Target="tableStyles.xml"/><Relationship Id="rId29" Type="http://schemas.openxmlformats.org/officeDocument/2006/relationships/slide" Target="slides/slide26.xml"/><Relationship Id="rId20" Type="http://schemas.openxmlformats.org/officeDocument/2006/relationships/slide" Target="slides/slide17.xml"/><Relationship Id="rId2" Type="http://schemas.openxmlformats.org/officeDocument/2006/relationships/theme" Target="theme/theme1.xml"/><Relationship Id="rId16" Type="http://schemas.openxmlformats.org/officeDocument/2006/relationships/slide" Target="slides/slide13.xml"/><Relationship Id="rId6" Type="http://schemas.openxmlformats.org/officeDocument/2006/relationships/slide" Target="slides/slide3.xml"/><Relationship Id="rId40" Type="http://schemas.openxmlformats.org/officeDocument/2006/relationships/viewProps" Target="viewProps.xml"/><Relationship Id="rId37" Type="http://schemas.openxmlformats.org/officeDocument/2006/relationships/slide" Target="slides/slide34.xml"/><Relationship Id="rId32" Type="http://schemas.openxmlformats.org/officeDocument/2006/relationships/slide" Target="slides/slide29.xml"/><Relationship Id="rId24" Type="http://schemas.openxmlformats.org/officeDocument/2006/relationships/slide" Target="slides/slide21.xml"/><Relationship Id="rId11" Type="http://schemas.openxmlformats.org/officeDocument/2006/relationships/slide" Target="slides/slide8.xml"/><Relationship Id="rId1" Type="http://schemas.openxmlformats.org/officeDocument/2006/relationships/slideMaster" Target="slideMasters/slideMaster1.xml"/><Relationship Id="rId5" Type="http://schemas.openxmlformats.org/officeDocument/2006/relationships/slide" Target="slides/slide2.xml"/><Relationship Id="rId36" Type="http://schemas.openxmlformats.org/officeDocument/2006/relationships/slide" Target="slides/slide33.xml"/><Relationship Id="rId28" Type="http://schemas.openxmlformats.org/officeDocument/2006/relationships/slide" Target="slides/slide25.xml"/><Relationship Id="rId23" Type="http://schemas.openxmlformats.org/officeDocument/2006/relationships/slide" Target="slides/slide20.xml"/><Relationship Id="rId15" Type="http://schemas.openxmlformats.org/officeDocument/2006/relationships/slide" Target="slides/slide12.xml"/><Relationship Id="rId31" Type="http://schemas.openxmlformats.org/officeDocument/2006/relationships/slide" Target="slides/slide28.xml"/><Relationship Id="rId19" Type="http://schemas.openxmlformats.org/officeDocument/2006/relationships/slide" Target="slides/slide16.xml"/><Relationship Id="rId10" Type="http://schemas.openxmlformats.org/officeDocument/2006/relationships/slide" Target="slides/slide7.xml"/><Relationship Id="rId44" Type="http://schemas.openxmlformats.org/officeDocument/2006/relationships/customXml" Target="../customXml/item3.xml"/><Relationship Id="rId9" Type="http://schemas.openxmlformats.org/officeDocument/2006/relationships/slide" Target="slides/slide6.xml"/><Relationship Id="rId4" Type="http://schemas.openxmlformats.org/officeDocument/2006/relationships/notesMaster" Target="notesMasters/notesMaster1.xml"/><Relationship Id="rId35" Type="http://schemas.openxmlformats.org/officeDocument/2006/relationships/slide" Target="slides/slide32.xml"/><Relationship Id="rId30" Type="http://schemas.openxmlformats.org/officeDocument/2006/relationships/slide" Target="slides/slide27.xml"/><Relationship Id="rId27" Type="http://schemas.openxmlformats.org/officeDocument/2006/relationships/slide" Target="slides/slide24.xml"/><Relationship Id="rId22" Type="http://schemas.openxmlformats.org/officeDocument/2006/relationships/slide" Target="slides/slide19.xml"/><Relationship Id="rId14" Type="http://schemas.openxmlformats.org/officeDocument/2006/relationships/slide" Target="slides/slide11.xml"/><Relationship Id="rId43" Type="http://schemas.openxmlformats.org/officeDocument/2006/relationships/customXml" Target="../customXml/item2.xml"/><Relationship Id="rId8" Type="http://schemas.openxmlformats.org/officeDocument/2006/relationships/slide" Target="slides/slide5.xml"/><Relationship Id="rId3" Type="http://schemas.openxmlformats.org/officeDocument/2006/relationships/slide" Target="slides/slide1.xml"/><Relationship Id="rId38" Type="http://schemas.openxmlformats.org/officeDocument/2006/relationships/slide" Target="slides/slide35.xml"/><Relationship Id="rId33" Type="http://schemas.openxmlformats.org/officeDocument/2006/relationships/slide" Target="slides/slide30.xml"/><Relationship Id="rId25" Type="http://schemas.openxmlformats.org/officeDocument/2006/relationships/slide" Target="slides/slide22.xml"/><Relationship Id="rId17" Type="http://schemas.openxmlformats.org/officeDocument/2006/relationships/slide" Target="slides/slide14.xml"/><Relationship Id="rId12"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0CC2D6-1E04-48D5-AB52-C31173FD6C43}"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218F3E-4C61-415A-BB54-640B657AF41E}"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7"/>
        <p:cNvGrpSpPr/>
        <p:nvPr/>
      </p:nvGrpSpPr>
      <p:grpSpPr>
        <a:xfrm>
          <a:off x="0" y="0"/>
          <a:ext cx="0" cy="0"/>
          <a:chOff x="0" y="0"/>
          <a:chExt cx="0" cy="0"/>
        </a:xfrm>
      </p:grpSpPr>
      <p:sp>
        <p:nvSpPr>
          <p:cNvPr id="48" name="Google Shape;4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
        <p:cNvGrpSpPr/>
        <p:nvPr/>
      </p:nvGrpSpPr>
      <p:grpSpPr>
        <a:xfrm>
          <a:off x="0" y="0"/>
          <a:ext cx="0" cy="0"/>
          <a:chOff x="0" y="0"/>
          <a:chExt cx="0" cy="0"/>
        </a:xfrm>
      </p:grpSpPr>
      <p:sp>
        <p:nvSpPr>
          <p:cNvPr id="141" name="Google Shape;14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FontTx/>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
        <p:cNvGrpSpPr/>
        <p:nvPr/>
      </p:nvGrpSpPr>
      <p:grpSpPr>
        <a:xfrm>
          <a:off x="0" y="0"/>
          <a:ext cx="0" cy="0"/>
          <a:chOff x="0" y="0"/>
          <a:chExt cx="0" cy="0"/>
        </a:xfrm>
      </p:grpSpPr>
      <p:sp>
        <p:nvSpPr>
          <p:cNvPr id="141" name="Google Shape;14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FontTx/>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
        <p:cNvGrpSpPr/>
        <p:nvPr/>
      </p:nvGrpSpPr>
      <p:grpSpPr>
        <a:xfrm>
          <a:off x="0" y="0"/>
          <a:ext cx="0" cy="0"/>
          <a:chOff x="0" y="0"/>
          <a:chExt cx="0" cy="0"/>
        </a:xfrm>
      </p:grpSpPr>
      <p:sp>
        <p:nvSpPr>
          <p:cNvPr id="141" name="Google Shape;14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FontTx/>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
        <p:cNvGrpSpPr/>
        <p:nvPr/>
      </p:nvGrpSpPr>
      <p:grpSpPr>
        <a:xfrm>
          <a:off x="0" y="0"/>
          <a:ext cx="0" cy="0"/>
          <a:chOff x="0" y="0"/>
          <a:chExt cx="0" cy="0"/>
        </a:xfrm>
      </p:grpSpPr>
      <p:sp>
        <p:nvSpPr>
          <p:cNvPr id="141" name="Google Shape;14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FontTx/>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
        <p:cNvGrpSpPr/>
        <p:nvPr/>
      </p:nvGrpSpPr>
      <p:grpSpPr>
        <a:xfrm>
          <a:off x="0" y="0"/>
          <a:ext cx="0" cy="0"/>
          <a:chOff x="0" y="0"/>
          <a:chExt cx="0" cy="0"/>
        </a:xfrm>
      </p:grpSpPr>
      <p:sp>
        <p:nvSpPr>
          <p:cNvPr id="141" name="Google Shape;14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FontTx/>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
        <p:cNvGrpSpPr/>
        <p:nvPr/>
      </p:nvGrpSpPr>
      <p:grpSpPr>
        <a:xfrm>
          <a:off x="0" y="0"/>
          <a:ext cx="0" cy="0"/>
          <a:chOff x="0" y="0"/>
          <a:chExt cx="0" cy="0"/>
        </a:xfrm>
      </p:grpSpPr>
      <p:sp>
        <p:nvSpPr>
          <p:cNvPr id="141" name="Google Shape;14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FontTx/>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
        <p:cNvGrpSpPr/>
        <p:nvPr/>
      </p:nvGrpSpPr>
      <p:grpSpPr>
        <a:xfrm>
          <a:off x="0" y="0"/>
          <a:ext cx="0" cy="0"/>
          <a:chOff x="0" y="0"/>
          <a:chExt cx="0" cy="0"/>
        </a:xfrm>
      </p:grpSpPr>
      <p:sp>
        <p:nvSpPr>
          <p:cNvPr id="141" name="Google Shape;14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FontTx/>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
        <p:cNvGrpSpPr/>
        <p:nvPr/>
      </p:nvGrpSpPr>
      <p:grpSpPr>
        <a:xfrm>
          <a:off x="0" y="0"/>
          <a:ext cx="0" cy="0"/>
          <a:chOff x="0" y="0"/>
          <a:chExt cx="0" cy="0"/>
        </a:xfrm>
      </p:grpSpPr>
      <p:sp>
        <p:nvSpPr>
          <p:cNvPr id="141" name="Google Shape;14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FontTx/>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
        <p:cNvGrpSpPr/>
        <p:nvPr/>
      </p:nvGrpSpPr>
      <p:grpSpPr>
        <a:xfrm>
          <a:off x="0" y="0"/>
          <a:ext cx="0" cy="0"/>
          <a:chOff x="0" y="0"/>
          <a:chExt cx="0" cy="0"/>
        </a:xfrm>
      </p:grpSpPr>
      <p:sp>
        <p:nvSpPr>
          <p:cNvPr id="141" name="Google Shape;14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FontTx/>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
        <p:cNvGrpSpPr/>
        <p:nvPr/>
      </p:nvGrpSpPr>
      <p:grpSpPr>
        <a:xfrm>
          <a:off x="0" y="0"/>
          <a:ext cx="0" cy="0"/>
          <a:chOff x="0" y="0"/>
          <a:chExt cx="0" cy="0"/>
        </a:xfrm>
      </p:grpSpPr>
      <p:sp>
        <p:nvSpPr>
          <p:cNvPr id="141" name="Google Shape;14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buFontTx/>
              <a:buNone/>
            </a:pPr>
            <a:r>
              <a:rPr lang="en-I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ANSWER: B</a:t>
            </a:r>
            <a:endParaRPr lang="en-I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endParaRPr>
          </a:p>
          <a:p>
            <a:pPr marL="158750" indent="0">
              <a:buFontTx/>
              <a:buNone/>
            </a:pPr>
            <a:r>
              <a:rPr lang="en-I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EXPLANATION: In a problem like this, it makes sense to mark parts (i.e., constituent propositions) with symbols.</a:t>
            </a:r>
            <a:br>
              <a:rPr lang="en-I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br>
            <a:r>
              <a:rPr lang="en-I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X: In the last T 20 Series </a:t>
            </a:r>
            <a:r>
              <a:rPr lang="en-IN" sz="1100" b="0" i="0" u="none" strike="noStrike" cap="none" dirty="0" err="1">
                <a:solidFill>
                  <a:srgbClr val="000000"/>
                </a:solidFill>
                <a:effectLst/>
                <a:latin typeface="Arial" panose="020B0604020202020204"/>
                <a:ea typeface="Arial" panose="020B0604020202020204"/>
                <a:cs typeface="Arial" panose="020B0604020202020204"/>
                <a:sym typeface="Arial" panose="020B0604020202020204"/>
              </a:rPr>
              <a:t>Virat</a:t>
            </a:r>
            <a:r>
              <a:rPr lang="en-I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 </a:t>
            </a:r>
            <a:r>
              <a:rPr lang="en-IN" sz="1100" b="0" i="0" u="none" strike="noStrike" cap="none" dirty="0" err="1">
                <a:solidFill>
                  <a:srgbClr val="000000"/>
                </a:solidFill>
                <a:effectLst/>
                <a:latin typeface="Arial" panose="020B0604020202020204"/>
                <a:ea typeface="Arial" panose="020B0604020202020204"/>
                <a:cs typeface="Arial" panose="020B0604020202020204"/>
                <a:sym typeface="Arial" panose="020B0604020202020204"/>
              </a:rPr>
              <a:t>Kohli</a:t>
            </a:r>
            <a:r>
              <a:rPr lang="en-I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 was in great form.</a:t>
            </a:r>
            <a:br>
              <a:rPr lang="en-I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br>
            <a:r>
              <a:rPr lang="en-I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Y: India won the match.</a:t>
            </a:r>
            <a:br>
              <a:rPr lang="en-I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br>
            <a:r>
              <a:rPr lang="en-I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Then X and Y is true.</a:t>
            </a:r>
            <a:br>
              <a:rPr lang="en-I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br>
            <a:r>
              <a:rPr lang="en-I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(a) Now if X is not true can we say that Y would be false? No way.</a:t>
            </a:r>
            <a:br>
              <a:rPr lang="en-I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br>
            <a:r>
              <a:rPr lang="en-I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(b) Surely, X is true otherwise ‘X and Y’ cannot be true.</a:t>
            </a:r>
            <a:br>
              <a:rPr lang="en-I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br>
            <a:r>
              <a:rPr lang="en-I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(c) Y cannot be false, because ‘X and Y’ is given to be true.</a:t>
            </a:r>
            <a:br>
              <a:rPr lang="en-I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br>
            <a:r>
              <a:rPr lang="en-I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Hence, the statement in C cannot be correct.</a:t>
            </a:r>
            <a:br>
              <a:rPr lang="en-I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br>
            <a:r>
              <a:rPr lang="en-I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(d) In ‘X and Y’, there is no mention about the series. So this statement in (d) cannot be concluded.</a:t>
            </a:r>
            <a:endParaRPr lang="en-I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SzPts val="1100"/>
              <a:buFontTx/>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
        <p:cNvGrpSpPr/>
        <p:nvPr/>
      </p:nvGrpSpPr>
      <p:grpSpPr>
        <a:xfrm>
          <a:off x="0" y="0"/>
          <a:ext cx="0" cy="0"/>
          <a:chOff x="0" y="0"/>
          <a:chExt cx="0" cy="0"/>
        </a:xfrm>
      </p:grpSpPr>
      <p:sp>
        <p:nvSpPr>
          <p:cNvPr id="141" name="Google Shape;14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FontTx/>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
        <p:cNvGrpSpPr/>
        <p:nvPr/>
      </p:nvGrpSpPr>
      <p:grpSpPr>
        <a:xfrm>
          <a:off x="0" y="0"/>
          <a:ext cx="0" cy="0"/>
          <a:chOff x="0" y="0"/>
          <a:chExt cx="0" cy="0"/>
        </a:xfrm>
      </p:grpSpPr>
      <p:sp>
        <p:nvSpPr>
          <p:cNvPr id="141" name="Google Shape;14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FontTx/>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
        <p:cNvGrpSpPr/>
        <p:nvPr/>
      </p:nvGrpSpPr>
      <p:grpSpPr>
        <a:xfrm>
          <a:off x="0" y="0"/>
          <a:ext cx="0" cy="0"/>
          <a:chOff x="0" y="0"/>
          <a:chExt cx="0" cy="0"/>
        </a:xfrm>
      </p:grpSpPr>
      <p:sp>
        <p:nvSpPr>
          <p:cNvPr id="141" name="Google Shape;14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FontTx/>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
        <p:cNvGrpSpPr/>
        <p:nvPr/>
      </p:nvGrpSpPr>
      <p:grpSpPr>
        <a:xfrm>
          <a:off x="0" y="0"/>
          <a:ext cx="0" cy="0"/>
          <a:chOff x="0" y="0"/>
          <a:chExt cx="0" cy="0"/>
        </a:xfrm>
      </p:grpSpPr>
      <p:sp>
        <p:nvSpPr>
          <p:cNvPr id="141" name="Google Shape;14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FontTx/>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
        <p:cNvGrpSpPr/>
        <p:nvPr/>
      </p:nvGrpSpPr>
      <p:grpSpPr>
        <a:xfrm>
          <a:off x="0" y="0"/>
          <a:ext cx="0" cy="0"/>
          <a:chOff x="0" y="0"/>
          <a:chExt cx="0" cy="0"/>
        </a:xfrm>
      </p:grpSpPr>
      <p:sp>
        <p:nvSpPr>
          <p:cNvPr id="141" name="Google Shape;14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FontTx/>
              <a:buNone/>
            </a:pP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
        <p:cNvGrpSpPr/>
        <p:nvPr/>
      </p:nvGrpSpPr>
      <p:grpSpPr>
        <a:xfrm>
          <a:off x="0" y="0"/>
          <a:ext cx="0" cy="0"/>
          <a:chOff x="0" y="0"/>
          <a:chExt cx="0" cy="0"/>
        </a:xfrm>
      </p:grpSpPr>
      <p:sp>
        <p:nvSpPr>
          <p:cNvPr id="141" name="Google Shape;14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FontTx/>
              <a:buNone/>
            </a:pP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
        <p:cNvGrpSpPr/>
        <p:nvPr/>
      </p:nvGrpSpPr>
      <p:grpSpPr>
        <a:xfrm>
          <a:off x="0" y="0"/>
          <a:ext cx="0" cy="0"/>
          <a:chOff x="0" y="0"/>
          <a:chExt cx="0" cy="0"/>
        </a:xfrm>
      </p:grpSpPr>
      <p:sp>
        <p:nvSpPr>
          <p:cNvPr id="141" name="Google Shape;14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FontTx/>
              <a:buNone/>
            </a:pP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
        <p:cNvGrpSpPr/>
        <p:nvPr/>
      </p:nvGrpSpPr>
      <p:grpSpPr>
        <a:xfrm>
          <a:off x="0" y="0"/>
          <a:ext cx="0" cy="0"/>
          <a:chOff x="0" y="0"/>
          <a:chExt cx="0" cy="0"/>
        </a:xfrm>
      </p:grpSpPr>
      <p:sp>
        <p:nvSpPr>
          <p:cNvPr id="141" name="Google Shape;14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FontTx/>
              <a:buNone/>
            </a:pP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
        <p:cNvGrpSpPr/>
        <p:nvPr/>
      </p:nvGrpSpPr>
      <p:grpSpPr>
        <a:xfrm>
          <a:off x="0" y="0"/>
          <a:ext cx="0" cy="0"/>
          <a:chOff x="0" y="0"/>
          <a:chExt cx="0" cy="0"/>
        </a:xfrm>
      </p:grpSpPr>
      <p:sp>
        <p:nvSpPr>
          <p:cNvPr id="141" name="Google Shape;14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FontTx/>
              <a:buNone/>
            </a:pP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
        <p:cNvGrpSpPr/>
        <p:nvPr/>
      </p:nvGrpSpPr>
      <p:grpSpPr>
        <a:xfrm>
          <a:off x="0" y="0"/>
          <a:ext cx="0" cy="0"/>
          <a:chOff x="0" y="0"/>
          <a:chExt cx="0" cy="0"/>
        </a:xfrm>
      </p:grpSpPr>
      <p:sp>
        <p:nvSpPr>
          <p:cNvPr id="141" name="Google Shape;14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FontTx/>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
        <p:cNvGrpSpPr/>
        <p:nvPr/>
      </p:nvGrpSpPr>
      <p:grpSpPr>
        <a:xfrm>
          <a:off x="0" y="0"/>
          <a:ext cx="0" cy="0"/>
          <a:chOff x="0" y="0"/>
          <a:chExt cx="0" cy="0"/>
        </a:xfrm>
      </p:grpSpPr>
      <p:sp>
        <p:nvSpPr>
          <p:cNvPr id="141" name="Google Shape;14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FontTx/>
              <a:buNone/>
            </a:pPr>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
        <p:cNvGrpSpPr/>
        <p:nvPr/>
      </p:nvGrpSpPr>
      <p:grpSpPr>
        <a:xfrm>
          <a:off x="0" y="0"/>
          <a:ext cx="0" cy="0"/>
          <a:chOff x="0" y="0"/>
          <a:chExt cx="0" cy="0"/>
        </a:xfrm>
      </p:grpSpPr>
      <p:sp>
        <p:nvSpPr>
          <p:cNvPr id="141" name="Google Shape;14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FontTx/>
              <a:buNone/>
            </a:pP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
        <p:cNvGrpSpPr/>
        <p:nvPr/>
      </p:nvGrpSpPr>
      <p:grpSpPr>
        <a:xfrm>
          <a:off x="0" y="0"/>
          <a:ext cx="0" cy="0"/>
          <a:chOff x="0" y="0"/>
          <a:chExt cx="0" cy="0"/>
        </a:xfrm>
      </p:grpSpPr>
      <p:sp>
        <p:nvSpPr>
          <p:cNvPr id="141" name="Google Shape;14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FontTx/>
              <a:buNone/>
            </a:pPr>
            <a:endParaRP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
        <p:cNvGrpSpPr/>
        <p:nvPr/>
      </p:nvGrpSpPr>
      <p:grpSpPr>
        <a:xfrm>
          <a:off x="0" y="0"/>
          <a:ext cx="0" cy="0"/>
          <a:chOff x="0" y="0"/>
          <a:chExt cx="0" cy="0"/>
        </a:xfrm>
      </p:grpSpPr>
      <p:sp>
        <p:nvSpPr>
          <p:cNvPr id="141" name="Google Shape;14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FontTx/>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
        <p:cNvGrpSpPr/>
        <p:nvPr/>
      </p:nvGrpSpPr>
      <p:grpSpPr>
        <a:xfrm>
          <a:off x="0" y="0"/>
          <a:ext cx="0" cy="0"/>
          <a:chOff x="0" y="0"/>
          <a:chExt cx="0" cy="0"/>
        </a:xfrm>
      </p:grpSpPr>
      <p:sp>
        <p:nvSpPr>
          <p:cNvPr id="141" name="Google Shape;14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FontTx/>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
        <p:cNvGrpSpPr/>
        <p:nvPr/>
      </p:nvGrpSpPr>
      <p:grpSpPr>
        <a:xfrm>
          <a:off x="0" y="0"/>
          <a:ext cx="0" cy="0"/>
          <a:chOff x="0" y="0"/>
          <a:chExt cx="0" cy="0"/>
        </a:xfrm>
      </p:grpSpPr>
      <p:sp>
        <p:nvSpPr>
          <p:cNvPr id="141" name="Google Shape;14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FontTx/>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
        <p:cNvGrpSpPr/>
        <p:nvPr/>
      </p:nvGrpSpPr>
      <p:grpSpPr>
        <a:xfrm>
          <a:off x="0" y="0"/>
          <a:ext cx="0" cy="0"/>
          <a:chOff x="0" y="0"/>
          <a:chExt cx="0" cy="0"/>
        </a:xfrm>
      </p:grpSpPr>
      <p:sp>
        <p:nvSpPr>
          <p:cNvPr id="141" name="Google Shape;14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FontTx/>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
        <p:cNvGrpSpPr/>
        <p:nvPr/>
      </p:nvGrpSpPr>
      <p:grpSpPr>
        <a:xfrm>
          <a:off x="0" y="0"/>
          <a:ext cx="0" cy="0"/>
          <a:chOff x="0" y="0"/>
          <a:chExt cx="0" cy="0"/>
        </a:xfrm>
      </p:grpSpPr>
      <p:sp>
        <p:nvSpPr>
          <p:cNvPr id="141" name="Google Shape;14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FontTx/>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
        <p:cNvGrpSpPr/>
        <p:nvPr/>
      </p:nvGrpSpPr>
      <p:grpSpPr>
        <a:xfrm>
          <a:off x="0" y="0"/>
          <a:ext cx="0" cy="0"/>
          <a:chOff x="0" y="0"/>
          <a:chExt cx="0" cy="0"/>
        </a:xfrm>
      </p:grpSpPr>
      <p:sp>
        <p:nvSpPr>
          <p:cNvPr id="141" name="Google Shape;14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FontTx/>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
        <p:cNvGrpSpPr/>
        <p:nvPr/>
      </p:nvGrpSpPr>
      <p:grpSpPr>
        <a:xfrm>
          <a:off x="0" y="0"/>
          <a:ext cx="0" cy="0"/>
          <a:chOff x="0" y="0"/>
          <a:chExt cx="0" cy="0"/>
        </a:xfrm>
      </p:grpSpPr>
      <p:sp>
        <p:nvSpPr>
          <p:cNvPr id="141" name="Google Shape;14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FontTx/>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15BFCD9-4136-4413-AAAD-9936FE8CDB2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574531-3AC4-40EA-B7B3-1CCBDA4F73E9}"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015BFCD9-4136-4413-AAAD-9936FE8CDB2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574531-3AC4-40EA-B7B3-1CCBDA4F73E9}"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015BFCD9-4136-4413-AAAD-9936FE8CDB2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574531-3AC4-40EA-B7B3-1CCBDA4F73E9}"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matchingName="Title slide">
  <p:cSld name="1_Title slide">
    <p:spTree>
      <p:nvGrpSpPr>
        <p:cNvPr id="1" name="Shape 9"/>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matchingName="Title and body">
  <p:cSld name="Title and 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5" name="Google Shape;15;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lstStyle>
            <a:lvl1pPr marL="609600" lvl="0" indent="-457200">
              <a:spcBef>
                <a:spcPts val="0"/>
              </a:spcBef>
              <a:spcAft>
                <a:spcPts val="0"/>
              </a:spcAft>
              <a:buSzPts val="1800"/>
              <a:buChar char="●"/>
              <a:defRPr/>
            </a:lvl1pPr>
            <a:lvl2pPr marL="1219200" lvl="1" indent="-423545">
              <a:spcBef>
                <a:spcPts val="2135"/>
              </a:spcBef>
              <a:spcAft>
                <a:spcPts val="0"/>
              </a:spcAft>
              <a:buSzPts val="1400"/>
              <a:buChar char="○"/>
              <a:defRPr/>
            </a:lvl2pPr>
            <a:lvl3pPr marL="1828800" lvl="2" indent="-423545">
              <a:spcBef>
                <a:spcPts val="2135"/>
              </a:spcBef>
              <a:spcAft>
                <a:spcPts val="0"/>
              </a:spcAft>
              <a:buSzPts val="1400"/>
              <a:buChar char="■"/>
              <a:defRPr/>
            </a:lvl3pPr>
            <a:lvl4pPr marL="2438400" lvl="3" indent="-423545">
              <a:spcBef>
                <a:spcPts val="2135"/>
              </a:spcBef>
              <a:spcAft>
                <a:spcPts val="0"/>
              </a:spcAft>
              <a:buSzPts val="1400"/>
              <a:buChar char="●"/>
              <a:defRPr/>
            </a:lvl4pPr>
            <a:lvl5pPr marL="3048000" lvl="4" indent="-423545">
              <a:spcBef>
                <a:spcPts val="2135"/>
              </a:spcBef>
              <a:spcAft>
                <a:spcPts val="0"/>
              </a:spcAft>
              <a:buSzPts val="1400"/>
              <a:buChar char="○"/>
              <a:defRPr/>
            </a:lvl5pPr>
            <a:lvl6pPr marL="3657600" lvl="5" indent="-423545">
              <a:spcBef>
                <a:spcPts val="2135"/>
              </a:spcBef>
              <a:spcAft>
                <a:spcPts val="0"/>
              </a:spcAft>
              <a:buSzPts val="1400"/>
              <a:buChar char="■"/>
              <a:defRPr/>
            </a:lvl6pPr>
            <a:lvl7pPr marL="4267200" lvl="6" indent="-423545">
              <a:spcBef>
                <a:spcPts val="2135"/>
              </a:spcBef>
              <a:spcAft>
                <a:spcPts val="0"/>
              </a:spcAft>
              <a:buSzPts val="1400"/>
              <a:buChar char="●"/>
              <a:defRPr/>
            </a:lvl7pPr>
            <a:lvl8pPr marL="4876800" lvl="7" indent="-423545">
              <a:spcBef>
                <a:spcPts val="2135"/>
              </a:spcBef>
              <a:spcAft>
                <a:spcPts val="0"/>
              </a:spcAft>
              <a:buSzPts val="1400"/>
              <a:buChar char="○"/>
              <a:defRPr/>
            </a:lvl8pPr>
            <a:lvl9pPr marL="5486400" lvl="8" indent="-423545">
              <a:spcBef>
                <a:spcPts val="2135"/>
              </a:spcBef>
              <a:spcAft>
                <a:spcPts val="2135"/>
              </a:spcAft>
              <a:buSzPts val="1400"/>
              <a:buChar char="■"/>
              <a:defRPr/>
            </a:lvl9pPr>
          </a:lstStyle>
          <a:p/>
        </p:txBody>
      </p:sp>
      <p:sp>
        <p:nvSpPr>
          <p:cNvPr id="16" name="Google Shape;16;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015BFCD9-4136-4413-AAAD-9936FE8CDB2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574531-3AC4-40EA-B7B3-1CCBDA4F73E9}"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15BFCD9-4136-4413-AAAD-9936FE8CDB2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574531-3AC4-40EA-B7B3-1CCBDA4F73E9}"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015BFCD9-4136-4413-AAAD-9936FE8CDB2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574531-3AC4-40EA-B7B3-1CCBDA4F73E9}"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015BFCD9-4136-4413-AAAD-9936FE8CDB28}"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1574531-3AC4-40EA-B7B3-1CCBDA4F73E9}"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15BFCD9-4136-4413-AAAD-9936FE8CDB28}"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1574531-3AC4-40EA-B7B3-1CCBDA4F73E9}"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5BFCD9-4136-4413-AAAD-9936FE8CDB28}"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1574531-3AC4-40EA-B7B3-1CCBDA4F73E9}"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15BFCD9-4136-4413-AAAD-9936FE8CDB2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574531-3AC4-40EA-B7B3-1CCBDA4F73E9}"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15BFCD9-4136-4413-AAAD-9936FE8CDB2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574531-3AC4-40EA-B7B3-1CCBDA4F73E9}"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5BFCD9-4136-4413-AAAD-9936FE8CDB28}"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574531-3AC4-40EA-B7B3-1CCBDA4F73E9}"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3.xml"/><Relationship Id="rId2" Type="http://schemas.openxmlformats.org/officeDocument/2006/relationships/image" Target="../media/image2.jpe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3.xml"/><Relationship Id="rId2" Type="http://schemas.openxmlformats.org/officeDocument/2006/relationships/image" Target="../media/image2.jpe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3.xml"/><Relationship Id="rId2" Type="http://schemas.openxmlformats.org/officeDocument/2006/relationships/image" Target="../media/image2.jpe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3.xml"/><Relationship Id="rId2" Type="http://schemas.openxmlformats.org/officeDocument/2006/relationships/image" Target="../media/image2.jpeg"/><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3.xml"/><Relationship Id="rId2" Type="http://schemas.openxmlformats.org/officeDocument/2006/relationships/image" Target="../media/image2.jpeg"/><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3.xml"/><Relationship Id="rId2" Type="http://schemas.openxmlformats.org/officeDocument/2006/relationships/image" Target="../media/image2.jpeg"/><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3.xml"/><Relationship Id="rId2" Type="http://schemas.openxmlformats.org/officeDocument/2006/relationships/image" Target="../media/image2.jpeg"/><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3.xml"/><Relationship Id="rId2" Type="http://schemas.openxmlformats.org/officeDocument/2006/relationships/image" Target="../media/image2.jpeg"/><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3.xml"/><Relationship Id="rId2" Type="http://schemas.openxmlformats.org/officeDocument/2006/relationships/image" Target="../media/image2.jpeg"/><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3.xml"/><Relationship Id="rId2" Type="http://schemas.openxmlformats.org/officeDocument/2006/relationships/image" Target="../media/image2.jpeg"/><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3.png"/><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3.xml"/><Relationship Id="rId2" Type="http://schemas.openxmlformats.org/officeDocument/2006/relationships/image" Target="../media/image2.jpeg"/><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3.xml"/><Relationship Id="rId2" Type="http://schemas.openxmlformats.org/officeDocument/2006/relationships/image" Target="../media/image2.jpeg"/><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slideLayout" Target="../slideLayouts/slideLayout13.xml"/><Relationship Id="rId4" Type="http://schemas.openxmlformats.org/officeDocument/2006/relationships/image" Target="../media/image2.jpeg"/><Relationship Id="rId3" Type="http://schemas.openxmlformats.org/officeDocument/2006/relationships/image" Target="../media/image3.svg"/><Relationship Id="rId2" Type="http://schemas.openxmlformats.org/officeDocument/2006/relationships/image" Target="../media/image6.png"/><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3.xml"/><Relationship Id="rId2" Type="http://schemas.openxmlformats.org/officeDocument/2006/relationships/image" Target="../media/image2.jpeg"/><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13.xml"/><Relationship Id="rId2" Type="http://schemas.openxmlformats.org/officeDocument/2006/relationships/image" Target="../media/image2.jpeg"/><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13.xml"/><Relationship Id="rId2" Type="http://schemas.openxmlformats.org/officeDocument/2006/relationships/image" Target="../media/image2.jpeg"/><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13.xml"/><Relationship Id="rId2" Type="http://schemas.openxmlformats.org/officeDocument/2006/relationships/image" Target="../media/image2.jpeg"/><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13.xml"/><Relationship Id="rId2" Type="http://schemas.openxmlformats.org/officeDocument/2006/relationships/image" Target="../media/image2.jpeg"/><Relationship Id="rId1" Type="http://schemas.openxmlformats.org/officeDocument/2006/relationships/image" Target="../media/image3.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13.xml"/><Relationship Id="rId2" Type="http://schemas.openxmlformats.org/officeDocument/2006/relationships/image" Target="../media/image2.jpeg"/><Relationship Id="rId1" Type="http://schemas.openxmlformats.org/officeDocument/2006/relationships/image" Target="../media/image3.pn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13.xml"/><Relationship Id="rId2" Type="http://schemas.openxmlformats.org/officeDocument/2006/relationships/image" Target="../media/image2.jpe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13.xml"/><Relationship Id="rId4" Type="http://schemas.openxmlformats.org/officeDocument/2006/relationships/image" Target="../media/image1.svg"/><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13.xml"/><Relationship Id="rId2" Type="http://schemas.openxmlformats.org/officeDocument/2006/relationships/image" Target="../media/image2.jpeg"/><Relationship Id="rId1" Type="http://schemas.openxmlformats.org/officeDocument/2006/relationships/image" Target="../media/image3.pn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13.xml"/><Relationship Id="rId2" Type="http://schemas.openxmlformats.org/officeDocument/2006/relationships/image" Target="../media/image2.jpeg"/><Relationship Id="rId1" Type="http://schemas.openxmlformats.org/officeDocument/2006/relationships/image" Target="../media/image3.pn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13.xml"/><Relationship Id="rId2" Type="http://schemas.openxmlformats.org/officeDocument/2006/relationships/image" Target="../media/image2.jpeg"/><Relationship Id="rId1" Type="http://schemas.openxmlformats.org/officeDocument/2006/relationships/image" Target="../media/image3.png"/></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13.xml"/><Relationship Id="rId2" Type="http://schemas.openxmlformats.org/officeDocument/2006/relationships/image" Target="../media/image2.jpeg"/><Relationship Id="rId1" Type="http://schemas.openxmlformats.org/officeDocument/2006/relationships/image" Target="../media/image3.pn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13.xml"/><Relationship Id="rId2" Type="http://schemas.openxmlformats.org/officeDocument/2006/relationships/image" Target="../media/image2.jpeg"/><Relationship Id="rId1"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13.xml"/><Relationship Id="rId4" Type="http://schemas.openxmlformats.org/officeDocument/2006/relationships/image" Target="../media/image2.svg"/><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3.xml"/><Relationship Id="rId2" Type="http://schemas.openxmlformats.org/officeDocument/2006/relationships/image" Target="../media/image2.jpe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3.xml"/><Relationship Id="rId2" Type="http://schemas.openxmlformats.org/officeDocument/2006/relationships/image" Target="../media/image2.jpe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3.xml"/><Relationship Id="rId2" Type="http://schemas.openxmlformats.org/officeDocument/2006/relationships/image" Target="../media/image2.jpe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3.xml"/><Relationship Id="rId2" Type="http://schemas.openxmlformats.org/officeDocument/2006/relationships/image" Target="../media/image2.jpe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3.xml"/><Relationship Id="rId2" Type="http://schemas.openxmlformats.org/officeDocument/2006/relationships/image" Target="../media/image2.jpe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51" name="Google Shape;51;p13"/>
          <p:cNvPicPr preferRelativeResize="0"/>
          <p:nvPr/>
        </p:nvPicPr>
        <p:blipFill>
          <a:blip r:embed="rId1"/>
          <a:stretch>
            <a:fillRect/>
          </a:stretch>
        </p:blipFill>
        <p:spPr>
          <a:xfrm>
            <a:off x="3744000" y="575234"/>
            <a:ext cx="4703997" cy="5707521"/>
          </a:xfrm>
          <a:prstGeom prst="rect">
            <a:avLst/>
          </a:prstGeom>
          <a:noFill/>
          <a:ln>
            <a:noFill/>
          </a:ln>
        </p:spPr>
      </p:pic>
    </p:spTree>
  </p:cSld>
  <p:clrMapOvr>
    <a:masterClrMapping/>
  </p:clrMapOvr>
  <p:transition>
    <p:wheel spokes="8"/>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Shape 143"/>
        <p:cNvGrpSpPr/>
        <p:nvPr/>
      </p:nvGrpSpPr>
      <p:grpSpPr>
        <a:xfrm>
          <a:off x="0" y="0"/>
          <a:ext cx="0" cy="0"/>
          <a:chOff x="0" y="0"/>
          <a:chExt cx="0" cy="0"/>
        </a:xfrm>
      </p:grpSpPr>
      <p:sp>
        <p:nvSpPr>
          <p:cNvPr id="144" name="Google Shape;144;p5"/>
          <p:cNvSpPr/>
          <p:nvPr/>
        </p:nvSpPr>
        <p:spPr>
          <a:xfrm>
            <a:off x="1" y="311400"/>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pPr>
              <a:buClr>
                <a:srgbClr val="000000"/>
              </a:buClr>
              <a:buSzPts val="1400"/>
            </a:pPr>
            <a:endParaRPr sz="1865"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45" name="Google Shape;145;p5"/>
          <p:cNvSpPr txBox="1"/>
          <p:nvPr/>
        </p:nvSpPr>
        <p:spPr>
          <a:xfrm>
            <a:off x="436800" y="311400"/>
            <a:ext cx="3770400" cy="633600"/>
          </a:xfrm>
          <a:prstGeom prst="rect">
            <a:avLst/>
          </a:prstGeom>
          <a:noFill/>
          <a:ln>
            <a:noFill/>
          </a:ln>
        </p:spPr>
        <p:txBody>
          <a:bodyPr spcFirstLastPara="1" wrap="square" lIns="0" tIns="0" rIns="0" bIns="0" anchor="ctr" anchorCtr="0">
            <a:noAutofit/>
          </a:bodyPr>
          <a:lstStyle/>
          <a:p>
            <a:r>
              <a:rPr lang="en-GB" sz="2000" b="1" dirty="0">
                <a:solidFill>
                  <a:schemeClr val="lt1"/>
                </a:solidFill>
                <a:latin typeface="Arial" panose="020B0604020202020204" pitchFamily="34" charset="0"/>
                <a:ea typeface="Roboto"/>
                <a:cs typeface="Arial" panose="020B0604020202020204" pitchFamily="34" charset="0"/>
                <a:sym typeface="Roboto"/>
              </a:rPr>
              <a:t>Explanation: 03</a:t>
            </a:r>
            <a:endParaRPr sz="2000" b="1" dirty="0">
              <a:solidFill>
                <a:schemeClr val="lt1"/>
              </a:solidFill>
              <a:latin typeface="Arial" panose="020B0604020202020204" pitchFamily="34" charset="0"/>
              <a:ea typeface="Roboto"/>
              <a:cs typeface="Arial" panose="020B0604020202020204" pitchFamily="34" charset="0"/>
              <a:sym typeface="Roboto"/>
            </a:endParaRPr>
          </a:p>
        </p:txBody>
      </p:sp>
      <p:pic>
        <p:nvPicPr>
          <p:cNvPr id="146" name="Google Shape;146;p5"/>
          <p:cNvPicPr preferRelativeResize="0"/>
          <p:nvPr/>
        </p:nvPicPr>
        <p:blipFill rotWithShape="1">
          <a:blip r:embed="rId1"/>
          <a:srcRect l="41240" t="9528" r="-23987" b="51129"/>
          <a:stretch>
            <a:fillRect/>
          </a:stretch>
        </p:blipFill>
        <p:spPr>
          <a:xfrm>
            <a:off x="0" y="6051774"/>
            <a:ext cx="3349592" cy="800729"/>
          </a:xfrm>
          <a:prstGeom prst="rect">
            <a:avLst/>
          </a:prstGeom>
          <a:noFill/>
          <a:ln>
            <a:noFill/>
          </a:ln>
        </p:spPr>
      </p:pic>
      <p:sp>
        <p:nvSpPr>
          <p:cNvPr id="9" name="Text Placeholder 8"/>
          <p:cNvSpPr>
            <a:spLocks noGrp="1"/>
          </p:cNvSpPr>
          <p:nvPr>
            <p:ph type="body" idx="1"/>
          </p:nvPr>
        </p:nvSpPr>
        <p:spPr/>
        <p:txBody>
          <a:bodyPr>
            <a:normAutofit/>
          </a:bodyPr>
          <a:lstStyle/>
          <a:p>
            <a:pPr marL="152400" indent="0">
              <a:buNone/>
            </a:pPr>
            <a:r>
              <a:rPr lang="en-US" sz="1800" dirty="0">
                <a:latin typeface="Arial" panose="020B0604020202020204" pitchFamily="34" charset="0"/>
                <a:cs typeface="Arial" panose="020B0604020202020204" pitchFamily="34" charset="0"/>
              </a:rPr>
              <a:t>It is an AP 1000, 1500, 2000, ……..so on</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In 5 years, there are total 60 months.</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We need to find the 60th term of the series.</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Common difference d = 500</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a</a:t>
            </a:r>
            <a:r>
              <a:rPr lang="en-US" sz="1800" baseline="-25000" dirty="0">
                <a:latin typeface="Arial" panose="020B0604020202020204" pitchFamily="34" charset="0"/>
                <a:cs typeface="Arial" panose="020B0604020202020204" pitchFamily="34" charset="0"/>
              </a:rPr>
              <a:t>60</a:t>
            </a:r>
            <a:r>
              <a:rPr lang="en-US" sz="1800" dirty="0">
                <a:latin typeface="Arial" panose="020B0604020202020204" pitchFamily="34" charset="0"/>
                <a:cs typeface="Arial" panose="020B0604020202020204" pitchFamily="34" charset="0"/>
              </a:rPr>
              <a:t> = a + (n-1)d</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a</a:t>
            </a:r>
            <a:r>
              <a:rPr lang="en-US" sz="1800" baseline="-25000" dirty="0">
                <a:latin typeface="Arial" panose="020B0604020202020204" pitchFamily="34" charset="0"/>
                <a:cs typeface="Arial" panose="020B0604020202020204" pitchFamily="34" charset="0"/>
              </a:rPr>
              <a:t>60</a:t>
            </a:r>
            <a:r>
              <a:rPr lang="en-US" sz="1800" dirty="0">
                <a:latin typeface="Arial" panose="020B0604020202020204" pitchFamily="34" charset="0"/>
                <a:cs typeface="Arial" panose="020B0604020202020204" pitchFamily="34" charset="0"/>
              </a:rPr>
              <a:t> = 1000 + 59x 500</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a</a:t>
            </a:r>
            <a:r>
              <a:rPr lang="en-US" sz="1800" baseline="-25000" dirty="0">
                <a:latin typeface="Arial" panose="020B0604020202020204" pitchFamily="34" charset="0"/>
                <a:cs typeface="Arial" panose="020B0604020202020204" pitchFamily="34" charset="0"/>
              </a:rPr>
              <a:t>60</a:t>
            </a:r>
            <a:r>
              <a:rPr lang="en-US" sz="1800" dirty="0">
                <a:latin typeface="Arial" panose="020B0604020202020204" pitchFamily="34" charset="0"/>
                <a:cs typeface="Arial" panose="020B0604020202020204" pitchFamily="34" charset="0"/>
              </a:rPr>
              <a:t> = 1000 + 29500 = 30500</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After completion of 5 years of service his salary will be Rs 30500.</a:t>
            </a:r>
            <a:endParaRPr lang="en-US" sz="1800" dirty="0">
              <a:latin typeface="Arial" panose="020B0604020202020204" pitchFamily="34" charset="0"/>
              <a:cs typeface="Arial" panose="020B0604020202020204" pitchFamily="34" charset="0"/>
            </a:endParaRPr>
          </a:p>
        </p:txBody>
      </p:sp>
      <p:pic>
        <p:nvPicPr>
          <p:cNvPr id="69" name="Google Shape;69;p15"/>
          <p:cNvPicPr preferRelativeResize="0"/>
          <p:nvPr/>
        </p:nvPicPr>
        <p:blipFill>
          <a:blip r:embed="rId2"/>
          <a:stretch>
            <a:fillRect/>
          </a:stretch>
        </p:blipFill>
        <p:spPr>
          <a:xfrm>
            <a:off x="9494400" y="311401"/>
            <a:ext cx="2259019" cy="102239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advTm="90876"/>
    </mc:Choice>
    <mc:Fallback>
      <p:transition spd="slow" advTm="90876"/>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p:nvPr/>
        </p:nvSpPr>
        <p:spPr>
          <a:xfrm>
            <a:off x="1" y="311400"/>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pPr>
              <a:buClr>
                <a:srgbClr val="000000"/>
              </a:buClr>
              <a:buSzPts val="1400"/>
            </a:pPr>
            <a:endParaRPr sz="1865"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45" name="Google Shape;145;p5"/>
          <p:cNvSpPr txBox="1"/>
          <p:nvPr/>
        </p:nvSpPr>
        <p:spPr>
          <a:xfrm>
            <a:off x="436800" y="311400"/>
            <a:ext cx="3770400" cy="633600"/>
          </a:xfrm>
          <a:prstGeom prst="rect">
            <a:avLst/>
          </a:prstGeom>
          <a:noFill/>
          <a:ln>
            <a:noFill/>
          </a:ln>
        </p:spPr>
        <p:txBody>
          <a:bodyPr spcFirstLastPara="1" wrap="square" lIns="0" tIns="0" rIns="0" bIns="0" anchor="ctr" anchorCtr="0">
            <a:noAutofit/>
          </a:bodyPr>
          <a:lstStyle/>
          <a:p>
            <a:r>
              <a:rPr lang="en-GB" sz="2000" b="1" dirty="0">
                <a:solidFill>
                  <a:schemeClr val="lt1"/>
                </a:solidFill>
                <a:latin typeface="Arial" panose="020B0604020202020204" pitchFamily="34" charset="0"/>
                <a:ea typeface="Roboto"/>
                <a:cs typeface="Arial" panose="020B0604020202020204" pitchFamily="34" charset="0"/>
                <a:sym typeface="Roboto"/>
              </a:rPr>
              <a:t>Question: 04</a:t>
            </a:r>
            <a:endParaRPr sz="2000" b="1" dirty="0">
              <a:solidFill>
                <a:schemeClr val="lt1"/>
              </a:solidFill>
              <a:latin typeface="Arial" panose="020B0604020202020204" pitchFamily="34" charset="0"/>
              <a:ea typeface="Roboto"/>
              <a:cs typeface="Arial" panose="020B0604020202020204" pitchFamily="34" charset="0"/>
              <a:sym typeface="Roboto"/>
            </a:endParaRPr>
          </a:p>
        </p:txBody>
      </p:sp>
      <p:pic>
        <p:nvPicPr>
          <p:cNvPr id="146" name="Google Shape;146;p5"/>
          <p:cNvPicPr preferRelativeResize="0"/>
          <p:nvPr/>
        </p:nvPicPr>
        <p:blipFill rotWithShape="1">
          <a:blip r:embed="rId1"/>
          <a:srcRect l="41240" t="9528" r="-23987" b="51129"/>
          <a:stretch>
            <a:fillRect/>
          </a:stretch>
        </p:blipFill>
        <p:spPr>
          <a:xfrm>
            <a:off x="0" y="6051774"/>
            <a:ext cx="3349592" cy="800729"/>
          </a:xfrm>
          <a:prstGeom prst="rect">
            <a:avLst/>
          </a:prstGeom>
          <a:noFill/>
          <a:ln>
            <a:noFill/>
          </a:ln>
        </p:spPr>
      </p:pic>
      <p:sp>
        <p:nvSpPr>
          <p:cNvPr id="147" name="Google Shape;147;p5"/>
          <p:cNvSpPr txBox="1">
            <a:spLocks noGrp="1"/>
          </p:cNvSpPr>
          <p:nvPr>
            <p:ph type="body" idx="1"/>
          </p:nvPr>
        </p:nvSpPr>
        <p:spPr>
          <a:xfrm>
            <a:off x="263200" y="1333799"/>
            <a:ext cx="11799097" cy="4899191"/>
          </a:xfrm>
          <a:prstGeom prst="rect">
            <a:avLst/>
          </a:prstGeom>
          <a:noFill/>
          <a:ln>
            <a:noFill/>
          </a:ln>
        </p:spPr>
        <p:txBody>
          <a:bodyPr spcFirstLastPara="1" vert="horz" wrap="square" lIns="121900" tIns="121900" rIns="121900" bIns="121900" rtlCol="0" anchor="t" anchorCtr="0">
            <a:noAutofit/>
          </a:bodyPr>
          <a:lstStyle/>
          <a:p>
            <a:pPr marL="152400" indent="0">
              <a:lnSpc>
                <a:spcPct val="100000"/>
              </a:lnSpc>
              <a:buNone/>
            </a:pPr>
            <a:r>
              <a:rPr lang="en-US" sz="1800" dirty="0">
                <a:latin typeface="Arial" panose="020B0604020202020204" pitchFamily="34" charset="0"/>
                <a:cs typeface="Arial" panose="020B0604020202020204" pitchFamily="34" charset="0"/>
              </a:rPr>
              <a:t>A piece of equipment cost a certain factory Rs. 600,000. If it depreciates in value, 15% the first year, 13.5 % the next year, 12% the third year, and so on, what will be its value at the end of 10 years, all percentages applying to the original cost?</a:t>
            </a:r>
            <a:endParaRPr lang="en-US" sz="1800" dirty="0">
              <a:latin typeface="Arial" panose="020B0604020202020204" pitchFamily="34" charset="0"/>
              <a:cs typeface="Arial" panose="020B0604020202020204" pitchFamily="34" charset="0"/>
            </a:endParaRPr>
          </a:p>
          <a:p>
            <a:pPr marL="152400" indent="0">
              <a:lnSpc>
                <a:spcPct val="100000"/>
              </a:lnSpc>
              <a:buNone/>
            </a:pPr>
            <a:endParaRPr lang="en-US" sz="1800" dirty="0">
              <a:latin typeface="Arial" panose="020B0604020202020204" pitchFamily="34" charset="0"/>
              <a:cs typeface="Arial" panose="020B0604020202020204" pitchFamily="34" charset="0"/>
            </a:endParaRPr>
          </a:p>
          <a:p>
            <a:pPr marL="152400" indent="0">
              <a:lnSpc>
                <a:spcPct val="150000"/>
              </a:lnSpc>
              <a:buNone/>
            </a:pPr>
            <a:r>
              <a:rPr lang="en-IN" sz="1800" dirty="0">
                <a:latin typeface="Arial" panose="020B0604020202020204" pitchFamily="34" charset="0"/>
                <a:cs typeface="Arial" panose="020B0604020202020204" pitchFamily="34" charset="0"/>
              </a:rPr>
              <a:t>A. 2,00,000</a:t>
            </a:r>
            <a:endParaRPr lang="en-IN" sz="1800" dirty="0">
              <a:latin typeface="Arial" panose="020B0604020202020204" pitchFamily="34" charset="0"/>
              <a:cs typeface="Arial" panose="020B0604020202020204" pitchFamily="34" charset="0"/>
            </a:endParaRPr>
          </a:p>
          <a:p>
            <a:pPr marL="152400" indent="0">
              <a:lnSpc>
                <a:spcPct val="150000"/>
              </a:lnSpc>
              <a:buNone/>
            </a:pPr>
            <a:r>
              <a:rPr lang="en-IN" sz="1800" dirty="0">
                <a:latin typeface="Arial" panose="020B0604020202020204" pitchFamily="34" charset="0"/>
                <a:cs typeface="Arial" panose="020B0604020202020204" pitchFamily="34" charset="0"/>
              </a:rPr>
              <a:t>B. 1,05,000</a:t>
            </a:r>
            <a:endParaRPr lang="en-IN" sz="1800" dirty="0">
              <a:latin typeface="Arial" panose="020B0604020202020204" pitchFamily="34" charset="0"/>
              <a:cs typeface="Arial" panose="020B0604020202020204" pitchFamily="34" charset="0"/>
            </a:endParaRPr>
          </a:p>
          <a:p>
            <a:pPr marL="152400" indent="0">
              <a:lnSpc>
                <a:spcPct val="150000"/>
              </a:lnSpc>
              <a:buNone/>
            </a:pPr>
            <a:r>
              <a:rPr lang="en-IN" sz="1800" dirty="0">
                <a:latin typeface="Arial" panose="020B0604020202020204" pitchFamily="34" charset="0"/>
                <a:cs typeface="Arial" panose="020B0604020202020204" pitchFamily="34" charset="0"/>
              </a:rPr>
              <a:t>C. 4,05,000</a:t>
            </a:r>
            <a:endParaRPr lang="en-IN" sz="1800" dirty="0">
              <a:latin typeface="Arial" panose="020B0604020202020204" pitchFamily="34" charset="0"/>
              <a:cs typeface="Arial" panose="020B0604020202020204" pitchFamily="34" charset="0"/>
            </a:endParaRPr>
          </a:p>
          <a:p>
            <a:pPr marL="152400" indent="0">
              <a:lnSpc>
                <a:spcPct val="150000"/>
              </a:lnSpc>
              <a:buNone/>
            </a:pPr>
            <a:r>
              <a:rPr lang="en-IN" sz="1800" dirty="0">
                <a:latin typeface="Arial" panose="020B0604020202020204" pitchFamily="34" charset="0"/>
                <a:cs typeface="Arial" panose="020B0604020202020204" pitchFamily="34" charset="0"/>
              </a:rPr>
              <a:t>D. 6,50,000</a:t>
            </a:r>
            <a:endParaRPr lang="en-IN" sz="1800" dirty="0">
              <a:latin typeface="Arial" panose="020B0604020202020204" pitchFamily="34" charset="0"/>
              <a:cs typeface="Arial" panose="020B0604020202020204" pitchFamily="34" charset="0"/>
            </a:endParaRPr>
          </a:p>
          <a:p>
            <a:pPr marL="152400" indent="0">
              <a:lnSpc>
                <a:spcPct val="100000"/>
              </a:lnSpc>
              <a:buNone/>
            </a:pPr>
            <a:endParaRPr lang="en-IN" sz="1800" dirty="0">
              <a:latin typeface="Arial" panose="020B0604020202020204" pitchFamily="34" charset="0"/>
              <a:cs typeface="Arial" panose="020B0604020202020204" pitchFamily="34" charset="0"/>
            </a:endParaRPr>
          </a:p>
          <a:p>
            <a:pPr marL="152400" indent="0">
              <a:lnSpc>
                <a:spcPct val="100000"/>
              </a:lnSpc>
              <a:buNone/>
            </a:pPr>
            <a:endParaRPr lang="en-IN" sz="1800" dirty="0">
              <a:latin typeface="Arial" panose="020B0604020202020204" pitchFamily="34" charset="0"/>
              <a:cs typeface="Arial" panose="020B0604020202020204" pitchFamily="34" charset="0"/>
            </a:endParaRPr>
          </a:p>
          <a:p>
            <a:pPr marL="152400" indent="0">
              <a:lnSpc>
                <a:spcPct val="100000"/>
              </a:lnSpc>
              <a:buNone/>
            </a:pPr>
            <a:endParaRPr lang="en-IN" sz="1800" dirty="0">
              <a:latin typeface="Arial" panose="020B0604020202020204" pitchFamily="34" charset="0"/>
              <a:cs typeface="Arial" panose="020B0604020202020204" pitchFamily="34" charset="0"/>
            </a:endParaRPr>
          </a:p>
          <a:p>
            <a:pPr marL="152400" indent="0">
              <a:lnSpc>
                <a:spcPct val="100000"/>
              </a:lnSpc>
              <a:buNone/>
            </a:pPr>
            <a:endParaRPr lang="en-IN" sz="1800" dirty="0">
              <a:latin typeface="Arial" panose="020B0604020202020204" pitchFamily="34" charset="0"/>
              <a:cs typeface="Arial" panose="020B0604020202020204" pitchFamily="34" charset="0"/>
            </a:endParaRPr>
          </a:p>
          <a:p>
            <a:pPr marL="152400" indent="0">
              <a:lnSpc>
                <a:spcPct val="100000"/>
              </a:lnSpc>
              <a:buNone/>
            </a:pPr>
            <a:endParaRPr lang="en-IN" sz="1800" dirty="0">
              <a:latin typeface="Arial" panose="020B0604020202020204" pitchFamily="34" charset="0"/>
              <a:cs typeface="Arial" panose="020B0604020202020204" pitchFamily="34" charset="0"/>
            </a:endParaRPr>
          </a:p>
          <a:p>
            <a:pPr marL="152400" indent="0">
              <a:lnSpc>
                <a:spcPct val="100000"/>
              </a:lnSpc>
              <a:buNone/>
            </a:pPr>
            <a:r>
              <a:rPr lang="en-IN" sz="1800" dirty="0">
                <a:latin typeface="Arial" panose="020B0604020202020204" pitchFamily="34" charset="0"/>
                <a:cs typeface="Arial" panose="020B0604020202020204" pitchFamily="34" charset="0"/>
              </a:rPr>
              <a:t>										Answer: B</a:t>
            </a:r>
            <a:br>
              <a:rPr lang="en-IN" sz="1800" dirty="0">
                <a:latin typeface="Arial" panose="020B0604020202020204" pitchFamily="34" charset="0"/>
                <a:cs typeface="Arial" panose="020B0604020202020204" pitchFamily="34" charset="0"/>
              </a:rPr>
            </a:br>
            <a:br>
              <a:rPr lang="en-US" sz="1800" dirty="0">
                <a:latin typeface="Arial" panose="020B0604020202020204" pitchFamily="34" charset="0"/>
                <a:cs typeface="Arial" panose="020B0604020202020204" pitchFamily="34" charset="0"/>
              </a:rPr>
            </a:br>
            <a:endParaRPr lang="en-US" sz="1800" dirty="0">
              <a:latin typeface="Arial" panose="020B0604020202020204" pitchFamily="34" charset="0"/>
              <a:ea typeface="Roboto" panose="02000000000000000000" pitchFamily="2" charset="0"/>
              <a:cs typeface="Arial" panose="020B0604020202020204" pitchFamily="34" charset="0"/>
              <a:sym typeface="Roboto"/>
            </a:endParaRPr>
          </a:p>
        </p:txBody>
      </p:sp>
      <p:pic>
        <p:nvPicPr>
          <p:cNvPr id="69" name="Google Shape;69;p15"/>
          <p:cNvPicPr preferRelativeResize="0"/>
          <p:nvPr/>
        </p:nvPicPr>
        <p:blipFill>
          <a:blip r:embed="rId2"/>
          <a:stretch>
            <a:fillRect/>
          </a:stretch>
        </p:blipFill>
        <p:spPr>
          <a:xfrm>
            <a:off x="9494400" y="311401"/>
            <a:ext cx="2259019" cy="102239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advTm="90876"/>
    </mc:Choice>
    <mc:Fallback>
      <p:transition spd="slow" advTm="9087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7">
                                            <p:txEl>
                                              <p:pRg st="0" end="0"/>
                                            </p:txEl>
                                          </p:spTgt>
                                        </p:tgtEl>
                                        <p:attrNameLst>
                                          <p:attrName>style.visibility</p:attrName>
                                        </p:attrNameLst>
                                      </p:cBhvr>
                                      <p:to>
                                        <p:strVal val="visible"/>
                                      </p:to>
                                    </p:set>
                                    <p:animEffect transition="in" filter="fade">
                                      <p:cBhvr>
                                        <p:cTn id="7" dur="1000"/>
                                        <p:tgtEl>
                                          <p:spTgt spid="147">
                                            <p:txEl>
                                              <p:pRg st="0" end="0"/>
                                            </p:txEl>
                                          </p:spTgt>
                                        </p:tgtEl>
                                      </p:cBhvr>
                                    </p:animEffect>
                                    <p:anim calcmode="lin" valueType="num">
                                      <p:cBhvr>
                                        <p:cTn id="8" dur="1000" fill="hold"/>
                                        <p:tgtEl>
                                          <p:spTgt spid="14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47">
                                            <p:txEl>
                                              <p:pRg st="2" end="2"/>
                                            </p:txEl>
                                          </p:spTgt>
                                        </p:tgtEl>
                                        <p:attrNameLst>
                                          <p:attrName>style.visibility</p:attrName>
                                        </p:attrNameLst>
                                      </p:cBhvr>
                                      <p:to>
                                        <p:strVal val="visible"/>
                                      </p:to>
                                    </p:set>
                                    <p:anim calcmode="lin" valueType="num">
                                      <p:cBhvr additive="base">
                                        <p:cTn id="14" dur="500" fill="hold"/>
                                        <p:tgtEl>
                                          <p:spTgt spid="147">
                                            <p:txEl>
                                              <p:pRg st="2" end="2"/>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1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47">
                                            <p:txEl>
                                              <p:pRg st="3" end="3"/>
                                            </p:txEl>
                                          </p:spTgt>
                                        </p:tgtEl>
                                        <p:attrNameLst>
                                          <p:attrName>style.visibility</p:attrName>
                                        </p:attrNameLst>
                                      </p:cBhvr>
                                      <p:to>
                                        <p:strVal val="visible"/>
                                      </p:to>
                                    </p:set>
                                    <p:anim calcmode="lin" valueType="num">
                                      <p:cBhvr additive="base">
                                        <p:cTn id="20" dur="500" fill="hold"/>
                                        <p:tgtEl>
                                          <p:spTgt spid="147">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47">
                                            <p:txEl>
                                              <p:pRg st="4" end="4"/>
                                            </p:txEl>
                                          </p:spTgt>
                                        </p:tgtEl>
                                        <p:attrNameLst>
                                          <p:attrName>style.visibility</p:attrName>
                                        </p:attrNameLst>
                                      </p:cBhvr>
                                      <p:to>
                                        <p:strVal val="visible"/>
                                      </p:to>
                                    </p:set>
                                    <p:anim calcmode="lin" valueType="num">
                                      <p:cBhvr additive="base">
                                        <p:cTn id="26" dur="500" fill="hold"/>
                                        <p:tgtEl>
                                          <p:spTgt spid="147">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47">
                                            <p:txEl>
                                              <p:pRg st="5" end="5"/>
                                            </p:txEl>
                                          </p:spTgt>
                                        </p:tgtEl>
                                        <p:attrNameLst>
                                          <p:attrName>style.visibility</p:attrName>
                                        </p:attrNameLst>
                                      </p:cBhvr>
                                      <p:to>
                                        <p:strVal val="visible"/>
                                      </p:to>
                                    </p:set>
                                    <p:anim calcmode="lin" valueType="num">
                                      <p:cBhvr additive="base">
                                        <p:cTn id="32" dur="500" fill="hold"/>
                                        <p:tgtEl>
                                          <p:spTgt spid="147">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4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8" presetClass="entr" presetSubtype="16" fill="hold" nodeType="clickEffect">
                                  <p:stCondLst>
                                    <p:cond delay="0"/>
                                  </p:stCondLst>
                                  <p:childTnLst>
                                    <p:set>
                                      <p:cBhvr>
                                        <p:cTn id="37" dur="1" fill="hold">
                                          <p:stCondLst>
                                            <p:cond delay="0"/>
                                          </p:stCondLst>
                                        </p:cTn>
                                        <p:tgtEl>
                                          <p:spTgt spid="147">
                                            <p:txEl>
                                              <p:pRg st="11" end="11"/>
                                            </p:txEl>
                                          </p:spTgt>
                                        </p:tgtEl>
                                        <p:attrNameLst>
                                          <p:attrName>style.visibility</p:attrName>
                                        </p:attrNameLst>
                                      </p:cBhvr>
                                      <p:to>
                                        <p:strVal val="visible"/>
                                      </p:to>
                                    </p:set>
                                    <p:animEffect transition="in" filter="diamond(in)">
                                      <p:cBhvr>
                                        <p:cTn id="38" dur="2000"/>
                                        <p:tgtEl>
                                          <p:spTgt spid="14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Shape 143"/>
        <p:cNvGrpSpPr/>
        <p:nvPr/>
      </p:nvGrpSpPr>
      <p:grpSpPr>
        <a:xfrm>
          <a:off x="0" y="0"/>
          <a:ext cx="0" cy="0"/>
          <a:chOff x="0" y="0"/>
          <a:chExt cx="0" cy="0"/>
        </a:xfrm>
      </p:grpSpPr>
      <p:sp>
        <p:nvSpPr>
          <p:cNvPr id="144" name="Google Shape;144;p5"/>
          <p:cNvSpPr/>
          <p:nvPr/>
        </p:nvSpPr>
        <p:spPr>
          <a:xfrm>
            <a:off x="1" y="311400"/>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pPr>
              <a:buClr>
                <a:srgbClr val="000000"/>
              </a:buClr>
              <a:buSzPts val="1400"/>
            </a:pPr>
            <a:endParaRPr sz="1865"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45" name="Google Shape;145;p5"/>
          <p:cNvSpPr txBox="1"/>
          <p:nvPr/>
        </p:nvSpPr>
        <p:spPr>
          <a:xfrm>
            <a:off x="436800" y="311400"/>
            <a:ext cx="3770400" cy="633600"/>
          </a:xfrm>
          <a:prstGeom prst="rect">
            <a:avLst/>
          </a:prstGeom>
          <a:noFill/>
          <a:ln>
            <a:noFill/>
          </a:ln>
        </p:spPr>
        <p:txBody>
          <a:bodyPr spcFirstLastPara="1" wrap="square" lIns="0" tIns="0" rIns="0" bIns="0" anchor="ctr" anchorCtr="0">
            <a:noAutofit/>
          </a:bodyPr>
          <a:lstStyle/>
          <a:p>
            <a:r>
              <a:rPr lang="en-GB" sz="2000" b="1" dirty="0">
                <a:solidFill>
                  <a:schemeClr val="lt1"/>
                </a:solidFill>
                <a:latin typeface="Arial" panose="020B0604020202020204" pitchFamily="34" charset="0"/>
                <a:ea typeface="Roboto"/>
                <a:cs typeface="Arial" panose="020B0604020202020204" pitchFamily="34" charset="0"/>
                <a:sym typeface="Roboto"/>
              </a:rPr>
              <a:t>Explanation: 04</a:t>
            </a:r>
            <a:endParaRPr sz="2000" b="1" dirty="0">
              <a:solidFill>
                <a:schemeClr val="lt1"/>
              </a:solidFill>
              <a:latin typeface="Arial" panose="020B0604020202020204" pitchFamily="34" charset="0"/>
              <a:ea typeface="Roboto"/>
              <a:cs typeface="Arial" panose="020B0604020202020204" pitchFamily="34" charset="0"/>
              <a:sym typeface="Roboto"/>
            </a:endParaRPr>
          </a:p>
        </p:txBody>
      </p:sp>
      <p:pic>
        <p:nvPicPr>
          <p:cNvPr id="146" name="Google Shape;146;p5"/>
          <p:cNvPicPr preferRelativeResize="0"/>
          <p:nvPr/>
        </p:nvPicPr>
        <p:blipFill rotWithShape="1">
          <a:blip r:embed="rId1"/>
          <a:srcRect l="41240" t="9528" r="-23987" b="51129"/>
          <a:stretch>
            <a:fillRect/>
          </a:stretch>
        </p:blipFill>
        <p:spPr>
          <a:xfrm>
            <a:off x="0" y="6051774"/>
            <a:ext cx="3349592" cy="800729"/>
          </a:xfrm>
          <a:prstGeom prst="rect">
            <a:avLst/>
          </a:prstGeom>
          <a:noFill/>
          <a:ln>
            <a:noFill/>
          </a:ln>
        </p:spPr>
      </p:pic>
      <p:sp>
        <p:nvSpPr>
          <p:cNvPr id="9" name="Text Placeholder 8"/>
          <p:cNvSpPr>
            <a:spLocks noGrp="1"/>
          </p:cNvSpPr>
          <p:nvPr>
            <p:ph type="body" idx="1"/>
          </p:nvPr>
        </p:nvSpPr>
        <p:spPr/>
        <p:txBody>
          <a:bodyPr>
            <a:normAutofit/>
          </a:bodyPr>
          <a:lstStyle/>
          <a:p>
            <a:pPr marL="152400" indent="0">
              <a:buNone/>
            </a:pPr>
            <a:r>
              <a:rPr lang="en-US" sz="1800" dirty="0">
                <a:latin typeface="Arial" panose="020B0604020202020204" pitchFamily="34" charset="0"/>
                <a:cs typeface="Arial" panose="020B0604020202020204" pitchFamily="34" charset="0"/>
              </a:rPr>
              <a:t>Let the cost of an equipment is Rs. 100.</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Now the percentages of depreciation at the end of 1st, 2nd, 3rd years are 15, 13.5, 12, which are in A.P., with a = 15 and d = - 1.5.</a:t>
            </a:r>
            <a:br>
              <a:rPr lang="en-US" sz="1800" dirty="0">
                <a:latin typeface="Arial" panose="020B0604020202020204" pitchFamily="34" charset="0"/>
                <a:cs typeface="Arial" panose="020B0604020202020204" pitchFamily="34" charset="0"/>
              </a:rPr>
            </a:b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Hence, percentage of depreciation in the tenth year = a + (10-1) d = 15 + 9 (-1.5) = 1.5</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Also total value depreciated in 10 years = 15 + 13.5 + 12 + ... + 1.5 = 82.5</a:t>
            </a:r>
            <a:br>
              <a:rPr lang="en-US" sz="1800" dirty="0">
                <a:latin typeface="Arial" panose="020B0604020202020204" pitchFamily="34" charset="0"/>
                <a:cs typeface="Arial" panose="020B0604020202020204" pitchFamily="34" charset="0"/>
              </a:rPr>
            </a:b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Hence, the value of equipment at the end of 10 years=100 - 82.5 = 17.5.</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The total cost being Rs. 6,00,000/100 * 17.5 = Rs. 1,05,000.</a:t>
            </a:r>
            <a:br>
              <a:rPr lang="en-US" sz="1800" dirty="0">
                <a:latin typeface="Arial" panose="020B0604020202020204" pitchFamily="34" charset="0"/>
                <a:cs typeface="Arial" panose="020B0604020202020204" pitchFamily="34" charset="0"/>
              </a:rPr>
            </a:br>
            <a:endParaRPr lang="en-US" sz="1800" dirty="0">
              <a:latin typeface="Arial" panose="020B0604020202020204" pitchFamily="34" charset="0"/>
              <a:cs typeface="Arial" panose="020B0604020202020204" pitchFamily="34" charset="0"/>
            </a:endParaRPr>
          </a:p>
        </p:txBody>
      </p:sp>
      <p:pic>
        <p:nvPicPr>
          <p:cNvPr id="69" name="Google Shape;69;p15"/>
          <p:cNvPicPr preferRelativeResize="0"/>
          <p:nvPr/>
        </p:nvPicPr>
        <p:blipFill>
          <a:blip r:embed="rId2"/>
          <a:stretch>
            <a:fillRect/>
          </a:stretch>
        </p:blipFill>
        <p:spPr>
          <a:xfrm>
            <a:off x="9494400" y="311401"/>
            <a:ext cx="2259019" cy="102239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advTm="90876"/>
    </mc:Choice>
    <mc:Fallback>
      <p:transition spd="slow" advTm="90876"/>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p:nvPr/>
        </p:nvSpPr>
        <p:spPr>
          <a:xfrm>
            <a:off x="1" y="311400"/>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pPr>
              <a:buClr>
                <a:srgbClr val="000000"/>
              </a:buClr>
              <a:buSzPts val="1400"/>
            </a:pPr>
            <a:endParaRPr sz="1865"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45" name="Google Shape;145;p5"/>
          <p:cNvSpPr txBox="1"/>
          <p:nvPr/>
        </p:nvSpPr>
        <p:spPr>
          <a:xfrm>
            <a:off x="436800" y="311400"/>
            <a:ext cx="3770400" cy="633600"/>
          </a:xfrm>
          <a:prstGeom prst="rect">
            <a:avLst/>
          </a:prstGeom>
          <a:noFill/>
          <a:ln>
            <a:noFill/>
          </a:ln>
        </p:spPr>
        <p:txBody>
          <a:bodyPr spcFirstLastPara="1" wrap="square" lIns="0" tIns="0" rIns="0" bIns="0" anchor="ctr" anchorCtr="0">
            <a:noAutofit/>
          </a:bodyPr>
          <a:lstStyle/>
          <a:p>
            <a:r>
              <a:rPr lang="en-GB" sz="2000" b="1" dirty="0">
                <a:solidFill>
                  <a:schemeClr val="lt1"/>
                </a:solidFill>
                <a:latin typeface="Arial" panose="020B0604020202020204" pitchFamily="34" charset="0"/>
                <a:ea typeface="Roboto"/>
                <a:cs typeface="Arial" panose="020B0604020202020204" pitchFamily="34" charset="0"/>
                <a:sym typeface="Roboto"/>
              </a:rPr>
              <a:t>Question: 05</a:t>
            </a:r>
            <a:endParaRPr sz="2000" b="1" dirty="0">
              <a:solidFill>
                <a:schemeClr val="lt1"/>
              </a:solidFill>
              <a:latin typeface="Arial" panose="020B0604020202020204" pitchFamily="34" charset="0"/>
              <a:ea typeface="Roboto"/>
              <a:cs typeface="Arial" panose="020B0604020202020204" pitchFamily="34" charset="0"/>
              <a:sym typeface="Roboto"/>
            </a:endParaRPr>
          </a:p>
        </p:txBody>
      </p:sp>
      <p:pic>
        <p:nvPicPr>
          <p:cNvPr id="146" name="Google Shape;146;p5"/>
          <p:cNvPicPr preferRelativeResize="0"/>
          <p:nvPr/>
        </p:nvPicPr>
        <p:blipFill rotWithShape="1">
          <a:blip r:embed="rId1"/>
          <a:srcRect l="41240" t="9528" r="-23987" b="51129"/>
          <a:stretch>
            <a:fillRect/>
          </a:stretch>
        </p:blipFill>
        <p:spPr>
          <a:xfrm>
            <a:off x="0" y="6051774"/>
            <a:ext cx="3349592" cy="800729"/>
          </a:xfrm>
          <a:prstGeom prst="rect">
            <a:avLst/>
          </a:prstGeom>
          <a:noFill/>
          <a:ln>
            <a:noFill/>
          </a:ln>
        </p:spPr>
      </p:pic>
      <p:sp>
        <p:nvSpPr>
          <p:cNvPr id="147" name="Google Shape;147;p5"/>
          <p:cNvSpPr txBox="1">
            <a:spLocks noGrp="1"/>
          </p:cNvSpPr>
          <p:nvPr>
            <p:ph type="body" idx="1"/>
          </p:nvPr>
        </p:nvSpPr>
        <p:spPr>
          <a:xfrm>
            <a:off x="263200" y="1333799"/>
            <a:ext cx="11799097" cy="4899191"/>
          </a:xfrm>
          <a:prstGeom prst="rect">
            <a:avLst/>
          </a:prstGeom>
          <a:noFill/>
          <a:ln>
            <a:noFill/>
          </a:ln>
        </p:spPr>
        <p:txBody>
          <a:bodyPr spcFirstLastPara="1" vert="horz" wrap="square" lIns="121900" tIns="121900" rIns="121900" bIns="121900" rtlCol="0" anchor="t" anchorCtr="0">
            <a:noAutofit/>
          </a:bodyPr>
          <a:lstStyle/>
          <a:p>
            <a:pPr marL="152400" indent="0">
              <a:lnSpc>
                <a:spcPct val="100000"/>
              </a:lnSpc>
              <a:buNone/>
            </a:pPr>
            <a:r>
              <a:rPr lang="en-US" sz="1800" dirty="0">
                <a:latin typeface="Arial" panose="020B0604020202020204" pitchFamily="34" charset="0"/>
                <a:cs typeface="Arial" panose="020B0604020202020204" pitchFamily="34" charset="0"/>
              </a:rPr>
              <a:t>What is the sum of all 3 digit numbers that leave a remainder of '2' when divided by 3?</a:t>
            </a:r>
            <a:endParaRPr lang="en-US" sz="1800" dirty="0">
              <a:latin typeface="Arial" panose="020B0604020202020204" pitchFamily="34" charset="0"/>
              <a:cs typeface="Arial" panose="020B0604020202020204" pitchFamily="34" charset="0"/>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50000"/>
              </a:lnSpc>
              <a:buNone/>
            </a:pPr>
            <a:r>
              <a:rPr lang="en-IN" sz="1800" dirty="0">
                <a:latin typeface="Arial" panose="020B0604020202020204" pitchFamily="34" charset="0"/>
                <a:cs typeface="Arial" panose="020B0604020202020204" pitchFamily="34" charset="0"/>
              </a:rPr>
              <a:t>A. 8,97,500</a:t>
            </a:r>
            <a:endParaRPr lang="en-IN" sz="1800" dirty="0">
              <a:latin typeface="Arial" panose="020B0604020202020204" pitchFamily="34" charset="0"/>
              <a:cs typeface="Arial" panose="020B0604020202020204" pitchFamily="34" charset="0"/>
            </a:endParaRPr>
          </a:p>
          <a:p>
            <a:pPr marL="152400" indent="0">
              <a:lnSpc>
                <a:spcPct val="150000"/>
              </a:lnSpc>
              <a:buNone/>
            </a:pPr>
            <a:r>
              <a:rPr lang="en-IN" sz="1800" dirty="0">
                <a:latin typeface="Arial" panose="020B0604020202020204" pitchFamily="34" charset="0"/>
                <a:cs typeface="Arial" panose="020B0604020202020204" pitchFamily="34" charset="0"/>
              </a:rPr>
              <a:t>B. 1,64,850</a:t>
            </a:r>
            <a:endParaRPr lang="en-IN" sz="1800" dirty="0">
              <a:latin typeface="Arial" panose="020B0604020202020204" pitchFamily="34" charset="0"/>
              <a:cs typeface="Arial" panose="020B0604020202020204" pitchFamily="34" charset="0"/>
            </a:endParaRPr>
          </a:p>
          <a:p>
            <a:pPr marL="152400" indent="0">
              <a:lnSpc>
                <a:spcPct val="150000"/>
              </a:lnSpc>
              <a:buNone/>
            </a:pPr>
            <a:r>
              <a:rPr lang="en-IN" sz="1800" dirty="0">
                <a:latin typeface="Arial" panose="020B0604020202020204" pitchFamily="34" charset="0"/>
                <a:cs typeface="Arial" panose="020B0604020202020204" pitchFamily="34" charset="0"/>
              </a:rPr>
              <a:t>C. 1,64,749</a:t>
            </a:r>
            <a:endParaRPr lang="en-IN" sz="1800" dirty="0">
              <a:latin typeface="Arial" panose="020B0604020202020204" pitchFamily="34" charset="0"/>
              <a:cs typeface="Arial" panose="020B0604020202020204" pitchFamily="34" charset="0"/>
            </a:endParaRPr>
          </a:p>
          <a:p>
            <a:pPr marL="152400" indent="0">
              <a:lnSpc>
                <a:spcPct val="150000"/>
              </a:lnSpc>
              <a:buNone/>
            </a:pPr>
            <a:r>
              <a:rPr lang="en-IN" sz="1800" dirty="0">
                <a:latin typeface="Arial" panose="020B0604020202020204" pitchFamily="34" charset="0"/>
                <a:cs typeface="Arial" panose="020B0604020202020204" pitchFamily="34" charset="0"/>
              </a:rPr>
              <a:t>D. 1,49,700</a:t>
            </a:r>
            <a:endParaRPr lang="en-IN" sz="1800" dirty="0">
              <a:latin typeface="Arial" panose="020B0604020202020204" pitchFamily="34" charset="0"/>
              <a:cs typeface="Arial" panose="020B0604020202020204" pitchFamily="34" charset="0"/>
            </a:endParaRPr>
          </a:p>
          <a:p>
            <a:pPr marL="152400" indent="0">
              <a:buNone/>
            </a:pPr>
            <a:endParaRPr lang="en-IN" sz="1800" dirty="0">
              <a:latin typeface="Arial" panose="020B0604020202020204" pitchFamily="34" charset="0"/>
              <a:cs typeface="Arial" panose="020B0604020202020204" pitchFamily="34" charset="0"/>
            </a:endParaRPr>
          </a:p>
          <a:p>
            <a:pPr marL="152400" indent="0">
              <a:buNone/>
            </a:pPr>
            <a:endParaRPr lang="en-IN" sz="1800" dirty="0">
              <a:latin typeface="Arial" panose="020B0604020202020204" pitchFamily="34" charset="0"/>
              <a:cs typeface="Arial" panose="020B0604020202020204" pitchFamily="34" charset="0"/>
            </a:endParaRPr>
          </a:p>
          <a:p>
            <a:pPr marL="152400" indent="0">
              <a:buNone/>
            </a:pPr>
            <a:endParaRPr lang="en-IN" sz="1800" dirty="0">
              <a:latin typeface="Arial" panose="020B0604020202020204" pitchFamily="34" charset="0"/>
              <a:cs typeface="Arial" panose="020B0604020202020204" pitchFamily="34" charset="0"/>
            </a:endParaRPr>
          </a:p>
          <a:p>
            <a:pPr marL="152400" indent="0">
              <a:buNone/>
            </a:pPr>
            <a:endParaRPr lang="en-IN" sz="1800" dirty="0">
              <a:latin typeface="Arial" panose="020B0604020202020204" pitchFamily="34" charset="0"/>
              <a:cs typeface="Arial" panose="020B0604020202020204" pitchFamily="34" charset="0"/>
            </a:endParaRPr>
          </a:p>
          <a:p>
            <a:pPr marL="152400" indent="0">
              <a:buNone/>
            </a:pPr>
            <a:endParaRPr lang="en-IN" sz="1800" dirty="0">
              <a:latin typeface="Arial" panose="020B0604020202020204" pitchFamily="34" charset="0"/>
              <a:cs typeface="Arial" panose="020B0604020202020204" pitchFamily="34" charset="0"/>
            </a:endParaRPr>
          </a:p>
          <a:p>
            <a:pPr marL="152400" indent="0">
              <a:buNone/>
            </a:pPr>
            <a:endParaRPr lang="en-IN" sz="1800" dirty="0">
              <a:latin typeface="Arial" panose="020B0604020202020204" pitchFamily="34" charset="0"/>
              <a:cs typeface="Arial" panose="020B0604020202020204" pitchFamily="34" charset="0"/>
            </a:endParaRPr>
          </a:p>
          <a:p>
            <a:pPr marL="152400" indent="0">
              <a:buNone/>
            </a:pPr>
            <a:endParaRPr lang="en-IN" sz="1800" dirty="0">
              <a:latin typeface="Arial" panose="020B0604020202020204" pitchFamily="34" charset="0"/>
              <a:cs typeface="Arial" panose="020B0604020202020204" pitchFamily="34" charset="0"/>
            </a:endParaRPr>
          </a:p>
          <a:p>
            <a:pPr marL="152400" indent="0">
              <a:buNone/>
            </a:pPr>
            <a:endParaRPr lang="en-IN" sz="1800" dirty="0">
              <a:latin typeface="Arial" panose="020B0604020202020204" pitchFamily="34" charset="0"/>
              <a:cs typeface="Arial" panose="020B0604020202020204" pitchFamily="34" charset="0"/>
            </a:endParaRPr>
          </a:p>
          <a:p>
            <a:pPr marL="152400" indent="0">
              <a:buNone/>
            </a:pPr>
            <a:r>
              <a:rPr lang="en-IN" sz="1800" dirty="0">
                <a:latin typeface="Arial" panose="020B0604020202020204" pitchFamily="34" charset="0"/>
                <a:cs typeface="Arial" panose="020B0604020202020204" pitchFamily="34" charset="0"/>
              </a:rPr>
              <a:t>										Answer: B</a:t>
            </a:r>
            <a:endParaRPr lang="en-IN" sz="1800" dirty="0">
              <a:latin typeface="Arial" panose="020B0604020202020204" pitchFamily="34" charset="0"/>
              <a:cs typeface="Arial" panose="020B0604020202020204" pitchFamily="34" charset="0"/>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p:txBody>
      </p:sp>
      <p:pic>
        <p:nvPicPr>
          <p:cNvPr id="69" name="Google Shape;69;p15"/>
          <p:cNvPicPr preferRelativeResize="0"/>
          <p:nvPr/>
        </p:nvPicPr>
        <p:blipFill>
          <a:blip r:embed="rId2"/>
          <a:stretch>
            <a:fillRect/>
          </a:stretch>
        </p:blipFill>
        <p:spPr>
          <a:xfrm>
            <a:off x="9494400" y="311401"/>
            <a:ext cx="2259019" cy="102239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advTm="90876"/>
    </mc:Choice>
    <mc:Fallback>
      <p:transition spd="slow" advTm="9087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7">
                                            <p:txEl>
                                              <p:pRg st="0" end="0"/>
                                            </p:txEl>
                                          </p:spTgt>
                                        </p:tgtEl>
                                        <p:attrNameLst>
                                          <p:attrName>style.visibility</p:attrName>
                                        </p:attrNameLst>
                                      </p:cBhvr>
                                      <p:to>
                                        <p:strVal val="visible"/>
                                      </p:to>
                                    </p:set>
                                    <p:animEffect transition="in" filter="fade">
                                      <p:cBhvr>
                                        <p:cTn id="7" dur="1000"/>
                                        <p:tgtEl>
                                          <p:spTgt spid="147">
                                            <p:txEl>
                                              <p:pRg st="0" end="0"/>
                                            </p:txEl>
                                          </p:spTgt>
                                        </p:tgtEl>
                                      </p:cBhvr>
                                    </p:animEffect>
                                    <p:anim calcmode="lin" valueType="num">
                                      <p:cBhvr>
                                        <p:cTn id="8" dur="1000" fill="hold"/>
                                        <p:tgtEl>
                                          <p:spTgt spid="14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47">
                                            <p:txEl>
                                              <p:pRg st="2" end="2"/>
                                            </p:txEl>
                                          </p:spTgt>
                                        </p:tgtEl>
                                        <p:attrNameLst>
                                          <p:attrName>style.visibility</p:attrName>
                                        </p:attrNameLst>
                                      </p:cBhvr>
                                      <p:to>
                                        <p:strVal val="visible"/>
                                      </p:to>
                                    </p:set>
                                    <p:anim calcmode="lin" valueType="num">
                                      <p:cBhvr additive="base">
                                        <p:cTn id="14" dur="500" fill="hold"/>
                                        <p:tgtEl>
                                          <p:spTgt spid="147">
                                            <p:txEl>
                                              <p:pRg st="2" end="2"/>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1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47">
                                            <p:txEl>
                                              <p:pRg st="3" end="3"/>
                                            </p:txEl>
                                          </p:spTgt>
                                        </p:tgtEl>
                                        <p:attrNameLst>
                                          <p:attrName>style.visibility</p:attrName>
                                        </p:attrNameLst>
                                      </p:cBhvr>
                                      <p:to>
                                        <p:strVal val="visible"/>
                                      </p:to>
                                    </p:set>
                                    <p:anim calcmode="lin" valueType="num">
                                      <p:cBhvr additive="base">
                                        <p:cTn id="20" dur="500" fill="hold"/>
                                        <p:tgtEl>
                                          <p:spTgt spid="147">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47">
                                            <p:txEl>
                                              <p:pRg st="4" end="4"/>
                                            </p:txEl>
                                          </p:spTgt>
                                        </p:tgtEl>
                                        <p:attrNameLst>
                                          <p:attrName>style.visibility</p:attrName>
                                        </p:attrNameLst>
                                      </p:cBhvr>
                                      <p:to>
                                        <p:strVal val="visible"/>
                                      </p:to>
                                    </p:set>
                                    <p:anim calcmode="lin" valueType="num">
                                      <p:cBhvr additive="base">
                                        <p:cTn id="26" dur="500" fill="hold"/>
                                        <p:tgtEl>
                                          <p:spTgt spid="147">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47">
                                            <p:txEl>
                                              <p:pRg st="5" end="5"/>
                                            </p:txEl>
                                          </p:spTgt>
                                        </p:tgtEl>
                                        <p:attrNameLst>
                                          <p:attrName>style.visibility</p:attrName>
                                        </p:attrNameLst>
                                      </p:cBhvr>
                                      <p:to>
                                        <p:strVal val="visible"/>
                                      </p:to>
                                    </p:set>
                                    <p:anim calcmode="lin" valueType="num">
                                      <p:cBhvr additive="base">
                                        <p:cTn id="32" dur="500" fill="hold"/>
                                        <p:tgtEl>
                                          <p:spTgt spid="147">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4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8" presetClass="entr" presetSubtype="16" fill="hold" nodeType="clickEffect">
                                  <p:stCondLst>
                                    <p:cond delay="0"/>
                                  </p:stCondLst>
                                  <p:childTnLst>
                                    <p:set>
                                      <p:cBhvr>
                                        <p:cTn id="37" dur="1" fill="hold">
                                          <p:stCondLst>
                                            <p:cond delay="0"/>
                                          </p:stCondLst>
                                        </p:cTn>
                                        <p:tgtEl>
                                          <p:spTgt spid="147">
                                            <p:txEl>
                                              <p:pRg st="14" end="14"/>
                                            </p:txEl>
                                          </p:spTgt>
                                        </p:tgtEl>
                                        <p:attrNameLst>
                                          <p:attrName>style.visibility</p:attrName>
                                        </p:attrNameLst>
                                      </p:cBhvr>
                                      <p:to>
                                        <p:strVal val="visible"/>
                                      </p:to>
                                    </p:set>
                                    <p:animEffect transition="in" filter="diamond(in)">
                                      <p:cBhvr>
                                        <p:cTn id="38" dur="2000"/>
                                        <p:tgtEl>
                                          <p:spTgt spid="147">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Shape 143"/>
        <p:cNvGrpSpPr/>
        <p:nvPr/>
      </p:nvGrpSpPr>
      <p:grpSpPr>
        <a:xfrm>
          <a:off x="0" y="0"/>
          <a:ext cx="0" cy="0"/>
          <a:chOff x="0" y="0"/>
          <a:chExt cx="0" cy="0"/>
        </a:xfrm>
      </p:grpSpPr>
      <p:sp>
        <p:nvSpPr>
          <p:cNvPr id="144" name="Google Shape;144;p5"/>
          <p:cNvSpPr/>
          <p:nvPr/>
        </p:nvSpPr>
        <p:spPr>
          <a:xfrm>
            <a:off x="1" y="311400"/>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pPr>
              <a:buClr>
                <a:srgbClr val="000000"/>
              </a:buClr>
              <a:buSzPts val="1400"/>
            </a:pPr>
            <a:endParaRPr sz="1865"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45" name="Google Shape;145;p5"/>
          <p:cNvSpPr txBox="1"/>
          <p:nvPr/>
        </p:nvSpPr>
        <p:spPr>
          <a:xfrm>
            <a:off x="436800" y="311400"/>
            <a:ext cx="3770400" cy="633600"/>
          </a:xfrm>
          <a:prstGeom prst="rect">
            <a:avLst/>
          </a:prstGeom>
          <a:noFill/>
          <a:ln>
            <a:noFill/>
          </a:ln>
        </p:spPr>
        <p:txBody>
          <a:bodyPr spcFirstLastPara="1" wrap="square" lIns="0" tIns="0" rIns="0" bIns="0" anchor="ctr" anchorCtr="0">
            <a:noAutofit/>
          </a:bodyPr>
          <a:lstStyle/>
          <a:p>
            <a:r>
              <a:rPr lang="en-GB" sz="2000" b="1" dirty="0">
                <a:solidFill>
                  <a:schemeClr val="lt1"/>
                </a:solidFill>
                <a:latin typeface="Arial" panose="020B0604020202020204" pitchFamily="34" charset="0"/>
                <a:ea typeface="Roboto"/>
                <a:cs typeface="Arial" panose="020B0604020202020204" pitchFamily="34" charset="0"/>
                <a:sym typeface="Roboto"/>
              </a:rPr>
              <a:t>Explanation: 05</a:t>
            </a:r>
            <a:endParaRPr sz="2000" b="1" dirty="0">
              <a:solidFill>
                <a:schemeClr val="lt1"/>
              </a:solidFill>
              <a:latin typeface="Arial" panose="020B0604020202020204" pitchFamily="34" charset="0"/>
              <a:ea typeface="Roboto"/>
              <a:cs typeface="Arial" panose="020B0604020202020204" pitchFamily="34" charset="0"/>
              <a:sym typeface="Roboto"/>
            </a:endParaRPr>
          </a:p>
        </p:txBody>
      </p:sp>
      <p:pic>
        <p:nvPicPr>
          <p:cNvPr id="146" name="Google Shape;146;p5"/>
          <p:cNvPicPr preferRelativeResize="0"/>
          <p:nvPr/>
        </p:nvPicPr>
        <p:blipFill rotWithShape="1">
          <a:blip r:embed="rId1"/>
          <a:srcRect l="41240" t="9528" r="-23987" b="51129"/>
          <a:stretch>
            <a:fillRect/>
          </a:stretch>
        </p:blipFill>
        <p:spPr>
          <a:xfrm>
            <a:off x="0" y="6051774"/>
            <a:ext cx="3349592" cy="800729"/>
          </a:xfrm>
          <a:prstGeom prst="rect">
            <a:avLst/>
          </a:prstGeom>
          <a:noFill/>
          <a:ln>
            <a:noFill/>
          </a:ln>
        </p:spPr>
      </p:pic>
      <p:sp>
        <p:nvSpPr>
          <p:cNvPr id="9" name="Text Placeholder 8"/>
          <p:cNvSpPr>
            <a:spLocks noGrp="1"/>
          </p:cNvSpPr>
          <p:nvPr>
            <p:ph type="body" idx="1"/>
          </p:nvPr>
        </p:nvSpPr>
        <p:spPr/>
        <p:txBody>
          <a:bodyPr>
            <a:normAutofit/>
          </a:bodyPr>
          <a:lstStyle/>
          <a:p>
            <a:pPr marL="152400" indent="0">
              <a:buNone/>
            </a:pPr>
            <a:r>
              <a:rPr lang="en-US" sz="1800" dirty="0">
                <a:latin typeface="Arial" panose="020B0604020202020204" pitchFamily="34" charset="0"/>
                <a:cs typeface="Arial" panose="020B0604020202020204" pitchFamily="34" charset="0"/>
              </a:rPr>
              <a:t>The smallest 3 digit number that will leave a remainder of 2 when divided by 3 is 101.</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The next number that will leave a remainder of 2 when divided by 3 is 104, 107, ....</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The largest 3 digit number that will leave a remainder of 2 when divided by 3 is 998.</a:t>
            </a:r>
            <a:endParaRPr lang="en-US" sz="1800" dirty="0">
              <a:latin typeface="Arial" panose="020B0604020202020204" pitchFamily="34" charset="0"/>
              <a:cs typeface="Arial" panose="020B0604020202020204" pitchFamily="34" charset="0"/>
            </a:endParaRPr>
          </a:p>
          <a:p>
            <a:pPr marL="152400" indent="0">
              <a:buNone/>
            </a:pPr>
            <a:r>
              <a:rPr lang="en-US" sz="1800" dirty="0">
                <a:latin typeface="Arial" panose="020B0604020202020204" pitchFamily="34" charset="0"/>
                <a:cs typeface="Arial" panose="020B0604020202020204" pitchFamily="34" charset="0"/>
              </a:rPr>
              <a:t>We know that in an A.P., the nth term a</a:t>
            </a:r>
            <a:r>
              <a:rPr lang="en-US" sz="1800" baseline="-25000" dirty="0">
                <a:latin typeface="Arial" panose="020B0604020202020204" pitchFamily="34" charset="0"/>
                <a:cs typeface="Arial" panose="020B0604020202020204" pitchFamily="34" charset="0"/>
              </a:rPr>
              <a:t>n</a:t>
            </a:r>
            <a:r>
              <a:rPr lang="en-US" sz="1800" dirty="0">
                <a:latin typeface="Arial" panose="020B0604020202020204" pitchFamily="34" charset="0"/>
                <a:cs typeface="Arial" panose="020B0604020202020204" pitchFamily="34" charset="0"/>
              </a:rPr>
              <a:t> = a</a:t>
            </a:r>
            <a:r>
              <a:rPr lang="en-US" sz="1800" baseline="-25000" dirty="0">
                <a:latin typeface="Arial" panose="020B0604020202020204" pitchFamily="34" charset="0"/>
                <a:cs typeface="Arial" panose="020B0604020202020204" pitchFamily="34" charset="0"/>
              </a:rPr>
              <a:t>1</a:t>
            </a:r>
            <a:r>
              <a:rPr lang="en-US" sz="1800" dirty="0">
                <a:latin typeface="Arial" panose="020B0604020202020204" pitchFamily="34" charset="0"/>
                <a:cs typeface="Arial" panose="020B0604020202020204" pitchFamily="34" charset="0"/>
              </a:rPr>
              <a:t> + (n - 1)*d</a:t>
            </a:r>
            <a:endParaRPr lang="en-US" sz="1800" dirty="0">
              <a:latin typeface="Arial" panose="020B0604020202020204" pitchFamily="34" charset="0"/>
              <a:cs typeface="Arial" panose="020B0604020202020204" pitchFamily="34" charset="0"/>
            </a:endParaRPr>
          </a:p>
          <a:p>
            <a:pPr marL="152400" indent="0">
              <a:buNone/>
            </a:pPr>
            <a:r>
              <a:rPr lang="en-US" sz="1800" dirty="0">
                <a:latin typeface="Arial" panose="020B0604020202020204" pitchFamily="34" charset="0"/>
                <a:cs typeface="Arial" panose="020B0604020202020204" pitchFamily="34" charset="0"/>
              </a:rPr>
              <a:t>In this case, therefore, 998 = 101 + (n - 1)* 3</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i.e., 897 = (n - 1) * 3</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Therefore, n - 1 = 299</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Or n = 300.</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Sum of the AP will therefore, be (101+998/2)*300 = 164,850</a:t>
            </a:r>
            <a:endParaRPr lang="en-US" sz="1800" dirty="0">
              <a:latin typeface="Arial" panose="020B0604020202020204" pitchFamily="34" charset="0"/>
              <a:cs typeface="Arial" panose="020B0604020202020204" pitchFamily="34" charset="0"/>
            </a:endParaRPr>
          </a:p>
        </p:txBody>
      </p:sp>
      <p:pic>
        <p:nvPicPr>
          <p:cNvPr id="69" name="Google Shape;69;p15"/>
          <p:cNvPicPr preferRelativeResize="0"/>
          <p:nvPr/>
        </p:nvPicPr>
        <p:blipFill>
          <a:blip r:embed="rId2"/>
          <a:stretch>
            <a:fillRect/>
          </a:stretch>
        </p:blipFill>
        <p:spPr>
          <a:xfrm>
            <a:off x="9494400" y="311401"/>
            <a:ext cx="2259019" cy="102239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advTm="90876"/>
    </mc:Choice>
    <mc:Fallback>
      <p:transition spd="slow" advTm="90876"/>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p:nvPr/>
        </p:nvSpPr>
        <p:spPr>
          <a:xfrm>
            <a:off x="1" y="311400"/>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pPr>
              <a:buClr>
                <a:srgbClr val="000000"/>
              </a:buClr>
              <a:buSzPts val="1400"/>
            </a:pPr>
            <a:endParaRPr sz="1865"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45" name="Google Shape;145;p5"/>
          <p:cNvSpPr txBox="1"/>
          <p:nvPr/>
        </p:nvSpPr>
        <p:spPr>
          <a:xfrm>
            <a:off x="436800" y="311400"/>
            <a:ext cx="3770400" cy="633600"/>
          </a:xfrm>
          <a:prstGeom prst="rect">
            <a:avLst/>
          </a:prstGeom>
          <a:noFill/>
          <a:ln>
            <a:noFill/>
          </a:ln>
        </p:spPr>
        <p:txBody>
          <a:bodyPr spcFirstLastPara="1" wrap="square" lIns="0" tIns="0" rIns="0" bIns="0" anchor="ctr" anchorCtr="0">
            <a:noAutofit/>
          </a:bodyPr>
          <a:lstStyle/>
          <a:p>
            <a:r>
              <a:rPr lang="en-GB" b="1" dirty="0">
                <a:solidFill>
                  <a:schemeClr val="lt1"/>
                </a:solidFill>
                <a:latin typeface="Arial" panose="020B0604020202020204" pitchFamily="34" charset="0"/>
                <a:ea typeface="Roboto"/>
                <a:cs typeface="Arial" panose="020B0604020202020204" pitchFamily="34" charset="0"/>
                <a:sym typeface="Roboto"/>
              </a:rPr>
              <a:t>Question: 06</a:t>
            </a:r>
            <a:endParaRPr b="1" dirty="0">
              <a:solidFill>
                <a:schemeClr val="lt1"/>
              </a:solidFill>
              <a:latin typeface="Arial" panose="020B0604020202020204" pitchFamily="34" charset="0"/>
              <a:ea typeface="Roboto"/>
              <a:cs typeface="Arial" panose="020B0604020202020204" pitchFamily="34" charset="0"/>
              <a:sym typeface="Roboto"/>
            </a:endParaRPr>
          </a:p>
        </p:txBody>
      </p:sp>
      <p:pic>
        <p:nvPicPr>
          <p:cNvPr id="146" name="Google Shape;146;p5"/>
          <p:cNvPicPr preferRelativeResize="0"/>
          <p:nvPr/>
        </p:nvPicPr>
        <p:blipFill rotWithShape="1">
          <a:blip r:embed="rId1"/>
          <a:srcRect l="41240" t="9528" r="-23987" b="51129"/>
          <a:stretch>
            <a:fillRect/>
          </a:stretch>
        </p:blipFill>
        <p:spPr>
          <a:xfrm>
            <a:off x="0" y="6051774"/>
            <a:ext cx="3349592" cy="800729"/>
          </a:xfrm>
          <a:prstGeom prst="rect">
            <a:avLst/>
          </a:prstGeom>
          <a:noFill/>
          <a:ln>
            <a:noFill/>
          </a:ln>
        </p:spPr>
      </p:pic>
      <p:sp>
        <p:nvSpPr>
          <p:cNvPr id="147" name="Google Shape;147;p5"/>
          <p:cNvSpPr txBox="1">
            <a:spLocks noGrp="1"/>
          </p:cNvSpPr>
          <p:nvPr>
            <p:ph type="body" idx="1"/>
          </p:nvPr>
        </p:nvSpPr>
        <p:spPr>
          <a:xfrm>
            <a:off x="263200" y="1333799"/>
            <a:ext cx="11799097" cy="4899191"/>
          </a:xfrm>
          <a:prstGeom prst="rect">
            <a:avLst/>
          </a:prstGeom>
          <a:noFill/>
          <a:ln>
            <a:noFill/>
          </a:ln>
        </p:spPr>
        <p:txBody>
          <a:bodyPr spcFirstLastPara="1" vert="horz" wrap="square" lIns="121900" tIns="121900" rIns="121900" bIns="121900" rtlCol="0" anchor="t" anchorCtr="0">
            <a:noAutofit/>
          </a:bodyPr>
          <a:lstStyle/>
          <a:p>
            <a:pPr marL="152400" indent="0">
              <a:lnSpc>
                <a:spcPct val="100000"/>
              </a:lnSpc>
              <a:buNone/>
            </a:pPr>
            <a:r>
              <a:rPr lang="en-US" sz="1800" dirty="0">
                <a:latin typeface="Arial" panose="020B0604020202020204" pitchFamily="34" charset="0"/>
                <a:cs typeface="Arial" panose="020B0604020202020204" pitchFamily="34" charset="0"/>
              </a:rPr>
              <a:t>Consider a, b, c in a G.P. such that |a + b + c| = 15. The median of these three terms is a, and b = 10. If a &gt; c, what is the product of the first 4 terms of this G.P.?</a:t>
            </a:r>
            <a:endParaRPr lang="en-US" sz="1800" dirty="0">
              <a:latin typeface="Arial" panose="020B0604020202020204" pitchFamily="34" charset="0"/>
              <a:cs typeface="Arial" panose="020B0604020202020204" pitchFamily="34" charset="0"/>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495300" indent="-342900">
              <a:lnSpc>
                <a:spcPct val="150000"/>
              </a:lnSpc>
              <a:buAutoNum type="alphaUcPeriod"/>
            </a:pPr>
            <a:r>
              <a:rPr lang="en-US" sz="1800" dirty="0">
                <a:latin typeface="Arial" panose="020B0604020202020204" pitchFamily="34" charset="0"/>
                <a:ea typeface="Roboto" panose="02000000000000000000" pitchFamily="2" charset="0"/>
                <a:cs typeface="Arial" panose="020B0604020202020204" pitchFamily="34" charset="0"/>
                <a:sym typeface="Roboto"/>
              </a:rPr>
              <a:t>40000</a:t>
            </a: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495300" indent="-342900">
              <a:lnSpc>
                <a:spcPct val="150000"/>
              </a:lnSpc>
              <a:buAutoNum type="alphaUcPeriod"/>
            </a:pPr>
            <a:r>
              <a:rPr lang="en-US" sz="1800" dirty="0">
                <a:latin typeface="Arial" panose="020B0604020202020204" pitchFamily="34" charset="0"/>
                <a:ea typeface="Roboto" panose="02000000000000000000" pitchFamily="2" charset="0"/>
                <a:cs typeface="Arial" panose="020B0604020202020204" pitchFamily="34" charset="0"/>
                <a:sym typeface="Roboto"/>
              </a:rPr>
              <a:t>32000</a:t>
            </a: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495300" indent="-342900">
              <a:lnSpc>
                <a:spcPct val="150000"/>
              </a:lnSpc>
              <a:buAutoNum type="alphaUcPeriod"/>
            </a:pPr>
            <a:r>
              <a:rPr lang="en-US" sz="1800" dirty="0">
                <a:latin typeface="Arial" panose="020B0604020202020204" pitchFamily="34" charset="0"/>
                <a:ea typeface="Roboto" panose="02000000000000000000" pitchFamily="2" charset="0"/>
                <a:cs typeface="Arial" panose="020B0604020202020204" pitchFamily="34" charset="0"/>
                <a:sym typeface="Roboto"/>
              </a:rPr>
              <a:t>8000</a:t>
            </a: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495300" indent="-342900">
              <a:lnSpc>
                <a:spcPct val="150000"/>
              </a:lnSpc>
              <a:buAutoNum type="alphaUcPeriod"/>
            </a:pPr>
            <a:r>
              <a:rPr lang="en-US" sz="1800" dirty="0">
                <a:latin typeface="Arial" panose="020B0604020202020204" pitchFamily="34" charset="0"/>
                <a:ea typeface="Roboto" panose="02000000000000000000" pitchFamily="2" charset="0"/>
                <a:cs typeface="Arial" panose="020B0604020202020204" pitchFamily="34" charset="0"/>
                <a:sym typeface="Roboto"/>
              </a:rPr>
              <a:t>48000</a:t>
            </a: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r>
              <a:rPr lang="en-US" sz="1800" dirty="0">
                <a:latin typeface="Arial" panose="020B0604020202020204" pitchFamily="34" charset="0"/>
                <a:ea typeface="Roboto" panose="02000000000000000000" pitchFamily="2" charset="0"/>
                <a:cs typeface="Arial" panose="020B0604020202020204" pitchFamily="34" charset="0"/>
                <a:sym typeface="Roboto"/>
              </a:rPr>
              <a:t>  </a:t>
            </a: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r>
              <a:rPr lang="en-US" sz="1800" dirty="0">
                <a:latin typeface="Arial" panose="020B0604020202020204" pitchFamily="34" charset="0"/>
                <a:ea typeface="Roboto" panose="02000000000000000000" pitchFamily="2" charset="0"/>
                <a:cs typeface="Arial" panose="020B0604020202020204" pitchFamily="34" charset="0"/>
                <a:sym typeface="Roboto"/>
              </a:rPr>
              <a:t>										Answer: A</a:t>
            </a:r>
            <a:endParaRPr lang="en-US" sz="1800" dirty="0">
              <a:latin typeface="Arial" panose="020B0604020202020204" pitchFamily="34" charset="0"/>
              <a:ea typeface="Roboto" panose="02000000000000000000" pitchFamily="2" charset="0"/>
              <a:cs typeface="Arial" panose="020B0604020202020204" pitchFamily="34" charset="0"/>
              <a:sym typeface="Roboto"/>
            </a:endParaRPr>
          </a:p>
        </p:txBody>
      </p:sp>
      <p:pic>
        <p:nvPicPr>
          <p:cNvPr id="69" name="Google Shape;69;p15"/>
          <p:cNvPicPr preferRelativeResize="0"/>
          <p:nvPr/>
        </p:nvPicPr>
        <p:blipFill>
          <a:blip r:embed="rId2"/>
          <a:stretch>
            <a:fillRect/>
          </a:stretch>
        </p:blipFill>
        <p:spPr>
          <a:xfrm>
            <a:off x="9494400" y="311401"/>
            <a:ext cx="2259019" cy="102239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advTm="90876"/>
    </mc:Choice>
    <mc:Fallback>
      <p:transition spd="slow" advTm="9087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7">
                                            <p:txEl>
                                              <p:pRg st="0" end="0"/>
                                            </p:txEl>
                                          </p:spTgt>
                                        </p:tgtEl>
                                        <p:attrNameLst>
                                          <p:attrName>style.visibility</p:attrName>
                                        </p:attrNameLst>
                                      </p:cBhvr>
                                      <p:to>
                                        <p:strVal val="visible"/>
                                      </p:to>
                                    </p:set>
                                    <p:animEffect transition="in" filter="fade">
                                      <p:cBhvr>
                                        <p:cTn id="7" dur="1000"/>
                                        <p:tgtEl>
                                          <p:spTgt spid="147">
                                            <p:txEl>
                                              <p:pRg st="0" end="0"/>
                                            </p:txEl>
                                          </p:spTgt>
                                        </p:tgtEl>
                                      </p:cBhvr>
                                    </p:animEffect>
                                    <p:anim calcmode="lin" valueType="num">
                                      <p:cBhvr>
                                        <p:cTn id="8" dur="1000" fill="hold"/>
                                        <p:tgtEl>
                                          <p:spTgt spid="14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47">
                                            <p:txEl>
                                              <p:pRg st="2" end="2"/>
                                            </p:txEl>
                                          </p:spTgt>
                                        </p:tgtEl>
                                        <p:attrNameLst>
                                          <p:attrName>style.visibility</p:attrName>
                                        </p:attrNameLst>
                                      </p:cBhvr>
                                      <p:to>
                                        <p:strVal val="visible"/>
                                      </p:to>
                                    </p:set>
                                    <p:anim calcmode="lin" valueType="num">
                                      <p:cBhvr additive="base">
                                        <p:cTn id="14" dur="500" fill="hold"/>
                                        <p:tgtEl>
                                          <p:spTgt spid="147">
                                            <p:txEl>
                                              <p:pRg st="2" end="2"/>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1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47">
                                            <p:txEl>
                                              <p:pRg st="3" end="3"/>
                                            </p:txEl>
                                          </p:spTgt>
                                        </p:tgtEl>
                                        <p:attrNameLst>
                                          <p:attrName>style.visibility</p:attrName>
                                        </p:attrNameLst>
                                      </p:cBhvr>
                                      <p:to>
                                        <p:strVal val="visible"/>
                                      </p:to>
                                    </p:set>
                                    <p:anim calcmode="lin" valueType="num">
                                      <p:cBhvr additive="base">
                                        <p:cTn id="20" dur="500" fill="hold"/>
                                        <p:tgtEl>
                                          <p:spTgt spid="147">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47">
                                            <p:txEl>
                                              <p:pRg st="4" end="4"/>
                                            </p:txEl>
                                          </p:spTgt>
                                        </p:tgtEl>
                                        <p:attrNameLst>
                                          <p:attrName>style.visibility</p:attrName>
                                        </p:attrNameLst>
                                      </p:cBhvr>
                                      <p:to>
                                        <p:strVal val="visible"/>
                                      </p:to>
                                    </p:set>
                                    <p:anim calcmode="lin" valueType="num">
                                      <p:cBhvr additive="base">
                                        <p:cTn id="26" dur="500" fill="hold"/>
                                        <p:tgtEl>
                                          <p:spTgt spid="147">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47">
                                            <p:txEl>
                                              <p:pRg st="5" end="5"/>
                                            </p:txEl>
                                          </p:spTgt>
                                        </p:tgtEl>
                                        <p:attrNameLst>
                                          <p:attrName>style.visibility</p:attrName>
                                        </p:attrNameLst>
                                      </p:cBhvr>
                                      <p:to>
                                        <p:strVal val="visible"/>
                                      </p:to>
                                    </p:set>
                                    <p:anim calcmode="lin" valueType="num">
                                      <p:cBhvr additive="base">
                                        <p:cTn id="32" dur="500" fill="hold"/>
                                        <p:tgtEl>
                                          <p:spTgt spid="147">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4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8" presetClass="entr" presetSubtype="16" fill="hold" nodeType="clickEffect">
                                  <p:stCondLst>
                                    <p:cond delay="0"/>
                                  </p:stCondLst>
                                  <p:childTnLst>
                                    <p:set>
                                      <p:cBhvr>
                                        <p:cTn id="37" dur="1" fill="hold">
                                          <p:stCondLst>
                                            <p:cond delay="0"/>
                                          </p:stCondLst>
                                        </p:cTn>
                                        <p:tgtEl>
                                          <p:spTgt spid="147">
                                            <p:txEl>
                                              <p:pRg st="12" end="12"/>
                                            </p:txEl>
                                          </p:spTgt>
                                        </p:tgtEl>
                                        <p:attrNameLst>
                                          <p:attrName>style.visibility</p:attrName>
                                        </p:attrNameLst>
                                      </p:cBhvr>
                                      <p:to>
                                        <p:strVal val="visible"/>
                                      </p:to>
                                    </p:set>
                                    <p:animEffect transition="in" filter="diamond(in)">
                                      <p:cBhvr>
                                        <p:cTn id="38" dur="2000"/>
                                        <p:tgtEl>
                                          <p:spTgt spid="14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Shape 143"/>
        <p:cNvGrpSpPr/>
        <p:nvPr/>
      </p:nvGrpSpPr>
      <p:grpSpPr>
        <a:xfrm>
          <a:off x="0" y="0"/>
          <a:ext cx="0" cy="0"/>
          <a:chOff x="0" y="0"/>
          <a:chExt cx="0" cy="0"/>
        </a:xfrm>
      </p:grpSpPr>
      <p:sp>
        <p:nvSpPr>
          <p:cNvPr id="144" name="Google Shape;144;p5"/>
          <p:cNvSpPr/>
          <p:nvPr/>
        </p:nvSpPr>
        <p:spPr>
          <a:xfrm>
            <a:off x="1" y="311400"/>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pPr>
              <a:buClr>
                <a:srgbClr val="000000"/>
              </a:buClr>
              <a:buSzPts val="1400"/>
            </a:pPr>
            <a:endParaRPr sz="1865"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45" name="Google Shape;145;p5"/>
          <p:cNvSpPr txBox="1"/>
          <p:nvPr/>
        </p:nvSpPr>
        <p:spPr>
          <a:xfrm>
            <a:off x="436800" y="311400"/>
            <a:ext cx="3770400" cy="633600"/>
          </a:xfrm>
          <a:prstGeom prst="rect">
            <a:avLst/>
          </a:prstGeom>
          <a:noFill/>
          <a:ln>
            <a:noFill/>
          </a:ln>
        </p:spPr>
        <p:txBody>
          <a:bodyPr spcFirstLastPara="1" wrap="square" lIns="0" tIns="0" rIns="0" bIns="0" anchor="ctr" anchorCtr="0">
            <a:noAutofit/>
          </a:bodyPr>
          <a:lstStyle/>
          <a:p>
            <a:r>
              <a:rPr lang="en-GB" sz="2000" b="1" dirty="0">
                <a:solidFill>
                  <a:schemeClr val="lt1"/>
                </a:solidFill>
                <a:latin typeface="Arial" panose="020B0604020202020204" pitchFamily="34" charset="0"/>
                <a:ea typeface="Roboto"/>
                <a:cs typeface="Arial" panose="020B0604020202020204" pitchFamily="34" charset="0"/>
                <a:sym typeface="Roboto"/>
              </a:rPr>
              <a:t>Explanation: 06</a:t>
            </a:r>
            <a:endParaRPr sz="2000" b="1" dirty="0">
              <a:solidFill>
                <a:schemeClr val="lt1"/>
              </a:solidFill>
              <a:latin typeface="Arial" panose="020B0604020202020204" pitchFamily="34" charset="0"/>
              <a:ea typeface="Roboto"/>
              <a:cs typeface="Arial" panose="020B0604020202020204" pitchFamily="34" charset="0"/>
              <a:sym typeface="Roboto"/>
            </a:endParaRPr>
          </a:p>
        </p:txBody>
      </p:sp>
      <p:pic>
        <p:nvPicPr>
          <p:cNvPr id="146" name="Google Shape;146;p5"/>
          <p:cNvPicPr preferRelativeResize="0"/>
          <p:nvPr/>
        </p:nvPicPr>
        <p:blipFill rotWithShape="1">
          <a:blip r:embed="rId1"/>
          <a:srcRect l="41240" t="9528" r="-23987" b="51129"/>
          <a:stretch>
            <a:fillRect/>
          </a:stretch>
        </p:blipFill>
        <p:spPr>
          <a:xfrm>
            <a:off x="0" y="6051774"/>
            <a:ext cx="3349592" cy="800729"/>
          </a:xfrm>
          <a:prstGeom prst="rect">
            <a:avLst/>
          </a:prstGeom>
          <a:noFill/>
          <a:ln>
            <a:noFill/>
          </a:ln>
        </p:spPr>
      </p:pic>
      <p:sp>
        <p:nvSpPr>
          <p:cNvPr id="9" name="Text Placeholder 8"/>
          <p:cNvSpPr>
            <a:spLocks noGrp="1"/>
          </p:cNvSpPr>
          <p:nvPr>
            <p:ph type="body" idx="1"/>
          </p:nvPr>
        </p:nvSpPr>
        <p:spPr/>
        <p:txBody>
          <a:bodyPr>
            <a:normAutofit/>
          </a:bodyPr>
          <a:lstStyle/>
          <a:p>
            <a:pPr marL="152400" indent="0">
              <a:buNone/>
            </a:pPr>
            <a:r>
              <a:rPr lang="en-US" sz="1800" dirty="0">
                <a:latin typeface="Arial" panose="020B0604020202020204" pitchFamily="34" charset="0"/>
                <a:cs typeface="Arial" panose="020B0604020202020204" pitchFamily="34" charset="0"/>
              </a:rPr>
              <a:t>Median is the first term =&gt; Common ratio has to be negative. why?</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Let us see why this is true.</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When a &gt; 0,</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If r &gt; 1, this will be an increasing G.P.</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If r lies between (0, 1), this will be a decreasing G.P.</a:t>
            </a:r>
            <a:endParaRPr lang="en-US" sz="1800" dirty="0">
              <a:latin typeface="Arial" panose="020B0604020202020204" pitchFamily="34" charset="0"/>
              <a:cs typeface="Arial" panose="020B0604020202020204" pitchFamily="34" charset="0"/>
            </a:endParaRPr>
          </a:p>
          <a:p>
            <a:pPr marL="152400" indent="0">
              <a:buNone/>
            </a:pPr>
            <a:r>
              <a:rPr lang="en-US" sz="1800" dirty="0">
                <a:latin typeface="Arial" panose="020B0604020202020204" pitchFamily="34" charset="0"/>
                <a:cs typeface="Arial" panose="020B0604020202020204" pitchFamily="34" charset="0"/>
              </a:rPr>
              <a:t>In both cases, the middle term will be the median. If a &lt; 0, the order will be the other way around, but the middle term would still be the median.</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If the middle term is not the median, we can say that r &lt; 0. Now, let us go the solution</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b = 10, a and c should be negative. Solution, a + b + c cannot be 15.</a:t>
            </a:r>
            <a:endParaRPr lang="en-US" sz="1800" dirty="0">
              <a:latin typeface="Arial" panose="020B0604020202020204" pitchFamily="34" charset="0"/>
              <a:cs typeface="Arial" panose="020B0604020202020204" pitchFamily="34" charset="0"/>
            </a:endParaRPr>
          </a:p>
          <a:p>
            <a:pPr marL="152400" indent="0">
              <a:buNone/>
            </a:pPr>
            <a:r>
              <a:rPr lang="en-IN" sz="1800" dirty="0">
                <a:latin typeface="Arial" panose="020B0604020202020204" pitchFamily="34" charset="0"/>
                <a:cs typeface="Arial" panose="020B0604020202020204" pitchFamily="34" charset="0"/>
              </a:rPr>
              <a:t>a + b + c = –15</a:t>
            </a:r>
            <a:endParaRPr lang="en-IN" sz="1800" dirty="0">
              <a:latin typeface="Arial" panose="020B0604020202020204" pitchFamily="34" charset="0"/>
              <a:cs typeface="Arial" panose="020B0604020202020204" pitchFamily="34" charset="0"/>
            </a:endParaRPr>
          </a:p>
          <a:p>
            <a:pPr marL="152400" indent="0">
              <a:buNone/>
            </a:pPr>
            <a:r>
              <a:rPr lang="en-US" sz="1800" dirty="0">
                <a:latin typeface="Arial" panose="020B0604020202020204" pitchFamily="34" charset="0"/>
                <a:cs typeface="Arial" panose="020B0604020202020204" pitchFamily="34" charset="0"/>
              </a:rPr>
              <a:t>10/r +10r=-15</a:t>
            </a:r>
            <a:endParaRPr lang="en-US" sz="1800" dirty="0">
              <a:latin typeface="Arial" panose="020B0604020202020204" pitchFamily="34" charset="0"/>
              <a:cs typeface="Arial" panose="020B0604020202020204" pitchFamily="34" charset="0"/>
            </a:endParaRPr>
          </a:p>
          <a:p>
            <a:pPr marL="152400" indent="0">
              <a:buNone/>
            </a:pPr>
            <a:r>
              <a:rPr lang="en-US" sz="1800" dirty="0">
                <a:latin typeface="Arial" panose="020B0604020202020204" pitchFamily="34" charset="0"/>
                <a:cs typeface="Arial" panose="020B0604020202020204" pitchFamily="34" charset="0"/>
              </a:rPr>
              <a:t>2/r+2r=-5</a:t>
            </a:r>
            <a:endParaRPr lang="en-US" sz="1800" dirty="0">
              <a:latin typeface="Arial" panose="020B0604020202020204" pitchFamily="34" charset="0"/>
              <a:cs typeface="Arial" panose="020B0604020202020204" pitchFamily="34" charset="0"/>
            </a:endParaRPr>
          </a:p>
          <a:p>
            <a:pPr marL="152400" indent="0">
              <a:buNone/>
            </a:pPr>
            <a:r>
              <a:rPr lang="en-US" sz="1800" dirty="0">
                <a:latin typeface="Arial" panose="020B0604020202020204" pitchFamily="34" charset="0"/>
                <a:cs typeface="Arial" panose="020B0604020202020204" pitchFamily="34" charset="0"/>
              </a:rPr>
              <a:t>Solving the quadratic, we will get r =-1/2 or -2</a:t>
            </a:r>
            <a:endParaRPr lang="en-US" sz="1800" dirty="0">
              <a:latin typeface="Arial" panose="020B0604020202020204" pitchFamily="34" charset="0"/>
              <a:cs typeface="Arial" panose="020B0604020202020204" pitchFamily="34" charset="0"/>
            </a:endParaRPr>
          </a:p>
          <a:p>
            <a:pPr marL="152400" indent="0">
              <a:buNone/>
            </a:pPr>
            <a:r>
              <a:rPr lang="en-US" sz="1800" dirty="0">
                <a:latin typeface="Arial" panose="020B0604020202020204" pitchFamily="34" charset="0"/>
                <a:cs typeface="Arial" panose="020B0604020202020204" pitchFamily="34" charset="0"/>
              </a:rPr>
              <a:t>The sequence is either – 5, 10, – 20 or – 20, 10, – 5.</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a &gt; c ==&gt; the sequence has to be – 5, 10, – 20.</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The product of the first 4 terms = – 5 * 10 * –20 * 40 = 40000.</a:t>
            </a:r>
            <a:endParaRPr lang="en-US" sz="1800" dirty="0">
              <a:latin typeface="Arial" panose="020B0604020202020204" pitchFamily="34" charset="0"/>
              <a:cs typeface="Arial" panose="020B0604020202020204" pitchFamily="34" charset="0"/>
            </a:endParaRPr>
          </a:p>
          <a:p>
            <a:pPr marL="152400" indent="0">
              <a:buNone/>
            </a:pPr>
            <a:endParaRPr lang="en-US" sz="1600" dirty="0">
              <a:latin typeface="Arial" panose="020B0604020202020204" pitchFamily="34" charset="0"/>
              <a:cs typeface="Arial" panose="020B0604020202020204" pitchFamily="34" charset="0"/>
            </a:endParaRPr>
          </a:p>
        </p:txBody>
      </p:sp>
      <p:pic>
        <p:nvPicPr>
          <p:cNvPr id="69" name="Google Shape;69;p15"/>
          <p:cNvPicPr preferRelativeResize="0"/>
          <p:nvPr/>
        </p:nvPicPr>
        <p:blipFill>
          <a:blip r:embed="rId2"/>
          <a:stretch>
            <a:fillRect/>
          </a:stretch>
        </p:blipFill>
        <p:spPr>
          <a:xfrm>
            <a:off x="9494400" y="311401"/>
            <a:ext cx="2259019" cy="102239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advTm="90876"/>
    </mc:Choice>
    <mc:Fallback>
      <p:transition spd="slow" advTm="90876"/>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p:nvPr/>
        </p:nvSpPr>
        <p:spPr>
          <a:xfrm>
            <a:off x="1" y="311400"/>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pPr>
              <a:buClr>
                <a:srgbClr val="000000"/>
              </a:buClr>
              <a:buSzPts val="1400"/>
            </a:pPr>
            <a:endParaRPr sz="1865"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45" name="Google Shape;145;p5"/>
          <p:cNvSpPr txBox="1"/>
          <p:nvPr/>
        </p:nvSpPr>
        <p:spPr>
          <a:xfrm>
            <a:off x="436800" y="311400"/>
            <a:ext cx="3770400" cy="633600"/>
          </a:xfrm>
          <a:prstGeom prst="rect">
            <a:avLst/>
          </a:prstGeom>
          <a:noFill/>
          <a:ln>
            <a:noFill/>
          </a:ln>
        </p:spPr>
        <p:txBody>
          <a:bodyPr spcFirstLastPara="1" wrap="square" lIns="0" tIns="0" rIns="0" bIns="0" anchor="ctr" anchorCtr="0">
            <a:noAutofit/>
          </a:bodyPr>
          <a:lstStyle/>
          <a:p>
            <a:r>
              <a:rPr lang="en-GB" sz="2000" b="1" dirty="0">
                <a:solidFill>
                  <a:schemeClr val="lt1"/>
                </a:solidFill>
                <a:latin typeface="Arial" panose="020B0604020202020204" pitchFamily="34" charset="0"/>
                <a:ea typeface="Roboto"/>
                <a:cs typeface="Arial" panose="020B0604020202020204" pitchFamily="34" charset="0"/>
                <a:sym typeface="Roboto"/>
              </a:rPr>
              <a:t>Question: 07</a:t>
            </a:r>
            <a:endParaRPr sz="2000" b="1" dirty="0">
              <a:solidFill>
                <a:schemeClr val="lt1"/>
              </a:solidFill>
              <a:latin typeface="Arial" panose="020B0604020202020204" pitchFamily="34" charset="0"/>
              <a:ea typeface="Roboto"/>
              <a:cs typeface="Arial" panose="020B0604020202020204" pitchFamily="34" charset="0"/>
              <a:sym typeface="Roboto"/>
            </a:endParaRPr>
          </a:p>
        </p:txBody>
      </p:sp>
      <p:pic>
        <p:nvPicPr>
          <p:cNvPr id="146" name="Google Shape;146;p5"/>
          <p:cNvPicPr preferRelativeResize="0"/>
          <p:nvPr/>
        </p:nvPicPr>
        <p:blipFill rotWithShape="1">
          <a:blip r:embed="rId1"/>
          <a:srcRect l="41240" t="9528" r="-23987" b="51129"/>
          <a:stretch>
            <a:fillRect/>
          </a:stretch>
        </p:blipFill>
        <p:spPr>
          <a:xfrm>
            <a:off x="0" y="6051774"/>
            <a:ext cx="3349592" cy="800729"/>
          </a:xfrm>
          <a:prstGeom prst="rect">
            <a:avLst/>
          </a:prstGeom>
          <a:noFill/>
          <a:ln>
            <a:noFill/>
          </a:ln>
        </p:spPr>
      </p:pic>
      <p:sp>
        <p:nvSpPr>
          <p:cNvPr id="147" name="Google Shape;147;p5"/>
          <p:cNvSpPr txBox="1">
            <a:spLocks noGrp="1"/>
          </p:cNvSpPr>
          <p:nvPr>
            <p:ph type="body" idx="1"/>
          </p:nvPr>
        </p:nvSpPr>
        <p:spPr>
          <a:xfrm>
            <a:off x="263200" y="1333799"/>
            <a:ext cx="11799097" cy="4899191"/>
          </a:xfrm>
          <a:prstGeom prst="rect">
            <a:avLst/>
          </a:prstGeom>
          <a:noFill/>
          <a:ln>
            <a:noFill/>
          </a:ln>
        </p:spPr>
        <p:txBody>
          <a:bodyPr spcFirstLastPara="1" vert="horz" wrap="square" lIns="121900" tIns="121900" rIns="121900" bIns="121900" rtlCol="0" anchor="t" anchorCtr="0">
            <a:noAutofit/>
          </a:bodyPr>
          <a:lstStyle/>
          <a:p>
            <a:pPr marL="152400" indent="0">
              <a:lnSpc>
                <a:spcPct val="100000"/>
              </a:lnSpc>
              <a:buNone/>
            </a:pPr>
            <a:r>
              <a:rPr lang="en-US" sz="1800" dirty="0">
                <a:latin typeface="Arial" panose="020B0604020202020204" pitchFamily="34" charset="0"/>
                <a:cs typeface="Arial" panose="020B0604020202020204" pitchFamily="34" charset="0"/>
              </a:rPr>
              <a:t>Every term of the series starting from the third term is the sum of two preceding terms. If the first term is odd, the second term is even and the total number of terms in the series in 150, then find the ratio of number of even terms to the number of odd terms?</a:t>
            </a:r>
            <a:br>
              <a:rPr lang="en-US" sz="1800" dirty="0">
                <a:latin typeface="Arial" panose="020B0604020202020204" pitchFamily="34" charset="0"/>
                <a:cs typeface="Arial" panose="020B0604020202020204" pitchFamily="34" charset="0"/>
              </a:rPr>
            </a:br>
            <a:endParaRPr lang="en-US" sz="1800" dirty="0">
              <a:latin typeface="Arial" panose="020B0604020202020204" pitchFamily="34" charset="0"/>
              <a:cs typeface="Arial" panose="020B0604020202020204" pitchFamily="34" charset="0"/>
            </a:endParaRPr>
          </a:p>
          <a:p>
            <a:pPr marL="152400" indent="0">
              <a:lnSpc>
                <a:spcPct val="150000"/>
              </a:lnSpc>
              <a:buNone/>
            </a:pPr>
            <a:r>
              <a:rPr lang="en-US" sz="1800" dirty="0">
                <a:latin typeface="Arial" panose="020B0604020202020204" pitchFamily="34" charset="0"/>
                <a:cs typeface="Arial" panose="020B0604020202020204" pitchFamily="34" charset="0"/>
              </a:rPr>
              <a:t>A. 1:3</a:t>
            </a:r>
            <a:endParaRPr lang="en-US" sz="1800" dirty="0">
              <a:latin typeface="Arial" panose="020B0604020202020204" pitchFamily="34" charset="0"/>
              <a:cs typeface="Arial" panose="020B0604020202020204" pitchFamily="34" charset="0"/>
            </a:endParaRPr>
          </a:p>
          <a:p>
            <a:pPr marL="152400" indent="0">
              <a:lnSpc>
                <a:spcPct val="150000"/>
              </a:lnSpc>
              <a:buNone/>
            </a:pPr>
            <a:r>
              <a:rPr lang="en-US" sz="1800" dirty="0">
                <a:latin typeface="Arial" panose="020B0604020202020204" pitchFamily="34" charset="0"/>
                <a:cs typeface="Arial" panose="020B0604020202020204" pitchFamily="34" charset="0"/>
              </a:rPr>
              <a:t>B. 3:1 </a:t>
            </a:r>
            <a:endParaRPr lang="en-US" sz="1800" dirty="0">
              <a:latin typeface="Arial" panose="020B0604020202020204" pitchFamily="34" charset="0"/>
              <a:cs typeface="Arial" panose="020B0604020202020204" pitchFamily="34" charset="0"/>
            </a:endParaRPr>
          </a:p>
          <a:p>
            <a:pPr marL="152400" indent="0">
              <a:lnSpc>
                <a:spcPct val="150000"/>
              </a:lnSpc>
              <a:buNone/>
            </a:pPr>
            <a:r>
              <a:rPr lang="en-US" sz="1800" dirty="0">
                <a:latin typeface="Arial" panose="020B0604020202020204" pitchFamily="34" charset="0"/>
                <a:cs typeface="Arial" panose="020B0604020202020204" pitchFamily="34" charset="0"/>
              </a:rPr>
              <a:t>C. 2:1 </a:t>
            </a:r>
            <a:endParaRPr lang="en-US" sz="1800" dirty="0">
              <a:latin typeface="Arial" panose="020B0604020202020204" pitchFamily="34" charset="0"/>
              <a:cs typeface="Arial" panose="020B0604020202020204" pitchFamily="34" charset="0"/>
            </a:endParaRPr>
          </a:p>
          <a:p>
            <a:pPr marL="152400" indent="0">
              <a:lnSpc>
                <a:spcPct val="150000"/>
              </a:lnSpc>
              <a:buNone/>
            </a:pPr>
            <a:r>
              <a:rPr lang="en-US" sz="1800" dirty="0">
                <a:latin typeface="Arial" panose="020B0604020202020204" pitchFamily="34" charset="0"/>
                <a:cs typeface="Arial" panose="020B0604020202020204" pitchFamily="34" charset="0"/>
              </a:rPr>
              <a:t>D. 1:2</a:t>
            </a:r>
            <a:endParaRPr lang="en-US" sz="1800" dirty="0">
              <a:latin typeface="Arial" panose="020B0604020202020204" pitchFamily="34" charset="0"/>
              <a:cs typeface="Arial" panose="020B0604020202020204" pitchFamily="34" charset="0"/>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r>
              <a:rPr lang="en-US" sz="1800" dirty="0">
                <a:latin typeface="Arial" panose="020B0604020202020204" pitchFamily="34" charset="0"/>
                <a:ea typeface="Roboto" panose="02000000000000000000" pitchFamily="2" charset="0"/>
                <a:cs typeface="Arial" panose="020B0604020202020204" pitchFamily="34" charset="0"/>
                <a:sym typeface="Roboto"/>
              </a:rPr>
              <a:t>										</a:t>
            </a: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r>
              <a:rPr lang="en-US" sz="1800" dirty="0">
                <a:latin typeface="Arial" panose="020B0604020202020204" pitchFamily="34" charset="0"/>
                <a:ea typeface="Roboto" panose="02000000000000000000" pitchFamily="2" charset="0"/>
                <a:cs typeface="Arial" panose="020B0604020202020204" pitchFamily="34" charset="0"/>
                <a:sym typeface="Roboto"/>
              </a:rPr>
              <a:t>										Answer: D</a:t>
            </a:r>
            <a:endParaRPr lang="en-US" sz="1800" dirty="0">
              <a:latin typeface="Arial" panose="020B0604020202020204" pitchFamily="34" charset="0"/>
              <a:ea typeface="Roboto" panose="02000000000000000000" pitchFamily="2" charset="0"/>
              <a:cs typeface="Arial" panose="020B0604020202020204" pitchFamily="34" charset="0"/>
              <a:sym typeface="Roboto"/>
            </a:endParaRPr>
          </a:p>
        </p:txBody>
      </p:sp>
      <p:pic>
        <p:nvPicPr>
          <p:cNvPr id="69" name="Google Shape;69;p15"/>
          <p:cNvPicPr preferRelativeResize="0"/>
          <p:nvPr/>
        </p:nvPicPr>
        <p:blipFill>
          <a:blip r:embed="rId2"/>
          <a:stretch>
            <a:fillRect/>
          </a:stretch>
        </p:blipFill>
        <p:spPr>
          <a:xfrm>
            <a:off x="9494400" y="311401"/>
            <a:ext cx="2259019" cy="102239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advTm="90876"/>
    </mc:Choice>
    <mc:Fallback>
      <p:transition spd="slow" advTm="9087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7">
                                            <p:txEl>
                                              <p:pRg st="0" end="0"/>
                                            </p:txEl>
                                          </p:spTgt>
                                        </p:tgtEl>
                                        <p:attrNameLst>
                                          <p:attrName>style.visibility</p:attrName>
                                        </p:attrNameLst>
                                      </p:cBhvr>
                                      <p:to>
                                        <p:strVal val="visible"/>
                                      </p:to>
                                    </p:set>
                                    <p:animEffect transition="in" filter="fade">
                                      <p:cBhvr>
                                        <p:cTn id="7" dur="1000"/>
                                        <p:tgtEl>
                                          <p:spTgt spid="147">
                                            <p:txEl>
                                              <p:pRg st="0" end="0"/>
                                            </p:txEl>
                                          </p:spTgt>
                                        </p:tgtEl>
                                      </p:cBhvr>
                                    </p:animEffect>
                                    <p:anim calcmode="lin" valueType="num">
                                      <p:cBhvr>
                                        <p:cTn id="8" dur="1000" fill="hold"/>
                                        <p:tgtEl>
                                          <p:spTgt spid="14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47">
                                            <p:txEl>
                                              <p:pRg st="1" end="1"/>
                                            </p:txEl>
                                          </p:spTgt>
                                        </p:tgtEl>
                                        <p:attrNameLst>
                                          <p:attrName>style.visibility</p:attrName>
                                        </p:attrNameLst>
                                      </p:cBhvr>
                                      <p:to>
                                        <p:strVal val="visible"/>
                                      </p:to>
                                    </p:set>
                                    <p:anim calcmode="lin" valueType="num">
                                      <p:cBhvr additive="base">
                                        <p:cTn id="14" dur="500" fill="hold"/>
                                        <p:tgtEl>
                                          <p:spTgt spid="147">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1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47">
                                            <p:txEl>
                                              <p:pRg st="2" end="2"/>
                                            </p:txEl>
                                          </p:spTgt>
                                        </p:tgtEl>
                                        <p:attrNameLst>
                                          <p:attrName>style.visibility</p:attrName>
                                        </p:attrNameLst>
                                      </p:cBhvr>
                                      <p:to>
                                        <p:strVal val="visible"/>
                                      </p:to>
                                    </p:set>
                                    <p:anim calcmode="lin" valueType="num">
                                      <p:cBhvr additive="base">
                                        <p:cTn id="20" dur="500" fill="hold"/>
                                        <p:tgtEl>
                                          <p:spTgt spid="147">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47">
                                            <p:txEl>
                                              <p:pRg st="3" end="3"/>
                                            </p:txEl>
                                          </p:spTgt>
                                        </p:tgtEl>
                                        <p:attrNameLst>
                                          <p:attrName>style.visibility</p:attrName>
                                        </p:attrNameLst>
                                      </p:cBhvr>
                                      <p:to>
                                        <p:strVal val="visible"/>
                                      </p:to>
                                    </p:set>
                                    <p:anim calcmode="lin" valueType="num">
                                      <p:cBhvr additive="base">
                                        <p:cTn id="26" dur="500" fill="hold"/>
                                        <p:tgtEl>
                                          <p:spTgt spid="147">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47">
                                            <p:txEl>
                                              <p:pRg st="4" end="4"/>
                                            </p:txEl>
                                          </p:spTgt>
                                        </p:tgtEl>
                                        <p:attrNameLst>
                                          <p:attrName>style.visibility</p:attrName>
                                        </p:attrNameLst>
                                      </p:cBhvr>
                                      <p:to>
                                        <p:strVal val="visible"/>
                                      </p:to>
                                    </p:set>
                                    <p:anim calcmode="lin" valueType="num">
                                      <p:cBhvr additive="base">
                                        <p:cTn id="32" dur="500" fill="hold"/>
                                        <p:tgtEl>
                                          <p:spTgt spid="147">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8" presetClass="entr" presetSubtype="16" fill="hold" nodeType="clickEffect">
                                  <p:stCondLst>
                                    <p:cond delay="0"/>
                                  </p:stCondLst>
                                  <p:childTnLst>
                                    <p:set>
                                      <p:cBhvr>
                                        <p:cTn id="37" dur="1" fill="hold">
                                          <p:stCondLst>
                                            <p:cond delay="0"/>
                                          </p:stCondLst>
                                        </p:cTn>
                                        <p:tgtEl>
                                          <p:spTgt spid="147">
                                            <p:txEl>
                                              <p:pRg st="10" end="10"/>
                                            </p:txEl>
                                          </p:spTgt>
                                        </p:tgtEl>
                                        <p:attrNameLst>
                                          <p:attrName>style.visibility</p:attrName>
                                        </p:attrNameLst>
                                      </p:cBhvr>
                                      <p:to>
                                        <p:strVal val="visible"/>
                                      </p:to>
                                    </p:set>
                                    <p:animEffect transition="in" filter="diamond(in)">
                                      <p:cBhvr>
                                        <p:cTn id="38" dur="2000"/>
                                        <p:tgtEl>
                                          <p:spTgt spid="14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Shape 143"/>
        <p:cNvGrpSpPr/>
        <p:nvPr/>
      </p:nvGrpSpPr>
      <p:grpSpPr>
        <a:xfrm>
          <a:off x="0" y="0"/>
          <a:ext cx="0" cy="0"/>
          <a:chOff x="0" y="0"/>
          <a:chExt cx="0" cy="0"/>
        </a:xfrm>
      </p:grpSpPr>
      <p:sp>
        <p:nvSpPr>
          <p:cNvPr id="144" name="Google Shape;144;p5"/>
          <p:cNvSpPr/>
          <p:nvPr/>
        </p:nvSpPr>
        <p:spPr>
          <a:xfrm>
            <a:off x="1" y="311400"/>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pPr>
              <a:buClr>
                <a:srgbClr val="000000"/>
              </a:buClr>
              <a:buSzPts val="1400"/>
            </a:pPr>
            <a:endParaRPr sz="1865"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45" name="Google Shape;145;p5"/>
          <p:cNvSpPr txBox="1"/>
          <p:nvPr/>
        </p:nvSpPr>
        <p:spPr>
          <a:xfrm>
            <a:off x="436800" y="311400"/>
            <a:ext cx="3770400" cy="633600"/>
          </a:xfrm>
          <a:prstGeom prst="rect">
            <a:avLst/>
          </a:prstGeom>
          <a:noFill/>
          <a:ln>
            <a:noFill/>
          </a:ln>
        </p:spPr>
        <p:txBody>
          <a:bodyPr spcFirstLastPara="1" wrap="square" lIns="0" tIns="0" rIns="0" bIns="0" anchor="ctr" anchorCtr="0">
            <a:noAutofit/>
          </a:bodyPr>
          <a:lstStyle/>
          <a:p>
            <a:r>
              <a:rPr lang="en-GB" sz="2000" b="1" dirty="0">
                <a:solidFill>
                  <a:schemeClr val="lt1"/>
                </a:solidFill>
                <a:latin typeface="Arial" panose="020B0604020202020204" pitchFamily="34" charset="0"/>
                <a:ea typeface="Roboto"/>
                <a:cs typeface="Arial" panose="020B0604020202020204" pitchFamily="34" charset="0"/>
                <a:sym typeface="Roboto"/>
              </a:rPr>
              <a:t>Explanation: 07</a:t>
            </a:r>
            <a:endParaRPr sz="2000" b="1" dirty="0">
              <a:solidFill>
                <a:schemeClr val="lt1"/>
              </a:solidFill>
              <a:latin typeface="Arial" panose="020B0604020202020204" pitchFamily="34" charset="0"/>
              <a:ea typeface="Roboto"/>
              <a:cs typeface="Arial" panose="020B0604020202020204" pitchFamily="34" charset="0"/>
              <a:sym typeface="Roboto"/>
            </a:endParaRPr>
          </a:p>
        </p:txBody>
      </p:sp>
      <p:pic>
        <p:nvPicPr>
          <p:cNvPr id="146" name="Google Shape;146;p5"/>
          <p:cNvPicPr preferRelativeResize="0"/>
          <p:nvPr/>
        </p:nvPicPr>
        <p:blipFill rotWithShape="1">
          <a:blip r:embed="rId1"/>
          <a:srcRect l="41240" t="9528" r="-23987" b="51129"/>
          <a:stretch>
            <a:fillRect/>
          </a:stretch>
        </p:blipFill>
        <p:spPr>
          <a:xfrm>
            <a:off x="0" y="6051774"/>
            <a:ext cx="3349592" cy="800729"/>
          </a:xfrm>
          <a:prstGeom prst="rect">
            <a:avLst/>
          </a:prstGeom>
          <a:noFill/>
          <a:ln>
            <a:noFill/>
          </a:ln>
        </p:spPr>
      </p:pic>
      <p:sp>
        <p:nvSpPr>
          <p:cNvPr id="9" name="Text Placeholder 8"/>
          <p:cNvSpPr>
            <a:spLocks noGrp="1"/>
          </p:cNvSpPr>
          <p:nvPr>
            <p:ph type="body" idx="1"/>
          </p:nvPr>
        </p:nvSpPr>
        <p:spPr/>
        <p:txBody>
          <a:bodyPr>
            <a:normAutofit/>
          </a:bodyPr>
          <a:lstStyle/>
          <a:p>
            <a:pPr marL="152400" indent="0">
              <a:buNone/>
            </a:pPr>
            <a:r>
              <a:rPr lang="en-US" sz="1800" dirty="0">
                <a:latin typeface="Arial" panose="020B0604020202020204" pitchFamily="34" charset="0"/>
                <a:cs typeface="Arial" panose="020B0604020202020204" pitchFamily="34" charset="0"/>
              </a:rPr>
              <a:t>The first term is odd and the second term is even. O, E, O, O, E, O, O, E and so on. It means the </a:t>
            </a:r>
            <a:r>
              <a:rPr lang="en-US" sz="1800" dirty="0" err="1">
                <a:latin typeface="Arial" panose="020B0604020202020204" pitchFamily="34" charset="0"/>
                <a:cs typeface="Arial" panose="020B0604020202020204" pitchFamily="34" charset="0"/>
              </a:rPr>
              <a:t>the</a:t>
            </a:r>
            <a:r>
              <a:rPr lang="en-US" sz="1800" dirty="0">
                <a:latin typeface="Arial" panose="020B0604020202020204" pitchFamily="34" charset="0"/>
                <a:cs typeface="Arial" panose="020B0604020202020204" pitchFamily="34" charset="0"/>
              </a:rPr>
              <a:t> second term, the fifth term, the </a:t>
            </a:r>
            <a:r>
              <a:rPr lang="en-US" sz="1800" dirty="0" err="1">
                <a:latin typeface="Arial" panose="020B0604020202020204" pitchFamily="34" charset="0"/>
                <a:cs typeface="Arial" panose="020B0604020202020204" pitchFamily="34" charset="0"/>
              </a:rPr>
              <a:t>eigth</a:t>
            </a:r>
            <a:r>
              <a:rPr lang="en-US" sz="1800" dirty="0">
                <a:latin typeface="Arial" panose="020B0604020202020204" pitchFamily="34" charset="0"/>
                <a:cs typeface="Arial" panose="020B0604020202020204" pitchFamily="34" charset="0"/>
              </a:rPr>
              <a:t> term and so on till 149th term are even terms. Number of even terms = X</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149 = 2+(x-1)3 x = 50</a:t>
            </a:r>
            <a:endParaRPr lang="en-US" sz="1800" dirty="0">
              <a:latin typeface="Arial" panose="020B0604020202020204" pitchFamily="34" charset="0"/>
              <a:cs typeface="Arial" panose="020B0604020202020204" pitchFamily="34" charset="0"/>
            </a:endParaRPr>
          </a:p>
          <a:p>
            <a:pPr marL="152400" indent="0">
              <a:buNone/>
            </a:pPr>
            <a:r>
              <a:rPr lang="en-US" sz="1800" dirty="0">
                <a:latin typeface="Arial" panose="020B0604020202020204" pitchFamily="34" charset="0"/>
                <a:cs typeface="Arial" panose="020B0604020202020204" pitchFamily="34" charset="0"/>
              </a:rPr>
              <a:t> Number of odd terms = 100 Ratio = 50:100 = 1:2</a:t>
            </a:r>
            <a:br>
              <a:rPr lang="en-US" sz="1800" dirty="0">
                <a:latin typeface="Arial" panose="020B0604020202020204" pitchFamily="34" charset="0"/>
                <a:cs typeface="Arial" panose="020B0604020202020204" pitchFamily="34" charset="0"/>
              </a:rPr>
            </a:br>
            <a:br>
              <a:rPr lang="en-US" sz="1800" dirty="0">
                <a:latin typeface="Arial" panose="020B0604020202020204" pitchFamily="34" charset="0"/>
                <a:cs typeface="Arial" panose="020B0604020202020204" pitchFamily="34" charset="0"/>
              </a:rPr>
            </a:br>
            <a:br>
              <a:rPr lang="en-US" sz="1600" dirty="0"/>
            </a:br>
            <a:endParaRPr lang="en-US" sz="1600" dirty="0">
              <a:latin typeface="Arial" panose="020B0604020202020204" pitchFamily="34" charset="0"/>
              <a:cs typeface="Arial" panose="020B0604020202020204" pitchFamily="34" charset="0"/>
            </a:endParaRPr>
          </a:p>
        </p:txBody>
      </p:sp>
      <p:pic>
        <p:nvPicPr>
          <p:cNvPr id="69" name="Google Shape;69;p15"/>
          <p:cNvPicPr preferRelativeResize="0"/>
          <p:nvPr/>
        </p:nvPicPr>
        <p:blipFill>
          <a:blip r:embed="rId2"/>
          <a:stretch>
            <a:fillRect/>
          </a:stretch>
        </p:blipFill>
        <p:spPr>
          <a:xfrm>
            <a:off x="9494400" y="311401"/>
            <a:ext cx="2259019" cy="102239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advTm="90876"/>
    </mc:Choice>
    <mc:Fallback>
      <p:transition spd="slow" advTm="90876"/>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p:nvPr/>
        </p:nvSpPr>
        <p:spPr>
          <a:xfrm>
            <a:off x="0" y="223460"/>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pPr>
              <a:buClr>
                <a:srgbClr val="000000"/>
              </a:buClr>
              <a:buSzPts val="1400"/>
            </a:pPr>
            <a:endParaRPr sz="1865"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45" name="Google Shape;145;p5"/>
          <p:cNvSpPr txBox="1"/>
          <p:nvPr/>
        </p:nvSpPr>
        <p:spPr>
          <a:xfrm>
            <a:off x="0" y="223460"/>
            <a:ext cx="4867273" cy="721540"/>
          </a:xfrm>
          <a:prstGeom prst="rect">
            <a:avLst/>
          </a:prstGeom>
          <a:noFill/>
          <a:ln>
            <a:noFill/>
          </a:ln>
        </p:spPr>
        <p:txBody>
          <a:bodyPr spcFirstLastPara="1" wrap="square" lIns="0" tIns="0" rIns="0" bIns="0" anchor="ctr" anchorCtr="0">
            <a:noAutofit/>
          </a:bodyPr>
          <a:lstStyle/>
          <a:p>
            <a:r>
              <a:rPr lang="en-GB" sz="2000" b="1" dirty="0">
                <a:solidFill>
                  <a:schemeClr val="lt1"/>
                </a:solidFill>
                <a:latin typeface="Arial" panose="020B0604020202020204" pitchFamily="34" charset="0"/>
                <a:ea typeface="Roboto"/>
                <a:cs typeface="Arial" panose="020B0604020202020204" pitchFamily="34" charset="0"/>
                <a:sym typeface="Roboto"/>
              </a:rPr>
              <a:t>     Question: 08</a:t>
            </a:r>
            <a:endParaRPr sz="2000" b="1" dirty="0">
              <a:solidFill>
                <a:schemeClr val="lt1"/>
              </a:solidFill>
              <a:latin typeface="Arial" panose="020B0604020202020204" pitchFamily="34" charset="0"/>
              <a:ea typeface="Roboto"/>
              <a:cs typeface="Arial" panose="020B0604020202020204" pitchFamily="34" charset="0"/>
              <a:sym typeface="Roboto"/>
            </a:endParaRPr>
          </a:p>
        </p:txBody>
      </p:sp>
      <p:pic>
        <p:nvPicPr>
          <p:cNvPr id="146" name="Google Shape;146;p5"/>
          <p:cNvPicPr preferRelativeResize="0"/>
          <p:nvPr/>
        </p:nvPicPr>
        <p:blipFill rotWithShape="1">
          <a:blip r:embed="rId1"/>
          <a:srcRect l="41240" t="9528" r="-23987" b="51129"/>
          <a:stretch>
            <a:fillRect/>
          </a:stretch>
        </p:blipFill>
        <p:spPr>
          <a:xfrm>
            <a:off x="0" y="6051774"/>
            <a:ext cx="3349592" cy="800729"/>
          </a:xfrm>
          <a:prstGeom prst="rect">
            <a:avLst/>
          </a:prstGeom>
          <a:noFill/>
          <a:ln>
            <a:noFill/>
          </a:ln>
        </p:spPr>
      </p:pic>
      <p:sp>
        <p:nvSpPr>
          <p:cNvPr id="147" name="Google Shape;147;p5"/>
          <p:cNvSpPr txBox="1">
            <a:spLocks noGrp="1"/>
          </p:cNvSpPr>
          <p:nvPr>
            <p:ph type="body" idx="1"/>
          </p:nvPr>
        </p:nvSpPr>
        <p:spPr>
          <a:xfrm>
            <a:off x="263200" y="1333799"/>
            <a:ext cx="11799097" cy="4899191"/>
          </a:xfrm>
          <a:prstGeom prst="rect">
            <a:avLst/>
          </a:prstGeom>
          <a:noFill/>
          <a:ln>
            <a:noFill/>
          </a:ln>
        </p:spPr>
        <p:txBody>
          <a:bodyPr spcFirstLastPara="1" vert="horz" wrap="square" lIns="121900" tIns="121900" rIns="121900" bIns="121900" rtlCol="0" anchor="t" anchorCtr="0">
            <a:noAutofit/>
          </a:bodyPr>
          <a:lstStyle/>
          <a:p>
            <a:pPr marL="152400" indent="0">
              <a:lnSpc>
                <a:spcPct val="150000"/>
              </a:lnSpc>
              <a:buNone/>
            </a:pPr>
            <a:r>
              <a:rPr lang="en-US" sz="1800" dirty="0">
                <a:latin typeface="Arial" panose="020B0604020202020204" pitchFamily="34" charset="0"/>
                <a:ea typeface="Roboto" panose="02000000000000000000" pitchFamily="2" charset="0"/>
                <a:cs typeface="Arial" panose="020B0604020202020204" pitchFamily="34" charset="0"/>
                <a:sym typeface="Roboto"/>
              </a:rPr>
              <a:t>The internal angles of a convex polygon are in arithmetic progression with a common difference of 10. If the smallest angle is 100 degrees, what is the number of sides of the polygon?</a:t>
            </a: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5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50000"/>
              </a:lnSpc>
              <a:buNone/>
            </a:pPr>
            <a:r>
              <a:rPr lang="en-US" sz="1800" dirty="0">
                <a:latin typeface="Arial" panose="020B0604020202020204" pitchFamily="34" charset="0"/>
                <a:ea typeface="Roboto" panose="02000000000000000000" pitchFamily="2" charset="0"/>
                <a:cs typeface="Arial" panose="020B0604020202020204" pitchFamily="34" charset="0"/>
                <a:sym typeface="Roboto"/>
              </a:rPr>
              <a:t>A. 10</a:t>
            </a: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50000"/>
              </a:lnSpc>
              <a:buNone/>
            </a:pPr>
            <a:r>
              <a:rPr lang="en-US" sz="1800" dirty="0">
                <a:latin typeface="Arial" panose="020B0604020202020204" pitchFamily="34" charset="0"/>
                <a:ea typeface="Roboto" panose="02000000000000000000" pitchFamily="2" charset="0"/>
                <a:cs typeface="Arial" panose="020B0604020202020204" pitchFamily="34" charset="0"/>
                <a:sym typeface="Roboto"/>
              </a:rPr>
              <a:t>B. 7</a:t>
            </a: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50000"/>
              </a:lnSpc>
              <a:buNone/>
            </a:pPr>
            <a:r>
              <a:rPr lang="en-US" sz="1800" dirty="0">
                <a:latin typeface="Arial" panose="020B0604020202020204" pitchFamily="34" charset="0"/>
                <a:ea typeface="Roboto" panose="02000000000000000000" pitchFamily="2" charset="0"/>
                <a:cs typeface="Arial" panose="020B0604020202020204" pitchFamily="34" charset="0"/>
                <a:sym typeface="Roboto"/>
              </a:rPr>
              <a:t>C. 8</a:t>
            </a: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50000"/>
              </a:lnSpc>
              <a:buNone/>
            </a:pPr>
            <a:r>
              <a:rPr lang="en-US" sz="1800" dirty="0">
                <a:latin typeface="Arial" panose="020B0604020202020204" pitchFamily="34" charset="0"/>
                <a:ea typeface="Roboto" panose="02000000000000000000" pitchFamily="2" charset="0"/>
                <a:cs typeface="Arial" panose="020B0604020202020204" pitchFamily="34" charset="0"/>
                <a:sym typeface="Roboto"/>
              </a:rPr>
              <a:t>D. 9</a:t>
            </a: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r>
              <a:rPr lang="en-US" sz="1800" dirty="0">
                <a:latin typeface="Arial" panose="020B0604020202020204" pitchFamily="34" charset="0"/>
                <a:ea typeface="Roboto" panose="02000000000000000000" pitchFamily="2" charset="0"/>
                <a:cs typeface="Arial" panose="020B0604020202020204" pitchFamily="34" charset="0"/>
                <a:sym typeface="Roboto"/>
              </a:rPr>
              <a:t>				</a:t>
            </a: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r>
              <a:rPr lang="en-US" sz="1800" dirty="0">
                <a:latin typeface="Arial" panose="020B0604020202020204" pitchFamily="34" charset="0"/>
                <a:ea typeface="Roboto" panose="02000000000000000000" pitchFamily="2" charset="0"/>
                <a:cs typeface="Arial" panose="020B0604020202020204" pitchFamily="34" charset="0"/>
                <a:sym typeface="Roboto"/>
              </a:rPr>
              <a:t>										Answer: C</a:t>
            </a:r>
            <a:endParaRPr lang="en-US" sz="1800" dirty="0">
              <a:latin typeface="Arial" panose="020B0604020202020204" pitchFamily="34" charset="0"/>
              <a:ea typeface="Roboto" panose="02000000000000000000" pitchFamily="2" charset="0"/>
              <a:cs typeface="Arial" panose="020B0604020202020204" pitchFamily="34" charset="0"/>
              <a:sym typeface="Roboto"/>
            </a:endParaRPr>
          </a:p>
        </p:txBody>
      </p:sp>
      <p:pic>
        <p:nvPicPr>
          <p:cNvPr id="69" name="Google Shape;69;p15"/>
          <p:cNvPicPr preferRelativeResize="0"/>
          <p:nvPr/>
        </p:nvPicPr>
        <p:blipFill>
          <a:blip r:embed="rId2"/>
          <a:stretch>
            <a:fillRect/>
          </a:stretch>
        </p:blipFill>
        <p:spPr>
          <a:xfrm>
            <a:off x="9494400" y="311401"/>
            <a:ext cx="2259019" cy="102239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advTm="90876"/>
    </mc:Choice>
    <mc:Fallback>
      <p:transition spd="slow" advTm="9087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7">
                                            <p:txEl>
                                              <p:pRg st="0" end="0"/>
                                            </p:txEl>
                                          </p:spTgt>
                                        </p:tgtEl>
                                        <p:attrNameLst>
                                          <p:attrName>style.visibility</p:attrName>
                                        </p:attrNameLst>
                                      </p:cBhvr>
                                      <p:to>
                                        <p:strVal val="visible"/>
                                      </p:to>
                                    </p:set>
                                    <p:animEffect transition="in" filter="fade">
                                      <p:cBhvr>
                                        <p:cTn id="7" dur="1000"/>
                                        <p:tgtEl>
                                          <p:spTgt spid="147">
                                            <p:txEl>
                                              <p:pRg st="0" end="0"/>
                                            </p:txEl>
                                          </p:spTgt>
                                        </p:tgtEl>
                                      </p:cBhvr>
                                    </p:animEffect>
                                    <p:anim calcmode="lin" valueType="num">
                                      <p:cBhvr>
                                        <p:cTn id="8" dur="1000" fill="hold"/>
                                        <p:tgtEl>
                                          <p:spTgt spid="14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47">
                                            <p:txEl>
                                              <p:pRg st="2" end="2"/>
                                            </p:txEl>
                                          </p:spTgt>
                                        </p:tgtEl>
                                        <p:attrNameLst>
                                          <p:attrName>style.visibility</p:attrName>
                                        </p:attrNameLst>
                                      </p:cBhvr>
                                      <p:to>
                                        <p:strVal val="visible"/>
                                      </p:to>
                                    </p:set>
                                    <p:anim calcmode="lin" valueType="num">
                                      <p:cBhvr additive="base">
                                        <p:cTn id="14" dur="500" fill="hold"/>
                                        <p:tgtEl>
                                          <p:spTgt spid="147">
                                            <p:txEl>
                                              <p:pRg st="2" end="2"/>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1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47">
                                            <p:txEl>
                                              <p:pRg st="3" end="3"/>
                                            </p:txEl>
                                          </p:spTgt>
                                        </p:tgtEl>
                                        <p:attrNameLst>
                                          <p:attrName>style.visibility</p:attrName>
                                        </p:attrNameLst>
                                      </p:cBhvr>
                                      <p:to>
                                        <p:strVal val="visible"/>
                                      </p:to>
                                    </p:set>
                                    <p:anim calcmode="lin" valueType="num">
                                      <p:cBhvr additive="base">
                                        <p:cTn id="20" dur="500" fill="hold"/>
                                        <p:tgtEl>
                                          <p:spTgt spid="147">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47">
                                            <p:txEl>
                                              <p:pRg st="4" end="4"/>
                                            </p:txEl>
                                          </p:spTgt>
                                        </p:tgtEl>
                                        <p:attrNameLst>
                                          <p:attrName>style.visibility</p:attrName>
                                        </p:attrNameLst>
                                      </p:cBhvr>
                                      <p:to>
                                        <p:strVal val="visible"/>
                                      </p:to>
                                    </p:set>
                                    <p:anim calcmode="lin" valueType="num">
                                      <p:cBhvr additive="base">
                                        <p:cTn id="26" dur="500" fill="hold"/>
                                        <p:tgtEl>
                                          <p:spTgt spid="147">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47">
                                            <p:txEl>
                                              <p:pRg st="5" end="5"/>
                                            </p:txEl>
                                          </p:spTgt>
                                        </p:tgtEl>
                                        <p:attrNameLst>
                                          <p:attrName>style.visibility</p:attrName>
                                        </p:attrNameLst>
                                      </p:cBhvr>
                                      <p:to>
                                        <p:strVal val="visible"/>
                                      </p:to>
                                    </p:set>
                                    <p:anim calcmode="lin" valueType="num">
                                      <p:cBhvr additive="base">
                                        <p:cTn id="32" dur="500" fill="hold"/>
                                        <p:tgtEl>
                                          <p:spTgt spid="147">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4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8" presetClass="entr" presetSubtype="16" fill="hold" nodeType="clickEffect">
                                  <p:stCondLst>
                                    <p:cond delay="0"/>
                                  </p:stCondLst>
                                  <p:childTnLst>
                                    <p:set>
                                      <p:cBhvr>
                                        <p:cTn id="37" dur="1" fill="hold">
                                          <p:stCondLst>
                                            <p:cond delay="0"/>
                                          </p:stCondLst>
                                        </p:cTn>
                                        <p:tgtEl>
                                          <p:spTgt spid="147">
                                            <p:txEl>
                                              <p:pRg st="11" end="11"/>
                                            </p:txEl>
                                          </p:spTgt>
                                        </p:tgtEl>
                                        <p:attrNameLst>
                                          <p:attrName>style.visibility</p:attrName>
                                        </p:attrNameLst>
                                      </p:cBhvr>
                                      <p:to>
                                        <p:strVal val="visible"/>
                                      </p:to>
                                    </p:set>
                                    <p:animEffect transition="in" filter="diamond(in)">
                                      <p:cBhvr>
                                        <p:cTn id="38" dur="2000"/>
                                        <p:tgtEl>
                                          <p:spTgt spid="14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6565" y="2813685"/>
            <a:ext cx="11535410" cy="1834515"/>
          </a:xfrm>
        </p:spPr>
        <p:txBody>
          <a:bodyPr>
            <a:normAutofit/>
          </a:bodyPr>
          <a:lstStyle/>
          <a:p>
            <a:pPr marL="152400" indent="0">
              <a:buNone/>
            </a:pPr>
            <a:r>
              <a:rPr lang="en-IN" b="1" dirty="0">
                <a:latin typeface="Arial" panose="020B0604020202020204" pitchFamily="34" charset="0"/>
                <a:cs typeface="Arial" panose="020B0604020202020204" pitchFamily="34" charset="0"/>
              </a:rPr>
              <a:t>ARITHMETIC PROGRESSION AND GEOMETRIC PROGRESSION</a:t>
            </a:r>
            <a:endParaRPr lang="en-IN" b="1" dirty="0">
              <a:latin typeface="Arial" panose="020B0604020202020204" pitchFamily="34" charset="0"/>
              <a:cs typeface="Arial" panose="020B0604020202020204" pitchFamily="34" charset="0"/>
            </a:endParaRPr>
          </a:p>
        </p:txBody>
      </p:sp>
      <p:pic>
        <p:nvPicPr>
          <p:cNvPr id="4" name="Google Shape;69;p15"/>
          <p:cNvPicPr preferRelativeResize="0"/>
          <p:nvPr/>
        </p:nvPicPr>
        <p:blipFill>
          <a:blip r:embed="rId1"/>
          <a:stretch>
            <a:fillRect/>
          </a:stretch>
        </p:blipFill>
        <p:spPr>
          <a:xfrm>
            <a:off x="9443962" y="232228"/>
            <a:ext cx="2612572" cy="1101571"/>
          </a:xfrm>
          <a:prstGeom prst="rect">
            <a:avLst/>
          </a:prstGeom>
          <a:noFill/>
          <a:ln>
            <a:noFill/>
          </a:ln>
        </p:spPr>
      </p:pic>
      <p:pic>
        <p:nvPicPr>
          <p:cNvPr id="6" name="Google Shape;68;p15"/>
          <p:cNvPicPr preferRelativeResize="0"/>
          <p:nvPr/>
        </p:nvPicPr>
        <p:blipFill rotWithShape="1">
          <a:blip r:embed="rId2"/>
          <a:srcRect l="41241" t="9528" r="-23988" b="51129"/>
          <a:stretch>
            <a:fillRect/>
          </a:stretch>
        </p:blipFill>
        <p:spPr>
          <a:xfrm>
            <a:off x="0" y="5431670"/>
            <a:ext cx="5943600" cy="1420833"/>
          </a:xfrm>
          <a:prstGeom prst="rect">
            <a:avLst/>
          </a:prstGeom>
          <a:noFill/>
          <a:ln>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nodeType="clickEffect">
                                  <p:stCondLst>
                                    <p:cond delay="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143"/>
        <p:cNvGrpSpPr/>
        <p:nvPr/>
      </p:nvGrpSpPr>
      <p:grpSpPr>
        <a:xfrm>
          <a:off x="0" y="0"/>
          <a:ext cx="0" cy="0"/>
          <a:chOff x="0" y="0"/>
          <a:chExt cx="0" cy="0"/>
        </a:xfrm>
      </p:grpSpPr>
      <p:sp>
        <p:nvSpPr>
          <p:cNvPr id="144" name="Google Shape;144;p5"/>
          <p:cNvSpPr/>
          <p:nvPr/>
        </p:nvSpPr>
        <p:spPr>
          <a:xfrm>
            <a:off x="1" y="311400"/>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pPr>
              <a:buClr>
                <a:srgbClr val="000000"/>
              </a:buClr>
              <a:buSzPts val="1400"/>
            </a:pPr>
            <a:endParaRPr sz="1865"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45" name="Google Shape;145;p5"/>
          <p:cNvSpPr txBox="1"/>
          <p:nvPr/>
        </p:nvSpPr>
        <p:spPr>
          <a:xfrm>
            <a:off x="436800" y="311400"/>
            <a:ext cx="3770400" cy="633600"/>
          </a:xfrm>
          <a:prstGeom prst="rect">
            <a:avLst/>
          </a:prstGeom>
          <a:noFill/>
          <a:ln>
            <a:noFill/>
          </a:ln>
        </p:spPr>
        <p:txBody>
          <a:bodyPr spcFirstLastPara="1" wrap="square" lIns="0" tIns="0" rIns="0" bIns="0" anchor="ctr" anchorCtr="0">
            <a:noAutofit/>
          </a:bodyPr>
          <a:lstStyle/>
          <a:p>
            <a:r>
              <a:rPr lang="en-GB" sz="2000" b="1" dirty="0">
                <a:solidFill>
                  <a:schemeClr val="lt1"/>
                </a:solidFill>
                <a:latin typeface="Arial" panose="020B0604020202020204" pitchFamily="34" charset="0"/>
                <a:ea typeface="Roboto"/>
                <a:cs typeface="Arial" panose="020B0604020202020204" pitchFamily="34" charset="0"/>
                <a:sym typeface="Roboto"/>
              </a:rPr>
              <a:t>Explanation: 08 </a:t>
            </a:r>
            <a:endParaRPr sz="2000" b="1" dirty="0">
              <a:solidFill>
                <a:schemeClr val="lt1"/>
              </a:solidFill>
              <a:latin typeface="Arial" panose="020B0604020202020204" pitchFamily="34" charset="0"/>
              <a:ea typeface="Roboto"/>
              <a:cs typeface="Arial" panose="020B0604020202020204" pitchFamily="34" charset="0"/>
              <a:sym typeface="Roboto"/>
            </a:endParaRPr>
          </a:p>
        </p:txBody>
      </p:sp>
      <p:pic>
        <p:nvPicPr>
          <p:cNvPr id="146" name="Google Shape;146;p5"/>
          <p:cNvPicPr preferRelativeResize="0"/>
          <p:nvPr/>
        </p:nvPicPr>
        <p:blipFill rotWithShape="1">
          <a:blip r:embed="rId1"/>
          <a:srcRect l="41240" t="9528" r="-23987" b="51129"/>
          <a:stretch>
            <a:fillRect/>
          </a:stretch>
        </p:blipFill>
        <p:spPr>
          <a:xfrm>
            <a:off x="0" y="6051774"/>
            <a:ext cx="3349592" cy="800729"/>
          </a:xfrm>
          <a:prstGeom prst="rect">
            <a:avLst/>
          </a:prstGeom>
          <a:noFill/>
          <a:ln>
            <a:noFill/>
          </a:ln>
        </p:spPr>
      </p:pic>
      <p:sp>
        <p:nvSpPr>
          <p:cNvPr id="9" name="Text Placeholder 8"/>
          <p:cNvSpPr>
            <a:spLocks noGrp="1"/>
          </p:cNvSpPr>
          <p:nvPr>
            <p:ph type="body" idx="1"/>
          </p:nvPr>
        </p:nvSpPr>
        <p:spPr/>
        <p:txBody>
          <a:bodyPr>
            <a:normAutofit/>
          </a:bodyPr>
          <a:lstStyle/>
          <a:p>
            <a:pPr marL="152400" indent="0">
              <a:buNone/>
            </a:pPr>
            <a:r>
              <a:rPr lang="en-US" sz="1800" dirty="0">
                <a:latin typeface="Arial" panose="020B0604020202020204" pitchFamily="34" charset="0"/>
                <a:cs typeface="Arial" panose="020B0604020202020204" pitchFamily="34" charset="0"/>
              </a:rPr>
              <a:t>Let the number of sides of the polygon be n. Hence, the sum of the internal angles of the polygon equals (n-2)*180. The sum of the arithmetic progression equals n/2*(200 + (n-1)*10) </a:t>
            </a:r>
            <a:endParaRPr lang="en-US" sz="1800" dirty="0">
              <a:latin typeface="Arial" panose="020B0604020202020204" pitchFamily="34" charset="0"/>
              <a:cs typeface="Arial" panose="020B0604020202020204" pitchFamily="34" charset="0"/>
            </a:endParaRPr>
          </a:p>
          <a:p>
            <a:pPr marL="152400" indent="0">
              <a:buNone/>
            </a:pPr>
            <a:r>
              <a:rPr lang="en-US" sz="1800" dirty="0">
                <a:latin typeface="Arial" panose="020B0604020202020204" pitchFamily="34" charset="0"/>
                <a:cs typeface="Arial" panose="020B0604020202020204" pitchFamily="34" charset="0"/>
              </a:rPr>
              <a:t>Hence, (n-2)*180 =</a:t>
            </a:r>
            <a:r>
              <a:rPr lang="pt-BR" sz="1800" dirty="0">
                <a:latin typeface="Arial" panose="020B0604020202020204" pitchFamily="34" charset="0"/>
                <a:cs typeface="Arial" panose="020B0604020202020204" pitchFamily="34" charset="0"/>
              </a:rPr>
              <a:t>n(100 + 5n – 5) = n(5n+95)</a:t>
            </a:r>
            <a:endParaRPr lang="pt-BR" sz="1800" dirty="0">
              <a:latin typeface="Arial" panose="020B0604020202020204" pitchFamily="34" charset="0"/>
              <a:cs typeface="Arial" panose="020B0604020202020204" pitchFamily="34" charset="0"/>
            </a:endParaRPr>
          </a:p>
          <a:p>
            <a:pPr marL="152400" indent="0">
              <a:buNone/>
            </a:pPr>
            <a:r>
              <a:rPr lang="pt-BR" sz="1800" dirty="0">
                <a:latin typeface="Arial" panose="020B0604020202020204" pitchFamily="34" charset="0"/>
                <a:cs typeface="Arial" panose="020B0604020202020204" pitchFamily="34" charset="0"/>
              </a:rPr>
              <a:t>n2 + 19 n = 36 n – 72</a:t>
            </a:r>
            <a:endParaRPr lang="pt-BR" sz="1800" dirty="0">
              <a:latin typeface="Arial" panose="020B0604020202020204" pitchFamily="34" charset="0"/>
              <a:cs typeface="Arial" panose="020B0604020202020204" pitchFamily="34" charset="0"/>
            </a:endParaRPr>
          </a:p>
          <a:p>
            <a:pPr marL="152400" indent="0">
              <a:buNone/>
            </a:pPr>
            <a:r>
              <a:rPr lang="pt-BR" sz="1800" dirty="0">
                <a:latin typeface="Arial" panose="020B0604020202020204" pitchFamily="34" charset="0"/>
                <a:cs typeface="Arial" panose="020B0604020202020204" pitchFamily="34" charset="0"/>
              </a:rPr>
              <a:t>So, n 2 – 17 n + 72 = 0 </a:t>
            </a:r>
            <a:endParaRPr lang="pt-BR" sz="1800" dirty="0">
              <a:latin typeface="Arial" panose="020B0604020202020204" pitchFamily="34" charset="0"/>
              <a:cs typeface="Arial" panose="020B0604020202020204" pitchFamily="34" charset="0"/>
            </a:endParaRPr>
          </a:p>
          <a:p>
            <a:pPr marL="152400" indent="0">
              <a:buNone/>
            </a:pPr>
            <a:r>
              <a:rPr lang="pt-BR" sz="1800" dirty="0">
                <a:latin typeface="Arial" panose="020B0604020202020204" pitchFamily="34" charset="0"/>
                <a:cs typeface="Arial" panose="020B0604020202020204" pitchFamily="34" charset="0"/>
              </a:rPr>
              <a:t>n2–17n+72=0</a:t>
            </a:r>
            <a:endParaRPr lang="pt-BR" sz="1800" dirty="0">
              <a:latin typeface="Arial" panose="020B0604020202020204" pitchFamily="34" charset="0"/>
              <a:cs typeface="Arial" panose="020B0604020202020204" pitchFamily="34" charset="0"/>
            </a:endParaRPr>
          </a:p>
          <a:p>
            <a:pPr marL="152400" indent="0">
              <a:buNone/>
            </a:pPr>
            <a:r>
              <a:rPr lang="pt-BR" sz="1800" dirty="0">
                <a:latin typeface="Arial" panose="020B0604020202020204" pitchFamily="34" charset="0"/>
                <a:cs typeface="Arial" panose="020B0604020202020204" pitchFamily="34" charset="0"/>
              </a:rPr>
              <a:t>Hence, n = 8 n=8 or n = 9 n=9</a:t>
            </a:r>
            <a:endParaRPr lang="pt-BR" sz="1800" dirty="0">
              <a:latin typeface="Arial" panose="020B0604020202020204" pitchFamily="34" charset="0"/>
              <a:cs typeface="Arial" panose="020B0604020202020204" pitchFamily="34" charset="0"/>
            </a:endParaRPr>
          </a:p>
          <a:p>
            <a:pPr marL="152400" indent="0">
              <a:buNone/>
            </a:pPr>
            <a:r>
              <a:rPr lang="en-US" sz="1800" dirty="0">
                <a:latin typeface="Arial" panose="020B0604020202020204" pitchFamily="34" charset="0"/>
                <a:cs typeface="Arial" panose="020B0604020202020204" pitchFamily="34" charset="0"/>
              </a:rPr>
              <a:t>if n=9, the biggest angle becomes 100+(9-1)*10 = 180 degrees. As this is not possible in a convex polygon</a:t>
            </a:r>
            <a:endParaRPr lang="en-US" sz="1800" dirty="0">
              <a:latin typeface="Arial" panose="020B0604020202020204" pitchFamily="34" charset="0"/>
              <a:cs typeface="Arial" panose="020B0604020202020204" pitchFamily="34" charset="0"/>
            </a:endParaRPr>
          </a:p>
          <a:p>
            <a:pPr marL="152400" indent="0">
              <a:buNone/>
            </a:pPr>
            <a:r>
              <a:rPr lang="en-US" sz="1800" dirty="0">
                <a:latin typeface="Arial" panose="020B0604020202020204" pitchFamily="34" charset="0"/>
                <a:cs typeface="Arial" panose="020B0604020202020204" pitchFamily="34" charset="0"/>
              </a:rPr>
              <a:t>The correct answer is 8</a:t>
            </a:r>
            <a:br>
              <a:rPr lang="en-US" sz="1800" dirty="0">
                <a:latin typeface="Arial" panose="020B0604020202020204" pitchFamily="34" charset="0"/>
                <a:cs typeface="Arial" panose="020B0604020202020204" pitchFamily="34" charset="0"/>
              </a:rPr>
            </a:br>
            <a:br>
              <a:rPr lang="en-US" sz="1800" dirty="0">
                <a:latin typeface="Arial" panose="020B0604020202020204" pitchFamily="34" charset="0"/>
                <a:cs typeface="Arial" panose="020B0604020202020204" pitchFamily="34" charset="0"/>
              </a:rPr>
            </a:br>
            <a:endParaRPr lang="pt-BR" sz="1800" dirty="0">
              <a:latin typeface="Arial" panose="020B0604020202020204" pitchFamily="34" charset="0"/>
              <a:cs typeface="Arial" panose="020B0604020202020204" pitchFamily="34" charset="0"/>
            </a:endParaRPr>
          </a:p>
        </p:txBody>
      </p:sp>
      <p:pic>
        <p:nvPicPr>
          <p:cNvPr id="69" name="Google Shape;69;p15"/>
          <p:cNvPicPr preferRelativeResize="0"/>
          <p:nvPr/>
        </p:nvPicPr>
        <p:blipFill>
          <a:blip r:embed="rId2"/>
          <a:stretch>
            <a:fillRect/>
          </a:stretch>
        </p:blipFill>
        <p:spPr>
          <a:xfrm>
            <a:off x="9494400" y="311401"/>
            <a:ext cx="2259019" cy="102239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advTm="90876"/>
    </mc:Choice>
    <mc:Fallback>
      <p:transition spd="slow" advTm="90876"/>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p:nvPr/>
        </p:nvSpPr>
        <p:spPr>
          <a:xfrm>
            <a:off x="1" y="311400"/>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pPr>
              <a:buClr>
                <a:srgbClr val="000000"/>
              </a:buClr>
              <a:buSzPts val="1400"/>
            </a:pPr>
            <a:endParaRPr sz="1865"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45" name="Google Shape;145;p5"/>
          <p:cNvSpPr txBox="1"/>
          <p:nvPr/>
        </p:nvSpPr>
        <p:spPr>
          <a:xfrm>
            <a:off x="436800" y="311400"/>
            <a:ext cx="3770400" cy="633600"/>
          </a:xfrm>
          <a:prstGeom prst="rect">
            <a:avLst/>
          </a:prstGeom>
          <a:noFill/>
          <a:ln>
            <a:noFill/>
          </a:ln>
        </p:spPr>
        <p:txBody>
          <a:bodyPr spcFirstLastPara="1" wrap="square" lIns="0" tIns="0" rIns="0" bIns="0" anchor="ctr" anchorCtr="0">
            <a:noAutofit/>
          </a:bodyPr>
          <a:lstStyle/>
          <a:p>
            <a:r>
              <a:rPr lang="en-GB" sz="2000" b="1" dirty="0">
                <a:solidFill>
                  <a:schemeClr val="lt1"/>
                </a:solidFill>
                <a:latin typeface="Arial" panose="020B0604020202020204" pitchFamily="34" charset="0"/>
                <a:ea typeface="Roboto"/>
                <a:cs typeface="Arial" panose="020B0604020202020204" pitchFamily="34" charset="0"/>
                <a:sym typeface="Roboto"/>
              </a:rPr>
              <a:t>Question: 09</a:t>
            </a:r>
            <a:endParaRPr sz="2000" b="1" dirty="0">
              <a:solidFill>
                <a:schemeClr val="lt1"/>
              </a:solidFill>
              <a:latin typeface="Arial" panose="020B0604020202020204" pitchFamily="34" charset="0"/>
              <a:ea typeface="Roboto"/>
              <a:cs typeface="Arial" panose="020B0604020202020204" pitchFamily="34" charset="0"/>
              <a:sym typeface="Roboto"/>
            </a:endParaRPr>
          </a:p>
        </p:txBody>
      </p:sp>
      <p:pic>
        <p:nvPicPr>
          <p:cNvPr id="146" name="Google Shape;146;p5"/>
          <p:cNvPicPr preferRelativeResize="0"/>
          <p:nvPr/>
        </p:nvPicPr>
        <p:blipFill rotWithShape="1">
          <a:blip r:embed="rId1"/>
          <a:srcRect l="41240" t="9528" r="-23987" b="51129"/>
          <a:stretch>
            <a:fillRect/>
          </a:stretch>
        </p:blipFill>
        <p:spPr>
          <a:xfrm>
            <a:off x="0" y="6051774"/>
            <a:ext cx="3349592" cy="800729"/>
          </a:xfrm>
          <a:prstGeom prst="rect">
            <a:avLst/>
          </a:prstGeom>
          <a:noFill/>
          <a:ln>
            <a:noFill/>
          </a:ln>
        </p:spPr>
      </p:pic>
      <p:sp>
        <p:nvSpPr>
          <p:cNvPr id="147" name="Google Shape;147;p5"/>
          <p:cNvSpPr txBox="1">
            <a:spLocks noGrp="1"/>
          </p:cNvSpPr>
          <p:nvPr>
            <p:ph type="body" idx="1"/>
          </p:nvPr>
        </p:nvSpPr>
        <p:spPr>
          <a:xfrm>
            <a:off x="263200" y="1333799"/>
            <a:ext cx="11799097" cy="4899191"/>
          </a:xfrm>
          <a:prstGeom prst="rect">
            <a:avLst/>
          </a:prstGeom>
          <a:noFill/>
          <a:ln>
            <a:noFill/>
          </a:ln>
        </p:spPr>
        <p:txBody>
          <a:bodyPr spcFirstLastPara="1" vert="horz" wrap="square" lIns="121900" tIns="121900" rIns="121900" bIns="121900" rtlCol="0" anchor="t" anchorCtr="0">
            <a:noAutofit/>
          </a:bodyPr>
          <a:lstStyle/>
          <a:p>
            <a:pPr marL="152400" indent="0">
              <a:lnSpc>
                <a:spcPct val="100000"/>
              </a:lnSpc>
              <a:buNone/>
            </a:pPr>
            <a:r>
              <a:rPr lang="en-US" sz="1800" dirty="0">
                <a:latin typeface="Arial" panose="020B0604020202020204" pitchFamily="34" charset="0"/>
                <a:cs typeface="Arial" panose="020B0604020202020204" pitchFamily="34" charset="0"/>
              </a:rPr>
              <a:t>The distance travelled (in m) by a ball dropped from a height are 128/9, 32/3, 8, 6... How much distance will it travel before coming to rest?</a:t>
            </a:r>
            <a:endParaRPr lang="en-US" sz="1800" dirty="0">
              <a:latin typeface="Arial" panose="020B0604020202020204" pitchFamily="34" charset="0"/>
              <a:cs typeface="Arial" panose="020B0604020202020204" pitchFamily="34" charset="0"/>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50000"/>
              </a:lnSpc>
              <a:buNone/>
            </a:pPr>
            <a:r>
              <a:rPr lang="en-US" sz="1800" dirty="0">
                <a:latin typeface="Arial" panose="020B0604020202020204" pitchFamily="34" charset="0"/>
                <a:ea typeface="Roboto" panose="02000000000000000000" pitchFamily="2" charset="0"/>
                <a:cs typeface="Arial" panose="020B0604020202020204" pitchFamily="34" charset="0"/>
                <a:sym typeface="Roboto"/>
              </a:rPr>
              <a:t>A. 464/9 m</a:t>
            </a: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50000"/>
              </a:lnSpc>
              <a:buNone/>
            </a:pPr>
            <a:r>
              <a:rPr lang="en-US" sz="1800" dirty="0">
                <a:latin typeface="Arial" panose="020B0604020202020204" pitchFamily="34" charset="0"/>
                <a:ea typeface="Roboto" panose="02000000000000000000" pitchFamily="2" charset="0"/>
                <a:cs typeface="Arial" panose="020B0604020202020204" pitchFamily="34" charset="0"/>
                <a:sym typeface="Roboto"/>
              </a:rPr>
              <a:t>B. 120 cm</a:t>
            </a: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50000"/>
              </a:lnSpc>
              <a:buNone/>
            </a:pPr>
            <a:r>
              <a:rPr lang="en-US" sz="1800" dirty="0">
                <a:latin typeface="Arial" panose="020B0604020202020204" pitchFamily="34" charset="0"/>
                <a:ea typeface="Roboto" panose="02000000000000000000" pitchFamily="2" charset="0"/>
                <a:cs typeface="Arial" panose="020B0604020202020204" pitchFamily="34" charset="0"/>
                <a:sym typeface="Roboto"/>
              </a:rPr>
              <a:t>C. 512/9 m</a:t>
            </a: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50000"/>
              </a:lnSpc>
              <a:buNone/>
            </a:pPr>
            <a:r>
              <a:rPr lang="en-US" sz="1800" dirty="0">
                <a:latin typeface="Arial" panose="020B0604020202020204" pitchFamily="34" charset="0"/>
                <a:ea typeface="Roboto" panose="02000000000000000000" pitchFamily="2" charset="0"/>
                <a:cs typeface="Arial" panose="020B0604020202020204" pitchFamily="34" charset="0"/>
                <a:sym typeface="Roboto"/>
              </a:rPr>
              <a:t>D. 256/9 m</a:t>
            </a: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r>
              <a:rPr lang="en-US" sz="1800" dirty="0">
                <a:latin typeface="Arial" panose="020B0604020202020204" pitchFamily="34" charset="0"/>
                <a:ea typeface="Roboto" panose="02000000000000000000" pitchFamily="2" charset="0"/>
                <a:cs typeface="Arial" panose="020B0604020202020204" pitchFamily="34" charset="0"/>
                <a:sym typeface="Roboto"/>
              </a:rPr>
              <a:t>		</a:t>
            </a: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r>
              <a:rPr lang="en-US" sz="1800" dirty="0">
                <a:latin typeface="Arial" panose="020B0604020202020204" pitchFamily="34" charset="0"/>
                <a:ea typeface="Roboto" panose="02000000000000000000" pitchFamily="2" charset="0"/>
                <a:cs typeface="Arial" panose="020B0604020202020204" pitchFamily="34" charset="0"/>
                <a:sym typeface="Roboto"/>
              </a:rPr>
              <a:t>										Answer: C</a:t>
            </a:r>
            <a:endParaRPr lang="en-US" sz="1800" dirty="0">
              <a:latin typeface="Arial" panose="020B0604020202020204" pitchFamily="34" charset="0"/>
              <a:ea typeface="Roboto" panose="02000000000000000000" pitchFamily="2" charset="0"/>
              <a:cs typeface="Arial" panose="020B0604020202020204" pitchFamily="34" charset="0"/>
              <a:sym typeface="Roboto"/>
            </a:endParaRPr>
          </a:p>
        </p:txBody>
      </p:sp>
      <p:pic>
        <p:nvPicPr>
          <p:cNvPr id="69" name="Google Shape;69;p15"/>
          <p:cNvPicPr preferRelativeResize="0"/>
          <p:nvPr/>
        </p:nvPicPr>
        <p:blipFill>
          <a:blip r:embed="rId2"/>
          <a:stretch>
            <a:fillRect/>
          </a:stretch>
        </p:blipFill>
        <p:spPr>
          <a:xfrm>
            <a:off x="9494400" y="311401"/>
            <a:ext cx="2259019" cy="102239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advTm="90876"/>
    </mc:Choice>
    <mc:Fallback>
      <p:transition spd="slow" advTm="9087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7">
                                            <p:txEl>
                                              <p:pRg st="0" end="0"/>
                                            </p:txEl>
                                          </p:spTgt>
                                        </p:tgtEl>
                                        <p:attrNameLst>
                                          <p:attrName>style.visibility</p:attrName>
                                        </p:attrNameLst>
                                      </p:cBhvr>
                                      <p:to>
                                        <p:strVal val="visible"/>
                                      </p:to>
                                    </p:set>
                                    <p:animEffect transition="in" filter="fade">
                                      <p:cBhvr>
                                        <p:cTn id="7" dur="1000"/>
                                        <p:tgtEl>
                                          <p:spTgt spid="147">
                                            <p:txEl>
                                              <p:pRg st="0" end="0"/>
                                            </p:txEl>
                                          </p:spTgt>
                                        </p:tgtEl>
                                      </p:cBhvr>
                                    </p:animEffect>
                                    <p:anim calcmode="lin" valueType="num">
                                      <p:cBhvr>
                                        <p:cTn id="8" dur="1000" fill="hold"/>
                                        <p:tgtEl>
                                          <p:spTgt spid="14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47">
                                            <p:txEl>
                                              <p:pRg st="2" end="2"/>
                                            </p:txEl>
                                          </p:spTgt>
                                        </p:tgtEl>
                                        <p:attrNameLst>
                                          <p:attrName>style.visibility</p:attrName>
                                        </p:attrNameLst>
                                      </p:cBhvr>
                                      <p:to>
                                        <p:strVal val="visible"/>
                                      </p:to>
                                    </p:set>
                                    <p:anim calcmode="lin" valueType="num">
                                      <p:cBhvr additive="base">
                                        <p:cTn id="14" dur="500" fill="hold"/>
                                        <p:tgtEl>
                                          <p:spTgt spid="147">
                                            <p:txEl>
                                              <p:pRg st="2" end="2"/>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1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47">
                                            <p:txEl>
                                              <p:pRg st="3" end="3"/>
                                            </p:txEl>
                                          </p:spTgt>
                                        </p:tgtEl>
                                        <p:attrNameLst>
                                          <p:attrName>style.visibility</p:attrName>
                                        </p:attrNameLst>
                                      </p:cBhvr>
                                      <p:to>
                                        <p:strVal val="visible"/>
                                      </p:to>
                                    </p:set>
                                    <p:anim calcmode="lin" valueType="num">
                                      <p:cBhvr additive="base">
                                        <p:cTn id="20" dur="500" fill="hold"/>
                                        <p:tgtEl>
                                          <p:spTgt spid="147">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47">
                                            <p:txEl>
                                              <p:pRg st="4" end="4"/>
                                            </p:txEl>
                                          </p:spTgt>
                                        </p:tgtEl>
                                        <p:attrNameLst>
                                          <p:attrName>style.visibility</p:attrName>
                                        </p:attrNameLst>
                                      </p:cBhvr>
                                      <p:to>
                                        <p:strVal val="visible"/>
                                      </p:to>
                                    </p:set>
                                    <p:anim calcmode="lin" valueType="num">
                                      <p:cBhvr additive="base">
                                        <p:cTn id="26" dur="500" fill="hold"/>
                                        <p:tgtEl>
                                          <p:spTgt spid="147">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47">
                                            <p:txEl>
                                              <p:pRg st="5" end="5"/>
                                            </p:txEl>
                                          </p:spTgt>
                                        </p:tgtEl>
                                        <p:attrNameLst>
                                          <p:attrName>style.visibility</p:attrName>
                                        </p:attrNameLst>
                                      </p:cBhvr>
                                      <p:to>
                                        <p:strVal val="visible"/>
                                      </p:to>
                                    </p:set>
                                    <p:anim calcmode="lin" valueType="num">
                                      <p:cBhvr additive="base">
                                        <p:cTn id="32" dur="500" fill="hold"/>
                                        <p:tgtEl>
                                          <p:spTgt spid="147">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4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8" presetClass="entr" presetSubtype="16" fill="hold" nodeType="clickEffect">
                                  <p:stCondLst>
                                    <p:cond delay="0"/>
                                  </p:stCondLst>
                                  <p:childTnLst>
                                    <p:set>
                                      <p:cBhvr>
                                        <p:cTn id="37" dur="1" fill="hold">
                                          <p:stCondLst>
                                            <p:cond delay="0"/>
                                          </p:stCondLst>
                                        </p:cTn>
                                        <p:tgtEl>
                                          <p:spTgt spid="147">
                                            <p:txEl>
                                              <p:pRg st="12" end="12"/>
                                            </p:txEl>
                                          </p:spTgt>
                                        </p:tgtEl>
                                        <p:attrNameLst>
                                          <p:attrName>style.visibility</p:attrName>
                                        </p:attrNameLst>
                                      </p:cBhvr>
                                      <p:to>
                                        <p:strVal val="visible"/>
                                      </p:to>
                                    </p:set>
                                    <p:animEffect transition="in" filter="diamond(in)">
                                      <p:cBhvr>
                                        <p:cTn id="38" dur="2000"/>
                                        <p:tgtEl>
                                          <p:spTgt spid="14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Shape 143"/>
        <p:cNvGrpSpPr/>
        <p:nvPr/>
      </p:nvGrpSpPr>
      <p:grpSpPr>
        <a:xfrm>
          <a:off x="0" y="0"/>
          <a:ext cx="0" cy="0"/>
          <a:chOff x="0" y="0"/>
          <a:chExt cx="0" cy="0"/>
        </a:xfrm>
      </p:grpSpPr>
      <p:sp>
        <p:nvSpPr>
          <p:cNvPr id="144" name="Google Shape;144;p5"/>
          <p:cNvSpPr/>
          <p:nvPr/>
        </p:nvSpPr>
        <p:spPr>
          <a:xfrm>
            <a:off x="1" y="311400"/>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pPr>
              <a:buClr>
                <a:srgbClr val="000000"/>
              </a:buClr>
              <a:buSzPts val="1400"/>
            </a:pPr>
            <a:endParaRPr sz="1865"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45" name="Google Shape;145;p5"/>
          <p:cNvSpPr txBox="1"/>
          <p:nvPr/>
        </p:nvSpPr>
        <p:spPr>
          <a:xfrm>
            <a:off x="436800" y="311400"/>
            <a:ext cx="3770400" cy="633600"/>
          </a:xfrm>
          <a:prstGeom prst="rect">
            <a:avLst/>
          </a:prstGeom>
          <a:noFill/>
          <a:ln>
            <a:noFill/>
          </a:ln>
        </p:spPr>
        <p:txBody>
          <a:bodyPr spcFirstLastPara="1" wrap="square" lIns="0" tIns="0" rIns="0" bIns="0" anchor="ctr" anchorCtr="0">
            <a:noAutofit/>
          </a:bodyPr>
          <a:lstStyle/>
          <a:p>
            <a:r>
              <a:rPr lang="en-GB" sz="2000" b="1" dirty="0">
                <a:solidFill>
                  <a:schemeClr val="lt1"/>
                </a:solidFill>
                <a:latin typeface="Arial" panose="020B0604020202020204" pitchFamily="34" charset="0"/>
                <a:ea typeface="Roboto"/>
                <a:cs typeface="Arial" panose="020B0604020202020204" pitchFamily="34" charset="0"/>
                <a:sym typeface="Roboto"/>
              </a:rPr>
              <a:t>Explanation: 09</a:t>
            </a:r>
            <a:endParaRPr sz="2000" b="1" dirty="0">
              <a:solidFill>
                <a:schemeClr val="lt1"/>
              </a:solidFill>
              <a:latin typeface="Arial" panose="020B0604020202020204" pitchFamily="34" charset="0"/>
              <a:ea typeface="Roboto"/>
              <a:cs typeface="Arial" panose="020B0604020202020204" pitchFamily="34" charset="0"/>
              <a:sym typeface="Roboto"/>
            </a:endParaRPr>
          </a:p>
        </p:txBody>
      </p:sp>
      <p:pic>
        <p:nvPicPr>
          <p:cNvPr id="146" name="Google Shape;146;p5"/>
          <p:cNvPicPr preferRelativeResize="0"/>
          <p:nvPr/>
        </p:nvPicPr>
        <p:blipFill rotWithShape="1">
          <a:blip r:embed="rId1"/>
          <a:srcRect l="41240" t="9528" r="-23987" b="51129"/>
          <a:stretch>
            <a:fillRect/>
          </a:stretch>
        </p:blipFill>
        <p:spPr>
          <a:xfrm>
            <a:off x="0" y="6051774"/>
            <a:ext cx="3349592" cy="800729"/>
          </a:xfrm>
          <a:prstGeom prst="rect">
            <a:avLst/>
          </a:prstGeom>
          <a:noFill/>
          <a:ln>
            <a:noFill/>
          </a:ln>
        </p:spPr>
      </p:pic>
      <p:sp>
        <p:nvSpPr>
          <p:cNvPr id="9" name="Text Placeholder 8"/>
          <p:cNvSpPr>
            <a:spLocks noGrp="1"/>
          </p:cNvSpPr>
          <p:nvPr>
            <p:ph type="body" idx="1"/>
          </p:nvPr>
        </p:nvSpPr>
        <p:spPr/>
        <p:txBody>
          <a:bodyPr>
            <a:normAutofit/>
          </a:bodyPr>
          <a:lstStyle/>
          <a:p>
            <a:pPr marL="152400" indent="0">
              <a:buNone/>
            </a:pPr>
            <a:r>
              <a:rPr lang="en-US" sz="1800" dirty="0">
                <a:latin typeface="Arial" panose="020B0604020202020204" pitchFamily="34" charset="0"/>
                <a:cs typeface="Arial" panose="020B0604020202020204" pitchFamily="34" charset="0"/>
              </a:rPr>
              <a:t>The total distance travelled by the ball = 128/9 + 32/3 + 8+6+ …</a:t>
            </a:r>
            <a:endParaRPr lang="en-US" sz="1800" dirty="0">
              <a:latin typeface="Arial" panose="020B0604020202020204" pitchFamily="34" charset="0"/>
              <a:cs typeface="Arial" panose="020B0604020202020204" pitchFamily="34" charset="0"/>
            </a:endParaRPr>
          </a:p>
          <a:p>
            <a:pPr marL="152400" indent="0">
              <a:buNone/>
            </a:pPr>
            <a:r>
              <a:rPr lang="en-US" sz="1800" dirty="0">
                <a:latin typeface="Arial" panose="020B0604020202020204" pitchFamily="34" charset="0"/>
                <a:cs typeface="Arial" panose="020B0604020202020204" pitchFamily="34" charset="0"/>
              </a:rPr>
              <a:t>This is an infinite G.P. with first term as 128/9 and the common difference = ¾</a:t>
            </a:r>
            <a:endParaRPr lang="en-US" sz="1800" dirty="0">
              <a:latin typeface="Arial" panose="020B0604020202020204" pitchFamily="34" charset="0"/>
              <a:cs typeface="Arial" panose="020B0604020202020204" pitchFamily="34" charset="0"/>
            </a:endParaRPr>
          </a:p>
          <a:p>
            <a:pPr marL="152400" indent="0">
              <a:buNone/>
            </a:pPr>
            <a:endParaRPr lang="en-US" sz="1800" dirty="0">
              <a:latin typeface="Arial" panose="020B0604020202020204" pitchFamily="34" charset="0"/>
              <a:cs typeface="Arial" panose="020B0604020202020204" pitchFamily="34" charset="0"/>
            </a:endParaRPr>
          </a:p>
          <a:p>
            <a:pPr marL="152400" indent="0">
              <a:buNone/>
            </a:pPr>
            <a:r>
              <a:rPr lang="en-IN" sz="1800" dirty="0">
                <a:latin typeface="Arial" panose="020B0604020202020204" pitchFamily="34" charset="0"/>
                <a:cs typeface="Arial" panose="020B0604020202020204" pitchFamily="34" charset="0"/>
              </a:rPr>
              <a:t>Hence the required distance =</a:t>
            </a:r>
            <a:endParaRPr lang="en-US" sz="1800" dirty="0">
              <a:latin typeface="Arial" panose="020B0604020202020204" pitchFamily="34" charset="0"/>
              <a:cs typeface="Arial" panose="020B0604020202020204" pitchFamily="34" charset="0"/>
            </a:endParaRPr>
          </a:p>
          <a:p>
            <a:pPr marL="152400" indent="0">
              <a:buNone/>
            </a:pPr>
            <a:br>
              <a:rPr lang="en-US" sz="1800" dirty="0"/>
            </a:br>
            <a:br>
              <a:rPr lang="en-US" sz="1800" dirty="0"/>
            </a:br>
            <a:endParaRPr lang="pt-BR" sz="1800" dirty="0">
              <a:latin typeface="Arial" panose="020B0604020202020204" pitchFamily="34" charset="0"/>
              <a:cs typeface="Arial" panose="020B0604020202020204" pitchFamily="34" charset="0"/>
            </a:endParaRPr>
          </a:p>
        </p:txBody>
      </p:sp>
      <p:pic>
        <p:nvPicPr>
          <p:cNvPr id="7" name="Graphic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90962" y="2166937"/>
            <a:ext cx="2505075" cy="447675"/>
          </a:xfrm>
          <a:prstGeom prst="rect">
            <a:avLst/>
          </a:prstGeom>
        </p:spPr>
      </p:pic>
      <p:pic>
        <p:nvPicPr>
          <p:cNvPr id="69" name="Google Shape;69;p15"/>
          <p:cNvPicPr preferRelativeResize="0"/>
          <p:nvPr/>
        </p:nvPicPr>
        <p:blipFill>
          <a:blip r:embed="rId4"/>
          <a:stretch>
            <a:fillRect/>
          </a:stretch>
        </p:blipFill>
        <p:spPr>
          <a:xfrm>
            <a:off x="9494400" y="311401"/>
            <a:ext cx="2259019" cy="102239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advTm="90876"/>
    </mc:Choice>
    <mc:Fallback>
      <p:transition spd="slow" advTm="90876"/>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p:nvPr/>
        </p:nvSpPr>
        <p:spPr>
          <a:xfrm>
            <a:off x="1" y="311400"/>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pPr>
              <a:buClr>
                <a:srgbClr val="000000"/>
              </a:buClr>
              <a:buSzPts val="1400"/>
            </a:pPr>
            <a:endParaRPr sz="1865"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45" name="Google Shape;145;p5"/>
          <p:cNvSpPr txBox="1"/>
          <p:nvPr/>
        </p:nvSpPr>
        <p:spPr>
          <a:xfrm>
            <a:off x="436800" y="311400"/>
            <a:ext cx="3770400" cy="633600"/>
          </a:xfrm>
          <a:prstGeom prst="rect">
            <a:avLst/>
          </a:prstGeom>
          <a:noFill/>
          <a:ln>
            <a:noFill/>
          </a:ln>
        </p:spPr>
        <p:txBody>
          <a:bodyPr spcFirstLastPara="1" wrap="square" lIns="0" tIns="0" rIns="0" bIns="0" anchor="ctr" anchorCtr="0">
            <a:noAutofit/>
          </a:bodyPr>
          <a:lstStyle/>
          <a:p>
            <a:r>
              <a:rPr lang="en-GB" sz="2000" b="1" dirty="0">
                <a:solidFill>
                  <a:schemeClr val="lt1"/>
                </a:solidFill>
                <a:latin typeface="Arial" panose="020B0604020202020204" pitchFamily="34" charset="0"/>
                <a:ea typeface="Roboto"/>
                <a:cs typeface="Arial" panose="020B0604020202020204" pitchFamily="34" charset="0"/>
                <a:sym typeface="Roboto"/>
              </a:rPr>
              <a:t>Question: 10</a:t>
            </a:r>
            <a:endParaRPr sz="2000" b="1" dirty="0">
              <a:solidFill>
                <a:schemeClr val="lt1"/>
              </a:solidFill>
              <a:latin typeface="Arial" panose="020B0604020202020204" pitchFamily="34" charset="0"/>
              <a:ea typeface="Roboto"/>
              <a:cs typeface="Arial" panose="020B0604020202020204" pitchFamily="34" charset="0"/>
              <a:sym typeface="Roboto"/>
            </a:endParaRPr>
          </a:p>
        </p:txBody>
      </p:sp>
      <p:pic>
        <p:nvPicPr>
          <p:cNvPr id="146" name="Google Shape;146;p5"/>
          <p:cNvPicPr preferRelativeResize="0"/>
          <p:nvPr/>
        </p:nvPicPr>
        <p:blipFill rotWithShape="1">
          <a:blip r:embed="rId1"/>
          <a:srcRect l="41240" t="9528" r="-23987" b="51129"/>
          <a:stretch>
            <a:fillRect/>
          </a:stretch>
        </p:blipFill>
        <p:spPr>
          <a:xfrm>
            <a:off x="0" y="6051774"/>
            <a:ext cx="3349592" cy="800729"/>
          </a:xfrm>
          <a:prstGeom prst="rect">
            <a:avLst/>
          </a:prstGeom>
          <a:noFill/>
          <a:ln>
            <a:noFill/>
          </a:ln>
        </p:spPr>
      </p:pic>
      <p:sp>
        <p:nvSpPr>
          <p:cNvPr id="147" name="Google Shape;147;p5"/>
          <p:cNvSpPr txBox="1">
            <a:spLocks noGrp="1"/>
          </p:cNvSpPr>
          <p:nvPr>
            <p:ph type="body" idx="1"/>
          </p:nvPr>
        </p:nvSpPr>
        <p:spPr>
          <a:xfrm>
            <a:off x="263200" y="1333799"/>
            <a:ext cx="11799097" cy="4899191"/>
          </a:xfrm>
          <a:prstGeom prst="rect">
            <a:avLst/>
          </a:prstGeom>
          <a:noFill/>
          <a:ln>
            <a:noFill/>
          </a:ln>
        </p:spPr>
        <p:txBody>
          <a:bodyPr spcFirstLastPara="1" vert="horz" wrap="square" lIns="121900" tIns="121900" rIns="121900" bIns="121900" rtlCol="0" anchor="t" anchorCtr="0">
            <a:noAutofit/>
          </a:bodyPr>
          <a:lstStyle/>
          <a:p>
            <a:pPr marL="152400" indent="0">
              <a:lnSpc>
                <a:spcPct val="100000"/>
              </a:lnSpc>
              <a:buNone/>
            </a:pPr>
            <a:r>
              <a:rPr lang="en-US" sz="1800" dirty="0">
                <a:latin typeface="Arial" panose="020B0604020202020204" pitchFamily="34" charset="0"/>
                <a:cs typeface="Arial" panose="020B0604020202020204" pitchFamily="34" charset="0"/>
              </a:rPr>
              <a:t>The product of first three terms of a G. P. is 512. If we add 2 to its second term, the three terms form an A. P. Find the terms of the G. P.?</a:t>
            </a:r>
            <a:endParaRPr lang="en-US" sz="1800" dirty="0">
              <a:latin typeface="Arial" panose="020B0604020202020204" pitchFamily="34" charset="0"/>
              <a:cs typeface="Arial" panose="020B0604020202020204" pitchFamily="34" charset="0"/>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495300" indent="-342900">
              <a:lnSpc>
                <a:spcPct val="100000"/>
              </a:lnSpc>
              <a:buAutoNum type="alphaUcPeriod"/>
            </a:pPr>
            <a:r>
              <a:rPr lang="en-US" sz="1800" dirty="0">
                <a:latin typeface="Arial" panose="020B0604020202020204" pitchFamily="34" charset="0"/>
                <a:ea typeface="Roboto" panose="02000000000000000000" pitchFamily="2" charset="0"/>
                <a:cs typeface="Arial" panose="020B0604020202020204" pitchFamily="34" charset="0"/>
                <a:sym typeface="Roboto"/>
              </a:rPr>
              <a:t>4,8,16</a:t>
            </a: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495300" indent="-342900">
              <a:lnSpc>
                <a:spcPct val="100000"/>
              </a:lnSpc>
              <a:buAutoNum type="alphaUcPeriod"/>
            </a:pPr>
            <a:r>
              <a:rPr lang="en-US" sz="1800" dirty="0">
                <a:latin typeface="Arial" panose="020B0604020202020204" pitchFamily="34" charset="0"/>
                <a:ea typeface="Roboto" panose="02000000000000000000" pitchFamily="2" charset="0"/>
                <a:cs typeface="Arial" panose="020B0604020202020204" pitchFamily="34" charset="0"/>
                <a:sym typeface="Roboto"/>
              </a:rPr>
              <a:t>16,8,4</a:t>
            </a: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495300" indent="-342900">
              <a:lnSpc>
                <a:spcPct val="100000"/>
              </a:lnSpc>
              <a:buAutoNum type="alphaUcPeriod"/>
            </a:pPr>
            <a:r>
              <a:rPr lang="en-US" sz="1800" dirty="0">
                <a:latin typeface="Arial" panose="020B0604020202020204" pitchFamily="34" charset="0"/>
                <a:ea typeface="Roboto" panose="02000000000000000000" pitchFamily="2" charset="0"/>
                <a:cs typeface="Arial" panose="020B0604020202020204" pitchFamily="34" charset="0"/>
                <a:sym typeface="Roboto"/>
              </a:rPr>
              <a:t>12,24,48</a:t>
            </a: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495300" indent="-342900">
              <a:lnSpc>
                <a:spcPct val="100000"/>
              </a:lnSpc>
              <a:buAutoNum type="alphaUcPeriod"/>
            </a:pPr>
            <a:r>
              <a:rPr lang="en-US" sz="1800" dirty="0">
                <a:latin typeface="Arial" panose="020B0604020202020204" pitchFamily="34" charset="0"/>
                <a:ea typeface="Roboto" panose="02000000000000000000" pitchFamily="2" charset="0"/>
                <a:cs typeface="Arial" panose="020B0604020202020204" pitchFamily="34" charset="0"/>
                <a:sym typeface="Roboto"/>
              </a:rPr>
              <a:t>Option A  or B</a:t>
            </a: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r>
              <a:rPr lang="en-US" sz="1800" dirty="0">
                <a:latin typeface="Arial" panose="020B0604020202020204" pitchFamily="34" charset="0"/>
                <a:ea typeface="Roboto" panose="02000000000000000000" pitchFamily="2" charset="0"/>
                <a:cs typeface="Arial" panose="020B0604020202020204" pitchFamily="34" charset="0"/>
                <a:sym typeface="Roboto"/>
              </a:rPr>
              <a:t>										Answer: D		</a:t>
            </a: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r>
              <a:rPr lang="en-US" sz="1800" dirty="0">
                <a:latin typeface="Arial" panose="020B0604020202020204" pitchFamily="34" charset="0"/>
                <a:ea typeface="Roboto" panose="02000000000000000000" pitchFamily="2" charset="0"/>
                <a:cs typeface="Arial" panose="020B0604020202020204" pitchFamily="34" charset="0"/>
                <a:sym typeface="Roboto"/>
              </a:rPr>
              <a:t>										</a:t>
            </a:r>
            <a:endParaRPr lang="en-US" sz="1800" dirty="0">
              <a:latin typeface="Arial" panose="020B0604020202020204" pitchFamily="34" charset="0"/>
              <a:ea typeface="Roboto" panose="02000000000000000000" pitchFamily="2" charset="0"/>
              <a:cs typeface="Arial" panose="020B0604020202020204" pitchFamily="34" charset="0"/>
              <a:sym typeface="Roboto"/>
            </a:endParaRPr>
          </a:p>
        </p:txBody>
      </p:sp>
      <p:pic>
        <p:nvPicPr>
          <p:cNvPr id="69" name="Google Shape;69;p15"/>
          <p:cNvPicPr preferRelativeResize="0"/>
          <p:nvPr/>
        </p:nvPicPr>
        <p:blipFill>
          <a:blip r:embed="rId2"/>
          <a:stretch>
            <a:fillRect/>
          </a:stretch>
        </p:blipFill>
        <p:spPr>
          <a:xfrm>
            <a:off x="9494400" y="311401"/>
            <a:ext cx="2259019" cy="102239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advTm="90876"/>
    </mc:Choice>
    <mc:Fallback>
      <p:transition spd="slow" advTm="9087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7">
                                            <p:txEl>
                                              <p:pRg st="0" end="0"/>
                                            </p:txEl>
                                          </p:spTgt>
                                        </p:tgtEl>
                                        <p:attrNameLst>
                                          <p:attrName>style.visibility</p:attrName>
                                        </p:attrNameLst>
                                      </p:cBhvr>
                                      <p:to>
                                        <p:strVal val="visible"/>
                                      </p:to>
                                    </p:set>
                                    <p:animEffect transition="in" filter="fade">
                                      <p:cBhvr>
                                        <p:cTn id="7" dur="1000"/>
                                        <p:tgtEl>
                                          <p:spTgt spid="147">
                                            <p:txEl>
                                              <p:pRg st="0" end="0"/>
                                            </p:txEl>
                                          </p:spTgt>
                                        </p:tgtEl>
                                      </p:cBhvr>
                                    </p:animEffect>
                                    <p:anim calcmode="lin" valueType="num">
                                      <p:cBhvr>
                                        <p:cTn id="8" dur="1000" fill="hold"/>
                                        <p:tgtEl>
                                          <p:spTgt spid="14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47">
                                            <p:txEl>
                                              <p:pRg st="2" end="2"/>
                                            </p:txEl>
                                          </p:spTgt>
                                        </p:tgtEl>
                                        <p:attrNameLst>
                                          <p:attrName>style.visibility</p:attrName>
                                        </p:attrNameLst>
                                      </p:cBhvr>
                                      <p:to>
                                        <p:strVal val="visible"/>
                                      </p:to>
                                    </p:set>
                                    <p:anim calcmode="lin" valueType="num">
                                      <p:cBhvr additive="base">
                                        <p:cTn id="14" dur="500" fill="hold"/>
                                        <p:tgtEl>
                                          <p:spTgt spid="147">
                                            <p:txEl>
                                              <p:pRg st="2" end="2"/>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1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47">
                                            <p:txEl>
                                              <p:pRg st="3" end="3"/>
                                            </p:txEl>
                                          </p:spTgt>
                                        </p:tgtEl>
                                        <p:attrNameLst>
                                          <p:attrName>style.visibility</p:attrName>
                                        </p:attrNameLst>
                                      </p:cBhvr>
                                      <p:to>
                                        <p:strVal val="visible"/>
                                      </p:to>
                                    </p:set>
                                    <p:anim calcmode="lin" valueType="num">
                                      <p:cBhvr additive="base">
                                        <p:cTn id="20" dur="500" fill="hold"/>
                                        <p:tgtEl>
                                          <p:spTgt spid="147">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47">
                                            <p:txEl>
                                              <p:pRg st="4" end="4"/>
                                            </p:txEl>
                                          </p:spTgt>
                                        </p:tgtEl>
                                        <p:attrNameLst>
                                          <p:attrName>style.visibility</p:attrName>
                                        </p:attrNameLst>
                                      </p:cBhvr>
                                      <p:to>
                                        <p:strVal val="visible"/>
                                      </p:to>
                                    </p:set>
                                    <p:anim calcmode="lin" valueType="num">
                                      <p:cBhvr additive="base">
                                        <p:cTn id="26" dur="500" fill="hold"/>
                                        <p:tgtEl>
                                          <p:spTgt spid="147">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47">
                                            <p:txEl>
                                              <p:pRg st="5" end="5"/>
                                            </p:txEl>
                                          </p:spTgt>
                                        </p:tgtEl>
                                        <p:attrNameLst>
                                          <p:attrName>style.visibility</p:attrName>
                                        </p:attrNameLst>
                                      </p:cBhvr>
                                      <p:to>
                                        <p:strVal val="visible"/>
                                      </p:to>
                                    </p:set>
                                    <p:anim calcmode="lin" valueType="num">
                                      <p:cBhvr additive="base">
                                        <p:cTn id="32" dur="500" fill="hold"/>
                                        <p:tgtEl>
                                          <p:spTgt spid="147">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4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8" presetClass="entr" presetSubtype="16" fill="hold" nodeType="clickEffect">
                                  <p:stCondLst>
                                    <p:cond delay="0"/>
                                  </p:stCondLst>
                                  <p:childTnLst>
                                    <p:set>
                                      <p:cBhvr>
                                        <p:cTn id="37" dur="1" fill="hold">
                                          <p:stCondLst>
                                            <p:cond delay="0"/>
                                          </p:stCondLst>
                                        </p:cTn>
                                        <p:tgtEl>
                                          <p:spTgt spid="147">
                                            <p:txEl>
                                              <p:pRg st="14" end="14"/>
                                            </p:txEl>
                                          </p:spTgt>
                                        </p:tgtEl>
                                        <p:attrNameLst>
                                          <p:attrName>style.visibility</p:attrName>
                                        </p:attrNameLst>
                                      </p:cBhvr>
                                      <p:to>
                                        <p:strVal val="visible"/>
                                      </p:to>
                                    </p:set>
                                    <p:animEffect transition="in" filter="diamond(in)">
                                      <p:cBhvr>
                                        <p:cTn id="38" dur="2000"/>
                                        <p:tgtEl>
                                          <p:spTgt spid="147">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Shape 143"/>
        <p:cNvGrpSpPr/>
        <p:nvPr/>
      </p:nvGrpSpPr>
      <p:grpSpPr>
        <a:xfrm>
          <a:off x="0" y="0"/>
          <a:ext cx="0" cy="0"/>
          <a:chOff x="0" y="0"/>
          <a:chExt cx="0" cy="0"/>
        </a:xfrm>
      </p:grpSpPr>
      <p:sp>
        <p:nvSpPr>
          <p:cNvPr id="144" name="Google Shape;144;p5"/>
          <p:cNvSpPr/>
          <p:nvPr/>
        </p:nvSpPr>
        <p:spPr>
          <a:xfrm>
            <a:off x="1" y="311400"/>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pPr>
              <a:buClr>
                <a:srgbClr val="000000"/>
              </a:buClr>
              <a:buSzPts val="1400"/>
            </a:pPr>
            <a:endParaRPr sz="1865"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45" name="Google Shape;145;p5"/>
          <p:cNvSpPr txBox="1"/>
          <p:nvPr/>
        </p:nvSpPr>
        <p:spPr>
          <a:xfrm>
            <a:off x="436800" y="311400"/>
            <a:ext cx="3770400" cy="633600"/>
          </a:xfrm>
          <a:prstGeom prst="rect">
            <a:avLst/>
          </a:prstGeom>
          <a:noFill/>
          <a:ln>
            <a:noFill/>
          </a:ln>
        </p:spPr>
        <p:txBody>
          <a:bodyPr spcFirstLastPara="1" wrap="square" lIns="0" tIns="0" rIns="0" bIns="0" anchor="ctr" anchorCtr="0">
            <a:noAutofit/>
          </a:bodyPr>
          <a:lstStyle/>
          <a:p>
            <a:r>
              <a:rPr lang="en-GB" sz="2000" b="1" dirty="0">
                <a:solidFill>
                  <a:schemeClr val="lt1"/>
                </a:solidFill>
                <a:latin typeface="Arial" panose="020B0604020202020204" pitchFamily="34" charset="0"/>
                <a:ea typeface="Roboto"/>
                <a:cs typeface="Arial" panose="020B0604020202020204" pitchFamily="34" charset="0"/>
                <a:sym typeface="Roboto"/>
              </a:rPr>
              <a:t>Explanation: 10</a:t>
            </a:r>
            <a:endParaRPr sz="2000" b="1" dirty="0">
              <a:solidFill>
                <a:schemeClr val="lt1"/>
              </a:solidFill>
              <a:latin typeface="Arial" panose="020B0604020202020204" pitchFamily="34" charset="0"/>
              <a:ea typeface="Roboto"/>
              <a:cs typeface="Arial" panose="020B0604020202020204" pitchFamily="34" charset="0"/>
              <a:sym typeface="Roboto"/>
            </a:endParaRPr>
          </a:p>
        </p:txBody>
      </p:sp>
      <p:pic>
        <p:nvPicPr>
          <p:cNvPr id="146" name="Google Shape;146;p5"/>
          <p:cNvPicPr preferRelativeResize="0"/>
          <p:nvPr/>
        </p:nvPicPr>
        <p:blipFill rotWithShape="1">
          <a:blip r:embed="rId1"/>
          <a:srcRect l="41240" t="9528" r="-23987" b="51129"/>
          <a:stretch>
            <a:fillRect/>
          </a:stretch>
        </p:blipFill>
        <p:spPr>
          <a:xfrm>
            <a:off x="0" y="6051774"/>
            <a:ext cx="3349592" cy="800729"/>
          </a:xfrm>
          <a:prstGeom prst="rect">
            <a:avLst/>
          </a:prstGeom>
          <a:noFill/>
          <a:ln>
            <a:noFill/>
          </a:ln>
        </p:spPr>
      </p:pic>
      <p:sp>
        <p:nvSpPr>
          <p:cNvPr id="9" name="Text Placeholder 8"/>
          <p:cNvSpPr>
            <a:spLocks noGrp="1"/>
          </p:cNvSpPr>
          <p:nvPr>
            <p:ph type="body" idx="1"/>
          </p:nvPr>
        </p:nvSpPr>
        <p:spPr/>
        <p:txBody>
          <a:bodyPr>
            <a:normAutofit/>
          </a:bodyPr>
          <a:lstStyle/>
          <a:p>
            <a:pPr marL="152400" indent="0">
              <a:buNone/>
            </a:pPr>
            <a:r>
              <a:rPr lang="en-US" altLang="en-US" sz="1800" dirty="0">
                <a:latin typeface="Arial" panose="020B0604020202020204" pitchFamily="34" charset="0"/>
                <a:cs typeface="Arial" panose="020B0604020202020204" pitchFamily="34" charset="0"/>
              </a:rPr>
              <a:t>Let the first three terms of G.P. are   </a:t>
            </a:r>
            <a:r>
              <a:rPr lang="en-US" altLang="en-US" sz="1800" dirty="0" err="1">
                <a:latin typeface="Arial" panose="020B0604020202020204" pitchFamily="34" charset="0"/>
                <a:cs typeface="Arial" panose="020B0604020202020204" pitchFamily="34" charset="0"/>
              </a:rPr>
              <a:t>a,ar</a:t>
            </a:r>
            <a:br>
              <a:rPr lang="en-US" altLang="en-US" sz="1800" dirty="0">
                <a:latin typeface="Arial" panose="020B0604020202020204" pitchFamily="34" charset="0"/>
                <a:cs typeface="Arial" panose="020B0604020202020204" pitchFamily="34" charset="0"/>
              </a:rPr>
            </a:br>
            <a:r>
              <a:rPr lang="en-US" altLang="en-US" sz="1800" dirty="0">
                <a:latin typeface="Arial" panose="020B0604020202020204" pitchFamily="34" charset="0"/>
                <a:cs typeface="Arial" panose="020B0604020202020204" pitchFamily="34" charset="0"/>
              </a:rPr>
              <a:t>Given that   x a x </a:t>
            </a:r>
            <a:r>
              <a:rPr lang="en-US" altLang="en-US" sz="1800" dirty="0" err="1">
                <a:latin typeface="Arial" panose="020B0604020202020204" pitchFamily="34" charset="0"/>
                <a:cs typeface="Arial" panose="020B0604020202020204" pitchFamily="34" charset="0"/>
              </a:rPr>
              <a:t>ar</a:t>
            </a:r>
            <a:r>
              <a:rPr lang="en-US" altLang="en-US" sz="1800" dirty="0">
                <a:latin typeface="Arial" panose="020B0604020202020204" pitchFamily="34" charset="0"/>
                <a:cs typeface="Arial" panose="020B0604020202020204" pitchFamily="34" charset="0"/>
              </a:rPr>
              <a:t> = 512 ⇒ a</a:t>
            </a:r>
            <a:r>
              <a:rPr lang="en-US" altLang="en-US" sz="1800" baseline="30000" dirty="0">
                <a:latin typeface="Arial" panose="020B0604020202020204" pitchFamily="34" charset="0"/>
                <a:cs typeface="Arial" panose="020B0604020202020204" pitchFamily="34" charset="0"/>
              </a:rPr>
              <a:t>3</a:t>
            </a:r>
            <a:r>
              <a:rPr lang="en-US" altLang="en-US" sz="1800" dirty="0">
                <a:latin typeface="Arial" panose="020B0604020202020204" pitchFamily="34" charset="0"/>
                <a:cs typeface="Arial" panose="020B0604020202020204" pitchFamily="34" charset="0"/>
              </a:rPr>
              <a:t> = 512 ⇒ a = 8</a:t>
            </a:r>
            <a:br>
              <a:rPr lang="en-US" altLang="en-US" sz="1800" dirty="0">
                <a:latin typeface="Arial" panose="020B0604020202020204" pitchFamily="34" charset="0"/>
                <a:cs typeface="Arial" panose="020B0604020202020204" pitchFamily="34" charset="0"/>
              </a:rPr>
            </a:br>
            <a:r>
              <a:rPr lang="en-US" altLang="en-US" sz="1800" dirty="0">
                <a:latin typeface="Arial" panose="020B0604020202020204" pitchFamily="34" charset="0"/>
                <a:cs typeface="Arial" panose="020B0604020202020204" pitchFamily="34" charset="0"/>
              </a:rPr>
              <a:t>Now  ,a+2 are in A.P.</a:t>
            </a:r>
            <a:br>
              <a:rPr lang="en-US" altLang="en-US" sz="1800" dirty="0">
                <a:latin typeface="Arial" panose="020B0604020202020204" pitchFamily="34" charset="0"/>
                <a:cs typeface="Arial" panose="020B0604020202020204" pitchFamily="34" charset="0"/>
              </a:rPr>
            </a:br>
            <a:r>
              <a:rPr lang="en-US" altLang="en-US" sz="1800" dirty="0">
                <a:latin typeface="Arial" panose="020B0604020202020204" pitchFamily="34" charset="0"/>
                <a:cs typeface="Arial" panose="020B0604020202020204" pitchFamily="34" charset="0"/>
              </a:rPr>
              <a:t>⇒ (a+2) = </a:t>
            </a:r>
            <a:r>
              <a:rPr lang="en-US" altLang="en-US" sz="1800" dirty="0" err="1">
                <a:latin typeface="Arial" panose="020B0604020202020204" pitchFamily="34" charset="0"/>
                <a:cs typeface="Arial" panose="020B0604020202020204" pitchFamily="34" charset="0"/>
              </a:rPr>
              <a:t>ar</a:t>
            </a:r>
            <a:r>
              <a:rPr lang="en-US" altLang="en-US" sz="1800" dirty="0">
                <a:latin typeface="Arial" panose="020B0604020202020204" pitchFamily="34" charset="0"/>
                <a:cs typeface="Arial" panose="020B0604020202020204" pitchFamily="34" charset="0"/>
              </a:rPr>
              <a:t> - (a-2)</a:t>
            </a:r>
            <a:br>
              <a:rPr lang="en-US" altLang="en-US" sz="1800" dirty="0">
                <a:latin typeface="Arial" panose="020B0604020202020204" pitchFamily="34" charset="0"/>
                <a:cs typeface="Arial" panose="020B0604020202020204" pitchFamily="34" charset="0"/>
              </a:rPr>
            </a:br>
            <a:r>
              <a:rPr lang="en-US" altLang="en-US" sz="1800" dirty="0">
                <a:latin typeface="Arial" panose="020B0604020202020204" pitchFamily="34" charset="0"/>
                <a:cs typeface="Arial" panose="020B0604020202020204" pitchFamily="34" charset="0"/>
              </a:rPr>
              <a:t>⇒ 10  = 8r - 10</a:t>
            </a:r>
            <a:br>
              <a:rPr lang="en-US" altLang="en-US" sz="1800" dirty="0">
                <a:latin typeface="Arial" panose="020B0604020202020204" pitchFamily="34" charset="0"/>
                <a:cs typeface="Arial" panose="020B0604020202020204" pitchFamily="34" charset="0"/>
              </a:rPr>
            </a:br>
            <a:r>
              <a:rPr lang="en-US" altLang="en-US" sz="1800" dirty="0">
                <a:latin typeface="Arial" panose="020B0604020202020204" pitchFamily="34" charset="0"/>
                <a:cs typeface="Arial" panose="020B0604020202020204" pitchFamily="34" charset="0"/>
              </a:rPr>
              <a:t>⇒ 8r= 20</a:t>
            </a:r>
            <a:br>
              <a:rPr lang="en-US" altLang="en-US" sz="1800" dirty="0">
                <a:latin typeface="Arial" panose="020B0604020202020204" pitchFamily="34" charset="0"/>
                <a:cs typeface="Arial" panose="020B0604020202020204" pitchFamily="34" charset="0"/>
              </a:rPr>
            </a:br>
            <a:r>
              <a:rPr lang="en-US" altLang="en-US" sz="1800" dirty="0">
                <a:latin typeface="Arial" panose="020B0604020202020204" pitchFamily="34" charset="0"/>
                <a:cs typeface="Arial" panose="020B0604020202020204" pitchFamily="34" charset="0"/>
              </a:rPr>
              <a:t>⇒ 8r</a:t>
            </a:r>
            <a:r>
              <a:rPr lang="en-US" altLang="en-US" sz="1800" baseline="30000" dirty="0">
                <a:latin typeface="Arial" panose="020B0604020202020204" pitchFamily="34" charset="0"/>
                <a:cs typeface="Arial" panose="020B0604020202020204" pitchFamily="34" charset="0"/>
              </a:rPr>
              <a:t>2</a:t>
            </a:r>
            <a:r>
              <a:rPr lang="en-US" altLang="en-US" sz="1800" dirty="0">
                <a:latin typeface="Arial" panose="020B0604020202020204" pitchFamily="34" charset="0"/>
                <a:cs typeface="Arial" panose="020B0604020202020204" pitchFamily="34" charset="0"/>
              </a:rPr>
              <a:t> - 20r + 8 =0</a:t>
            </a:r>
            <a:br>
              <a:rPr lang="en-US" altLang="en-US" sz="1800" dirty="0">
                <a:latin typeface="Arial" panose="020B0604020202020204" pitchFamily="34" charset="0"/>
                <a:cs typeface="Arial" panose="020B0604020202020204" pitchFamily="34" charset="0"/>
              </a:rPr>
            </a:br>
            <a:r>
              <a:rPr lang="en-US" altLang="en-US" sz="1800" dirty="0">
                <a:latin typeface="Arial" panose="020B0604020202020204" pitchFamily="34" charset="0"/>
                <a:cs typeface="Arial" panose="020B0604020202020204" pitchFamily="34" charset="0"/>
              </a:rPr>
              <a:t>⇒ 2r</a:t>
            </a:r>
            <a:r>
              <a:rPr lang="en-US" altLang="en-US" sz="1800" baseline="30000" dirty="0">
                <a:latin typeface="Arial" panose="020B0604020202020204" pitchFamily="34" charset="0"/>
                <a:cs typeface="Arial" panose="020B0604020202020204" pitchFamily="34" charset="0"/>
              </a:rPr>
              <a:t>2</a:t>
            </a:r>
            <a:r>
              <a:rPr lang="en-US" altLang="en-US" sz="1800" dirty="0">
                <a:latin typeface="Arial" panose="020B0604020202020204" pitchFamily="34" charset="0"/>
                <a:cs typeface="Arial" panose="020B0604020202020204" pitchFamily="34" charset="0"/>
              </a:rPr>
              <a:t> - 5r + 2 =0</a:t>
            </a:r>
            <a:br>
              <a:rPr lang="en-US" altLang="en-US" sz="1800" dirty="0">
                <a:latin typeface="Arial" panose="020B0604020202020204" pitchFamily="34" charset="0"/>
                <a:cs typeface="Arial" panose="020B0604020202020204" pitchFamily="34" charset="0"/>
              </a:rPr>
            </a:br>
            <a:r>
              <a:rPr lang="en-US" altLang="en-US" sz="1800" dirty="0">
                <a:latin typeface="Arial" panose="020B0604020202020204" pitchFamily="34" charset="0"/>
                <a:cs typeface="Arial" panose="020B0604020202020204" pitchFamily="34" charset="0"/>
              </a:rPr>
              <a:t>⇒ 2r</a:t>
            </a:r>
            <a:r>
              <a:rPr lang="en-US" altLang="en-US" sz="1800" baseline="30000" dirty="0">
                <a:latin typeface="Arial" panose="020B0604020202020204" pitchFamily="34" charset="0"/>
                <a:cs typeface="Arial" panose="020B0604020202020204" pitchFamily="34" charset="0"/>
              </a:rPr>
              <a:t>2</a:t>
            </a:r>
            <a:r>
              <a:rPr lang="en-US" altLang="en-US" sz="1800" dirty="0">
                <a:latin typeface="Arial" panose="020B0604020202020204" pitchFamily="34" charset="0"/>
                <a:cs typeface="Arial" panose="020B0604020202020204" pitchFamily="34" charset="0"/>
              </a:rPr>
              <a:t> - 4r - r + 2 =0</a:t>
            </a:r>
            <a:br>
              <a:rPr lang="en-US" altLang="en-US" sz="1800" dirty="0">
                <a:latin typeface="Arial" panose="020B0604020202020204" pitchFamily="34" charset="0"/>
                <a:cs typeface="Arial" panose="020B0604020202020204" pitchFamily="34" charset="0"/>
              </a:rPr>
            </a:br>
            <a:r>
              <a:rPr lang="en-US" altLang="en-US" sz="1800" dirty="0">
                <a:latin typeface="Arial" panose="020B0604020202020204" pitchFamily="34" charset="0"/>
                <a:cs typeface="Arial" panose="020B0604020202020204" pitchFamily="34" charset="0"/>
              </a:rPr>
              <a:t>⇒ 2r(r-2) - (r-2) =0</a:t>
            </a:r>
            <a:br>
              <a:rPr lang="en-US" altLang="en-US" sz="1800" dirty="0">
                <a:latin typeface="Arial" panose="020B0604020202020204" pitchFamily="34" charset="0"/>
                <a:cs typeface="Arial" panose="020B0604020202020204" pitchFamily="34" charset="0"/>
              </a:rPr>
            </a:br>
            <a:r>
              <a:rPr lang="en-US" altLang="en-US" sz="1800" dirty="0">
                <a:latin typeface="Arial" panose="020B0604020202020204" pitchFamily="34" charset="0"/>
                <a:cs typeface="Arial" panose="020B0604020202020204" pitchFamily="34" charset="0"/>
              </a:rPr>
              <a:t>⇒(2r-1)(r-2) = 0</a:t>
            </a:r>
            <a:br>
              <a:rPr lang="en-US" altLang="en-US" sz="1800" dirty="0">
                <a:latin typeface="Arial" panose="020B0604020202020204" pitchFamily="34" charset="0"/>
                <a:cs typeface="Arial" panose="020B0604020202020204" pitchFamily="34" charset="0"/>
              </a:rPr>
            </a:br>
            <a:r>
              <a:rPr lang="en-US" altLang="en-US" sz="1800" dirty="0">
                <a:latin typeface="Arial" panose="020B0604020202020204" pitchFamily="34" charset="0"/>
                <a:cs typeface="Arial" panose="020B0604020202020204" pitchFamily="34" charset="0"/>
              </a:rPr>
              <a:t>⇒ r = 2 or        </a:t>
            </a:r>
            <a:br>
              <a:rPr lang="en-US" altLang="en-US" sz="1800" dirty="0">
                <a:latin typeface="Arial" panose="020B0604020202020204" pitchFamily="34" charset="0"/>
                <a:cs typeface="Arial" panose="020B0604020202020204" pitchFamily="34" charset="0"/>
              </a:rPr>
            </a:br>
            <a:r>
              <a:rPr lang="en-US" altLang="en-US" sz="1800" dirty="0">
                <a:latin typeface="Arial" panose="020B0604020202020204" pitchFamily="34" charset="0"/>
                <a:cs typeface="Arial" panose="020B0604020202020204" pitchFamily="34" charset="0"/>
              </a:rPr>
              <a:t>When r = 2, the terms are 4, 8, 16</a:t>
            </a:r>
            <a:br>
              <a:rPr lang="en-US" altLang="en-US" sz="1800" dirty="0">
                <a:latin typeface="Arial" panose="020B0604020202020204" pitchFamily="34" charset="0"/>
                <a:cs typeface="Arial" panose="020B0604020202020204" pitchFamily="34" charset="0"/>
              </a:rPr>
            </a:br>
            <a:r>
              <a:rPr lang="en-US" altLang="en-US" sz="1800" dirty="0">
                <a:latin typeface="Arial" panose="020B0604020202020204" pitchFamily="34" charset="0"/>
                <a:cs typeface="Arial" panose="020B0604020202020204" pitchFamily="34" charset="0"/>
              </a:rPr>
              <a:t>When r = 1/2, then the terms are 16, 8, 4. </a:t>
            </a:r>
            <a:endParaRPr lang="en-US" altLang="en-US" sz="1800" dirty="0">
              <a:latin typeface="Arial" panose="020B0604020202020204" pitchFamily="34" charset="0"/>
              <a:cs typeface="Arial" panose="020B0604020202020204" pitchFamily="34" charset="0"/>
            </a:endParaRPr>
          </a:p>
          <a:p>
            <a:pPr marL="152400" indent="0">
              <a:buNone/>
            </a:pPr>
            <a:br>
              <a:rPr lang="en-US" sz="1800" dirty="0">
                <a:latin typeface="Arial" panose="020B0604020202020204" pitchFamily="34" charset="0"/>
                <a:cs typeface="Arial" panose="020B0604020202020204" pitchFamily="34" charset="0"/>
              </a:rPr>
            </a:br>
            <a:br>
              <a:rPr lang="en-US" sz="1800" dirty="0">
                <a:latin typeface="Arial" panose="020B0604020202020204" pitchFamily="34" charset="0"/>
                <a:cs typeface="Arial" panose="020B0604020202020204" pitchFamily="34" charset="0"/>
              </a:rPr>
            </a:br>
            <a:endParaRPr lang="pt-BR" sz="1800" dirty="0">
              <a:latin typeface="Arial" panose="020B0604020202020204" pitchFamily="34" charset="0"/>
              <a:cs typeface="Arial" panose="020B0604020202020204" pitchFamily="34" charset="0"/>
            </a:endParaRPr>
          </a:p>
        </p:txBody>
      </p:sp>
      <p:sp>
        <p:nvSpPr>
          <p:cNvPr id="3" name="AutoShape 2"/>
          <p:cNvSpPr>
            <a:spLocks noChangeAspect="1" noChangeArrowheads="1"/>
          </p:cNvSpPr>
          <p:nvPr/>
        </p:nvSpPr>
        <p:spPr bwMode="auto">
          <a:xfrm>
            <a:off x="2447925" y="-16541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4" name="AutoShape 3"/>
          <p:cNvSpPr>
            <a:spLocks noChangeAspect="1" noChangeArrowheads="1"/>
          </p:cNvSpPr>
          <p:nvPr/>
        </p:nvSpPr>
        <p:spPr bwMode="auto">
          <a:xfrm>
            <a:off x="793750" y="-13636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5" name="AutoShape 4"/>
          <p:cNvSpPr>
            <a:spLocks noChangeAspect="1" noChangeArrowheads="1"/>
          </p:cNvSpPr>
          <p:nvPr/>
        </p:nvSpPr>
        <p:spPr bwMode="auto">
          <a:xfrm>
            <a:off x="403225" y="-10747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6" name="AutoShape 5"/>
          <p:cNvSpPr>
            <a:spLocks noChangeAspect="1" noChangeArrowheads="1"/>
          </p:cNvSpPr>
          <p:nvPr/>
        </p:nvSpPr>
        <p:spPr bwMode="auto">
          <a:xfrm>
            <a:off x="684213" y="-7842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8" name="AutoShape 6"/>
          <p:cNvSpPr>
            <a:spLocks noChangeAspect="1" noChangeArrowheads="1"/>
          </p:cNvSpPr>
          <p:nvPr/>
        </p:nvSpPr>
        <p:spPr bwMode="auto">
          <a:xfrm>
            <a:off x="536575" y="-4953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10" name="AutoShape 7"/>
          <p:cNvSpPr>
            <a:spLocks noChangeAspect="1" noChangeArrowheads="1"/>
          </p:cNvSpPr>
          <p:nvPr/>
        </p:nvSpPr>
        <p:spPr bwMode="auto">
          <a:xfrm>
            <a:off x="541338" y="-2063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11" name="AutoShape 8"/>
          <p:cNvSpPr>
            <a:spLocks noChangeAspect="1" noChangeArrowheads="1"/>
          </p:cNvSpPr>
          <p:nvPr/>
        </p:nvSpPr>
        <p:spPr bwMode="auto">
          <a:xfrm>
            <a:off x="762000" y="9985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pic>
        <p:nvPicPr>
          <p:cNvPr id="69" name="Google Shape;69;p15"/>
          <p:cNvPicPr preferRelativeResize="0"/>
          <p:nvPr/>
        </p:nvPicPr>
        <p:blipFill>
          <a:blip r:embed="rId2"/>
          <a:stretch>
            <a:fillRect/>
          </a:stretch>
        </p:blipFill>
        <p:spPr>
          <a:xfrm>
            <a:off x="9494400" y="311401"/>
            <a:ext cx="2259019" cy="102239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advTm="90876"/>
    </mc:Choice>
    <mc:Fallback>
      <p:transition spd="slow" advTm="90876"/>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p:nvPr/>
        </p:nvSpPr>
        <p:spPr>
          <a:xfrm>
            <a:off x="1" y="311400"/>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pPr>
              <a:buClr>
                <a:srgbClr val="000000"/>
              </a:buClr>
              <a:buSzPts val="1400"/>
            </a:pPr>
            <a:endParaRPr sz="1865"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45" name="Google Shape;145;p5"/>
          <p:cNvSpPr txBox="1"/>
          <p:nvPr/>
        </p:nvSpPr>
        <p:spPr>
          <a:xfrm>
            <a:off x="436800" y="311400"/>
            <a:ext cx="3770400" cy="633600"/>
          </a:xfrm>
          <a:prstGeom prst="rect">
            <a:avLst/>
          </a:prstGeom>
          <a:noFill/>
          <a:ln>
            <a:noFill/>
          </a:ln>
        </p:spPr>
        <p:txBody>
          <a:bodyPr spcFirstLastPara="1" wrap="square" lIns="0" tIns="0" rIns="0" bIns="0" anchor="ctr" anchorCtr="0">
            <a:noAutofit/>
          </a:bodyPr>
          <a:lstStyle/>
          <a:p>
            <a:r>
              <a:rPr lang="en-GB" sz="2000" b="1" dirty="0">
                <a:solidFill>
                  <a:schemeClr val="lt1"/>
                </a:solidFill>
                <a:latin typeface="Arial" panose="020B0604020202020204" pitchFamily="34" charset="0"/>
                <a:ea typeface="Roboto"/>
                <a:cs typeface="Arial" panose="020B0604020202020204" pitchFamily="34" charset="0"/>
                <a:sym typeface="Roboto"/>
              </a:rPr>
              <a:t>Question: 11</a:t>
            </a:r>
            <a:endParaRPr sz="2000" b="1" dirty="0">
              <a:solidFill>
                <a:schemeClr val="lt1"/>
              </a:solidFill>
              <a:latin typeface="Arial" panose="020B0604020202020204" pitchFamily="34" charset="0"/>
              <a:ea typeface="Roboto"/>
              <a:cs typeface="Arial" panose="020B0604020202020204" pitchFamily="34" charset="0"/>
              <a:sym typeface="Roboto"/>
            </a:endParaRPr>
          </a:p>
        </p:txBody>
      </p:sp>
      <p:pic>
        <p:nvPicPr>
          <p:cNvPr id="146" name="Google Shape;146;p5"/>
          <p:cNvPicPr preferRelativeResize="0"/>
          <p:nvPr/>
        </p:nvPicPr>
        <p:blipFill rotWithShape="1">
          <a:blip r:embed="rId1"/>
          <a:srcRect l="41240" t="9528" r="-23987" b="51129"/>
          <a:stretch>
            <a:fillRect/>
          </a:stretch>
        </p:blipFill>
        <p:spPr>
          <a:xfrm>
            <a:off x="0" y="6051774"/>
            <a:ext cx="3349592" cy="800729"/>
          </a:xfrm>
          <a:prstGeom prst="rect">
            <a:avLst/>
          </a:prstGeom>
          <a:noFill/>
          <a:ln>
            <a:noFill/>
          </a:ln>
        </p:spPr>
      </p:pic>
      <p:sp>
        <p:nvSpPr>
          <p:cNvPr id="147" name="Google Shape;147;p5"/>
          <p:cNvSpPr txBox="1">
            <a:spLocks noGrp="1"/>
          </p:cNvSpPr>
          <p:nvPr>
            <p:ph type="body" idx="1"/>
          </p:nvPr>
        </p:nvSpPr>
        <p:spPr>
          <a:xfrm>
            <a:off x="240632" y="1333799"/>
            <a:ext cx="11821665" cy="5079033"/>
          </a:xfrm>
          <a:prstGeom prst="rect">
            <a:avLst/>
          </a:prstGeom>
          <a:noFill/>
          <a:ln>
            <a:noFill/>
          </a:ln>
        </p:spPr>
        <p:txBody>
          <a:bodyPr spcFirstLastPara="1" vert="horz" wrap="square" lIns="121900" tIns="121900" rIns="121900" bIns="121900" rtlCol="0" anchor="t" anchorCtr="0">
            <a:noAutofit/>
          </a:bodyPr>
          <a:lstStyle/>
          <a:p>
            <a:pPr marL="152400" indent="0">
              <a:lnSpc>
                <a:spcPct val="100000"/>
              </a:lnSpc>
              <a:buNone/>
            </a:pPr>
            <a:r>
              <a:rPr lang="en-US" sz="1800" dirty="0">
                <a:latin typeface="Arial" panose="020B0604020202020204" pitchFamily="34" charset="0"/>
                <a:cs typeface="Arial" panose="020B0604020202020204" pitchFamily="34" charset="0"/>
              </a:rPr>
              <a:t>The sum of an infinite G. P. with positive terms is 48 and sum of its first two terms is 36. Find the second term.</a:t>
            </a: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495300" indent="-342900">
              <a:lnSpc>
                <a:spcPct val="100000"/>
              </a:lnSpc>
              <a:buAutoNum type="alphaUcPeriod"/>
            </a:pPr>
            <a:r>
              <a:rPr lang="en-US" sz="1800" dirty="0">
                <a:latin typeface="Arial" panose="020B0604020202020204" pitchFamily="34" charset="0"/>
                <a:ea typeface="Roboto" panose="02000000000000000000" pitchFamily="2" charset="0"/>
                <a:cs typeface="Arial" panose="020B0604020202020204" pitchFamily="34" charset="0"/>
                <a:sym typeface="Roboto"/>
              </a:rPr>
              <a:t>10</a:t>
            </a: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495300" indent="-342900">
              <a:lnSpc>
                <a:spcPct val="100000"/>
              </a:lnSpc>
              <a:buAutoNum type="alphaUcPeriod"/>
            </a:pPr>
            <a:r>
              <a:rPr lang="en-US" sz="1800" dirty="0">
                <a:latin typeface="Arial" panose="020B0604020202020204" pitchFamily="34" charset="0"/>
                <a:ea typeface="Roboto" panose="02000000000000000000" pitchFamily="2" charset="0"/>
                <a:cs typeface="Arial" panose="020B0604020202020204" pitchFamily="34" charset="0"/>
                <a:sym typeface="Roboto"/>
              </a:rPr>
              <a:t>18</a:t>
            </a: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495300" indent="-342900">
              <a:lnSpc>
                <a:spcPct val="100000"/>
              </a:lnSpc>
              <a:buAutoNum type="alphaUcPeriod"/>
            </a:pPr>
            <a:r>
              <a:rPr lang="en-US" sz="1800" dirty="0">
                <a:latin typeface="Arial" panose="020B0604020202020204" pitchFamily="34" charset="0"/>
                <a:ea typeface="Roboto" panose="02000000000000000000" pitchFamily="2" charset="0"/>
                <a:cs typeface="Arial" panose="020B0604020202020204" pitchFamily="34" charset="0"/>
                <a:sym typeface="Roboto"/>
              </a:rPr>
              <a:t>12</a:t>
            </a: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495300" indent="-342900">
              <a:lnSpc>
                <a:spcPct val="100000"/>
              </a:lnSpc>
              <a:buAutoNum type="alphaUcPeriod"/>
            </a:pPr>
            <a:r>
              <a:rPr lang="en-US" sz="1800" dirty="0">
                <a:latin typeface="Arial" panose="020B0604020202020204" pitchFamily="34" charset="0"/>
                <a:ea typeface="Roboto" panose="02000000000000000000" pitchFamily="2" charset="0"/>
                <a:cs typeface="Arial" panose="020B0604020202020204" pitchFamily="34" charset="0"/>
                <a:sym typeface="Roboto"/>
              </a:rPr>
              <a:t>20</a:t>
            </a: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r>
              <a:rPr lang="en-US" sz="1800" dirty="0">
                <a:latin typeface="Arial" panose="020B0604020202020204" pitchFamily="34" charset="0"/>
                <a:ea typeface="Roboto" panose="02000000000000000000" pitchFamily="2" charset="0"/>
                <a:cs typeface="Arial" panose="020B0604020202020204" pitchFamily="34" charset="0"/>
                <a:sym typeface="Roboto"/>
              </a:rPr>
              <a:t>										Answer: C</a:t>
            </a: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r>
              <a:rPr lang="en-US" sz="1800" dirty="0">
                <a:latin typeface="Arial" panose="020B0604020202020204" pitchFamily="34" charset="0"/>
                <a:ea typeface="Roboto" panose="02000000000000000000" pitchFamily="2" charset="0"/>
                <a:cs typeface="Arial" panose="020B0604020202020204" pitchFamily="34" charset="0"/>
                <a:sym typeface="Roboto"/>
              </a:rPr>
              <a:t>											</a:t>
            </a: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r>
              <a:rPr lang="en-US" sz="1800" dirty="0">
                <a:latin typeface="Arial" panose="020B0604020202020204" pitchFamily="34" charset="0"/>
                <a:ea typeface="Roboto" panose="02000000000000000000" pitchFamily="2" charset="0"/>
                <a:cs typeface="Arial" panose="020B0604020202020204" pitchFamily="34" charset="0"/>
                <a:sym typeface="Roboto"/>
              </a:rPr>
              <a:t>										</a:t>
            </a:r>
            <a:endParaRPr lang="en-US" sz="1800" dirty="0">
              <a:latin typeface="Arial" panose="020B0604020202020204" pitchFamily="34" charset="0"/>
              <a:ea typeface="Roboto" panose="02000000000000000000" pitchFamily="2" charset="0"/>
              <a:cs typeface="Arial" panose="020B0604020202020204" pitchFamily="34" charset="0"/>
              <a:sym typeface="Roboto"/>
            </a:endParaRPr>
          </a:p>
        </p:txBody>
      </p:sp>
      <p:pic>
        <p:nvPicPr>
          <p:cNvPr id="69" name="Google Shape;69;p15"/>
          <p:cNvPicPr preferRelativeResize="0"/>
          <p:nvPr/>
        </p:nvPicPr>
        <p:blipFill>
          <a:blip r:embed="rId2"/>
          <a:stretch>
            <a:fillRect/>
          </a:stretch>
        </p:blipFill>
        <p:spPr>
          <a:xfrm>
            <a:off x="9494400" y="311401"/>
            <a:ext cx="2259019" cy="102239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advTm="90876"/>
    </mc:Choice>
    <mc:Fallback>
      <p:transition spd="slow" advTm="9087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7">
                                            <p:txEl>
                                              <p:pRg st="0" end="0"/>
                                            </p:txEl>
                                          </p:spTgt>
                                        </p:tgtEl>
                                        <p:attrNameLst>
                                          <p:attrName>style.visibility</p:attrName>
                                        </p:attrNameLst>
                                      </p:cBhvr>
                                      <p:to>
                                        <p:strVal val="visible"/>
                                      </p:to>
                                    </p:set>
                                    <p:animEffect transition="in" filter="fade">
                                      <p:cBhvr>
                                        <p:cTn id="7" dur="1000"/>
                                        <p:tgtEl>
                                          <p:spTgt spid="147">
                                            <p:txEl>
                                              <p:pRg st="0" end="0"/>
                                            </p:txEl>
                                          </p:spTgt>
                                        </p:tgtEl>
                                      </p:cBhvr>
                                    </p:animEffect>
                                    <p:anim calcmode="lin" valueType="num">
                                      <p:cBhvr>
                                        <p:cTn id="8" dur="1000" fill="hold"/>
                                        <p:tgtEl>
                                          <p:spTgt spid="14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47">
                                            <p:txEl>
                                              <p:pRg st="2" end="2"/>
                                            </p:txEl>
                                          </p:spTgt>
                                        </p:tgtEl>
                                        <p:attrNameLst>
                                          <p:attrName>style.visibility</p:attrName>
                                        </p:attrNameLst>
                                      </p:cBhvr>
                                      <p:to>
                                        <p:strVal val="visible"/>
                                      </p:to>
                                    </p:set>
                                    <p:anim calcmode="lin" valueType="num">
                                      <p:cBhvr additive="base">
                                        <p:cTn id="14" dur="500" fill="hold"/>
                                        <p:tgtEl>
                                          <p:spTgt spid="147">
                                            <p:txEl>
                                              <p:pRg st="2" end="2"/>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1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47">
                                            <p:txEl>
                                              <p:pRg st="3" end="3"/>
                                            </p:txEl>
                                          </p:spTgt>
                                        </p:tgtEl>
                                        <p:attrNameLst>
                                          <p:attrName>style.visibility</p:attrName>
                                        </p:attrNameLst>
                                      </p:cBhvr>
                                      <p:to>
                                        <p:strVal val="visible"/>
                                      </p:to>
                                    </p:set>
                                    <p:anim calcmode="lin" valueType="num">
                                      <p:cBhvr additive="base">
                                        <p:cTn id="20" dur="500" fill="hold"/>
                                        <p:tgtEl>
                                          <p:spTgt spid="147">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47">
                                            <p:txEl>
                                              <p:pRg st="4" end="4"/>
                                            </p:txEl>
                                          </p:spTgt>
                                        </p:tgtEl>
                                        <p:attrNameLst>
                                          <p:attrName>style.visibility</p:attrName>
                                        </p:attrNameLst>
                                      </p:cBhvr>
                                      <p:to>
                                        <p:strVal val="visible"/>
                                      </p:to>
                                    </p:set>
                                    <p:anim calcmode="lin" valueType="num">
                                      <p:cBhvr additive="base">
                                        <p:cTn id="26" dur="500" fill="hold"/>
                                        <p:tgtEl>
                                          <p:spTgt spid="147">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47">
                                            <p:txEl>
                                              <p:pRg st="5" end="5"/>
                                            </p:txEl>
                                          </p:spTgt>
                                        </p:tgtEl>
                                        <p:attrNameLst>
                                          <p:attrName>style.visibility</p:attrName>
                                        </p:attrNameLst>
                                      </p:cBhvr>
                                      <p:to>
                                        <p:strVal val="visible"/>
                                      </p:to>
                                    </p:set>
                                    <p:anim calcmode="lin" valueType="num">
                                      <p:cBhvr additive="base">
                                        <p:cTn id="32" dur="500" fill="hold"/>
                                        <p:tgtEl>
                                          <p:spTgt spid="147">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4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8" presetClass="entr" presetSubtype="16" fill="hold" nodeType="clickEffect">
                                  <p:stCondLst>
                                    <p:cond delay="0"/>
                                  </p:stCondLst>
                                  <p:childTnLst>
                                    <p:set>
                                      <p:cBhvr>
                                        <p:cTn id="37" dur="1" fill="hold">
                                          <p:stCondLst>
                                            <p:cond delay="0"/>
                                          </p:stCondLst>
                                        </p:cTn>
                                        <p:tgtEl>
                                          <p:spTgt spid="147">
                                            <p:txEl>
                                              <p:pRg st="15" end="15"/>
                                            </p:txEl>
                                          </p:spTgt>
                                        </p:tgtEl>
                                        <p:attrNameLst>
                                          <p:attrName>style.visibility</p:attrName>
                                        </p:attrNameLst>
                                      </p:cBhvr>
                                      <p:to>
                                        <p:strVal val="visible"/>
                                      </p:to>
                                    </p:set>
                                    <p:animEffect transition="in" filter="diamond(in)">
                                      <p:cBhvr>
                                        <p:cTn id="38" dur="2000"/>
                                        <p:tgtEl>
                                          <p:spTgt spid="147">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Shape 143"/>
        <p:cNvGrpSpPr/>
        <p:nvPr/>
      </p:nvGrpSpPr>
      <p:grpSpPr>
        <a:xfrm>
          <a:off x="0" y="0"/>
          <a:ext cx="0" cy="0"/>
          <a:chOff x="0" y="0"/>
          <a:chExt cx="0" cy="0"/>
        </a:xfrm>
      </p:grpSpPr>
      <p:sp>
        <p:nvSpPr>
          <p:cNvPr id="144" name="Google Shape;144;p5"/>
          <p:cNvSpPr/>
          <p:nvPr/>
        </p:nvSpPr>
        <p:spPr>
          <a:xfrm>
            <a:off x="1" y="311400"/>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pPr>
              <a:buClr>
                <a:srgbClr val="000000"/>
              </a:buClr>
              <a:buSzPts val="1400"/>
            </a:pPr>
            <a:endParaRPr sz="1865"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45" name="Google Shape;145;p5"/>
          <p:cNvSpPr txBox="1"/>
          <p:nvPr/>
        </p:nvSpPr>
        <p:spPr>
          <a:xfrm>
            <a:off x="415088" y="302415"/>
            <a:ext cx="3770400" cy="633600"/>
          </a:xfrm>
          <a:prstGeom prst="rect">
            <a:avLst/>
          </a:prstGeom>
          <a:noFill/>
          <a:ln>
            <a:noFill/>
          </a:ln>
        </p:spPr>
        <p:txBody>
          <a:bodyPr spcFirstLastPara="1" wrap="square" lIns="0" tIns="0" rIns="0" bIns="0" anchor="ctr" anchorCtr="0">
            <a:noAutofit/>
          </a:bodyPr>
          <a:lstStyle/>
          <a:p>
            <a:r>
              <a:rPr lang="en-GB" sz="2000" b="1" dirty="0">
                <a:solidFill>
                  <a:schemeClr val="lt1"/>
                </a:solidFill>
                <a:latin typeface="Arial" panose="020B0604020202020204" pitchFamily="34" charset="0"/>
                <a:ea typeface="Roboto"/>
                <a:cs typeface="Arial" panose="020B0604020202020204" pitchFamily="34" charset="0"/>
                <a:sym typeface="Roboto"/>
              </a:rPr>
              <a:t>Explanation: 11</a:t>
            </a:r>
            <a:endParaRPr sz="2000" b="1" dirty="0">
              <a:solidFill>
                <a:schemeClr val="lt1"/>
              </a:solidFill>
              <a:latin typeface="Arial" panose="020B0604020202020204" pitchFamily="34" charset="0"/>
              <a:ea typeface="Roboto"/>
              <a:cs typeface="Arial" panose="020B0604020202020204" pitchFamily="34" charset="0"/>
              <a:sym typeface="Roboto"/>
            </a:endParaRPr>
          </a:p>
        </p:txBody>
      </p:sp>
      <p:pic>
        <p:nvPicPr>
          <p:cNvPr id="146" name="Google Shape;146;p5"/>
          <p:cNvPicPr preferRelativeResize="0"/>
          <p:nvPr/>
        </p:nvPicPr>
        <p:blipFill rotWithShape="1">
          <a:blip r:embed="rId1"/>
          <a:srcRect l="41240" t="9528" r="-23987" b="51129"/>
          <a:stretch>
            <a:fillRect/>
          </a:stretch>
        </p:blipFill>
        <p:spPr>
          <a:xfrm>
            <a:off x="0" y="6051774"/>
            <a:ext cx="3349592" cy="800729"/>
          </a:xfrm>
          <a:prstGeom prst="rect">
            <a:avLst/>
          </a:prstGeom>
          <a:noFill/>
          <a:ln>
            <a:noFill/>
          </a:ln>
        </p:spPr>
      </p:pic>
      <p:sp>
        <p:nvSpPr>
          <p:cNvPr id="9" name="Text Placeholder 8"/>
          <p:cNvSpPr>
            <a:spLocks noGrp="1"/>
          </p:cNvSpPr>
          <p:nvPr>
            <p:ph type="body" idx="1"/>
          </p:nvPr>
        </p:nvSpPr>
        <p:spPr>
          <a:xfrm>
            <a:off x="184731" y="1339533"/>
            <a:ext cx="11360800" cy="4555200"/>
          </a:xfrm>
        </p:spPr>
        <p:txBody>
          <a:bodyPr>
            <a:normAutofit/>
          </a:bodyPr>
          <a:lstStyle/>
          <a:p>
            <a:pPr marL="152400" indent="0">
              <a:buNone/>
            </a:pPr>
            <a:r>
              <a:rPr lang="en-US" altLang="en-US" sz="1800" dirty="0">
                <a:latin typeface="roboto-regular"/>
              </a:rPr>
              <a:t>Let ‘a’ be the first term and ‘r’ be the common ratio of the G.P.</a:t>
            </a:r>
            <a:br>
              <a:rPr lang="en-US" altLang="en-US" sz="1800" dirty="0"/>
            </a:br>
            <a:r>
              <a:rPr lang="en-US" altLang="en-US" sz="1800" dirty="0">
                <a:latin typeface="roboto-regular"/>
              </a:rPr>
              <a:t>We have </a:t>
            </a:r>
            <a:r>
              <a:rPr lang="en-US" altLang="en-US" sz="1800" dirty="0"/>
              <a:t> </a:t>
            </a:r>
            <a:endParaRPr lang="en-US" altLang="en-US" sz="1800" dirty="0"/>
          </a:p>
          <a:p>
            <a:pPr marL="152400" indent="0">
              <a:buNone/>
            </a:pPr>
            <a:r>
              <a:rPr lang="en-US" altLang="en-US" sz="1800" dirty="0">
                <a:latin typeface="roboto-regular"/>
              </a:rPr>
              <a:t>= 48 ⇒ a </a:t>
            </a:r>
            <a:endParaRPr lang="en-US" altLang="en-US" sz="1800" dirty="0">
              <a:latin typeface="roboto-regular"/>
            </a:endParaRPr>
          </a:p>
          <a:p>
            <a:pPr marL="152400" indent="0">
              <a:buNone/>
            </a:pPr>
            <a:r>
              <a:rPr lang="en-US" altLang="en-US" sz="1800" dirty="0">
                <a:latin typeface="roboto-regular"/>
              </a:rPr>
              <a:t>= 48(1-r)...(</a:t>
            </a:r>
            <a:r>
              <a:rPr lang="en-US" altLang="en-US" sz="1800" i="1" dirty="0" err="1">
                <a:latin typeface="roboto-regular"/>
              </a:rPr>
              <a:t>i</a:t>
            </a:r>
            <a:r>
              <a:rPr lang="en-US" altLang="en-US" sz="1800" dirty="0">
                <a:latin typeface="roboto-regular"/>
              </a:rPr>
              <a:t>)</a:t>
            </a:r>
            <a:br>
              <a:rPr lang="en-US" altLang="en-US" sz="1800" dirty="0"/>
            </a:br>
            <a:r>
              <a:rPr lang="en-US" altLang="en-US" sz="1800" dirty="0">
                <a:latin typeface="roboto-regular"/>
              </a:rPr>
              <a:t>Also it is given that a +</a:t>
            </a:r>
            <a:r>
              <a:rPr lang="en-US" altLang="en-US" sz="1800" dirty="0" err="1">
                <a:latin typeface="roboto-regular"/>
              </a:rPr>
              <a:t>ar</a:t>
            </a:r>
            <a:r>
              <a:rPr lang="en-US" altLang="en-US" sz="1800" dirty="0">
                <a:latin typeface="roboto-regular"/>
              </a:rPr>
              <a:t> = 36</a:t>
            </a:r>
            <a:br>
              <a:rPr lang="en-US" altLang="en-US" sz="1800" dirty="0"/>
            </a:br>
            <a:r>
              <a:rPr lang="en-US" altLang="en-US" sz="1800" dirty="0">
                <a:latin typeface="roboto-regular"/>
              </a:rPr>
              <a:t>⇒ a(1+r) = 36</a:t>
            </a:r>
            <a:br>
              <a:rPr lang="en-US" altLang="en-US" sz="1800" dirty="0"/>
            </a:br>
            <a:r>
              <a:rPr lang="en-US" altLang="en-US" sz="1800" dirty="0">
                <a:latin typeface="roboto-regular"/>
              </a:rPr>
              <a:t>⇒ 48(1-r) (1 + r) = 36 (from (</a:t>
            </a:r>
            <a:r>
              <a:rPr lang="en-US" altLang="en-US" sz="1800" dirty="0" err="1">
                <a:latin typeface="roboto-regular"/>
              </a:rPr>
              <a:t>i</a:t>
            </a:r>
            <a:r>
              <a:rPr lang="en-US" altLang="en-US" sz="1800" dirty="0">
                <a:latin typeface="roboto-regular"/>
              </a:rPr>
              <a:t>))</a:t>
            </a:r>
            <a:br>
              <a:rPr lang="en-US" altLang="en-US" sz="1800" dirty="0"/>
            </a:br>
            <a:r>
              <a:rPr lang="en-US" altLang="en-US" sz="1800" dirty="0">
                <a:latin typeface="roboto-regular"/>
              </a:rPr>
              <a:t>⇒ 1 - r</a:t>
            </a:r>
            <a:r>
              <a:rPr lang="en-US" altLang="en-US" sz="1800" baseline="30000" dirty="0">
                <a:latin typeface="roboto-regular"/>
              </a:rPr>
              <a:t>2</a:t>
            </a:r>
            <a:r>
              <a:rPr lang="en-US" altLang="en-US" sz="1800" dirty="0">
                <a:latin typeface="roboto-regular"/>
              </a:rPr>
              <a:t> </a:t>
            </a:r>
            <a:endParaRPr lang="en-US" altLang="en-US" sz="1800" dirty="0">
              <a:latin typeface="roboto-regular"/>
            </a:endParaRPr>
          </a:p>
          <a:p>
            <a:pPr marL="152400" indent="0">
              <a:buNone/>
            </a:pPr>
            <a:r>
              <a:rPr lang="en-US" altLang="en-US" sz="1800" dirty="0">
                <a:latin typeface="roboto-regular"/>
              </a:rPr>
              <a:t>⇒ r</a:t>
            </a:r>
            <a:r>
              <a:rPr lang="en-US" altLang="en-US" sz="1800" baseline="30000" dirty="0">
                <a:latin typeface="roboto-regular"/>
              </a:rPr>
              <a:t>2</a:t>
            </a:r>
            <a:r>
              <a:rPr lang="en-US" altLang="en-US" sz="1800" dirty="0">
                <a:latin typeface="roboto-regular"/>
              </a:rPr>
              <a:t>  </a:t>
            </a:r>
            <a:r>
              <a:rPr lang="en-US" altLang="en-US" sz="1800" dirty="0"/>
              <a:t>       </a:t>
            </a:r>
            <a:endParaRPr lang="en-US" altLang="en-US" sz="1800" dirty="0"/>
          </a:p>
          <a:p>
            <a:pPr marL="152400" indent="0">
              <a:buNone/>
            </a:pPr>
            <a:r>
              <a:rPr lang="en-US" altLang="en-US" sz="1800" dirty="0">
                <a:latin typeface="roboto-regular"/>
              </a:rPr>
              <a:t> (</a:t>
            </a:r>
            <a:r>
              <a:rPr lang="en-US" altLang="en-US" sz="1800" dirty="0" err="1">
                <a:latin typeface="roboto-regular"/>
              </a:rPr>
              <a:t>i</a:t>
            </a:r>
            <a:r>
              <a:rPr lang="en-US" altLang="en-US" sz="1800" dirty="0">
                <a:latin typeface="roboto-regular"/>
              </a:rPr>
              <a:t>) ⇒ a = 48 x </a:t>
            </a:r>
            <a:r>
              <a:rPr lang="en-US" altLang="en-US" sz="1800" dirty="0"/>
              <a:t>       </a:t>
            </a:r>
            <a:endParaRPr lang="en-US" altLang="en-US" sz="1800" dirty="0"/>
          </a:p>
          <a:p>
            <a:pPr marL="152400" indent="0">
              <a:buNone/>
            </a:pPr>
            <a:r>
              <a:rPr lang="en-US" altLang="en-US" sz="1800" dirty="0">
                <a:latin typeface="roboto-regular"/>
              </a:rPr>
              <a:t> = 24 and the second term = </a:t>
            </a:r>
            <a:r>
              <a:rPr lang="en-US" altLang="en-US" sz="1800" dirty="0" err="1">
                <a:latin typeface="roboto-regular"/>
              </a:rPr>
              <a:t>ar</a:t>
            </a:r>
            <a:r>
              <a:rPr lang="en-US" altLang="en-US" sz="1800" dirty="0">
                <a:latin typeface="roboto-regular"/>
              </a:rPr>
              <a:t> = 24 x </a:t>
            </a:r>
            <a:r>
              <a:rPr lang="en-US" altLang="en-US" sz="1800" dirty="0"/>
              <a:t> </a:t>
            </a:r>
            <a:r>
              <a:rPr lang="en-US" altLang="en-US" sz="1800" dirty="0">
                <a:latin typeface="roboto-regular"/>
              </a:rPr>
              <a:t>=12</a:t>
            </a:r>
            <a:br>
              <a:rPr lang="en-US" altLang="en-US" sz="1800" dirty="0"/>
            </a:br>
            <a:r>
              <a:rPr lang="en-US" altLang="en-US" sz="1800" dirty="0">
                <a:latin typeface="roboto-regular"/>
              </a:rPr>
              <a:t>When r = </a:t>
            </a:r>
            <a:r>
              <a:rPr lang="en-US" altLang="en-US" sz="1800" dirty="0"/>
              <a:t> </a:t>
            </a:r>
            <a:r>
              <a:rPr lang="en-US" altLang="en-US" sz="1800" dirty="0">
                <a:latin typeface="roboto-regular"/>
              </a:rPr>
              <a:t> the terms of the G.P. will become negative.</a:t>
            </a:r>
            <a:br>
              <a:rPr lang="en-US" altLang="en-US" sz="1800" dirty="0"/>
            </a:br>
            <a:r>
              <a:rPr lang="en-US" altLang="en-US" sz="1800" dirty="0">
                <a:latin typeface="roboto-regular"/>
              </a:rPr>
              <a:t>So the second term is 12.</a:t>
            </a:r>
            <a:r>
              <a:rPr lang="en-US" altLang="en-US" sz="1800" dirty="0"/>
              <a:t> </a:t>
            </a:r>
            <a:endParaRPr lang="en-US" altLang="en-US" sz="1800" dirty="0">
              <a:latin typeface="Arial" panose="020B0604020202020204" pitchFamily="34" charset="0"/>
            </a:endParaRPr>
          </a:p>
          <a:p>
            <a:pPr marL="152400" indent="0">
              <a:buNone/>
            </a:pPr>
            <a:endParaRPr lang="pt-BR" sz="1800" dirty="0">
              <a:latin typeface="Arial" panose="020B0604020202020204" pitchFamily="34" charset="0"/>
              <a:cs typeface="Arial" panose="020B0604020202020204" pitchFamily="34" charset="0"/>
            </a:endParaRPr>
          </a:p>
        </p:txBody>
      </p:sp>
      <p:sp>
        <p:nvSpPr>
          <p:cNvPr id="3" name="AutoShape 2"/>
          <p:cNvSpPr>
            <a:spLocks noChangeAspect="1" noChangeArrowheads="1"/>
          </p:cNvSpPr>
          <p:nvPr/>
        </p:nvSpPr>
        <p:spPr bwMode="auto">
          <a:xfrm>
            <a:off x="2447925" y="-16541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4" name="AutoShape 3"/>
          <p:cNvSpPr>
            <a:spLocks noChangeAspect="1" noChangeArrowheads="1"/>
          </p:cNvSpPr>
          <p:nvPr/>
        </p:nvSpPr>
        <p:spPr bwMode="auto">
          <a:xfrm>
            <a:off x="793750" y="-13636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5" name="AutoShape 4"/>
          <p:cNvSpPr>
            <a:spLocks noChangeAspect="1" noChangeArrowheads="1"/>
          </p:cNvSpPr>
          <p:nvPr/>
        </p:nvSpPr>
        <p:spPr bwMode="auto">
          <a:xfrm>
            <a:off x="403225" y="-10747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6" name="AutoShape 5"/>
          <p:cNvSpPr>
            <a:spLocks noChangeAspect="1" noChangeArrowheads="1"/>
          </p:cNvSpPr>
          <p:nvPr/>
        </p:nvSpPr>
        <p:spPr bwMode="auto">
          <a:xfrm>
            <a:off x="684213" y="-7842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8" name="AutoShape 6"/>
          <p:cNvSpPr>
            <a:spLocks noChangeAspect="1" noChangeArrowheads="1"/>
          </p:cNvSpPr>
          <p:nvPr/>
        </p:nvSpPr>
        <p:spPr bwMode="auto">
          <a:xfrm>
            <a:off x="536575" y="-4953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10" name="AutoShape 7"/>
          <p:cNvSpPr>
            <a:spLocks noChangeAspect="1" noChangeArrowheads="1"/>
          </p:cNvSpPr>
          <p:nvPr/>
        </p:nvSpPr>
        <p:spPr bwMode="auto">
          <a:xfrm>
            <a:off x="541338" y="-2063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11" name="AutoShape 8"/>
          <p:cNvSpPr>
            <a:spLocks noChangeAspect="1" noChangeArrowheads="1"/>
          </p:cNvSpPr>
          <p:nvPr/>
        </p:nvSpPr>
        <p:spPr bwMode="auto">
          <a:xfrm>
            <a:off x="762000" y="9985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7" name="AutoShape 2"/>
          <p:cNvSpPr>
            <a:spLocks noChangeAspect="1" noChangeArrowheads="1"/>
          </p:cNvSpPr>
          <p:nvPr/>
        </p:nvSpPr>
        <p:spPr bwMode="auto">
          <a:xfrm>
            <a:off x="700088" y="223664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12" name="AutoShape 3"/>
          <p:cNvSpPr>
            <a:spLocks noChangeAspect="1" noChangeArrowheads="1"/>
          </p:cNvSpPr>
          <p:nvPr/>
        </p:nvSpPr>
        <p:spPr bwMode="auto">
          <a:xfrm>
            <a:off x="720725" y="307484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13" name="AutoShape 4"/>
          <p:cNvSpPr>
            <a:spLocks noChangeAspect="1" noChangeArrowheads="1"/>
          </p:cNvSpPr>
          <p:nvPr/>
        </p:nvSpPr>
        <p:spPr bwMode="auto">
          <a:xfrm>
            <a:off x="1597025" y="307484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14" name="AutoShape 5"/>
          <p:cNvSpPr>
            <a:spLocks noChangeAspect="1" noChangeArrowheads="1"/>
          </p:cNvSpPr>
          <p:nvPr/>
        </p:nvSpPr>
        <p:spPr bwMode="auto">
          <a:xfrm>
            <a:off x="2430463" y="307484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15" name="AutoShape 6"/>
          <p:cNvSpPr>
            <a:spLocks noChangeAspect="1" noChangeArrowheads="1"/>
          </p:cNvSpPr>
          <p:nvPr/>
        </p:nvSpPr>
        <p:spPr bwMode="auto">
          <a:xfrm>
            <a:off x="687388" y="336535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16" name="AutoShape 7"/>
          <p:cNvSpPr>
            <a:spLocks noChangeAspect="1" noChangeArrowheads="1"/>
          </p:cNvSpPr>
          <p:nvPr/>
        </p:nvSpPr>
        <p:spPr bwMode="auto">
          <a:xfrm>
            <a:off x="2147888" y="336535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17" name="AutoShape 8"/>
          <p:cNvSpPr>
            <a:spLocks noChangeAspect="1" noChangeArrowheads="1"/>
          </p:cNvSpPr>
          <p:nvPr/>
        </p:nvSpPr>
        <p:spPr bwMode="auto">
          <a:xfrm>
            <a:off x="5124450" y="336535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18" name="AutoShape 9"/>
          <p:cNvSpPr>
            <a:spLocks noChangeAspect="1" noChangeArrowheads="1"/>
          </p:cNvSpPr>
          <p:nvPr/>
        </p:nvSpPr>
        <p:spPr bwMode="auto">
          <a:xfrm>
            <a:off x="722313" y="365427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pic>
        <p:nvPicPr>
          <p:cNvPr id="69" name="Google Shape;69;p15"/>
          <p:cNvPicPr preferRelativeResize="0"/>
          <p:nvPr/>
        </p:nvPicPr>
        <p:blipFill>
          <a:blip r:embed="rId2"/>
          <a:stretch>
            <a:fillRect/>
          </a:stretch>
        </p:blipFill>
        <p:spPr>
          <a:xfrm>
            <a:off x="9494400" y="311401"/>
            <a:ext cx="2259019" cy="102239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advTm="90876"/>
    </mc:Choice>
    <mc:Fallback>
      <p:transition spd="slow" advTm="90876"/>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p:nvPr/>
        </p:nvSpPr>
        <p:spPr>
          <a:xfrm>
            <a:off x="1" y="311400"/>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pPr>
              <a:buClr>
                <a:srgbClr val="000000"/>
              </a:buClr>
              <a:buSzPts val="1400"/>
            </a:pPr>
            <a:endParaRPr sz="1865"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45" name="Google Shape;145;p5"/>
          <p:cNvSpPr txBox="1"/>
          <p:nvPr/>
        </p:nvSpPr>
        <p:spPr>
          <a:xfrm>
            <a:off x="436800" y="311400"/>
            <a:ext cx="3770400" cy="633600"/>
          </a:xfrm>
          <a:prstGeom prst="rect">
            <a:avLst/>
          </a:prstGeom>
          <a:noFill/>
          <a:ln>
            <a:noFill/>
          </a:ln>
        </p:spPr>
        <p:txBody>
          <a:bodyPr spcFirstLastPara="1" wrap="square" lIns="0" tIns="0" rIns="0" bIns="0" anchor="ctr" anchorCtr="0">
            <a:noAutofit/>
          </a:bodyPr>
          <a:lstStyle/>
          <a:p>
            <a:r>
              <a:rPr lang="en-GB" sz="2000" b="1" dirty="0">
                <a:solidFill>
                  <a:schemeClr val="lt1"/>
                </a:solidFill>
                <a:latin typeface="Arial" panose="020B0604020202020204" pitchFamily="34" charset="0"/>
                <a:ea typeface="Roboto"/>
                <a:cs typeface="Arial" panose="020B0604020202020204" pitchFamily="34" charset="0"/>
                <a:sym typeface="Roboto"/>
              </a:rPr>
              <a:t>Question: 12</a:t>
            </a:r>
            <a:endParaRPr sz="2000" b="1" dirty="0">
              <a:solidFill>
                <a:schemeClr val="lt1"/>
              </a:solidFill>
              <a:latin typeface="Arial" panose="020B0604020202020204" pitchFamily="34" charset="0"/>
              <a:ea typeface="Roboto"/>
              <a:cs typeface="Arial" panose="020B0604020202020204" pitchFamily="34" charset="0"/>
              <a:sym typeface="Roboto"/>
            </a:endParaRPr>
          </a:p>
        </p:txBody>
      </p:sp>
      <p:pic>
        <p:nvPicPr>
          <p:cNvPr id="146" name="Google Shape;146;p5"/>
          <p:cNvPicPr preferRelativeResize="0"/>
          <p:nvPr/>
        </p:nvPicPr>
        <p:blipFill rotWithShape="1">
          <a:blip r:embed="rId1"/>
          <a:srcRect l="41240" t="9528" r="-23987" b="51129"/>
          <a:stretch>
            <a:fillRect/>
          </a:stretch>
        </p:blipFill>
        <p:spPr>
          <a:xfrm>
            <a:off x="0" y="6051774"/>
            <a:ext cx="3349592" cy="800729"/>
          </a:xfrm>
          <a:prstGeom prst="rect">
            <a:avLst/>
          </a:prstGeom>
          <a:noFill/>
          <a:ln>
            <a:noFill/>
          </a:ln>
        </p:spPr>
      </p:pic>
      <p:sp>
        <p:nvSpPr>
          <p:cNvPr id="147" name="Google Shape;147;p5"/>
          <p:cNvSpPr txBox="1">
            <a:spLocks noGrp="1"/>
          </p:cNvSpPr>
          <p:nvPr>
            <p:ph type="body" idx="1"/>
          </p:nvPr>
        </p:nvSpPr>
        <p:spPr>
          <a:xfrm>
            <a:off x="263200" y="1333799"/>
            <a:ext cx="11799097" cy="4899191"/>
          </a:xfrm>
          <a:prstGeom prst="rect">
            <a:avLst/>
          </a:prstGeom>
          <a:noFill/>
          <a:ln>
            <a:noFill/>
          </a:ln>
        </p:spPr>
        <p:txBody>
          <a:bodyPr spcFirstLastPara="1" vert="horz" wrap="square" lIns="121900" tIns="121900" rIns="121900" bIns="121900" rtlCol="0" anchor="t" anchorCtr="0">
            <a:noAutofit/>
          </a:bodyPr>
          <a:lstStyle/>
          <a:p>
            <a:pPr marL="152400" indent="0">
              <a:lnSpc>
                <a:spcPct val="100000"/>
              </a:lnSpc>
              <a:buNone/>
            </a:pPr>
            <a:r>
              <a:rPr lang="en-US" sz="1800" dirty="0">
                <a:latin typeface="Arial" panose="020B0604020202020204" pitchFamily="34" charset="0"/>
                <a:cs typeface="Arial" panose="020B0604020202020204" pitchFamily="34" charset="0"/>
              </a:rPr>
              <a:t>An arithmetic progression has 3 as its first term. Also, the sum of the first 8 terms is twice the sum of the first 5 terms. Find the common difference?</a:t>
            </a: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495300" indent="-342900">
              <a:lnSpc>
                <a:spcPct val="100000"/>
              </a:lnSpc>
              <a:buAutoNum type="alphaUcPeriod"/>
            </a:pPr>
            <a:r>
              <a:rPr lang="en-US" sz="1800" dirty="0">
                <a:latin typeface="Arial" panose="020B0604020202020204" pitchFamily="34" charset="0"/>
                <a:ea typeface="Roboto" panose="02000000000000000000" pitchFamily="2" charset="0"/>
                <a:cs typeface="Arial" panose="020B0604020202020204" pitchFamily="34" charset="0"/>
                <a:sym typeface="Roboto"/>
              </a:rPr>
              <a:t>3/5</a:t>
            </a: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495300" indent="-342900">
              <a:lnSpc>
                <a:spcPct val="100000"/>
              </a:lnSpc>
              <a:buAutoNum type="alphaUcPeriod"/>
            </a:pPr>
            <a:r>
              <a:rPr lang="en-US" sz="1800" dirty="0">
                <a:latin typeface="Arial" panose="020B0604020202020204" pitchFamily="34" charset="0"/>
                <a:ea typeface="Roboto" panose="02000000000000000000" pitchFamily="2" charset="0"/>
                <a:cs typeface="Arial" panose="020B0604020202020204" pitchFamily="34" charset="0"/>
                <a:sym typeface="Roboto"/>
              </a:rPr>
              <a:t>3/4</a:t>
            </a: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495300" indent="-342900">
              <a:lnSpc>
                <a:spcPct val="100000"/>
              </a:lnSpc>
              <a:buAutoNum type="alphaUcPeriod"/>
            </a:pPr>
            <a:r>
              <a:rPr lang="en-US" sz="1800" dirty="0">
                <a:latin typeface="Arial" panose="020B0604020202020204" pitchFamily="34" charset="0"/>
                <a:ea typeface="Roboto" panose="02000000000000000000" pitchFamily="2" charset="0"/>
                <a:cs typeface="Arial" panose="020B0604020202020204" pitchFamily="34" charset="0"/>
                <a:sym typeface="Roboto"/>
              </a:rPr>
              <a:t>2/4</a:t>
            </a: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495300" indent="-342900">
              <a:lnSpc>
                <a:spcPct val="100000"/>
              </a:lnSpc>
              <a:buAutoNum type="alphaUcPeriod"/>
            </a:pPr>
            <a:r>
              <a:rPr lang="en-US" sz="1800" dirty="0">
                <a:latin typeface="Arial" panose="020B0604020202020204" pitchFamily="34" charset="0"/>
                <a:ea typeface="Roboto" panose="02000000000000000000" pitchFamily="2" charset="0"/>
                <a:cs typeface="Arial" panose="020B0604020202020204" pitchFamily="34" charset="0"/>
                <a:sym typeface="Roboto"/>
              </a:rPr>
              <a:t>5/4</a:t>
            </a: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r>
              <a:rPr lang="en-US" sz="1800" dirty="0">
                <a:latin typeface="Arial" panose="020B0604020202020204" pitchFamily="34" charset="0"/>
                <a:ea typeface="Roboto" panose="02000000000000000000" pitchFamily="2" charset="0"/>
                <a:cs typeface="Arial" panose="020B0604020202020204" pitchFamily="34" charset="0"/>
                <a:sym typeface="Roboto"/>
              </a:rPr>
              <a:t>										</a:t>
            </a: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r>
              <a:rPr lang="en-US" sz="1800" dirty="0">
                <a:latin typeface="Arial" panose="020B0604020202020204" pitchFamily="34" charset="0"/>
                <a:ea typeface="Roboto" panose="02000000000000000000" pitchFamily="2" charset="0"/>
                <a:cs typeface="Arial" panose="020B0604020202020204" pitchFamily="34" charset="0"/>
                <a:sym typeface="Roboto"/>
              </a:rPr>
              <a:t>										Answer: B</a:t>
            </a: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r>
              <a:rPr lang="en-US" sz="1800" dirty="0">
                <a:latin typeface="Arial" panose="020B0604020202020204" pitchFamily="34" charset="0"/>
                <a:ea typeface="Roboto" panose="02000000000000000000" pitchFamily="2" charset="0"/>
                <a:cs typeface="Arial" panose="020B0604020202020204" pitchFamily="34" charset="0"/>
                <a:sym typeface="Roboto"/>
              </a:rPr>
              <a:t>											</a:t>
            </a: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r>
              <a:rPr lang="en-US" sz="1800" dirty="0">
                <a:latin typeface="Arial" panose="020B0604020202020204" pitchFamily="34" charset="0"/>
                <a:ea typeface="Roboto" panose="02000000000000000000" pitchFamily="2" charset="0"/>
                <a:cs typeface="Arial" panose="020B0604020202020204" pitchFamily="34" charset="0"/>
                <a:sym typeface="Roboto"/>
              </a:rPr>
              <a:t>										</a:t>
            </a:r>
            <a:endParaRPr lang="en-US" sz="1800" dirty="0">
              <a:latin typeface="Arial" panose="020B0604020202020204" pitchFamily="34" charset="0"/>
              <a:ea typeface="Roboto" panose="02000000000000000000" pitchFamily="2" charset="0"/>
              <a:cs typeface="Arial" panose="020B0604020202020204" pitchFamily="34" charset="0"/>
              <a:sym typeface="Roboto"/>
            </a:endParaRPr>
          </a:p>
        </p:txBody>
      </p:sp>
      <p:pic>
        <p:nvPicPr>
          <p:cNvPr id="69" name="Google Shape;69;p15"/>
          <p:cNvPicPr preferRelativeResize="0"/>
          <p:nvPr/>
        </p:nvPicPr>
        <p:blipFill>
          <a:blip r:embed="rId2"/>
          <a:stretch>
            <a:fillRect/>
          </a:stretch>
        </p:blipFill>
        <p:spPr>
          <a:xfrm>
            <a:off x="9494400" y="311401"/>
            <a:ext cx="2259019" cy="102239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advTm="90876"/>
    </mc:Choice>
    <mc:Fallback>
      <p:transition spd="slow" advTm="9087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7">
                                            <p:txEl>
                                              <p:pRg st="0" end="0"/>
                                            </p:txEl>
                                          </p:spTgt>
                                        </p:tgtEl>
                                        <p:attrNameLst>
                                          <p:attrName>style.visibility</p:attrName>
                                        </p:attrNameLst>
                                      </p:cBhvr>
                                      <p:to>
                                        <p:strVal val="visible"/>
                                      </p:to>
                                    </p:set>
                                    <p:animEffect transition="in" filter="fade">
                                      <p:cBhvr>
                                        <p:cTn id="7" dur="1000"/>
                                        <p:tgtEl>
                                          <p:spTgt spid="147">
                                            <p:txEl>
                                              <p:pRg st="0" end="0"/>
                                            </p:txEl>
                                          </p:spTgt>
                                        </p:tgtEl>
                                      </p:cBhvr>
                                    </p:animEffect>
                                    <p:anim calcmode="lin" valueType="num">
                                      <p:cBhvr>
                                        <p:cTn id="8" dur="1000" fill="hold"/>
                                        <p:tgtEl>
                                          <p:spTgt spid="14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47">
                                            <p:txEl>
                                              <p:pRg st="2" end="2"/>
                                            </p:txEl>
                                          </p:spTgt>
                                        </p:tgtEl>
                                        <p:attrNameLst>
                                          <p:attrName>style.visibility</p:attrName>
                                        </p:attrNameLst>
                                      </p:cBhvr>
                                      <p:to>
                                        <p:strVal val="visible"/>
                                      </p:to>
                                    </p:set>
                                    <p:anim calcmode="lin" valueType="num">
                                      <p:cBhvr additive="base">
                                        <p:cTn id="14" dur="500" fill="hold"/>
                                        <p:tgtEl>
                                          <p:spTgt spid="147">
                                            <p:txEl>
                                              <p:pRg st="2" end="2"/>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1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47">
                                            <p:txEl>
                                              <p:pRg st="3" end="3"/>
                                            </p:txEl>
                                          </p:spTgt>
                                        </p:tgtEl>
                                        <p:attrNameLst>
                                          <p:attrName>style.visibility</p:attrName>
                                        </p:attrNameLst>
                                      </p:cBhvr>
                                      <p:to>
                                        <p:strVal val="visible"/>
                                      </p:to>
                                    </p:set>
                                    <p:anim calcmode="lin" valueType="num">
                                      <p:cBhvr additive="base">
                                        <p:cTn id="20" dur="500" fill="hold"/>
                                        <p:tgtEl>
                                          <p:spTgt spid="147">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47">
                                            <p:txEl>
                                              <p:pRg st="4" end="4"/>
                                            </p:txEl>
                                          </p:spTgt>
                                        </p:tgtEl>
                                        <p:attrNameLst>
                                          <p:attrName>style.visibility</p:attrName>
                                        </p:attrNameLst>
                                      </p:cBhvr>
                                      <p:to>
                                        <p:strVal val="visible"/>
                                      </p:to>
                                    </p:set>
                                    <p:anim calcmode="lin" valueType="num">
                                      <p:cBhvr additive="base">
                                        <p:cTn id="26" dur="500" fill="hold"/>
                                        <p:tgtEl>
                                          <p:spTgt spid="147">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47">
                                            <p:txEl>
                                              <p:pRg st="5" end="5"/>
                                            </p:txEl>
                                          </p:spTgt>
                                        </p:tgtEl>
                                        <p:attrNameLst>
                                          <p:attrName>style.visibility</p:attrName>
                                        </p:attrNameLst>
                                      </p:cBhvr>
                                      <p:to>
                                        <p:strVal val="visible"/>
                                      </p:to>
                                    </p:set>
                                    <p:anim calcmode="lin" valueType="num">
                                      <p:cBhvr additive="base">
                                        <p:cTn id="32" dur="500" fill="hold"/>
                                        <p:tgtEl>
                                          <p:spTgt spid="147">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4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8" presetClass="entr" presetSubtype="16" fill="hold" nodeType="clickEffect">
                                  <p:stCondLst>
                                    <p:cond delay="0"/>
                                  </p:stCondLst>
                                  <p:childTnLst>
                                    <p:set>
                                      <p:cBhvr>
                                        <p:cTn id="37" dur="1" fill="hold">
                                          <p:stCondLst>
                                            <p:cond delay="0"/>
                                          </p:stCondLst>
                                        </p:cTn>
                                        <p:tgtEl>
                                          <p:spTgt spid="147">
                                            <p:txEl>
                                              <p:pRg st="14" end="14"/>
                                            </p:txEl>
                                          </p:spTgt>
                                        </p:tgtEl>
                                        <p:attrNameLst>
                                          <p:attrName>style.visibility</p:attrName>
                                        </p:attrNameLst>
                                      </p:cBhvr>
                                      <p:to>
                                        <p:strVal val="visible"/>
                                      </p:to>
                                    </p:set>
                                    <p:animEffect transition="in" filter="diamond(in)">
                                      <p:cBhvr>
                                        <p:cTn id="38" dur="2000"/>
                                        <p:tgtEl>
                                          <p:spTgt spid="147">
                                            <p:txEl>
                                              <p:pRg st="14" end="14"/>
                                            </p:txEl>
                                          </p:spTgt>
                                        </p:tgtEl>
                                      </p:cBhvr>
                                    </p:animEffect>
                                  </p:childTnLst>
                                </p:cTn>
                              </p:par>
                              <p:par>
                                <p:cTn id="39" presetID="8" presetClass="entr" presetSubtype="16" fill="hold" nodeType="withEffect">
                                  <p:stCondLst>
                                    <p:cond delay="0"/>
                                  </p:stCondLst>
                                  <p:childTnLst>
                                    <p:set>
                                      <p:cBhvr>
                                        <p:cTn id="40" dur="1" fill="hold">
                                          <p:stCondLst>
                                            <p:cond delay="0"/>
                                          </p:stCondLst>
                                        </p:cTn>
                                        <p:tgtEl>
                                          <p:spTgt spid="147">
                                            <p:txEl>
                                              <p:pRg st="15" end="15"/>
                                            </p:txEl>
                                          </p:spTgt>
                                        </p:tgtEl>
                                        <p:attrNameLst>
                                          <p:attrName>style.visibility</p:attrName>
                                        </p:attrNameLst>
                                      </p:cBhvr>
                                      <p:to>
                                        <p:strVal val="visible"/>
                                      </p:to>
                                    </p:set>
                                    <p:animEffect transition="in" filter="diamond(in)">
                                      <p:cBhvr>
                                        <p:cTn id="41" dur="2000"/>
                                        <p:tgtEl>
                                          <p:spTgt spid="147">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Shape 143"/>
        <p:cNvGrpSpPr/>
        <p:nvPr/>
      </p:nvGrpSpPr>
      <p:grpSpPr>
        <a:xfrm>
          <a:off x="0" y="0"/>
          <a:ext cx="0" cy="0"/>
          <a:chOff x="0" y="0"/>
          <a:chExt cx="0" cy="0"/>
        </a:xfrm>
      </p:grpSpPr>
      <p:sp>
        <p:nvSpPr>
          <p:cNvPr id="144" name="Google Shape;144;p5"/>
          <p:cNvSpPr/>
          <p:nvPr/>
        </p:nvSpPr>
        <p:spPr>
          <a:xfrm>
            <a:off x="1" y="311400"/>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pPr>
              <a:buClr>
                <a:srgbClr val="000000"/>
              </a:buClr>
              <a:buSzPts val="1400"/>
            </a:pPr>
            <a:endParaRPr sz="1865"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45" name="Google Shape;145;p5"/>
          <p:cNvSpPr txBox="1"/>
          <p:nvPr/>
        </p:nvSpPr>
        <p:spPr>
          <a:xfrm>
            <a:off x="415088" y="302415"/>
            <a:ext cx="3770400" cy="633600"/>
          </a:xfrm>
          <a:prstGeom prst="rect">
            <a:avLst/>
          </a:prstGeom>
          <a:noFill/>
          <a:ln>
            <a:noFill/>
          </a:ln>
        </p:spPr>
        <p:txBody>
          <a:bodyPr spcFirstLastPara="1" wrap="square" lIns="0" tIns="0" rIns="0" bIns="0" anchor="ctr" anchorCtr="0">
            <a:noAutofit/>
          </a:bodyPr>
          <a:lstStyle/>
          <a:p>
            <a:r>
              <a:rPr lang="en-GB" sz="2000" b="1" dirty="0">
                <a:solidFill>
                  <a:schemeClr val="lt1"/>
                </a:solidFill>
                <a:latin typeface="Arial" panose="020B0604020202020204" pitchFamily="34" charset="0"/>
                <a:ea typeface="Roboto"/>
                <a:cs typeface="Arial" panose="020B0604020202020204" pitchFamily="34" charset="0"/>
                <a:sym typeface="Roboto"/>
              </a:rPr>
              <a:t>Explanation: 12</a:t>
            </a:r>
            <a:endParaRPr sz="2000" b="1" dirty="0">
              <a:solidFill>
                <a:schemeClr val="lt1"/>
              </a:solidFill>
              <a:latin typeface="Arial" panose="020B0604020202020204" pitchFamily="34" charset="0"/>
              <a:ea typeface="Roboto"/>
              <a:cs typeface="Arial" panose="020B0604020202020204" pitchFamily="34" charset="0"/>
              <a:sym typeface="Roboto"/>
            </a:endParaRPr>
          </a:p>
        </p:txBody>
      </p:sp>
      <p:pic>
        <p:nvPicPr>
          <p:cNvPr id="146" name="Google Shape;146;p5"/>
          <p:cNvPicPr preferRelativeResize="0"/>
          <p:nvPr/>
        </p:nvPicPr>
        <p:blipFill rotWithShape="1">
          <a:blip r:embed="rId1"/>
          <a:srcRect l="41240" t="9528" r="-23987" b="51129"/>
          <a:stretch>
            <a:fillRect/>
          </a:stretch>
        </p:blipFill>
        <p:spPr>
          <a:xfrm>
            <a:off x="0" y="6051774"/>
            <a:ext cx="3349592" cy="800729"/>
          </a:xfrm>
          <a:prstGeom prst="rect">
            <a:avLst/>
          </a:prstGeom>
          <a:noFill/>
          <a:ln>
            <a:noFill/>
          </a:ln>
        </p:spPr>
      </p:pic>
      <p:sp>
        <p:nvSpPr>
          <p:cNvPr id="9" name="Text Placeholder 8"/>
          <p:cNvSpPr>
            <a:spLocks noGrp="1"/>
          </p:cNvSpPr>
          <p:nvPr>
            <p:ph type="body" idx="1"/>
          </p:nvPr>
        </p:nvSpPr>
        <p:spPr>
          <a:xfrm>
            <a:off x="184731" y="1339533"/>
            <a:ext cx="11360800" cy="4555200"/>
          </a:xfrm>
        </p:spPr>
        <p:txBody>
          <a:bodyPr>
            <a:normAutofit/>
          </a:bodyPr>
          <a:lstStyle/>
          <a:p>
            <a:pPr marL="152400" indent="0">
              <a:buNone/>
            </a:pPr>
            <a:r>
              <a:rPr lang="en-US" sz="1800" dirty="0"/>
              <a:t>We are given that a = 3.</a:t>
            </a:r>
            <a:endParaRPr lang="en-US" sz="1800" dirty="0"/>
          </a:p>
          <a:p>
            <a:pPr marL="152400" indent="0">
              <a:buNone/>
            </a:pPr>
            <a:r>
              <a:rPr lang="en-US" sz="1800" dirty="0"/>
              <a:t> We are also given some information about the sums S8 and S5, and we want to find the common difference.</a:t>
            </a:r>
            <a:endParaRPr lang="en-US" sz="1800" dirty="0"/>
          </a:p>
          <a:p>
            <a:pPr marL="152400" indent="0">
              <a:buNone/>
            </a:pPr>
            <a:r>
              <a:rPr lang="en-US" sz="1800" dirty="0"/>
              <a:t> So we shall use the formula Sn = 1 2 n(2a + (n − 1)d) for the sum of the first n terms. </a:t>
            </a:r>
            <a:endParaRPr lang="en-US" sz="1800" dirty="0"/>
          </a:p>
          <a:p>
            <a:pPr marL="152400" indent="0">
              <a:buNone/>
            </a:pPr>
            <a:r>
              <a:rPr lang="en-US" sz="1800" dirty="0"/>
              <a:t>This tells us that S8 = 1 /2 × 8 × (6 + 7d). </a:t>
            </a:r>
            <a:endParaRPr lang="en-US" sz="1800" dirty="0"/>
          </a:p>
          <a:p>
            <a:pPr marL="152400" indent="0">
              <a:buNone/>
            </a:pPr>
            <a:r>
              <a:rPr lang="en-US" sz="1800" dirty="0"/>
              <a:t>and that S5 = 1 2 × 5 × (6 + 4d) So, using the given fact that S8 = 2S5, we see that 1 2 × 8 × (6 + 7d) = </a:t>
            </a:r>
            <a:endParaRPr lang="en-US" sz="1800" dirty="0"/>
          </a:p>
          <a:p>
            <a:pPr marL="152400" indent="0">
              <a:buNone/>
            </a:pPr>
            <a:r>
              <a:rPr lang="en-US" sz="1800" dirty="0"/>
              <a:t>2 × 1/ 2 × 5 × (6 + 4d) 4 × (6 + 7d)</a:t>
            </a:r>
            <a:endParaRPr lang="en-US" sz="1800" dirty="0"/>
          </a:p>
          <a:p>
            <a:pPr marL="152400" indent="0">
              <a:buNone/>
            </a:pPr>
            <a:r>
              <a:rPr lang="en-US" sz="1800" dirty="0"/>
              <a:t> = 5 × (6 + 4d) 24 + 28d </a:t>
            </a:r>
            <a:endParaRPr lang="en-US" sz="1800" dirty="0"/>
          </a:p>
          <a:p>
            <a:pPr marL="152400" indent="0">
              <a:buNone/>
            </a:pPr>
            <a:r>
              <a:rPr lang="en-US" sz="1800" dirty="0"/>
              <a:t>= 30 + 20d </a:t>
            </a:r>
            <a:endParaRPr lang="en-US" sz="1800" dirty="0"/>
          </a:p>
          <a:p>
            <a:pPr marL="152400" indent="0">
              <a:buNone/>
            </a:pPr>
            <a:r>
              <a:rPr lang="en-US" sz="1800" dirty="0"/>
              <a:t>8d = 6</a:t>
            </a:r>
            <a:endParaRPr lang="en-US" sz="1800" dirty="0"/>
          </a:p>
          <a:p>
            <a:pPr marL="152400" indent="0">
              <a:buNone/>
            </a:pPr>
            <a:r>
              <a:rPr lang="en-US" sz="1800" dirty="0"/>
              <a:t> d = 3/ 4 . </a:t>
            </a:r>
            <a:endParaRPr lang="pt-BR" sz="1800" dirty="0">
              <a:latin typeface="Arial" panose="020B0604020202020204" pitchFamily="34" charset="0"/>
              <a:cs typeface="Arial" panose="020B0604020202020204" pitchFamily="34" charset="0"/>
            </a:endParaRPr>
          </a:p>
        </p:txBody>
      </p:sp>
      <p:sp>
        <p:nvSpPr>
          <p:cNvPr id="3" name="AutoShape 2"/>
          <p:cNvSpPr>
            <a:spLocks noChangeAspect="1" noChangeArrowheads="1"/>
          </p:cNvSpPr>
          <p:nvPr/>
        </p:nvSpPr>
        <p:spPr bwMode="auto">
          <a:xfrm>
            <a:off x="2447925" y="-16541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4" name="AutoShape 3"/>
          <p:cNvSpPr>
            <a:spLocks noChangeAspect="1" noChangeArrowheads="1"/>
          </p:cNvSpPr>
          <p:nvPr/>
        </p:nvSpPr>
        <p:spPr bwMode="auto">
          <a:xfrm>
            <a:off x="793750" y="-13636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5" name="AutoShape 4"/>
          <p:cNvSpPr>
            <a:spLocks noChangeAspect="1" noChangeArrowheads="1"/>
          </p:cNvSpPr>
          <p:nvPr/>
        </p:nvSpPr>
        <p:spPr bwMode="auto">
          <a:xfrm>
            <a:off x="403225" y="-10747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6" name="AutoShape 5"/>
          <p:cNvSpPr>
            <a:spLocks noChangeAspect="1" noChangeArrowheads="1"/>
          </p:cNvSpPr>
          <p:nvPr/>
        </p:nvSpPr>
        <p:spPr bwMode="auto">
          <a:xfrm>
            <a:off x="684213" y="-7842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8" name="AutoShape 6"/>
          <p:cNvSpPr>
            <a:spLocks noChangeAspect="1" noChangeArrowheads="1"/>
          </p:cNvSpPr>
          <p:nvPr/>
        </p:nvSpPr>
        <p:spPr bwMode="auto">
          <a:xfrm>
            <a:off x="536575" y="-4953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10" name="AutoShape 7"/>
          <p:cNvSpPr>
            <a:spLocks noChangeAspect="1" noChangeArrowheads="1"/>
          </p:cNvSpPr>
          <p:nvPr/>
        </p:nvSpPr>
        <p:spPr bwMode="auto">
          <a:xfrm>
            <a:off x="541338" y="-2063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11" name="AutoShape 8"/>
          <p:cNvSpPr>
            <a:spLocks noChangeAspect="1" noChangeArrowheads="1"/>
          </p:cNvSpPr>
          <p:nvPr/>
        </p:nvSpPr>
        <p:spPr bwMode="auto">
          <a:xfrm>
            <a:off x="762000" y="9985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7" name="AutoShape 2"/>
          <p:cNvSpPr>
            <a:spLocks noChangeAspect="1" noChangeArrowheads="1"/>
          </p:cNvSpPr>
          <p:nvPr/>
        </p:nvSpPr>
        <p:spPr bwMode="auto">
          <a:xfrm>
            <a:off x="700088" y="223664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12" name="AutoShape 3"/>
          <p:cNvSpPr>
            <a:spLocks noChangeAspect="1" noChangeArrowheads="1"/>
          </p:cNvSpPr>
          <p:nvPr/>
        </p:nvSpPr>
        <p:spPr bwMode="auto">
          <a:xfrm>
            <a:off x="720725" y="307484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13" name="AutoShape 4"/>
          <p:cNvSpPr>
            <a:spLocks noChangeAspect="1" noChangeArrowheads="1"/>
          </p:cNvSpPr>
          <p:nvPr/>
        </p:nvSpPr>
        <p:spPr bwMode="auto">
          <a:xfrm>
            <a:off x="1597025" y="307484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14" name="AutoShape 5"/>
          <p:cNvSpPr>
            <a:spLocks noChangeAspect="1" noChangeArrowheads="1"/>
          </p:cNvSpPr>
          <p:nvPr/>
        </p:nvSpPr>
        <p:spPr bwMode="auto">
          <a:xfrm>
            <a:off x="2430463" y="307484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15" name="AutoShape 6"/>
          <p:cNvSpPr>
            <a:spLocks noChangeAspect="1" noChangeArrowheads="1"/>
          </p:cNvSpPr>
          <p:nvPr/>
        </p:nvSpPr>
        <p:spPr bwMode="auto">
          <a:xfrm>
            <a:off x="687388" y="336535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16" name="AutoShape 7"/>
          <p:cNvSpPr>
            <a:spLocks noChangeAspect="1" noChangeArrowheads="1"/>
          </p:cNvSpPr>
          <p:nvPr/>
        </p:nvSpPr>
        <p:spPr bwMode="auto">
          <a:xfrm>
            <a:off x="2147888" y="336535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17" name="AutoShape 8"/>
          <p:cNvSpPr>
            <a:spLocks noChangeAspect="1" noChangeArrowheads="1"/>
          </p:cNvSpPr>
          <p:nvPr/>
        </p:nvSpPr>
        <p:spPr bwMode="auto">
          <a:xfrm>
            <a:off x="5124450" y="336535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18" name="AutoShape 9"/>
          <p:cNvSpPr>
            <a:spLocks noChangeAspect="1" noChangeArrowheads="1"/>
          </p:cNvSpPr>
          <p:nvPr/>
        </p:nvSpPr>
        <p:spPr bwMode="auto">
          <a:xfrm>
            <a:off x="722313" y="365427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pic>
        <p:nvPicPr>
          <p:cNvPr id="69" name="Google Shape;69;p15"/>
          <p:cNvPicPr preferRelativeResize="0"/>
          <p:nvPr/>
        </p:nvPicPr>
        <p:blipFill>
          <a:blip r:embed="rId2"/>
          <a:stretch>
            <a:fillRect/>
          </a:stretch>
        </p:blipFill>
        <p:spPr>
          <a:xfrm>
            <a:off x="9494400" y="311401"/>
            <a:ext cx="2259019" cy="102239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advTm="90876"/>
    </mc:Choice>
    <mc:Fallback>
      <p:transition spd="slow" advTm="90876"/>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p:nvPr/>
        </p:nvSpPr>
        <p:spPr>
          <a:xfrm>
            <a:off x="1" y="311400"/>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pPr>
              <a:buClr>
                <a:srgbClr val="000000"/>
              </a:buClr>
              <a:buSzPts val="1400"/>
            </a:pPr>
            <a:endParaRPr sz="1865"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45" name="Google Shape;145;p5"/>
          <p:cNvSpPr txBox="1"/>
          <p:nvPr/>
        </p:nvSpPr>
        <p:spPr>
          <a:xfrm>
            <a:off x="436800" y="311400"/>
            <a:ext cx="3770400" cy="633600"/>
          </a:xfrm>
          <a:prstGeom prst="rect">
            <a:avLst/>
          </a:prstGeom>
          <a:noFill/>
          <a:ln>
            <a:noFill/>
          </a:ln>
        </p:spPr>
        <p:txBody>
          <a:bodyPr spcFirstLastPara="1" wrap="square" lIns="0" tIns="0" rIns="0" bIns="0" anchor="ctr" anchorCtr="0">
            <a:noAutofit/>
          </a:bodyPr>
          <a:lstStyle/>
          <a:p>
            <a:r>
              <a:rPr lang="en-GB" sz="2000" b="1" dirty="0">
                <a:solidFill>
                  <a:schemeClr val="lt1"/>
                </a:solidFill>
                <a:latin typeface="Arial" panose="020B0604020202020204" pitchFamily="34" charset="0"/>
                <a:ea typeface="Roboto"/>
                <a:cs typeface="Arial" panose="020B0604020202020204" pitchFamily="34" charset="0"/>
                <a:sym typeface="Roboto"/>
              </a:rPr>
              <a:t>Question: 13</a:t>
            </a:r>
            <a:endParaRPr sz="2000" b="1" dirty="0">
              <a:solidFill>
                <a:schemeClr val="lt1"/>
              </a:solidFill>
              <a:latin typeface="Arial" panose="020B0604020202020204" pitchFamily="34" charset="0"/>
              <a:ea typeface="Roboto"/>
              <a:cs typeface="Arial" panose="020B0604020202020204" pitchFamily="34" charset="0"/>
              <a:sym typeface="Roboto"/>
            </a:endParaRPr>
          </a:p>
        </p:txBody>
      </p:sp>
      <p:pic>
        <p:nvPicPr>
          <p:cNvPr id="146" name="Google Shape;146;p5"/>
          <p:cNvPicPr preferRelativeResize="0"/>
          <p:nvPr/>
        </p:nvPicPr>
        <p:blipFill rotWithShape="1">
          <a:blip r:embed="rId1"/>
          <a:srcRect l="41240" t="9528" r="-23987" b="51129"/>
          <a:stretch>
            <a:fillRect/>
          </a:stretch>
        </p:blipFill>
        <p:spPr>
          <a:xfrm>
            <a:off x="0" y="6051774"/>
            <a:ext cx="3349592" cy="800729"/>
          </a:xfrm>
          <a:prstGeom prst="rect">
            <a:avLst/>
          </a:prstGeom>
          <a:noFill/>
          <a:ln>
            <a:noFill/>
          </a:ln>
        </p:spPr>
      </p:pic>
      <p:sp>
        <p:nvSpPr>
          <p:cNvPr id="147" name="Google Shape;147;p5"/>
          <p:cNvSpPr txBox="1">
            <a:spLocks noGrp="1"/>
          </p:cNvSpPr>
          <p:nvPr>
            <p:ph type="body" idx="1"/>
          </p:nvPr>
        </p:nvSpPr>
        <p:spPr>
          <a:xfrm>
            <a:off x="263200" y="1333799"/>
            <a:ext cx="11799097" cy="4899191"/>
          </a:xfrm>
          <a:prstGeom prst="rect">
            <a:avLst/>
          </a:prstGeom>
          <a:noFill/>
          <a:ln>
            <a:noFill/>
          </a:ln>
        </p:spPr>
        <p:txBody>
          <a:bodyPr spcFirstLastPara="1" vert="horz" wrap="square" lIns="121900" tIns="121900" rIns="121900" bIns="121900" rtlCol="0" anchor="t" anchorCtr="0">
            <a:noAutofit/>
          </a:bodyPr>
          <a:lstStyle/>
          <a:p>
            <a:pPr marL="152400" indent="0">
              <a:lnSpc>
                <a:spcPct val="100000"/>
              </a:lnSpc>
              <a:buNone/>
            </a:pPr>
            <a:r>
              <a:rPr lang="en-US" sz="1800" dirty="0">
                <a:latin typeface="Arial" panose="020B0604020202020204" pitchFamily="34" charset="0"/>
                <a:ea typeface="Roboto" panose="02000000000000000000" pitchFamily="2" charset="0"/>
                <a:cs typeface="Arial" panose="020B0604020202020204" pitchFamily="34" charset="0"/>
                <a:sym typeface="Roboto"/>
              </a:rPr>
              <a:t>							</a:t>
            </a: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r>
              <a:rPr lang="en-US" sz="1800" dirty="0">
                <a:latin typeface="Arial" panose="020B0604020202020204" pitchFamily="34" charset="0"/>
                <a:cs typeface="Arial" panose="020B0604020202020204" pitchFamily="34" charset="0"/>
              </a:rPr>
              <a:t>Is 600 a term of the A. P  2, 9, 16, ...?</a:t>
            </a:r>
            <a:endParaRPr lang="en-US" sz="1800" dirty="0">
              <a:latin typeface="Arial" panose="020B0604020202020204" pitchFamily="34" charset="0"/>
              <a:cs typeface="Arial" panose="020B0604020202020204" pitchFamily="34" charset="0"/>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495300" indent="-342900">
              <a:lnSpc>
                <a:spcPct val="100000"/>
              </a:lnSpc>
              <a:buAutoNum type="alphaUcPeriod"/>
            </a:pPr>
            <a:r>
              <a:rPr lang="en-US" sz="1800" dirty="0">
                <a:latin typeface="Arial" panose="020B0604020202020204" pitchFamily="34" charset="0"/>
                <a:ea typeface="Roboto" panose="02000000000000000000" pitchFamily="2" charset="0"/>
                <a:cs typeface="Arial" panose="020B0604020202020204" pitchFamily="34" charset="0"/>
                <a:sym typeface="Roboto"/>
              </a:rPr>
              <a:t>Yes</a:t>
            </a: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495300" indent="-342900">
              <a:lnSpc>
                <a:spcPct val="100000"/>
              </a:lnSpc>
              <a:buAutoNum type="alphaUcPeriod"/>
            </a:pPr>
            <a:r>
              <a:rPr lang="en-US" sz="1800" dirty="0">
                <a:latin typeface="Arial" panose="020B0604020202020204" pitchFamily="34" charset="0"/>
                <a:ea typeface="Roboto" panose="02000000000000000000" pitchFamily="2" charset="0"/>
                <a:cs typeface="Arial" panose="020B0604020202020204" pitchFamily="34" charset="0"/>
                <a:sym typeface="Roboto"/>
              </a:rPr>
              <a:t>No</a:t>
            </a: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495300" indent="-342900">
              <a:lnSpc>
                <a:spcPct val="100000"/>
              </a:lnSpc>
              <a:buAutoNum type="alphaUcPeriod"/>
            </a:pPr>
            <a:r>
              <a:rPr lang="en-US" sz="1800" dirty="0">
                <a:latin typeface="Arial" panose="020B0604020202020204" pitchFamily="34" charset="0"/>
                <a:ea typeface="Roboto" panose="02000000000000000000" pitchFamily="2" charset="0"/>
                <a:cs typeface="Arial" panose="020B0604020202020204" pitchFamily="34" charset="0"/>
                <a:sym typeface="Roboto"/>
              </a:rPr>
              <a:t>Can be</a:t>
            </a: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495300" indent="-342900">
              <a:lnSpc>
                <a:spcPct val="100000"/>
              </a:lnSpc>
              <a:buAutoNum type="alphaUcPeriod"/>
            </a:pPr>
            <a:r>
              <a:rPr lang="en-US" sz="1800" dirty="0">
                <a:latin typeface="Arial" panose="020B0604020202020204" pitchFamily="34" charset="0"/>
                <a:ea typeface="Roboto" panose="02000000000000000000" pitchFamily="2" charset="0"/>
                <a:cs typeface="Arial" panose="020B0604020202020204" pitchFamily="34" charset="0"/>
                <a:sym typeface="Roboto"/>
              </a:rPr>
              <a:t>Don’t know</a:t>
            </a: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r>
              <a:rPr lang="en-US" sz="1800" dirty="0">
                <a:latin typeface="Arial" panose="020B0604020202020204" pitchFamily="34" charset="0"/>
                <a:ea typeface="Roboto" panose="02000000000000000000" pitchFamily="2" charset="0"/>
                <a:cs typeface="Arial" panose="020B0604020202020204" pitchFamily="34" charset="0"/>
                <a:sym typeface="Roboto"/>
              </a:rPr>
              <a:t>										Answer: B</a:t>
            </a: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495300" indent="-342900">
              <a:lnSpc>
                <a:spcPct val="100000"/>
              </a:lnSpc>
              <a:buAutoNum type="alphaUcPeriod"/>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r>
              <a:rPr lang="en-US" sz="1800" dirty="0">
                <a:latin typeface="Arial" panose="020B0604020202020204" pitchFamily="34" charset="0"/>
                <a:ea typeface="Roboto" panose="02000000000000000000" pitchFamily="2" charset="0"/>
                <a:cs typeface="Arial" panose="020B0604020202020204" pitchFamily="34" charset="0"/>
                <a:sym typeface="Roboto"/>
              </a:rPr>
              <a:t>																					</a:t>
            </a: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r>
              <a:rPr lang="en-US" sz="1800" dirty="0">
                <a:latin typeface="Arial" panose="020B0604020202020204" pitchFamily="34" charset="0"/>
                <a:ea typeface="Roboto" panose="02000000000000000000" pitchFamily="2" charset="0"/>
                <a:cs typeface="Arial" panose="020B0604020202020204" pitchFamily="34" charset="0"/>
                <a:sym typeface="Roboto"/>
              </a:rPr>
              <a:t>										</a:t>
            </a:r>
            <a:endParaRPr lang="en-US" sz="1800" dirty="0">
              <a:latin typeface="Arial" panose="020B0604020202020204" pitchFamily="34" charset="0"/>
              <a:ea typeface="Roboto" panose="02000000000000000000" pitchFamily="2" charset="0"/>
              <a:cs typeface="Arial" panose="020B0604020202020204" pitchFamily="34" charset="0"/>
              <a:sym typeface="Roboto"/>
            </a:endParaRPr>
          </a:p>
        </p:txBody>
      </p:sp>
      <p:pic>
        <p:nvPicPr>
          <p:cNvPr id="69" name="Google Shape;69;p15"/>
          <p:cNvPicPr preferRelativeResize="0"/>
          <p:nvPr/>
        </p:nvPicPr>
        <p:blipFill>
          <a:blip r:embed="rId2"/>
          <a:stretch>
            <a:fillRect/>
          </a:stretch>
        </p:blipFill>
        <p:spPr>
          <a:xfrm>
            <a:off x="9494400" y="311401"/>
            <a:ext cx="2259019" cy="102239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advTm="90876"/>
    </mc:Choice>
    <mc:Fallback>
      <p:transition spd="slow" advTm="9087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7">
                                            <p:txEl>
                                              <p:pRg st="1" end="1"/>
                                            </p:txEl>
                                          </p:spTgt>
                                        </p:tgtEl>
                                        <p:attrNameLst>
                                          <p:attrName>style.visibility</p:attrName>
                                        </p:attrNameLst>
                                      </p:cBhvr>
                                      <p:to>
                                        <p:strVal val="visible"/>
                                      </p:to>
                                    </p:set>
                                    <p:animEffect transition="in" filter="fade">
                                      <p:cBhvr>
                                        <p:cTn id="7" dur="1000"/>
                                        <p:tgtEl>
                                          <p:spTgt spid="147">
                                            <p:txEl>
                                              <p:pRg st="1" end="1"/>
                                            </p:txEl>
                                          </p:spTgt>
                                        </p:tgtEl>
                                      </p:cBhvr>
                                    </p:animEffect>
                                    <p:anim calcmode="lin" valueType="num">
                                      <p:cBhvr>
                                        <p:cTn id="8" dur="1000" fill="hold"/>
                                        <p:tgtEl>
                                          <p:spTgt spid="14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4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47">
                                            <p:txEl>
                                              <p:pRg st="3" end="3"/>
                                            </p:txEl>
                                          </p:spTgt>
                                        </p:tgtEl>
                                        <p:attrNameLst>
                                          <p:attrName>style.visibility</p:attrName>
                                        </p:attrNameLst>
                                      </p:cBhvr>
                                      <p:to>
                                        <p:strVal val="visible"/>
                                      </p:to>
                                    </p:set>
                                    <p:anim calcmode="lin" valueType="num">
                                      <p:cBhvr additive="base">
                                        <p:cTn id="14" dur="500" fill="hold"/>
                                        <p:tgtEl>
                                          <p:spTgt spid="147">
                                            <p:txEl>
                                              <p:pRg st="3" end="3"/>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1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47">
                                            <p:txEl>
                                              <p:pRg st="4" end="4"/>
                                            </p:txEl>
                                          </p:spTgt>
                                        </p:tgtEl>
                                        <p:attrNameLst>
                                          <p:attrName>style.visibility</p:attrName>
                                        </p:attrNameLst>
                                      </p:cBhvr>
                                      <p:to>
                                        <p:strVal val="visible"/>
                                      </p:to>
                                    </p:set>
                                    <p:anim calcmode="lin" valueType="num">
                                      <p:cBhvr additive="base">
                                        <p:cTn id="20" dur="500" fill="hold"/>
                                        <p:tgtEl>
                                          <p:spTgt spid="147">
                                            <p:txEl>
                                              <p:pRg st="4" end="4"/>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47">
                                            <p:txEl>
                                              <p:pRg st="5" end="5"/>
                                            </p:txEl>
                                          </p:spTgt>
                                        </p:tgtEl>
                                        <p:attrNameLst>
                                          <p:attrName>style.visibility</p:attrName>
                                        </p:attrNameLst>
                                      </p:cBhvr>
                                      <p:to>
                                        <p:strVal val="visible"/>
                                      </p:to>
                                    </p:set>
                                    <p:anim calcmode="lin" valueType="num">
                                      <p:cBhvr additive="base">
                                        <p:cTn id="26" dur="500" fill="hold"/>
                                        <p:tgtEl>
                                          <p:spTgt spid="147">
                                            <p:txEl>
                                              <p:pRg st="5" end="5"/>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4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47">
                                            <p:txEl>
                                              <p:pRg st="6" end="6"/>
                                            </p:txEl>
                                          </p:spTgt>
                                        </p:tgtEl>
                                        <p:attrNameLst>
                                          <p:attrName>style.visibility</p:attrName>
                                        </p:attrNameLst>
                                      </p:cBhvr>
                                      <p:to>
                                        <p:strVal val="visible"/>
                                      </p:to>
                                    </p:set>
                                    <p:anim calcmode="lin" valueType="num">
                                      <p:cBhvr additive="base">
                                        <p:cTn id="32" dur="500" fill="hold"/>
                                        <p:tgtEl>
                                          <p:spTgt spid="147">
                                            <p:txEl>
                                              <p:pRg st="6" end="6"/>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4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8" presetClass="entr" presetSubtype="16" fill="hold" nodeType="clickEffect">
                                  <p:stCondLst>
                                    <p:cond delay="0"/>
                                  </p:stCondLst>
                                  <p:childTnLst>
                                    <p:set>
                                      <p:cBhvr>
                                        <p:cTn id="37" dur="1" fill="hold">
                                          <p:stCondLst>
                                            <p:cond delay="0"/>
                                          </p:stCondLst>
                                        </p:cTn>
                                        <p:tgtEl>
                                          <p:spTgt spid="147">
                                            <p:txEl>
                                              <p:pRg st="16" end="16"/>
                                            </p:txEl>
                                          </p:spTgt>
                                        </p:tgtEl>
                                        <p:attrNameLst>
                                          <p:attrName>style.visibility</p:attrName>
                                        </p:attrNameLst>
                                      </p:cBhvr>
                                      <p:to>
                                        <p:strVal val="visible"/>
                                      </p:to>
                                    </p:set>
                                    <p:animEffect transition="in" filter="diamond(in)">
                                      <p:cBhvr>
                                        <p:cTn id="38" dur="2000"/>
                                        <p:tgtEl>
                                          <p:spTgt spid="147">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1"/>
          <a:srcRect l="41241" t="9528" r="-23988" b="51129"/>
          <a:stretch>
            <a:fillRect/>
          </a:stretch>
        </p:blipFill>
        <p:spPr>
          <a:xfrm>
            <a:off x="0" y="5431670"/>
            <a:ext cx="5943600" cy="1420833"/>
          </a:xfrm>
          <a:prstGeom prst="rect">
            <a:avLst/>
          </a:prstGeom>
          <a:noFill/>
          <a:ln>
            <a:noFill/>
          </a:ln>
        </p:spPr>
      </p:pic>
      <p:pic>
        <p:nvPicPr>
          <p:cNvPr id="69" name="Google Shape;69;p15"/>
          <p:cNvPicPr preferRelativeResize="0"/>
          <p:nvPr/>
        </p:nvPicPr>
        <p:blipFill>
          <a:blip r:embed="rId2"/>
          <a:stretch>
            <a:fillRect/>
          </a:stretch>
        </p:blipFill>
        <p:spPr>
          <a:xfrm>
            <a:off x="9494400" y="311401"/>
            <a:ext cx="2259019" cy="1022399"/>
          </a:xfrm>
          <a:prstGeom prst="rect">
            <a:avLst/>
          </a:prstGeom>
          <a:noFill/>
          <a:ln>
            <a:noFill/>
          </a:ln>
        </p:spPr>
      </p:pic>
      <p:sp>
        <p:nvSpPr>
          <p:cNvPr id="70" name="Google Shape;70;p15"/>
          <p:cNvSpPr/>
          <p:nvPr/>
        </p:nvSpPr>
        <p:spPr>
          <a:xfrm>
            <a:off x="1" y="188851"/>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endParaRPr lang="en-IN" sz="2400" dirty="0">
              <a:solidFill>
                <a:schemeClr val="bg1"/>
              </a:solidFill>
            </a:endParaRPr>
          </a:p>
          <a:p>
            <a:r>
              <a:rPr lang="en-IN" sz="2000" dirty="0">
                <a:solidFill>
                  <a:schemeClr val="bg1"/>
                </a:solidFill>
                <a:latin typeface="Arial" panose="020B0604020202020204" pitchFamily="34" charset="0"/>
                <a:cs typeface="Arial" panose="020B0604020202020204" pitchFamily="34" charset="0"/>
              </a:rPr>
              <a:t>INTRODUCTION TO ARITHMETIC PROGRESSION</a:t>
            </a:r>
            <a:endParaRPr lang="en-IN" sz="2000" dirty="0">
              <a:solidFill>
                <a:schemeClr val="bg1"/>
              </a:solidFill>
              <a:latin typeface="Arial" panose="020B0604020202020204" pitchFamily="34" charset="0"/>
              <a:cs typeface="Arial" panose="020B0604020202020204" pitchFamily="34" charset="0"/>
            </a:endParaRPr>
          </a:p>
          <a:p>
            <a:endParaRPr sz="2400" dirty="0"/>
          </a:p>
        </p:txBody>
      </p:sp>
      <p:sp>
        <p:nvSpPr>
          <p:cNvPr id="3" name="TextBox 2"/>
          <p:cNvSpPr txBox="1"/>
          <p:nvPr/>
        </p:nvSpPr>
        <p:spPr>
          <a:xfrm>
            <a:off x="501783" y="1453381"/>
            <a:ext cx="11188433" cy="418465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An arithmetic progression is a sequence of numbers in which each term is derived from the </a:t>
            </a:r>
            <a:r>
              <a:rPr lang="en-US" dirty="0" err="1">
                <a:latin typeface="Arial" panose="020B0604020202020204" pitchFamily="34" charset="0"/>
                <a:cs typeface="Arial" panose="020B0604020202020204" pitchFamily="34" charset="0"/>
              </a:rPr>
              <a:t>preceeding</a:t>
            </a:r>
            <a:r>
              <a:rPr lang="en-US" dirty="0">
                <a:latin typeface="Arial" panose="020B0604020202020204" pitchFamily="34" charset="0"/>
                <a:cs typeface="Arial" panose="020B0604020202020204" pitchFamily="34" charset="0"/>
              </a:rPr>
              <a:t> term by adding or subtracting a fixed number called the common difference "d“</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general form of an Arithmetic Progression is a, a + d, a + 2d, a + 3d and so on. </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Thus nth term of an AP series is T</a:t>
            </a:r>
            <a:r>
              <a:rPr lang="en-US" baseline="-25000" dirty="0">
                <a:latin typeface="Arial" panose="020B0604020202020204" pitchFamily="34" charset="0"/>
                <a:cs typeface="Arial" panose="020B0604020202020204" pitchFamily="34" charset="0"/>
              </a:rPr>
              <a:t>n</a:t>
            </a:r>
            <a:r>
              <a:rPr lang="en-US" dirty="0">
                <a:latin typeface="Arial" panose="020B0604020202020204" pitchFamily="34" charset="0"/>
                <a:cs typeface="Arial" panose="020B0604020202020204" pitchFamily="34" charset="0"/>
              </a:rPr>
              <a:t> = a + (n - 1) d, where T</a:t>
            </a:r>
            <a:r>
              <a:rPr lang="en-US" baseline="-25000" dirty="0">
                <a:latin typeface="Arial" panose="020B0604020202020204" pitchFamily="34" charset="0"/>
                <a:cs typeface="Arial" panose="020B0604020202020204" pitchFamily="34" charset="0"/>
              </a:rPr>
              <a:t>n</a:t>
            </a:r>
            <a:r>
              <a:rPr lang="en-US" dirty="0">
                <a:latin typeface="Arial" panose="020B0604020202020204" pitchFamily="34" charset="0"/>
                <a:cs typeface="Arial" panose="020B0604020202020204" pitchFamily="34" charset="0"/>
              </a:rPr>
              <a:t> = n</a:t>
            </a:r>
            <a:r>
              <a:rPr lang="en-US" baseline="30000" dirty="0">
                <a:latin typeface="Arial" panose="020B0604020202020204" pitchFamily="34" charset="0"/>
                <a:cs typeface="Arial" panose="020B0604020202020204" pitchFamily="34" charset="0"/>
              </a:rPr>
              <a:t>th</a:t>
            </a:r>
            <a:r>
              <a:rPr lang="en-US" dirty="0">
                <a:latin typeface="Arial" panose="020B0604020202020204" pitchFamily="34" charset="0"/>
                <a:cs typeface="Arial" panose="020B0604020202020204" pitchFamily="34" charset="0"/>
              </a:rPr>
              <a:t> term and a = first term. </a:t>
            </a:r>
            <a:endParaRPr lang="en-US" dirty="0">
              <a:latin typeface="Arial" panose="020B0604020202020204" pitchFamily="34" charset="0"/>
              <a:cs typeface="Arial" panose="020B0604020202020204" pitchFamily="34" charset="0"/>
            </a:endParaRPr>
          </a:p>
          <a:p>
            <a:pPr indent="0">
              <a:buFont typeface="Arial" panose="020B0604020202020204" pitchFamily="34" charset="0"/>
              <a:buNone/>
            </a:pPr>
            <a:r>
              <a:rPr lang="en-US" dirty="0">
                <a:latin typeface="Arial" panose="020B0604020202020204" pitchFamily="34" charset="0"/>
                <a:cs typeface="Arial" panose="020B0604020202020204" pitchFamily="34" charset="0"/>
              </a:rPr>
              <a:t>     Here d = common difference</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Sum of first n terms of an AP: S =(n/2)[2a + (n- 1)d]  or  </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 For example, 2, 4, 6, 8, 10 is an AP because difference between any two consecutive terms in the series (common difference) is same (4 – 2 = 6 – 4 = 8 – 6 = 10 – 8 = 2).</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p:txBody>
      </p:sp>
      <p:pic>
        <p:nvPicPr>
          <p:cNvPr id="4" name="Graphic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71137" y="3769457"/>
            <a:ext cx="704850" cy="3143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1000"/>
                                        <p:tgtEl>
                                          <p:spTgt spid="3">
                                            <p:txEl>
                                              <p:pRg st="5" end="5"/>
                                            </p:txEl>
                                          </p:spTgt>
                                        </p:tgtEl>
                                      </p:cBhvr>
                                    </p:animEffect>
                                    <p:anim calcmode="lin" valueType="num">
                                      <p:cBhvr>
                                        <p:cTn id="2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1000"/>
                                        <p:tgtEl>
                                          <p:spTgt spid="3">
                                            <p:txEl>
                                              <p:pRg st="7" end="7"/>
                                            </p:txEl>
                                          </p:spTgt>
                                        </p:tgtEl>
                                      </p:cBhvr>
                                    </p:animEffect>
                                    <p:anim calcmode="lin" valueType="num">
                                      <p:cBhvr>
                                        <p:cTn id="3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fade">
                                      <p:cBhvr>
                                        <p:cTn id="40" dur="1000"/>
                                        <p:tgtEl>
                                          <p:spTgt spid="4"/>
                                        </p:tgtEl>
                                      </p:cBhvr>
                                    </p:animEffect>
                                    <p:anim calcmode="lin" valueType="num">
                                      <p:cBhvr>
                                        <p:cTn id="41" dur="1000" fill="hold"/>
                                        <p:tgtEl>
                                          <p:spTgt spid="4"/>
                                        </p:tgtEl>
                                        <p:attrNameLst>
                                          <p:attrName>ppt_x</p:attrName>
                                        </p:attrNameLst>
                                      </p:cBhvr>
                                      <p:tavLst>
                                        <p:tav tm="0">
                                          <p:val>
                                            <p:strVal val="#ppt_x"/>
                                          </p:val>
                                        </p:tav>
                                        <p:tav tm="100000">
                                          <p:val>
                                            <p:strVal val="#ppt_x"/>
                                          </p:val>
                                        </p:tav>
                                      </p:tavLst>
                                    </p:anim>
                                    <p:anim calcmode="lin" valueType="num">
                                      <p:cBhvr>
                                        <p:cTn id="4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1000"/>
                                        <p:tgtEl>
                                          <p:spTgt spid="3">
                                            <p:txEl>
                                              <p:pRg st="9" end="9"/>
                                            </p:txEl>
                                          </p:spTgt>
                                        </p:tgtEl>
                                      </p:cBhvr>
                                    </p:animEffect>
                                    <p:anim calcmode="lin" valueType="num">
                                      <p:cBhvr>
                                        <p:cTn id="48"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Shape 143"/>
        <p:cNvGrpSpPr/>
        <p:nvPr/>
      </p:nvGrpSpPr>
      <p:grpSpPr>
        <a:xfrm>
          <a:off x="0" y="0"/>
          <a:ext cx="0" cy="0"/>
          <a:chOff x="0" y="0"/>
          <a:chExt cx="0" cy="0"/>
        </a:xfrm>
      </p:grpSpPr>
      <p:sp>
        <p:nvSpPr>
          <p:cNvPr id="144" name="Google Shape;144;p5"/>
          <p:cNvSpPr/>
          <p:nvPr/>
        </p:nvSpPr>
        <p:spPr>
          <a:xfrm>
            <a:off x="1" y="311400"/>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pPr>
              <a:buClr>
                <a:srgbClr val="000000"/>
              </a:buClr>
              <a:buSzPts val="1400"/>
            </a:pPr>
            <a:endParaRPr sz="1865"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45" name="Google Shape;145;p5"/>
          <p:cNvSpPr txBox="1"/>
          <p:nvPr/>
        </p:nvSpPr>
        <p:spPr>
          <a:xfrm>
            <a:off x="415088" y="302415"/>
            <a:ext cx="3770400" cy="633600"/>
          </a:xfrm>
          <a:prstGeom prst="rect">
            <a:avLst/>
          </a:prstGeom>
          <a:noFill/>
          <a:ln>
            <a:noFill/>
          </a:ln>
        </p:spPr>
        <p:txBody>
          <a:bodyPr spcFirstLastPara="1" wrap="square" lIns="0" tIns="0" rIns="0" bIns="0" anchor="ctr" anchorCtr="0">
            <a:noAutofit/>
          </a:bodyPr>
          <a:lstStyle/>
          <a:p>
            <a:r>
              <a:rPr lang="en-GB" sz="2000" b="1" dirty="0">
                <a:solidFill>
                  <a:schemeClr val="lt1"/>
                </a:solidFill>
                <a:latin typeface="Arial" panose="020B0604020202020204" pitchFamily="34" charset="0"/>
                <a:ea typeface="Roboto"/>
                <a:cs typeface="Arial" panose="020B0604020202020204" pitchFamily="34" charset="0"/>
                <a:sym typeface="Roboto"/>
              </a:rPr>
              <a:t>Explanation: 13</a:t>
            </a:r>
            <a:endParaRPr sz="2000" b="1" dirty="0">
              <a:solidFill>
                <a:schemeClr val="lt1"/>
              </a:solidFill>
              <a:latin typeface="Arial" panose="020B0604020202020204" pitchFamily="34" charset="0"/>
              <a:ea typeface="Roboto"/>
              <a:cs typeface="Arial" panose="020B0604020202020204" pitchFamily="34" charset="0"/>
              <a:sym typeface="Roboto"/>
            </a:endParaRPr>
          </a:p>
        </p:txBody>
      </p:sp>
      <p:pic>
        <p:nvPicPr>
          <p:cNvPr id="146" name="Google Shape;146;p5"/>
          <p:cNvPicPr preferRelativeResize="0"/>
          <p:nvPr/>
        </p:nvPicPr>
        <p:blipFill rotWithShape="1">
          <a:blip r:embed="rId1"/>
          <a:srcRect l="41240" t="9528" r="-23987" b="51129"/>
          <a:stretch>
            <a:fillRect/>
          </a:stretch>
        </p:blipFill>
        <p:spPr>
          <a:xfrm>
            <a:off x="0" y="6051774"/>
            <a:ext cx="3349592" cy="800729"/>
          </a:xfrm>
          <a:prstGeom prst="rect">
            <a:avLst/>
          </a:prstGeom>
          <a:noFill/>
          <a:ln>
            <a:noFill/>
          </a:ln>
        </p:spPr>
      </p:pic>
      <p:sp>
        <p:nvSpPr>
          <p:cNvPr id="9" name="Text Placeholder 8"/>
          <p:cNvSpPr>
            <a:spLocks noGrp="1"/>
          </p:cNvSpPr>
          <p:nvPr>
            <p:ph type="body" idx="1"/>
          </p:nvPr>
        </p:nvSpPr>
        <p:spPr>
          <a:xfrm>
            <a:off x="184731" y="1339533"/>
            <a:ext cx="11360800" cy="4555200"/>
          </a:xfrm>
        </p:spPr>
        <p:txBody>
          <a:bodyPr>
            <a:normAutofit/>
          </a:bodyPr>
          <a:lstStyle/>
          <a:p>
            <a:pPr marL="152400" indent="0">
              <a:buNone/>
            </a:pPr>
            <a:r>
              <a:rPr lang="en-US" sz="1800" dirty="0"/>
              <a:t>Here, a = 2, and d = 9 – 2 = 7.</a:t>
            </a:r>
            <a:endParaRPr lang="en-US" sz="1800" dirty="0"/>
          </a:p>
          <a:p>
            <a:pPr marL="152400" indent="0">
              <a:buNone/>
            </a:pPr>
            <a:r>
              <a:rPr lang="en-US" sz="1800" dirty="0"/>
              <a:t> Let 600 be the n </a:t>
            </a:r>
            <a:r>
              <a:rPr lang="en-US" sz="1800" dirty="0" err="1"/>
              <a:t>th</a:t>
            </a:r>
            <a:r>
              <a:rPr lang="en-US" sz="1800" dirty="0"/>
              <a:t> term of the A. P. </a:t>
            </a:r>
            <a:endParaRPr lang="en-US" sz="1800" dirty="0"/>
          </a:p>
          <a:p>
            <a:pPr marL="152400" indent="0">
              <a:buNone/>
            </a:pPr>
            <a:r>
              <a:rPr lang="en-US" sz="1800" dirty="0"/>
              <a:t>We have t n = 2 + (n – 1) 7 </a:t>
            </a:r>
            <a:endParaRPr lang="en-US" sz="1800" dirty="0"/>
          </a:p>
          <a:p>
            <a:pPr marL="152400" indent="0">
              <a:buNone/>
            </a:pPr>
            <a:r>
              <a:rPr lang="en-US" sz="1800" dirty="0"/>
              <a:t>According to the question, 2 + (n – 1) 7 = 600 </a:t>
            </a:r>
            <a:endParaRPr lang="en-US" sz="1800" dirty="0"/>
          </a:p>
          <a:p>
            <a:pPr marL="152400" indent="0">
              <a:buNone/>
            </a:pPr>
            <a:r>
              <a:rPr lang="en-US" sz="1800" dirty="0"/>
              <a:t>∴ (n – 1) 7 = 598 or n = + 598 7 1</a:t>
            </a:r>
            <a:endParaRPr lang="en-US" sz="1800" dirty="0"/>
          </a:p>
          <a:p>
            <a:pPr marL="152400" indent="0">
              <a:buNone/>
            </a:pPr>
            <a:r>
              <a:rPr lang="en-US" sz="1800" dirty="0"/>
              <a:t> ∴ n = 86 3 7 Since n is a fraction, it cannot be a term of the given A. P. </a:t>
            </a:r>
            <a:endParaRPr lang="en-US" sz="1800" dirty="0"/>
          </a:p>
          <a:p>
            <a:pPr marL="152400" indent="0">
              <a:buNone/>
            </a:pPr>
            <a:r>
              <a:rPr lang="en-US" sz="1800" dirty="0"/>
              <a:t>Hence, 600 is not a term of the given AP</a:t>
            </a:r>
            <a:endParaRPr lang="pt-BR" sz="1800" dirty="0">
              <a:latin typeface="Arial" panose="020B0604020202020204" pitchFamily="34" charset="0"/>
              <a:cs typeface="Arial" panose="020B0604020202020204" pitchFamily="34" charset="0"/>
            </a:endParaRPr>
          </a:p>
        </p:txBody>
      </p:sp>
      <p:sp>
        <p:nvSpPr>
          <p:cNvPr id="3" name="AutoShape 2"/>
          <p:cNvSpPr>
            <a:spLocks noChangeAspect="1" noChangeArrowheads="1"/>
          </p:cNvSpPr>
          <p:nvPr/>
        </p:nvSpPr>
        <p:spPr bwMode="auto">
          <a:xfrm>
            <a:off x="2447925" y="-16541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4" name="AutoShape 3"/>
          <p:cNvSpPr>
            <a:spLocks noChangeAspect="1" noChangeArrowheads="1"/>
          </p:cNvSpPr>
          <p:nvPr/>
        </p:nvSpPr>
        <p:spPr bwMode="auto">
          <a:xfrm>
            <a:off x="793750" y="-13636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5" name="AutoShape 4"/>
          <p:cNvSpPr>
            <a:spLocks noChangeAspect="1" noChangeArrowheads="1"/>
          </p:cNvSpPr>
          <p:nvPr/>
        </p:nvSpPr>
        <p:spPr bwMode="auto">
          <a:xfrm>
            <a:off x="403225" y="-10747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6" name="AutoShape 5"/>
          <p:cNvSpPr>
            <a:spLocks noChangeAspect="1" noChangeArrowheads="1"/>
          </p:cNvSpPr>
          <p:nvPr/>
        </p:nvSpPr>
        <p:spPr bwMode="auto">
          <a:xfrm>
            <a:off x="684213" y="-7842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8" name="AutoShape 6"/>
          <p:cNvSpPr>
            <a:spLocks noChangeAspect="1" noChangeArrowheads="1"/>
          </p:cNvSpPr>
          <p:nvPr/>
        </p:nvSpPr>
        <p:spPr bwMode="auto">
          <a:xfrm>
            <a:off x="536575" y="-4953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10" name="AutoShape 7"/>
          <p:cNvSpPr>
            <a:spLocks noChangeAspect="1" noChangeArrowheads="1"/>
          </p:cNvSpPr>
          <p:nvPr/>
        </p:nvSpPr>
        <p:spPr bwMode="auto">
          <a:xfrm>
            <a:off x="541338" y="-2063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11" name="AutoShape 8"/>
          <p:cNvSpPr>
            <a:spLocks noChangeAspect="1" noChangeArrowheads="1"/>
          </p:cNvSpPr>
          <p:nvPr/>
        </p:nvSpPr>
        <p:spPr bwMode="auto">
          <a:xfrm>
            <a:off x="762000" y="9985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7" name="AutoShape 2"/>
          <p:cNvSpPr>
            <a:spLocks noChangeAspect="1" noChangeArrowheads="1"/>
          </p:cNvSpPr>
          <p:nvPr/>
        </p:nvSpPr>
        <p:spPr bwMode="auto">
          <a:xfrm>
            <a:off x="700088" y="223664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12" name="AutoShape 3"/>
          <p:cNvSpPr>
            <a:spLocks noChangeAspect="1" noChangeArrowheads="1"/>
          </p:cNvSpPr>
          <p:nvPr/>
        </p:nvSpPr>
        <p:spPr bwMode="auto">
          <a:xfrm>
            <a:off x="720725" y="307484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13" name="AutoShape 4"/>
          <p:cNvSpPr>
            <a:spLocks noChangeAspect="1" noChangeArrowheads="1"/>
          </p:cNvSpPr>
          <p:nvPr/>
        </p:nvSpPr>
        <p:spPr bwMode="auto">
          <a:xfrm>
            <a:off x="1597025" y="307484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14" name="AutoShape 5"/>
          <p:cNvSpPr>
            <a:spLocks noChangeAspect="1" noChangeArrowheads="1"/>
          </p:cNvSpPr>
          <p:nvPr/>
        </p:nvSpPr>
        <p:spPr bwMode="auto">
          <a:xfrm>
            <a:off x="2430463" y="307484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15" name="AutoShape 6"/>
          <p:cNvSpPr>
            <a:spLocks noChangeAspect="1" noChangeArrowheads="1"/>
          </p:cNvSpPr>
          <p:nvPr/>
        </p:nvSpPr>
        <p:spPr bwMode="auto">
          <a:xfrm>
            <a:off x="687388" y="336535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16" name="AutoShape 7"/>
          <p:cNvSpPr>
            <a:spLocks noChangeAspect="1" noChangeArrowheads="1"/>
          </p:cNvSpPr>
          <p:nvPr/>
        </p:nvSpPr>
        <p:spPr bwMode="auto">
          <a:xfrm>
            <a:off x="2147888" y="336535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17" name="AutoShape 8"/>
          <p:cNvSpPr>
            <a:spLocks noChangeAspect="1" noChangeArrowheads="1"/>
          </p:cNvSpPr>
          <p:nvPr/>
        </p:nvSpPr>
        <p:spPr bwMode="auto">
          <a:xfrm>
            <a:off x="5124450" y="336535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18" name="AutoShape 9"/>
          <p:cNvSpPr>
            <a:spLocks noChangeAspect="1" noChangeArrowheads="1"/>
          </p:cNvSpPr>
          <p:nvPr/>
        </p:nvSpPr>
        <p:spPr bwMode="auto">
          <a:xfrm>
            <a:off x="722313" y="365427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pic>
        <p:nvPicPr>
          <p:cNvPr id="69" name="Google Shape;69;p15"/>
          <p:cNvPicPr preferRelativeResize="0"/>
          <p:nvPr/>
        </p:nvPicPr>
        <p:blipFill>
          <a:blip r:embed="rId2"/>
          <a:stretch>
            <a:fillRect/>
          </a:stretch>
        </p:blipFill>
        <p:spPr>
          <a:xfrm>
            <a:off x="9494400" y="311401"/>
            <a:ext cx="2259019" cy="102239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advTm="90876"/>
    </mc:Choice>
    <mc:Fallback>
      <p:transition spd="slow" advTm="90876"/>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p:nvPr/>
        </p:nvSpPr>
        <p:spPr>
          <a:xfrm>
            <a:off x="1" y="311400"/>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pPr>
              <a:buClr>
                <a:srgbClr val="000000"/>
              </a:buClr>
              <a:buSzPts val="1400"/>
            </a:pPr>
            <a:endParaRPr sz="1865"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45" name="Google Shape;145;p5"/>
          <p:cNvSpPr txBox="1"/>
          <p:nvPr/>
        </p:nvSpPr>
        <p:spPr>
          <a:xfrm>
            <a:off x="436800" y="311400"/>
            <a:ext cx="3770400" cy="633600"/>
          </a:xfrm>
          <a:prstGeom prst="rect">
            <a:avLst/>
          </a:prstGeom>
          <a:noFill/>
          <a:ln>
            <a:noFill/>
          </a:ln>
        </p:spPr>
        <p:txBody>
          <a:bodyPr spcFirstLastPara="1" wrap="square" lIns="0" tIns="0" rIns="0" bIns="0" anchor="ctr" anchorCtr="0">
            <a:noAutofit/>
          </a:bodyPr>
          <a:lstStyle/>
          <a:p>
            <a:r>
              <a:rPr lang="en-GB" sz="2000" b="1" dirty="0">
                <a:solidFill>
                  <a:schemeClr val="lt1"/>
                </a:solidFill>
                <a:latin typeface="Arial" panose="020B0604020202020204" pitchFamily="34" charset="0"/>
                <a:ea typeface="Roboto"/>
                <a:cs typeface="Arial" panose="020B0604020202020204" pitchFamily="34" charset="0"/>
                <a:sym typeface="Roboto"/>
              </a:rPr>
              <a:t>Question: 14</a:t>
            </a:r>
            <a:endParaRPr sz="2000" b="1" dirty="0">
              <a:solidFill>
                <a:schemeClr val="lt1"/>
              </a:solidFill>
              <a:latin typeface="Arial" panose="020B0604020202020204" pitchFamily="34" charset="0"/>
              <a:ea typeface="Roboto"/>
              <a:cs typeface="Arial" panose="020B0604020202020204" pitchFamily="34" charset="0"/>
              <a:sym typeface="Roboto"/>
            </a:endParaRPr>
          </a:p>
        </p:txBody>
      </p:sp>
      <p:pic>
        <p:nvPicPr>
          <p:cNvPr id="146" name="Google Shape;146;p5"/>
          <p:cNvPicPr preferRelativeResize="0"/>
          <p:nvPr/>
        </p:nvPicPr>
        <p:blipFill rotWithShape="1">
          <a:blip r:embed="rId1"/>
          <a:srcRect l="41240" t="9528" r="-23987" b="51129"/>
          <a:stretch>
            <a:fillRect/>
          </a:stretch>
        </p:blipFill>
        <p:spPr>
          <a:xfrm>
            <a:off x="0" y="6051774"/>
            <a:ext cx="3349592" cy="800729"/>
          </a:xfrm>
          <a:prstGeom prst="rect">
            <a:avLst/>
          </a:prstGeom>
          <a:noFill/>
          <a:ln>
            <a:noFill/>
          </a:ln>
        </p:spPr>
      </p:pic>
      <p:sp>
        <p:nvSpPr>
          <p:cNvPr id="147" name="Google Shape;147;p5"/>
          <p:cNvSpPr txBox="1">
            <a:spLocks noGrp="1"/>
          </p:cNvSpPr>
          <p:nvPr>
            <p:ph type="body" idx="1"/>
          </p:nvPr>
        </p:nvSpPr>
        <p:spPr>
          <a:xfrm>
            <a:off x="263200" y="1333799"/>
            <a:ext cx="11799097" cy="4899191"/>
          </a:xfrm>
          <a:prstGeom prst="rect">
            <a:avLst/>
          </a:prstGeom>
          <a:noFill/>
          <a:ln>
            <a:noFill/>
          </a:ln>
        </p:spPr>
        <p:txBody>
          <a:bodyPr spcFirstLastPara="1" vert="horz" wrap="square" lIns="121900" tIns="121900" rIns="121900" bIns="121900" rtlCol="0" anchor="t" anchorCtr="0">
            <a:noAutofit/>
          </a:bodyPr>
          <a:lstStyle/>
          <a:p>
            <a:pPr marL="152400" indent="0">
              <a:lnSpc>
                <a:spcPct val="100000"/>
              </a:lnSpc>
              <a:buNone/>
            </a:pPr>
            <a:r>
              <a:rPr lang="en-US" sz="1800" dirty="0">
                <a:latin typeface="Arial" panose="020B0604020202020204" pitchFamily="34" charset="0"/>
                <a:cs typeface="Arial" panose="020B0604020202020204" pitchFamily="34" charset="0"/>
              </a:rPr>
              <a:t>Which term of the G. P  5, –10, 20, – 40, ... is 320?</a:t>
            </a:r>
            <a:endParaRPr lang="en-US" sz="1800" dirty="0">
              <a:latin typeface="Arial" panose="020B0604020202020204" pitchFamily="34" charset="0"/>
              <a:cs typeface="Arial" panose="020B0604020202020204" pitchFamily="34" charset="0"/>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495300" indent="-342900">
              <a:lnSpc>
                <a:spcPct val="100000"/>
              </a:lnSpc>
              <a:buAutoNum type="alphaUcPeriod"/>
            </a:pPr>
            <a:r>
              <a:rPr lang="en-US" sz="1800" dirty="0">
                <a:latin typeface="Arial" panose="020B0604020202020204" pitchFamily="34" charset="0"/>
                <a:ea typeface="Roboto" panose="02000000000000000000" pitchFamily="2" charset="0"/>
                <a:cs typeface="Arial" panose="020B0604020202020204" pitchFamily="34" charset="0"/>
                <a:sym typeface="Roboto"/>
              </a:rPr>
              <a:t>7</a:t>
            </a: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495300" indent="-342900">
              <a:lnSpc>
                <a:spcPct val="100000"/>
              </a:lnSpc>
              <a:buAutoNum type="alphaUcPeriod"/>
            </a:pPr>
            <a:r>
              <a:rPr lang="en-US" sz="1800" dirty="0">
                <a:latin typeface="Arial" panose="020B0604020202020204" pitchFamily="34" charset="0"/>
                <a:ea typeface="Roboto" panose="02000000000000000000" pitchFamily="2" charset="0"/>
                <a:cs typeface="Arial" panose="020B0604020202020204" pitchFamily="34" charset="0"/>
                <a:sym typeface="Roboto"/>
              </a:rPr>
              <a:t>8</a:t>
            </a: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495300" indent="-342900">
              <a:lnSpc>
                <a:spcPct val="100000"/>
              </a:lnSpc>
              <a:buAutoNum type="alphaUcPeriod"/>
            </a:pPr>
            <a:r>
              <a:rPr lang="en-US" sz="1800" dirty="0">
                <a:latin typeface="Arial" panose="020B0604020202020204" pitchFamily="34" charset="0"/>
                <a:ea typeface="Roboto" panose="02000000000000000000" pitchFamily="2" charset="0"/>
                <a:cs typeface="Arial" panose="020B0604020202020204" pitchFamily="34" charset="0"/>
                <a:sym typeface="Roboto"/>
              </a:rPr>
              <a:t>9</a:t>
            </a: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495300" indent="-342900">
              <a:lnSpc>
                <a:spcPct val="100000"/>
              </a:lnSpc>
              <a:buAutoNum type="alphaUcPeriod"/>
            </a:pPr>
            <a:r>
              <a:rPr lang="en-US" sz="1800" dirty="0">
                <a:latin typeface="Arial" panose="020B0604020202020204" pitchFamily="34" charset="0"/>
                <a:ea typeface="Roboto" panose="02000000000000000000" pitchFamily="2" charset="0"/>
                <a:cs typeface="Arial" panose="020B0604020202020204" pitchFamily="34" charset="0"/>
                <a:sym typeface="Roboto"/>
              </a:rPr>
              <a:t>10</a:t>
            </a: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r>
              <a:rPr lang="en-US" sz="1800" dirty="0">
                <a:latin typeface="Arial" panose="020B0604020202020204" pitchFamily="34" charset="0"/>
                <a:ea typeface="Roboto" panose="02000000000000000000" pitchFamily="2" charset="0"/>
                <a:cs typeface="Arial" panose="020B0604020202020204" pitchFamily="34" charset="0"/>
                <a:sym typeface="Roboto"/>
              </a:rPr>
              <a:t>										Answer: A						</a:t>
            </a: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r>
              <a:rPr lang="en-US" sz="1800" dirty="0">
                <a:latin typeface="Arial" panose="020B0604020202020204" pitchFamily="34" charset="0"/>
                <a:ea typeface="Roboto" panose="02000000000000000000" pitchFamily="2" charset="0"/>
                <a:cs typeface="Arial" panose="020B0604020202020204" pitchFamily="34" charset="0"/>
                <a:sym typeface="Roboto"/>
              </a:rPr>
              <a:t>									</a:t>
            </a: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r>
              <a:rPr lang="en-US" sz="1800" dirty="0">
                <a:latin typeface="Arial" panose="020B0604020202020204" pitchFamily="34" charset="0"/>
                <a:ea typeface="Roboto" panose="02000000000000000000" pitchFamily="2" charset="0"/>
                <a:cs typeface="Arial" panose="020B0604020202020204" pitchFamily="34" charset="0"/>
                <a:sym typeface="Roboto"/>
              </a:rPr>
              <a:t>																					</a:t>
            </a: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r>
              <a:rPr lang="en-US" sz="1800" dirty="0">
                <a:latin typeface="Arial" panose="020B0604020202020204" pitchFamily="34" charset="0"/>
                <a:ea typeface="Roboto" panose="02000000000000000000" pitchFamily="2" charset="0"/>
                <a:cs typeface="Arial" panose="020B0604020202020204" pitchFamily="34" charset="0"/>
                <a:sym typeface="Roboto"/>
              </a:rPr>
              <a:t>										</a:t>
            </a:r>
            <a:endParaRPr lang="en-US" sz="1800" dirty="0">
              <a:latin typeface="Arial" panose="020B0604020202020204" pitchFamily="34" charset="0"/>
              <a:ea typeface="Roboto" panose="02000000000000000000" pitchFamily="2" charset="0"/>
              <a:cs typeface="Arial" panose="020B0604020202020204" pitchFamily="34" charset="0"/>
              <a:sym typeface="Roboto"/>
            </a:endParaRPr>
          </a:p>
        </p:txBody>
      </p:sp>
      <p:pic>
        <p:nvPicPr>
          <p:cNvPr id="69" name="Google Shape;69;p15"/>
          <p:cNvPicPr preferRelativeResize="0"/>
          <p:nvPr/>
        </p:nvPicPr>
        <p:blipFill>
          <a:blip r:embed="rId2"/>
          <a:stretch>
            <a:fillRect/>
          </a:stretch>
        </p:blipFill>
        <p:spPr>
          <a:xfrm>
            <a:off x="9494400" y="311401"/>
            <a:ext cx="2259019" cy="102239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advTm="90876"/>
    </mc:Choice>
    <mc:Fallback>
      <p:transition spd="slow" advTm="9087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7">
                                            <p:txEl>
                                              <p:pRg st="0" end="0"/>
                                            </p:txEl>
                                          </p:spTgt>
                                        </p:tgtEl>
                                        <p:attrNameLst>
                                          <p:attrName>style.visibility</p:attrName>
                                        </p:attrNameLst>
                                      </p:cBhvr>
                                      <p:to>
                                        <p:strVal val="visible"/>
                                      </p:to>
                                    </p:set>
                                    <p:animEffect transition="in" filter="fade">
                                      <p:cBhvr>
                                        <p:cTn id="7" dur="1000"/>
                                        <p:tgtEl>
                                          <p:spTgt spid="147">
                                            <p:txEl>
                                              <p:pRg st="0" end="0"/>
                                            </p:txEl>
                                          </p:spTgt>
                                        </p:tgtEl>
                                      </p:cBhvr>
                                    </p:animEffect>
                                    <p:anim calcmode="lin" valueType="num">
                                      <p:cBhvr>
                                        <p:cTn id="8" dur="1000" fill="hold"/>
                                        <p:tgtEl>
                                          <p:spTgt spid="14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47">
                                            <p:txEl>
                                              <p:pRg st="2" end="2"/>
                                            </p:txEl>
                                          </p:spTgt>
                                        </p:tgtEl>
                                        <p:attrNameLst>
                                          <p:attrName>style.visibility</p:attrName>
                                        </p:attrNameLst>
                                      </p:cBhvr>
                                      <p:to>
                                        <p:strVal val="visible"/>
                                      </p:to>
                                    </p:set>
                                    <p:anim calcmode="lin" valueType="num">
                                      <p:cBhvr additive="base">
                                        <p:cTn id="14" dur="500" fill="hold"/>
                                        <p:tgtEl>
                                          <p:spTgt spid="147">
                                            <p:txEl>
                                              <p:pRg st="2" end="2"/>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1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47">
                                            <p:txEl>
                                              <p:pRg st="3" end="3"/>
                                            </p:txEl>
                                          </p:spTgt>
                                        </p:tgtEl>
                                        <p:attrNameLst>
                                          <p:attrName>style.visibility</p:attrName>
                                        </p:attrNameLst>
                                      </p:cBhvr>
                                      <p:to>
                                        <p:strVal val="visible"/>
                                      </p:to>
                                    </p:set>
                                    <p:anim calcmode="lin" valueType="num">
                                      <p:cBhvr additive="base">
                                        <p:cTn id="20" dur="500" fill="hold"/>
                                        <p:tgtEl>
                                          <p:spTgt spid="147">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47">
                                            <p:txEl>
                                              <p:pRg st="4" end="4"/>
                                            </p:txEl>
                                          </p:spTgt>
                                        </p:tgtEl>
                                        <p:attrNameLst>
                                          <p:attrName>style.visibility</p:attrName>
                                        </p:attrNameLst>
                                      </p:cBhvr>
                                      <p:to>
                                        <p:strVal val="visible"/>
                                      </p:to>
                                    </p:set>
                                    <p:anim calcmode="lin" valueType="num">
                                      <p:cBhvr additive="base">
                                        <p:cTn id="26" dur="500" fill="hold"/>
                                        <p:tgtEl>
                                          <p:spTgt spid="147">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47">
                                            <p:txEl>
                                              <p:pRg st="5" end="5"/>
                                            </p:txEl>
                                          </p:spTgt>
                                        </p:tgtEl>
                                        <p:attrNameLst>
                                          <p:attrName>style.visibility</p:attrName>
                                        </p:attrNameLst>
                                      </p:cBhvr>
                                      <p:to>
                                        <p:strVal val="visible"/>
                                      </p:to>
                                    </p:set>
                                    <p:anim calcmode="lin" valueType="num">
                                      <p:cBhvr additive="base">
                                        <p:cTn id="32" dur="500" fill="hold"/>
                                        <p:tgtEl>
                                          <p:spTgt spid="147">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4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8" presetClass="entr" presetSubtype="16" fill="hold" nodeType="clickEffect">
                                  <p:stCondLst>
                                    <p:cond delay="0"/>
                                  </p:stCondLst>
                                  <p:childTnLst>
                                    <p:set>
                                      <p:cBhvr>
                                        <p:cTn id="37" dur="1" fill="hold">
                                          <p:stCondLst>
                                            <p:cond delay="0"/>
                                          </p:stCondLst>
                                        </p:cTn>
                                        <p:tgtEl>
                                          <p:spTgt spid="147">
                                            <p:txEl>
                                              <p:pRg st="15" end="15"/>
                                            </p:txEl>
                                          </p:spTgt>
                                        </p:tgtEl>
                                        <p:attrNameLst>
                                          <p:attrName>style.visibility</p:attrName>
                                        </p:attrNameLst>
                                      </p:cBhvr>
                                      <p:to>
                                        <p:strVal val="visible"/>
                                      </p:to>
                                    </p:set>
                                    <p:animEffect transition="in" filter="diamond(in)">
                                      <p:cBhvr>
                                        <p:cTn id="38" dur="2000"/>
                                        <p:tgtEl>
                                          <p:spTgt spid="147">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Shape 143"/>
        <p:cNvGrpSpPr/>
        <p:nvPr/>
      </p:nvGrpSpPr>
      <p:grpSpPr>
        <a:xfrm>
          <a:off x="0" y="0"/>
          <a:ext cx="0" cy="0"/>
          <a:chOff x="0" y="0"/>
          <a:chExt cx="0" cy="0"/>
        </a:xfrm>
      </p:grpSpPr>
      <p:sp>
        <p:nvSpPr>
          <p:cNvPr id="144" name="Google Shape;144;p5"/>
          <p:cNvSpPr/>
          <p:nvPr/>
        </p:nvSpPr>
        <p:spPr>
          <a:xfrm>
            <a:off x="1" y="311400"/>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pPr>
              <a:buClr>
                <a:srgbClr val="000000"/>
              </a:buClr>
              <a:buSzPts val="1400"/>
            </a:pPr>
            <a:endParaRPr sz="1865"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45" name="Google Shape;145;p5"/>
          <p:cNvSpPr txBox="1"/>
          <p:nvPr/>
        </p:nvSpPr>
        <p:spPr>
          <a:xfrm>
            <a:off x="415088" y="302415"/>
            <a:ext cx="3770400" cy="633600"/>
          </a:xfrm>
          <a:prstGeom prst="rect">
            <a:avLst/>
          </a:prstGeom>
          <a:noFill/>
          <a:ln>
            <a:noFill/>
          </a:ln>
        </p:spPr>
        <p:txBody>
          <a:bodyPr spcFirstLastPara="1" wrap="square" lIns="0" tIns="0" rIns="0" bIns="0" anchor="ctr" anchorCtr="0">
            <a:noAutofit/>
          </a:bodyPr>
          <a:lstStyle/>
          <a:p>
            <a:r>
              <a:rPr lang="en-GB" sz="2000" b="1" dirty="0">
                <a:solidFill>
                  <a:schemeClr val="lt1"/>
                </a:solidFill>
                <a:latin typeface="Arial" panose="020B0604020202020204" pitchFamily="34" charset="0"/>
                <a:ea typeface="Roboto"/>
                <a:cs typeface="Arial" panose="020B0604020202020204" pitchFamily="34" charset="0"/>
                <a:sym typeface="Roboto"/>
              </a:rPr>
              <a:t>Explanation: 14</a:t>
            </a:r>
            <a:endParaRPr sz="2000" b="1" dirty="0">
              <a:solidFill>
                <a:schemeClr val="lt1"/>
              </a:solidFill>
              <a:latin typeface="Arial" panose="020B0604020202020204" pitchFamily="34" charset="0"/>
              <a:ea typeface="Roboto"/>
              <a:cs typeface="Arial" panose="020B0604020202020204" pitchFamily="34" charset="0"/>
              <a:sym typeface="Roboto"/>
            </a:endParaRPr>
          </a:p>
        </p:txBody>
      </p:sp>
      <p:pic>
        <p:nvPicPr>
          <p:cNvPr id="146" name="Google Shape;146;p5"/>
          <p:cNvPicPr preferRelativeResize="0"/>
          <p:nvPr/>
        </p:nvPicPr>
        <p:blipFill rotWithShape="1">
          <a:blip r:embed="rId1"/>
          <a:srcRect l="41240" t="9528" r="-23987" b="51129"/>
          <a:stretch>
            <a:fillRect/>
          </a:stretch>
        </p:blipFill>
        <p:spPr>
          <a:xfrm>
            <a:off x="0" y="6051774"/>
            <a:ext cx="3349592" cy="800729"/>
          </a:xfrm>
          <a:prstGeom prst="rect">
            <a:avLst/>
          </a:prstGeom>
          <a:noFill/>
          <a:ln>
            <a:noFill/>
          </a:ln>
        </p:spPr>
      </p:pic>
      <p:sp>
        <p:nvSpPr>
          <p:cNvPr id="9" name="Text Placeholder 8"/>
          <p:cNvSpPr>
            <a:spLocks noGrp="1"/>
          </p:cNvSpPr>
          <p:nvPr>
            <p:ph type="body" idx="1"/>
          </p:nvPr>
        </p:nvSpPr>
        <p:spPr>
          <a:xfrm>
            <a:off x="184731" y="1339533"/>
            <a:ext cx="11360800" cy="4555200"/>
          </a:xfrm>
        </p:spPr>
        <p:txBody>
          <a:bodyPr>
            <a:normAutofit/>
          </a:bodyPr>
          <a:lstStyle/>
          <a:p>
            <a:pPr marL="152400" indent="0">
              <a:buNone/>
            </a:pPr>
            <a:r>
              <a:rPr lang="en-US" sz="1800" dirty="0"/>
              <a:t>In this case, a = 5;</a:t>
            </a:r>
            <a:endParaRPr lang="en-US" sz="1800" dirty="0"/>
          </a:p>
          <a:p>
            <a:pPr marL="152400" indent="0">
              <a:buNone/>
            </a:pPr>
            <a:r>
              <a:rPr lang="en-US" sz="1800" dirty="0"/>
              <a:t> r = =  (–10)/ 5= - 2 . Suppose that 320 is the n </a:t>
            </a:r>
            <a:r>
              <a:rPr lang="en-US" sz="1800" dirty="0" err="1"/>
              <a:t>th</a:t>
            </a:r>
            <a:r>
              <a:rPr lang="en-US" sz="1800" dirty="0"/>
              <a:t> term of the G. P. </a:t>
            </a:r>
            <a:endParaRPr lang="en-US" sz="1800" dirty="0"/>
          </a:p>
          <a:p>
            <a:pPr marL="152400" indent="0">
              <a:buNone/>
            </a:pPr>
            <a:r>
              <a:rPr lang="en-US" sz="1800" dirty="0"/>
              <a:t>By the </a:t>
            </a:r>
            <a:r>
              <a:rPr lang="en-US" sz="1800" dirty="0" err="1"/>
              <a:t>formula,t</a:t>
            </a:r>
            <a:r>
              <a:rPr lang="en-US" sz="1800" dirty="0"/>
              <a:t> n = </a:t>
            </a:r>
            <a:r>
              <a:rPr lang="en-US" sz="1800" dirty="0" err="1"/>
              <a:t>arn</a:t>
            </a:r>
            <a:r>
              <a:rPr lang="en-US" sz="1800" dirty="0"/>
              <a:t>–1, we get t n = 5. </a:t>
            </a:r>
            <a:endParaRPr lang="en-US" sz="1800" dirty="0"/>
          </a:p>
          <a:p>
            <a:pPr marL="152400" indent="0">
              <a:buNone/>
            </a:pPr>
            <a:r>
              <a:rPr lang="en-US" sz="1800" dirty="0"/>
              <a:t>(–2)n–1</a:t>
            </a:r>
            <a:endParaRPr lang="en-US" sz="1800" dirty="0"/>
          </a:p>
          <a:p>
            <a:pPr marL="152400" indent="0">
              <a:buNone/>
            </a:pPr>
            <a:r>
              <a:rPr lang="en-US" sz="1800" dirty="0"/>
              <a:t> ∴ 5. (–2)n–1 = 320 (Given)</a:t>
            </a:r>
            <a:endParaRPr lang="en-US" sz="1800" dirty="0"/>
          </a:p>
          <a:p>
            <a:pPr marL="152400" indent="0">
              <a:buNone/>
            </a:pPr>
            <a:r>
              <a:rPr lang="en-US" sz="1800" dirty="0"/>
              <a:t> ∴ (–2)n–1 = 64 = (–2)6 </a:t>
            </a:r>
            <a:endParaRPr lang="en-US" sz="1800" dirty="0"/>
          </a:p>
          <a:p>
            <a:pPr marL="152400" indent="0">
              <a:buNone/>
            </a:pPr>
            <a:r>
              <a:rPr lang="en-US" sz="1800" dirty="0"/>
              <a:t>∴ n – 1 = 6 </a:t>
            </a:r>
            <a:endParaRPr lang="en-US" sz="1800" dirty="0"/>
          </a:p>
          <a:p>
            <a:pPr marL="152400" indent="0">
              <a:buNone/>
            </a:pPr>
            <a:r>
              <a:rPr lang="en-US" sz="1800" dirty="0"/>
              <a:t>∴ n = 7 </a:t>
            </a:r>
            <a:endParaRPr lang="en-US" sz="1800" dirty="0"/>
          </a:p>
          <a:p>
            <a:pPr marL="152400" indent="0">
              <a:buNone/>
            </a:pPr>
            <a:r>
              <a:rPr lang="en-US" sz="1800" dirty="0"/>
              <a:t>Hence, 320 is the 7th term of the G. P.</a:t>
            </a:r>
            <a:endParaRPr lang="pt-BR" sz="1800" dirty="0">
              <a:latin typeface="Arial" panose="020B0604020202020204" pitchFamily="34" charset="0"/>
              <a:cs typeface="Arial" panose="020B0604020202020204" pitchFamily="34" charset="0"/>
            </a:endParaRPr>
          </a:p>
        </p:txBody>
      </p:sp>
      <p:sp>
        <p:nvSpPr>
          <p:cNvPr id="3" name="AutoShape 2"/>
          <p:cNvSpPr>
            <a:spLocks noChangeAspect="1" noChangeArrowheads="1"/>
          </p:cNvSpPr>
          <p:nvPr/>
        </p:nvSpPr>
        <p:spPr bwMode="auto">
          <a:xfrm>
            <a:off x="2447925" y="-16541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4" name="AutoShape 3"/>
          <p:cNvSpPr>
            <a:spLocks noChangeAspect="1" noChangeArrowheads="1"/>
          </p:cNvSpPr>
          <p:nvPr/>
        </p:nvSpPr>
        <p:spPr bwMode="auto">
          <a:xfrm>
            <a:off x="793750" y="-13636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5" name="AutoShape 4"/>
          <p:cNvSpPr>
            <a:spLocks noChangeAspect="1" noChangeArrowheads="1"/>
          </p:cNvSpPr>
          <p:nvPr/>
        </p:nvSpPr>
        <p:spPr bwMode="auto">
          <a:xfrm>
            <a:off x="403225" y="-10747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6" name="AutoShape 5"/>
          <p:cNvSpPr>
            <a:spLocks noChangeAspect="1" noChangeArrowheads="1"/>
          </p:cNvSpPr>
          <p:nvPr/>
        </p:nvSpPr>
        <p:spPr bwMode="auto">
          <a:xfrm>
            <a:off x="684213" y="-7842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8" name="AutoShape 6"/>
          <p:cNvSpPr>
            <a:spLocks noChangeAspect="1" noChangeArrowheads="1"/>
          </p:cNvSpPr>
          <p:nvPr/>
        </p:nvSpPr>
        <p:spPr bwMode="auto">
          <a:xfrm>
            <a:off x="536575" y="-4953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10" name="AutoShape 7"/>
          <p:cNvSpPr>
            <a:spLocks noChangeAspect="1" noChangeArrowheads="1"/>
          </p:cNvSpPr>
          <p:nvPr/>
        </p:nvSpPr>
        <p:spPr bwMode="auto">
          <a:xfrm>
            <a:off x="541338" y="-2063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11" name="AutoShape 8"/>
          <p:cNvSpPr>
            <a:spLocks noChangeAspect="1" noChangeArrowheads="1"/>
          </p:cNvSpPr>
          <p:nvPr/>
        </p:nvSpPr>
        <p:spPr bwMode="auto">
          <a:xfrm>
            <a:off x="762000" y="9985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7" name="AutoShape 2"/>
          <p:cNvSpPr>
            <a:spLocks noChangeAspect="1" noChangeArrowheads="1"/>
          </p:cNvSpPr>
          <p:nvPr/>
        </p:nvSpPr>
        <p:spPr bwMode="auto">
          <a:xfrm>
            <a:off x="700088" y="223664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12" name="AutoShape 3"/>
          <p:cNvSpPr>
            <a:spLocks noChangeAspect="1" noChangeArrowheads="1"/>
          </p:cNvSpPr>
          <p:nvPr/>
        </p:nvSpPr>
        <p:spPr bwMode="auto">
          <a:xfrm>
            <a:off x="720725" y="307484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13" name="AutoShape 4"/>
          <p:cNvSpPr>
            <a:spLocks noChangeAspect="1" noChangeArrowheads="1"/>
          </p:cNvSpPr>
          <p:nvPr/>
        </p:nvSpPr>
        <p:spPr bwMode="auto">
          <a:xfrm>
            <a:off x="1597025" y="307484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14" name="AutoShape 5"/>
          <p:cNvSpPr>
            <a:spLocks noChangeAspect="1" noChangeArrowheads="1"/>
          </p:cNvSpPr>
          <p:nvPr/>
        </p:nvSpPr>
        <p:spPr bwMode="auto">
          <a:xfrm>
            <a:off x="2430463" y="307484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15" name="AutoShape 6"/>
          <p:cNvSpPr>
            <a:spLocks noChangeAspect="1" noChangeArrowheads="1"/>
          </p:cNvSpPr>
          <p:nvPr/>
        </p:nvSpPr>
        <p:spPr bwMode="auto">
          <a:xfrm>
            <a:off x="687388" y="336535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16" name="AutoShape 7"/>
          <p:cNvSpPr>
            <a:spLocks noChangeAspect="1" noChangeArrowheads="1"/>
          </p:cNvSpPr>
          <p:nvPr/>
        </p:nvSpPr>
        <p:spPr bwMode="auto">
          <a:xfrm>
            <a:off x="2147888" y="336535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17" name="AutoShape 8"/>
          <p:cNvSpPr>
            <a:spLocks noChangeAspect="1" noChangeArrowheads="1"/>
          </p:cNvSpPr>
          <p:nvPr/>
        </p:nvSpPr>
        <p:spPr bwMode="auto">
          <a:xfrm>
            <a:off x="5124450" y="336535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18" name="AutoShape 9"/>
          <p:cNvSpPr>
            <a:spLocks noChangeAspect="1" noChangeArrowheads="1"/>
          </p:cNvSpPr>
          <p:nvPr/>
        </p:nvSpPr>
        <p:spPr bwMode="auto">
          <a:xfrm>
            <a:off x="722313" y="365427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pic>
        <p:nvPicPr>
          <p:cNvPr id="69" name="Google Shape;69;p15"/>
          <p:cNvPicPr preferRelativeResize="0"/>
          <p:nvPr/>
        </p:nvPicPr>
        <p:blipFill>
          <a:blip r:embed="rId2"/>
          <a:stretch>
            <a:fillRect/>
          </a:stretch>
        </p:blipFill>
        <p:spPr>
          <a:xfrm>
            <a:off x="9494400" y="311401"/>
            <a:ext cx="2259019" cy="102239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advTm="90876"/>
    </mc:Choice>
    <mc:Fallback>
      <p:transition spd="slow" advTm="90876"/>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p:nvPr/>
        </p:nvSpPr>
        <p:spPr>
          <a:xfrm>
            <a:off x="1" y="311400"/>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pPr>
              <a:buClr>
                <a:srgbClr val="000000"/>
              </a:buClr>
              <a:buSzPts val="1400"/>
            </a:pPr>
            <a:endParaRPr sz="1865"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45" name="Google Shape;145;p5"/>
          <p:cNvSpPr txBox="1"/>
          <p:nvPr/>
        </p:nvSpPr>
        <p:spPr>
          <a:xfrm>
            <a:off x="436800" y="311400"/>
            <a:ext cx="3770400" cy="633600"/>
          </a:xfrm>
          <a:prstGeom prst="rect">
            <a:avLst/>
          </a:prstGeom>
          <a:noFill/>
          <a:ln>
            <a:noFill/>
          </a:ln>
        </p:spPr>
        <p:txBody>
          <a:bodyPr spcFirstLastPara="1" wrap="square" lIns="0" tIns="0" rIns="0" bIns="0" anchor="ctr" anchorCtr="0">
            <a:noAutofit/>
          </a:bodyPr>
          <a:lstStyle/>
          <a:p>
            <a:r>
              <a:rPr lang="en-GB" sz="2000" b="1" dirty="0">
                <a:solidFill>
                  <a:schemeClr val="lt1"/>
                </a:solidFill>
                <a:latin typeface="Arial" panose="020B0604020202020204" pitchFamily="34" charset="0"/>
                <a:ea typeface="Roboto"/>
                <a:cs typeface="Arial" panose="020B0604020202020204" pitchFamily="34" charset="0"/>
                <a:sym typeface="Roboto"/>
              </a:rPr>
              <a:t>Question: 15</a:t>
            </a:r>
            <a:endParaRPr sz="2000" b="1" dirty="0">
              <a:solidFill>
                <a:schemeClr val="lt1"/>
              </a:solidFill>
              <a:latin typeface="Arial" panose="020B0604020202020204" pitchFamily="34" charset="0"/>
              <a:ea typeface="Roboto"/>
              <a:cs typeface="Arial" panose="020B0604020202020204" pitchFamily="34" charset="0"/>
              <a:sym typeface="Roboto"/>
            </a:endParaRPr>
          </a:p>
        </p:txBody>
      </p:sp>
      <p:pic>
        <p:nvPicPr>
          <p:cNvPr id="146" name="Google Shape;146;p5"/>
          <p:cNvPicPr preferRelativeResize="0"/>
          <p:nvPr/>
        </p:nvPicPr>
        <p:blipFill rotWithShape="1">
          <a:blip r:embed="rId1"/>
          <a:srcRect l="41240" t="9528" r="-23987" b="51129"/>
          <a:stretch>
            <a:fillRect/>
          </a:stretch>
        </p:blipFill>
        <p:spPr>
          <a:xfrm>
            <a:off x="0" y="6051774"/>
            <a:ext cx="3349592" cy="800729"/>
          </a:xfrm>
          <a:prstGeom prst="rect">
            <a:avLst/>
          </a:prstGeom>
          <a:noFill/>
          <a:ln>
            <a:noFill/>
          </a:ln>
        </p:spPr>
      </p:pic>
      <p:sp>
        <p:nvSpPr>
          <p:cNvPr id="147" name="Google Shape;147;p5"/>
          <p:cNvSpPr txBox="1">
            <a:spLocks noGrp="1"/>
          </p:cNvSpPr>
          <p:nvPr>
            <p:ph type="body" idx="1"/>
          </p:nvPr>
        </p:nvSpPr>
        <p:spPr>
          <a:xfrm>
            <a:off x="263200" y="1333799"/>
            <a:ext cx="11799097" cy="4899191"/>
          </a:xfrm>
          <a:prstGeom prst="rect">
            <a:avLst/>
          </a:prstGeom>
          <a:noFill/>
          <a:ln>
            <a:noFill/>
          </a:ln>
        </p:spPr>
        <p:txBody>
          <a:bodyPr spcFirstLastPara="1" vert="horz" wrap="square" lIns="121900" tIns="121900" rIns="121900" bIns="121900" rtlCol="0" anchor="t" anchorCtr="0">
            <a:noAutofit/>
          </a:bodyPr>
          <a:lstStyle/>
          <a:p>
            <a:pPr marL="152400" indent="0">
              <a:lnSpc>
                <a:spcPct val="100000"/>
              </a:lnSpc>
              <a:buNone/>
            </a:pPr>
            <a:r>
              <a:rPr lang="en-US" sz="1800" dirty="0">
                <a:latin typeface="Arial" panose="020B0604020202020204" pitchFamily="34" charset="0"/>
                <a:cs typeface="Arial" panose="020B0604020202020204" pitchFamily="34" charset="0"/>
              </a:rPr>
              <a:t>The distance travelled (in cm) by a simple pendulum in consecutive seconds are 16, 12, 9, ... How much distance will it travel before coming to rest? </a:t>
            </a: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495300" indent="-342900">
              <a:lnSpc>
                <a:spcPct val="100000"/>
              </a:lnSpc>
              <a:buAutoNum type="alphaUcPeriod"/>
            </a:pPr>
            <a:r>
              <a:rPr lang="en-US" sz="1800" dirty="0">
                <a:latin typeface="Arial" panose="020B0604020202020204" pitchFamily="34" charset="0"/>
                <a:ea typeface="Roboto" panose="02000000000000000000" pitchFamily="2" charset="0"/>
                <a:cs typeface="Arial" panose="020B0604020202020204" pitchFamily="34" charset="0"/>
                <a:sym typeface="Roboto"/>
              </a:rPr>
              <a:t>64</a:t>
            </a: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495300" indent="-342900">
              <a:lnSpc>
                <a:spcPct val="100000"/>
              </a:lnSpc>
              <a:buAutoNum type="alphaUcPeriod"/>
            </a:pPr>
            <a:r>
              <a:rPr lang="en-US" sz="1800" dirty="0">
                <a:latin typeface="Arial" panose="020B0604020202020204" pitchFamily="34" charset="0"/>
                <a:ea typeface="Roboto" panose="02000000000000000000" pitchFamily="2" charset="0"/>
                <a:cs typeface="Arial" panose="020B0604020202020204" pitchFamily="34" charset="0"/>
                <a:sym typeface="Roboto"/>
              </a:rPr>
              <a:t>65</a:t>
            </a: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495300" indent="-342900">
              <a:lnSpc>
                <a:spcPct val="100000"/>
              </a:lnSpc>
              <a:buAutoNum type="alphaUcPeriod"/>
            </a:pPr>
            <a:r>
              <a:rPr lang="en-US" sz="1800" dirty="0">
                <a:latin typeface="Arial" panose="020B0604020202020204" pitchFamily="34" charset="0"/>
                <a:ea typeface="Roboto" panose="02000000000000000000" pitchFamily="2" charset="0"/>
                <a:cs typeface="Arial" panose="020B0604020202020204" pitchFamily="34" charset="0"/>
                <a:sym typeface="Roboto"/>
              </a:rPr>
              <a:t>66</a:t>
            </a: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495300" indent="-342900">
              <a:lnSpc>
                <a:spcPct val="100000"/>
              </a:lnSpc>
              <a:buAutoNum type="alphaUcPeriod"/>
            </a:pPr>
            <a:r>
              <a:rPr lang="en-US" sz="1800" dirty="0">
                <a:latin typeface="Arial" panose="020B0604020202020204" pitchFamily="34" charset="0"/>
                <a:ea typeface="Roboto" panose="02000000000000000000" pitchFamily="2" charset="0"/>
                <a:cs typeface="Arial" panose="020B0604020202020204" pitchFamily="34" charset="0"/>
                <a:sym typeface="Roboto"/>
              </a:rPr>
              <a:t>67</a:t>
            </a: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r>
              <a:rPr lang="en-US" sz="1800" dirty="0">
                <a:latin typeface="Arial" panose="020B0604020202020204" pitchFamily="34" charset="0"/>
                <a:ea typeface="Roboto" panose="02000000000000000000" pitchFamily="2" charset="0"/>
                <a:cs typeface="Arial" panose="020B0604020202020204" pitchFamily="34" charset="0"/>
                <a:sym typeface="Roboto"/>
              </a:rPr>
              <a:t>										Answer: A</a:t>
            </a: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r>
              <a:rPr lang="en-US" sz="1800" dirty="0">
                <a:latin typeface="Arial" panose="020B0604020202020204" pitchFamily="34" charset="0"/>
                <a:ea typeface="Roboto" panose="02000000000000000000" pitchFamily="2" charset="0"/>
                <a:cs typeface="Arial" panose="020B0604020202020204" pitchFamily="34" charset="0"/>
                <a:sym typeface="Roboto"/>
              </a:rPr>
              <a:t>															</a:t>
            </a: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r>
              <a:rPr lang="en-US" sz="1800" dirty="0">
                <a:latin typeface="Arial" panose="020B0604020202020204" pitchFamily="34" charset="0"/>
                <a:ea typeface="Roboto" panose="02000000000000000000" pitchFamily="2" charset="0"/>
                <a:cs typeface="Arial" panose="020B0604020202020204" pitchFamily="34" charset="0"/>
                <a:sym typeface="Roboto"/>
              </a:rPr>
              <a:t>									</a:t>
            </a: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r>
              <a:rPr lang="en-US" sz="1800" dirty="0">
                <a:latin typeface="Arial" panose="020B0604020202020204" pitchFamily="34" charset="0"/>
                <a:ea typeface="Roboto" panose="02000000000000000000" pitchFamily="2" charset="0"/>
                <a:cs typeface="Arial" panose="020B0604020202020204" pitchFamily="34" charset="0"/>
                <a:sym typeface="Roboto"/>
              </a:rPr>
              <a:t>																					</a:t>
            </a: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r>
              <a:rPr lang="en-US" sz="1800" dirty="0">
                <a:latin typeface="Arial" panose="020B0604020202020204" pitchFamily="34" charset="0"/>
                <a:ea typeface="Roboto" panose="02000000000000000000" pitchFamily="2" charset="0"/>
                <a:cs typeface="Arial" panose="020B0604020202020204" pitchFamily="34" charset="0"/>
                <a:sym typeface="Roboto"/>
              </a:rPr>
              <a:t>										</a:t>
            </a:r>
            <a:endParaRPr lang="en-US" sz="1800" dirty="0">
              <a:latin typeface="Arial" panose="020B0604020202020204" pitchFamily="34" charset="0"/>
              <a:ea typeface="Roboto" panose="02000000000000000000" pitchFamily="2" charset="0"/>
              <a:cs typeface="Arial" panose="020B0604020202020204" pitchFamily="34" charset="0"/>
              <a:sym typeface="Roboto"/>
            </a:endParaRPr>
          </a:p>
        </p:txBody>
      </p:sp>
      <p:pic>
        <p:nvPicPr>
          <p:cNvPr id="69" name="Google Shape;69;p15"/>
          <p:cNvPicPr preferRelativeResize="0"/>
          <p:nvPr/>
        </p:nvPicPr>
        <p:blipFill>
          <a:blip r:embed="rId2"/>
          <a:stretch>
            <a:fillRect/>
          </a:stretch>
        </p:blipFill>
        <p:spPr>
          <a:xfrm>
            <a:off x="9494400" y="311401"/>
            <a:ext cx="2259019" cy="102239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advTm="90876"/>
    </mc:Choice>
    <mc:Fallback>
      <p:transition spd="slow" advTm="9087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7">
                                            <p:txEl>
                                              <p:pRg st="0" end="0"/>
                                            </p:txEl>
                                          </p:spTgt>
                                        </p:tgtEl>
                                        <p:attrNameLst>
                                          <p:attrName>style.visibility</p:attrName>
                                        </p:attrNameLst>
                                      </p:cBhvr>
                                      <p:to>
                                        <p:strVal val="visible"/>
                                      </p:to>
                                    </p:set>
                                    <p:animEffect transition="in" filter="fade">
                                      <p:cBhvr>
                                        <p:cTn id="7" dur="1000"/>
                                        <p:tgtEl>
                                          <p:spTgt spid="147">
                                            <p:txEl>
                                              <p:pRg st="0" end="0"/>
                                            </p:txEl>
                                          </p:spTgt>
                                        </p:tgtEl>
                                      </p:cBhvr>
                                    </p:animEffect>
                                    <p:anim calcmode="lin" valueType="num">
                                      <p:cBhvr>
                                        <p:cTn id="8" dur="1000" fill="hold"/>
                                        <p:tgtEl>
                                          <p:spTgt spid="14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47">
                                            <p:txEl>
                                              <p:pRg st="2" end="2"/>
                                            </p:txEl>
                                          </p:spTgt>
                                        </p:tgtEl>
                                        <p:attrNameLst>
                                          <p:attrName>style.visibility</p:attrName>
                                        </p:attrNameLst>
                                      </p:cBhvr>
                                      <p:to>
                                        <p:strVal val="visible"/>
                                      </p:to>
                                    </p:set>
                                    <p:anim calcmode="lin" valueType="num">
                                      <p:cBhvr additive="base">
                                        <p:cTn id="14" dur="500" fill="hold"/>
                                        <p:tgtEl>
                                          <p:spTgt spid="147">
                                            <p:txEl>
                                              <p:pRg st="2" end="2"/>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1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47">
                                            <p:txEl>
                                              <p:pRg st="3" end="3"/>
                                            </p:txEl>
                                          </p:spTgt>
                                        </p:tgtEl>
                                        <p:attrNameLst>
                                          <p:attrName>style.visibility</p:attrName>
                                        </p:attrNameLst>
                                      </p:cBhvr>
                                      <p:to>
                                        <p:strVal val="visible"/>
                                      </p:to>
                                    </p:set>
                                    <p:anim calcmode="lin" valueType="num">
                                      <p:cBhvr additive="base">
                                        <p:cTn id="20" dur="500" fill="hold"/>
                                        <p:tgtEl>
                                          <p:spTgt spid="147">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47">
                                            <p:txEl>
                                              <p:pRg st="4" end="4"/>
                                            </p:txEl>
                                          </p:spTgt>
                                        </p:tgtEl>
                                        <p:attrNameLst>
                                          <p:attrName>style.visibility</p:attrName>
                                        </p:attrNameLst>
                                      </p:cBhvr>
                                      <p:to>
                                        <p:strVal val="visible"/>
                                      </p:to>
                                    </p:set>
                                    <p:anim calcmode="lin" valueType="num">
                                      <p:cBhvr additive="base">
                                        <p:cTn id="26" dur="500" fill="hold"/>
                                        <p:tgtEl>
                                          <p:spTgt spid="147">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47">
                                            <p:txEl>
                                              <p:pRg st="5" end="5"/>
                                            </p:txEl>
                                          </p:spTgt>
                                        </p:tgtEl>
                                        <p:attrNameLst>
                                          <p:attrName>style.visibility</p:attrName>
                                        </p:attrNameLst>
                                      </p:cBhvr>
                                      <p:to>
                                        <p:strVal val="visible"/>
                                      </p:to>
                                    </p:set>
                                    <p:anim calcmode="lin" valueType="num">
                                      <p:cBhvr additive="base">
                                        <p:cTn id="32" dur="500" fill="hold"/>
                                        <p:tgtEl>
                                          <p:spTgt spid="147">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4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8" presetClass="entr" presetSubtype="16" fill="hold" nodeType="clickEffect">
                                  <p:stCondLst>
                                    <p:cond delay="0"/>
                                  </p:stCondLst>
                                  <p:childTnLst>
                                    <p:set>
                                      <p:cBhvr>
                                        <p:cTn id="37" dur="1" fill="hold">
                                          <p:stCondLst>
                                            <p:cond delay="0"/>
                                          </p:stCondLst>
                                        </p:cTn>
                                        <p:tgtEl>
                                          <p:spTgt spid="147">
                                            <p:txEl>
                                              <p:pRg st="14" end="14"/>
                                            </p:txEl>
                                          </p:spTgt>
                                        </p:tgtEl>
                                        <p:attrNameLst>
                                          <p:attrName>style.visibility</p:attrName>
                                        </p:attrNameLst>
                                      </p:cBhvr>
                                      <p:to>
                                        <p:strVal val="visible"/>
                                      </p:to>
                                    </p:set>
                                    <p:animEffect transition="in" filter="diamond(in)">
                                      <p:cBhvr>
                                        <p:cTn id="38" dur="2000"/>
                                        <p:tgtEl>
                                          <p:spTgt spid="147">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Shape 143"/>
        <p:cNvGrpSpPr/>
        <p:nvPr/>
      </p:nvGrpSpPr>
      <p:grpSpPr>
        <a:xfrm>
          <a:off x="0" y="0"/>
          <a:ext cx="0" cy="0"/>
          <a:chOff x="0" y="0"/>
          <a:chExt cx="0" cy="0"/>
        </a:xfrm>
      </p:grpSpPr>
      <p:sp>
        <p:nvSpPr>
          <p:cNvPr id="144" name="Google Shape;144;p5"/>
          <p:cNvSpPr/>
          <p:nvPr/>
        </p:nvSpPr>
        <p:spPr>
          <a:xfrm>
            <a:off x="1" y="311400"/>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pPr>
              <a:buClr>
                <a:srgbClr val="000000"/>
              </a:buClr>
              <a:buSzPts val="1400"/>
            </a:pPr>
            <a:endParaRPr sz="1865"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45" name="Google Shape;145;p5"/>
          <p:cNvSpPr txBox="1"/>
          <p:nvPr/>
        </p:nvSpPr>
        <p:spPr>
          <a:xfrm>
            <a:off x="415088" y="302415"/>
            <a:ext cx="3770400" cy="633600"/>
          </a:xfrm>
          <a:prstGeom prst="rect">
            <a:avLst/>
          </a:prstGeom>
          <a:noFill/>
          <a:ln>
            <a:noFill/>
          </a:ln>
        </p:spPr>
        <p:txBody>
          <a:bodyPr spcFirstLastPara="1" wrap="square" lIns="0" tIns="0" rIns="0" bIns="0" anchor="ctr" anchorCtr="0">
            <a:noAutofit/>
          </a:bodyPr>
          <a:lstStyle/>
          <a:p>
            <a:r>
              <a:rPr lang="en-GB" sz="2000" b="1" dirty="0">
                <a:solidFill>
                  <a:schemeClr val="lt1"/>
                </a:solidFill>
                <a:latin typeface="Arial" panose="020B0604020202020204" pitchFamily="34" charset="0"/>
                <a:ea typeface="Roboto"/>
                <a:cs typeface="Arial" panose="020B0604020202020204" pitchFamily="34" charset="0"/>
                <a:sym typeface="Roboto"/>
              </a:rPr>
              <a:t>Explanation: 15</a:t>
            </a:r>
            <a:endParaRPr sz="2000" b="1" dirty="0">
              <a:solidFill>
                <a:schemeClr val="lt1"/>
              </a:solidFill>
              <a:latin typeface="Arial" panose="020B0604020202020204" pitchFamily="34" charset="0"/>
              <a:ea typeface="Roboto"/>
              <a:cs typeface="Arial" panose="020B0604020202020204" pitchFamily="34" charset="0"/>
              <a:sym typeface="Roboto"/>
            </a:endParaRPr>
          </a:p>
        </p:txBody>
      </p:sp>
      <p:pic>
        <p:nvPicPr>
          <p:cNvPr id="146" name="Google Shape;146;p5"/>
          <p:cNvPicPr preferRelativeResize="0"/>
          <p:nvPr/>
        </p:nvPicPr>
        <p:blipFill rotWithShape="1">
          <a:blip r:embed="rId1"/>
          <a:srcRect l="41240" t="9528" r="-23987" b="51129"/>
          <a:stretch>
            <a:fillRect/>
          </a:stretch>
        </p:blipFill>
        <p:spPr>
          <a:xfrm>
            <a:off x="0" y="6051774"/>
            <a:ext cx="3349592" cy="800729"/>
          </a:xfrm>
          <a:prstGeom prst="rect">
            <a:avLst/>
          </a:prstGeom>
          <a:noFill/>
          <a:ln>
            <a:noFill/>
          </a:ln>
        </p:spPr>
      </p:pic>
      <p:sp>
        <p:nvSpPr>
          <p:cNvPr id="9" name="Text Placeholder 8"/>
          <p:cNvSpPr>
            <a:spLocks noGrp="1"/>
          </p:cNvSpPr>
          <p:nvPr>
            <p:ph type="body" idx="1"/>
          </p:nvPr>
        </p:nvSpPr>
        <p:spPr>
          <a:xfrm>
            <a:off x="184731" y="1339533"/>
            <a:ext cx="11360800" cy="4555200"/>
          </a:xfrm>
        </p:spPr>
        <p:txBody>
          <a:bodyPr>
            <a:normAutofit/>
          </a:bodyPr>
          <a:lstStyle/>
          <a:p>
            <a:pPr marL="152400" indent="0">
              <a:buNone/>
            </a:pPr>
            <a:r>
              <a:rPr lang="en-US" sz="1800" dirty="0"/>
              <a:t>: The distance travelled by the pendulum in consecutive seconds are, 16, 12, 9, ... is an infinite geometric progression with the first term a = 16 and r =12/ 16</a:t>
            </a:r>
            <a:endParaRPr lang="en-US" sz="1800" dirty="0"/>
          </a:p>
          <a:p>
            <a:pPr marL="152400" indent="0">
              <a:buNone/>
            </a:pPr>
            <a:r>
              <a:rPr lang="en-US" sz="1800" dirty="0"/>
              <a:t> =3/4 &lt;1.</a:t>
            </a:r>
            <a:endParaRPr lang="en-US" sz="1800" dirty="0"/>
          </a:p>
          <a:p>
            <a:pPr marL="152400" indent="0">
              <a:buNone/>
            </a:pPr>
            <a:r>
              <a:rPr lang="en-US" sz="1800" dirty="0"/>
              <a:t>Hence, using the formula S= a/1-r we have S = 16 /1- (3/ 4)</a:t>
            </a:r>
            <a:endParaRPr lang="en-US" sz="1800" dirty="0"/>
          </a:p>
          <a:p>
            <a:pPr marL="152400" indent="0">
              <a:buNone/>
            </a:pPr>
            <a:r>
              <a:rPr lang="en-US" sz="1800" dirty="0"/>
              <a:t> 16 /(1 /4)</a:t>
            </a:r>
            <a:endParaRPr lang="en-US" sz="1800" dirty="0"/>
          </a:p>
          <a:p>
            <a:pPr marL="152400" indent="0">
              <a:buNone/>
            </a:pPr>
            <a:r>
              <a:rPr lang="en-US" sz="1800" dirty="0"/>
              <a:t>= 64  </a:t>
            </a:r>
            <a:endParaRPr lang="en-US" sz="1800" dirty="0"/>
          </a:p>
          <a:p>
            <a:pPr marL="152400" indent="0">
              <a:buNone/>
            </a:pPr>
            <a:r>
              <a:rPr lang="en-US" sz="1800" dirty="0"/>
              <a:t>∴ Distance travelled by the pendulum is 64 cm</a:t>
            </a:r>
            <a:endParaRPr lang="pt-BR" sz="1800" dirty="0">
              <a:latin typeface="Arial" panose="020B0604020202020204" pitchFamily="34" charset="0"/>
              <a:cs typeface="Arial" panose="020B0604020202020204" pitchFamily="34" charset="0"/>
            </a:endParaRPr>
          </a:p>
        </p:txBody>
      </p:sp>
      <p:sp>
        <p:nvSpPr>
          <p:cNvPr id="3" name="AutoShape 2"/>
          <p:cNvSpPr>
            <a:spLocks noChangeAspect="1" noChangeArrowheads="1"/>
          </p:cNvSpPr>
          <p:nvPr/>
        </p:nvSpPr>
        <p:spPr bwMode="auto">
          <a:xfrm>
            <a:off x="2447925" y="-16541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4" name="AutoShape 3"/>
          <p:cNvSpPr>
            <a:spLocks noChangeAspect="1" noChangeArrowheads="1"/>
          </p:cNvSpPr>
          <p:nvPr/>
        </p:nvSpPr>
        <p:spPr bwMode="auto">
          <a:xfrm>
            <a:off x="793750" y="-13636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5" name="AutoShape 4"/>
          <p:cNvSpPr>
            <a:spLocks noChangeAspect="1" noChangeArrowheads="1"/>
          </p:cNvSpPr>
          <p:nvPr/>
        </p:nvSpPr>
        <p:spPr bwMode="auto">
          <a:xfrm>
            <a:off x="403225" y="-10747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6" name="AutoShape 5"/>
          <p:cNvSpPr>
            <a:spLocks noChangeAspect="1" noChangeArrowheads="1"/>
          </p:cNvSpPr>
          <p:nvPr/>
        </p:nvSpPr>
        <p:spPr bwMode="auto">
          <a:xfrm>
            <a:off x="684213" y="-7842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8" name="AutoShape 6"/>
          <p:cNvSpPr>
            <a:spLocks noChangeAspect="1" noChangeArrowheads="1"/>
          </p:cNvSpPr>
          <p:nvPr/>
        </p:nvSpPr>
        <p:spPr bwMode="auto">
          <a:xfrm>
            <a:off x="536575" y="-4953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10" name="AutoShape 7"/>
          <p:cNvSpPr>
            <a:spLocks noChangeAspect="1" noChangeArrowheads="1"/>
          </p:cNvSpPr>
          <p:nvPr/>
        </p:nvSpPr>
        <p:spPr bwMode="auto">
          <a:xfrm>
            <a:off x="541338" y="-2063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11" name="AutoShape 8"/>
          <p:cNvSpPr>
            <a:spLocks noChangeAspect="1" noChangeArrowheads="1"/>
          </p:cNvSpPr>
          <p:nvPr/>
        </p:nvSpPr>
        <p:spPr bwMode="auto">
          <a:xfrm>
            <a:off x="762000" y="9985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7" name="AutoShape 2"/>
          <p:cNvSpPr>
            <a:spLocks noChangeAspect="1" noChangeArrowheads="1"/>
          </p:cNvSpPr>
          <p:nvPr/>
        </p:nvSpPr>
        <p:spPr bwMode="auto">
          <a:xfrm>
            <a:off x="700088" y="223664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12" name="AutoShape 3"/>
          <p:cNvSpPr>
            <a:spLocks noChangeAspect="1" noChangeArrowheads="1"/>
          </p:cNvSpPr>
          <p:nvPr/>
        </p:nvSpPr>
        <p:spPr bwMode="auto">
          <a:xfrm>
            <a:off x="720725" y="307484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13" name="AutoShape 4"/>
          <p:cNvSpPr>
            <a:spLocks noChangeAspect="1" noChangeArrowheads="1"/>
          </p:cNvSpPr>
          <p:nvPr/>
        </p:nvSpPr>
        <p:spPr bwMode="auto">
          <a:xfrm>
            <a:off x="1597025" y="307484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14" name="AutoShape 5"/>
          <p:cNvSpPr>
            <a:spLocks noChangeAspect="1" noChangeArrowheads="1"/>
          </p:cNvSpPr>
          <p:nvPr/>
        </p:nvSpPr>
        <p:spPr bwMode="auto">
          <a:xfrm>
            <a:off x="2430463" y="307484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15" name="AutoShape 6"/>
          <p:cNvSpPr>
            <a:spLocks noChangeAspect="1" noChangeArrowheads="1"/>
          </p:cNvSpPr>
          <p:nvPr/>
        </p:nvSpPr>
        <p:spPr bwMode="auto">
          <a:xfrm>
            <a:off x="687388" y="336535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16" name="AutoShape 7"/>
          <p:cNvSpPr>
            <a:spLocks noChangeAspect="1" noChangeArrowheads="1"/>
          </p:cNvSpPr>
          <p:nvPr/>
        </p:nvSpPr>
        <p:spPr bwMode="auto">
          <a:xfrm>
            <a:off x="2147888" y="336535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17" name="AutoShape 8"/>
          <p:cNvSpPr>
            <a:spLocks noChangeAspect="1" noChangeArrowheads="1"/>
          </p:cNvSpPr>
          <p:nvPr/>
        </p:nvSpPr>
        <p:spPr bwMode="auto">
          <a:xfrm>
            <a:off x="5124450" y="336535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18" name="AutoShape 9"/>
          <p:cNvSpPr>
            <a:spLocks noChangeAspect="1" noChangeArrowheads="1"/>
          </p:cNvSpPr>
          <p:nvPr/>
        </p:nvSpPr>
        <p:spPr bwMode="auto">
          <a:xfrm>
            <a:off x="722313" y="365427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pic>
        <p:nvPicPr>
          <p:cNvPr id="69" name="Google Shape;69;p15"/>
          <p:cNvPicPr preferRelativeResize="0"/>
          <p:nvPr/>
        </p:nvPicPr>
        <p:blipFill>
          <a:blip r:embed="rId2"/>
          <a:stretch>
            <a:fillRect/>
          </a:stretch>
        </p:blipFill>
        <p:spPr>
          <a:xfrm>
            <a:off x="9494400" y="311401"/>
            <a:ext cx="2259019" cy="102239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advTm="90876"/>
    </mc:Choice>
    <mc:Fallback>
      <p:transition spd="slow" advTm="90876"/>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2800" b="1" dirty="0">
                <a:latin typeface="Arial" panose="020B0604020202020204" pitchFamily="34" charset="0"/>
                <a:cs typeface="Arial" panose="020B0604020202020204" pitchFamily="34" charset="0"/>
              </a:rPr>
              <a:t>THANK YOU</a:t>
            </a:r>
            <a:endParaRPr lang="en-IN" sz="2800" b="1"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1"/>
          <a:srcRect l="41241" t="9528" r="-23988" b="51129"/>
          <a:stretch>
            <a:fillRect/>
          </a:stretch>
        </p:blipFill>
        <p:spPr>
          <a:xfrm>
            <a:off x="0" y="5431670"/>
            <a:ext cx="5943600" cy="1420833"/>
          </a:xfrm>
          <a:prstGeom prst="rect">
            <a:avLst/>
          </a:prstGeom>
          <a:noFill/>
          <a:ln>
            <a:noFill/>
          </a:ln>
        </p:spPr>
      </p:pic>
      <p:pic>
        <p:nvPicPr>
          <p:cNvPr id="69" name="Google Shape;69;p15"/>
          <p:cNvPicPr preferRelativeResize="0"/>
          <p:nvPr/>
        </p:nvPicPr>
        <p:blipFill>
          <a:blip r:embed="rId2"/>
          <a:stretch>
            <a:fillRect/>
          </a:stretch>
        </p:blipFill>
        <p:spPr>
          <a:xfrm>
            <a:off x="9494400" y="311401"/>
            <a:ext cx="2259019" cy="1022399"/>
          </a:xfrm>
          <a:prstGeom prst="rect">
            <a:avLst/>
          </a:prstGeom>
          <a:noFill/>
          <a:ln>
            <a:noFill/>
          </a:ln>
        </p:spPr>
      </p:pic>
      <p:sp>
        <p:nvSpPr>
          <p:cNvPr id="70" name="Google Shape;70;p15"/>
          <p:cNvSpPr/>
          <p:nvPr/>
        </p:nvSpPr>
        <p:spPr>
          <a:xfrm>
            <a:off x="1" y="188851"/>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endParaRPr lang="en-IN" sz="2400" dirty="0">
              <a:solidFill>
                <a:schemeClr val="bg1"/>
              </a:solidFill>
            </a:endParaRPr>
          </a:p>
          <a:p>
            <a:r>
              <a:rPr lang="en-IN" sz="2400" dirty="0">
                <a:solidFill>
                  <a:schemeClr val="bg1"/>
                </a:solidFill>
              </a:rPr>
              <a:t>INTRODUCTION TO GEOMETRIC PROGRESSION</a:t>
            </a:r>
            <a:endParaRPr lang="en-IN" sz="2400" dirty="0">
              <a:solidFill>
                <a:schemeClr val="bg1"/>
              </a:solidFill>
            </a:endParaRPr>
          </a:p>
          <a:p>
            <a:endParaRPr sz="2400" dirty="0"/>
          </a:p>
        </p:txBody>
      </p:sp>
      <p:sp>
        <p:nvSpPr>
          <p:cNvPr id="3" name="TextBox 2"/>
          <p:cNvSpPr txBox="1"/>
          <p:nvPr/>
        </p:nvSpPr>
        <p:spPr>
          <a:xfrm>
            <a:off x="501783" y="1453381"/>
            <a:ext cx="11188433" cy="393954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 geometric progression is a sequence in which each term is derived by multiplying or dividing the </a:t>
            </a:r>
            <a:r>
              <a:rPr lang="en-US" dirty="0" err="1">
                <a:latin typeface="Arial" panose="020B0604020202020204" pitchFamily="34" charset="0"/>
                <a:cs typeface="Arial" panose="020B0604020202020204" pitchFamily="34" charset="0"/>
              </a:rPr>
              <a:t>preceeding</a:t>
            </a:r>
            <a:r>
              <a:rPr lang="en-US" dirty="0">
                <a:latin typeface="Arial" panose="020B0604020202020204" pitchFamily="34" charset="0"/>
                <a:cs typeface="Arial" panose="020B0604020202020204" pitchFamily="34" charset="0"/>
              </a:rPr>
              <a:t> term by a fixed number called the common ratio. </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general form of a GP is a, </a:t>
            </a:r>
            <a:r>
              <a:rPr lang="en-US" dirty="0" err="1">
                <a:latin typeface="Arial" panose="020B0604020202020204" pitchFamily="34" charset="0"/>
                <a:cs typeface="Arial" panose="020B0604020202020204" pitchFamily="34" charset="0"/>
              </a:rPr>
              <a:t>ar</a:t>
            </a:r>
            <a:r>
              <a:rPr lang="en-US" dirty="0">
                <a:latin typeface="Arial" panose="020B0604020202020204" pitchFamily="34" charset="0"/>
                <a:cs typeface="Arial" panose="020B0604020202020204" pitchFamily="34" charset="0"/>
              </a:rPr>
              <a:t>, ar</a:t>
            </a:r>
            <a:r>
              <a:rPr lang="en-US" baseline="30000" dirty="0">
                <a:latin typeface="Arial" panose="020B0604020202020204" pitchFamily="34" charset="0"/>
                <a:cs typeface="Arial" panose="020B0604020202020204" pitchFamily="34" charset="0"/>
              </a:rPr>
              <a:t>2</a:t>
            </a:r>
            <a:r>
              <a:rPr lang="en-US" dirty="0">
                <a:latin typeface="Arial" panose="020B0604020202020204" pitchFamily="34" charset="0"/>
                <a:cs typeface="Arial" panose="020B0604020202020204" pitchFamily="34" charset="0"/>
              </a:rPr>
              <a:t>, ar</a:t>
            </a:r>
            <a:r>
              <a:rPr lang="en-US" baseline="30000" dirty="0">
                <a:latin typeface="Arial" panose="020B0604020202020204" pitchFamily="34" charset="0"/>
                <a:cs typeface="Arial" panose="020B0604020202020204" pitchFamily="34" charset="0"/>
              </a:rPr>
              <a:t>3</a:t>
            </a:r>
            <a:r>
              <a:rPr lang="en-US" dirty="0">
                <a:latin typeface="Arial" panose="020B0604020202020204" pitchFamily="34" charset="0"/>
                <a:cs typeface="Arial" panose="020B0604020202020204" pitchFamily="34" charset="0"/>
              </a:rPr>
              <a:t> and so on.</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nth term of a GP series is T</a:t>
            </a:r>
            <a:r>
              <a:rPr lang="en-US" baseline="-25000" dirty="0">
                <a:latin typeface="Arial" panose="020B0604020202020204" pitchFamily="34" charset="0"/>
                <a:cs typeface="Arial" panose="020B0604020202020204" pitchFamily="34" charset="0"/>
              </a:rPr>
              <a:t>n</a:t>
            </a:r>
            <a:r>
              <a:rPr lang="en-US" dirty="0">
                <a:latin typeface="Arial" panose="020B0604020202020204" pitchFamily="34" charset="0"/>
                <a:cs typeface="Arial" panose="020B0604020202020204" pitchFamily="34" charset="0"/>
              </a:rPr>
              <a:t> = ar</a:t>
            </a:r>
            <a:r>
              <a:rPr lang="en-US" baseline="30000" dirty="0">
                <a:latin typeface="Arial" panose="020B0604020202020204" pitchFamily="34" charset="0"/>
                <a:cs typeface="Arial" panose="020B0604020202020204" pitchFamily="34" charset="0"/>
              </a:rPr>
              <a:t>n-1</a:t>
            </a:r>
            <a:r>
              <a:rPr lang="en-US" dirty="0">
                <a:latin typeface="Arial" panose="020B0604020202020204" pitchFamily="34" charset="0"/>
                <a:cs typeface="Arial" panose="020B0604020202020204" pitchFamily="34" charset="0"/>
              </a:rPr>
              <a:t>, where a = first term and r = common ratio = T</a:t>
            </a:r>
            <a:r>
              <a:rPr lang="en-US" baseline="-25000" dirty="0">
                <a:latin typeface="Arial" panose="020B0604020202020204" pitchFamily="34" charset="0"/>
                <a:cs typeface="Arial" panose="020B0604020202020204" pitchFamily="34" charset="0"/>
              </a:rPr>
              <a:t>n</a:t>
            </a:r>
            <a:r>
              <a:rPr lang="en-US" dirty="0">
                <a:latin typeface="Arial" panose="020B0604020202020204" pitchFamily="34" charset="0"/>
                <a:cs typeface="Arial" panose="020B0604020202020204" pitchFamily="34" charset="0"/>
              </a:rPr>
              <a:t>/T</a:t>
            </a:r>
            <a:r>
              <a:rPr lang="en-US" baseline="-25000" dirty="0">
                <a:latin typeface="Arial" panose="020B0604020202020204" pitchFamily="34" charset="0"/>
                <a:cs typeface="Arial" panose="020B0604020202020204" pitchFamily="34" charset="0"/>
              </a:rPr>
              <a:t>n-1</a:t>
            </a:r>
            <a:r>
              <a:rPr lang="en-US" dirty="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sum of first n terms of a GP  </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For example, the sequence 4, -2, 1, - 1/2,.... is a Geometric Progression (GP) for which - 1/2 is the common ratio.</a:t>
            </a:r>
            <a:endParaRPr lang="en-US" dirty="0">
              <a:latin typeface="Arial" panose="020B0604020202020204" pitchFamily="34" charset="0"/>
              <a:cs typeface="Arial" panose="020B0604020202020204" pitchFamily="34" charset="0"/>
            </a:endParaRPr>
          </a:p>
          <a:p>
            <a:endParaRPr lang="en-IN" i="1"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p:txBody>
      </p:sp>
      <p:pic>
        <p:nvPicPr>
          <p:cNvPr id="8" name="Graphic 7"/>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28806" y="3423151"/>
            <a:ext cx="742950" cy="3429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1000"/>
                                        <p:tgtEl>
                                          <p:spTgt spid="8"/>
                                        </p:tgtEl>
                                      </p:cBhvr>
                                    </p:animEffect>
                                    <p:anim calcmode="lin" valueType="num">
                                      <p:cBhvr>
                                        <p:cTn id="36" dur="1000" fill="hold"/>
                                        <p:tgtEl>
                                          <p:spTgt spid="8"/>
                                        </p:tgtEl>
                                        <p:attrNameLst>
                                          <p:attrName>ppt_x</p:attrName>
                                        </p:attrNameLst>
                                      </p:cBhvr>
                                      <p:tavLst>
                                        <p:tav tm="0">
                                          <p:val>
                                            <p:strVal val="#ppt_x"/>
                                          </p:val>
                                        </p:tav>
                                        <p:tav tm="100000">
                                          <p:val>
                                            <p:strVal val="#ppt_x"/>
                                          </p:val>
                                        </p:tav>
                                      </p:tavLst>
                                    </p:anim>
                                    <p:anim calcmode="lin" valueType="num">
                                      <p:cBhvr>
                                        <p:cTn id="3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1000"/>
                                        <p:tgtEl>
                                          <p:spTgt spid="3">
                                            <p:txEl>
                                              <p:pRg st="8" end="8"/>
                                            </p:txEl>
                                          </p:spTgt>
                                        </p:tgtEl>
                                      </p:cBhvr>
                                    </p:animEffect>
                                    <p:anim calcmode="lin" valueType="num">
                                      <p:cBhvr>
                                        <p:cTn id="4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p:nvPr/>
        </p:nvSpPr>
        <p:spPr>
          <a:xfrm>
            <a:off x="1" y="311400"/>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pPr>
              <a:buClr>
                <a:srgbClr val="000000"/>
              </a:buClr>
              <a:buSzPts val="1400"/>
            </a:pPr>
            <a:endParaRPr sz="1865"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45" name="Google Shape;145;p5"/>
          <p:cNvSpPr txBox="1"/>
          <p:nvPr/>
        </p:nvSpPr>
        <p:spPr>
          <a:xfrm>
            <a:off x="466400" y="311400"/>
            <a:ext cx="3944000" cy="633600"/>
          </a:xfrm>
          <a:prstGeom prst="rect">
            <a:avLst/>
          </a:prstGeom>
          <a:noFill/>
          <a:ln>
            <a:noFill/>
          </a:ln>
        </p:spPr>
        <p:txBody>
          <a:bodyPr spcFirstLastPara="1" wrap="square" lIns="0" tIns="0" rIns="0" bIns="0" anchor="ctr" anchorCtr="0">
            <a:noAutofit/>
          </a:bodyPr>
          <a:lstStyle/>
          <a:p>
            <a:r>
              <a:rPr lang="en-GB" sz="2000" b="1" dirty="0">
                <a:solidFill>
                  <a:schemeClr val="lt1"/>
                </a:solidFill>
                <a:latin typeface="Arial" panose="020B0604020202020204" pitchFamily="34" charset="0"/>
                <a:ea typeface="Roboto"/>
                <a:cs typeface="Arial" panose="020B0604020202020204" pitchFamily="34" charset="0"/>
                <a:sym typeface="Roboto"/>
              </a:rPr>
              <a:t>Question</a:t>
            </a:r>
            <a:r>
              <a:rPr lang="en-GB" sz="2665" b="1" dirty="0">
                <a:solidFill>
                  <a:schemeClr val="lt1"/>
                </a:solidFill>
                <a:latin typeface="Calibri" panose="020F0502020204030204" pitchFamily="34" charset="0"/>
                <a:ea typeface="Roboto"/>
                <a:cs typeface="Roboto"/>
                <a:sym typeface="Roboto"/>
              </a:rPr>
              <a:t>: 01</a:t>
            </a:r>
            <a:endParaRPr sz="2665" b="1" dirty="0">
              <a:solidFill>
                <a:schemeClr val="lt1"/>
              </a:solidFill>
              <a:latin typeface="Calibri" panose="020F0502020204030204" pitchFamily="34" charset="0"/>
              <a:ea typeface="Roboto"/>
              <a:cs typeface="Roboto"/>
              <a:sym typeface="Roboto"/>
            </a:endParaRPr>
          </a:p>
        </p:txBody>
      </p:sp>
      <p:pic>
        <p:nvPicPr>
          <p:cNvPr id="146" name="Google Shape;146;p5"/>
          <p:cNvPicPr preferRelativeResize="0"/>
          <p:nvPr/>
        </p:nvPicPr>
        <p:blipFill rotWithShape="1">
          <a:blip r:embed="rId1"/>
          <a:srcRect l="41240" t="9528" r="-23987" b="51129"/>
          <a:stretch>
            <a:fillRect/>
          </a:stretch>
        </p:blipFill>
        <p:spPr>
          <a:xfrm>
            <a:off x="0" y="6051774"/>
            <a:ext cx="3349592" cy="800729"/>
          </a:xfrm>
          <a:prstGeom prst="rect">
            <a:avLst/>
          </a:prstGeom>
          <a:noFill/>
          <a:ln>
            <a:noFill/>
          </a:ln>
        </p:spPr>
      </p:pic>
      <p:sp>
        <p:nvSpPr>
          <p:cNvPr id="147" name="Google Shape;147;p5"/>
          <p:cNvSpPr txBox="1">
            <a:spLocks noGrp="1"/>
          </p:cNvSpPr>
          <p:nvPr>
            <p:ph type="body" idx="1"/>
          </p:nvPr>
        </p:nvSpPr>
        <p:spPr>
          <a:xfrm>
            <a:off x="263200" y="1333799"/>
            <a:ext cx="11799097" cy="4899191"/>
          </a:xfrm>
          <a:prstGeom prst="rect">
            <a:avLst/>
          </a:prstGeom>
          <a:noFill/>
          <a:ln>
            <a:noFill/>
          </a:ln>
        </p:spPr>
        <p:txBody>
          <a:bodyPr spcFirstLastPara="1" vert="horz" wrap="square" lIns="121900" tIns="121900" rIns="121900" bIns="121900" rtlCol="0" anchor="t" anchorCtr="0">
            <a:noAutofit/>
          </a:bodyPr>
          <a:lstStyle/>
          <a:p>
            <a:pPr marL="152400" indent="0">
              <a:buNone/>
            </a:pPr>
            <a:r>
              <a:rPr lang="en-US" sz="1800" dirty="0">
                <a:latin typeface="Arial" panose="020B0604020202020204" pitchFamily="34" charset="0"/>
                <a:cs typeface="Arial" panose="020B0604020202020204" pitchFamily="34" charset="0"/>
              </a:rPr>
              <a:t>A number 21 is divided into three parts which are in AP and sum of their squares Is 155. Find the largest number.</a:t>
            </a:r>
            <a:endParaRPr lang="en-US" sz="1800" dirty="0">
              <a:latin typeface="Arial" panose="020B0604020202020204" pitchFamily="34" charset="0"/>
              <a:cs typeface="Arial" panose="020B0604020202020204" pitchFamily="34" charset="0"/>
            </a:endParaRPr>
          </a:p>
          <a:p>
            <a:pPr marL="152400" indent="0">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50000"/>
              </a:lnSpc>
              <a:buNone/>
            </a:pPr>
            <a:r>
              <a:rPr lang="en-US" sz="1800" dirty="0">
                <a:latin typeface="Arial" panose="020B0604020202020204" pitchFamily="34" charset="0"/>
                <a:ea typeface="Roboto" panose="02000000000000000000" pitchFamily="2" charset="0"/>
                <a:cs typeface="Arial" panose="020B0604020202020204" pitchFamily="34" charset="0"/>
                <a:sym typeface="Roboto"/>
              </a:rPr>
              <a:t>A. 6</a:t>
            </a: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50000"/>
              </a:lnSpc>
              <a:buNone/>
            </a:pPr>
            <a:r>
              <a:rPr lang="en-US" sz="1800" dirty="0">
                <a:latin typeface="Arial" panose="020B0604020202020204" pitchFamily="34" charset="0"/>
                <a:ea typeface="Roboto" panose="02000000000000000000" pitchFamily="2" charset="0"/>
                <a:cs typeface="Arial" panose="020B0604020202020204" pitchFamily="34" charset="0"/>
                <a:sym typeface="Roboto"/>
              </a:rPr>
              <a:t>B. 7</a:t>
            </a: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50000"/>
              </a:lnSpc>
              <a:buNone/>
            </a:pPr>
            <a:r>
              <a:rPr lang="en-US" sz="1800" dirty="0">
                <a:latin typeface="Arial" panose="020B0604020202020204" pitchFamily="34" charset="0"/>
                <a:ea typeface="Roboto" panose="02000000000000000000" pitchFamily="2" charset="0"/>
                <a:cs typeface="Arial" panose="020B0604020202020204" pitchFamily="34" charset="0"/>
                <a:sym typeface="Roboto"/>
              </a:rPr>
              <a:t>C. 8</a:t>
            </a: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50000"/>
              </a:lnSpc>
              <a:buNone/>
            </a:pPr>
            <a:r>
              <a:rPr lang="en-US" sz="1800" dirty="0">
                <a:latin typeface="Arial" panose="020B0604020202020204" pitchFamily="34" charset="0"/>
                <a:ea typeface="Roboto" panose="02000000000000000000" pitchFamily="2" charset="0"/>
                <a:cs typeface="Arial" panose="020B0604020202020204" pitchFamily="34" charset="0"/>
                <a:sym typeface="Roboto"/>
              </a:rPr>
              <a:t>D. 9</a:t>
            </a: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buNone/>
            </a:pPr>
            <a:r>
              <a:rPr lang="en-US" sz="1800" dirty="0">
                <a:latin typeface="Arial" panose="020B0604020202020204" pitchFamily="34" charset="0"/>
                <a:ea typeface="Roboto" panose="02000000000000000000" pitchFamily="2" charset="0"/>
                <a:cs typeface="Arial" panose="020B0604020202020204" pitchFamily="34" charset="0"/>
                <a:sym typeface="Roboto"/>
              </a:rPr>
              <a:t>										Answer: D</a:t>
            </a:r>
            <a:endParaRPr lang="en-US" sz="1800" dirty="0">
              <a:latin typeface="Arial" panose="020B0604020202020204" pitchFamily="34" charset="0"/>
              <a:ea typeface="Roboto" panose="02000000000000000000" pitchFamily="2" charset="0"/>
              <a:cs typeface="Arial" panose="020B0604020202020204" pitchFamily="34" charset="0"/>
              <a:sym typeface="Roboto"/>
            </a:endParaRPr>
          </a:p>
        </p:txBody>
      </p:sp>
      <p:pic>
        <p:nvPicPr>
          <p:cNvPr id="69" name="Google Shape;69;p15"/>
          <p:cNvPicPr preferRelativeResize="0"/>
          <p:nvPr/>
        </p:nvPicPr>
        <p:blipFill>
          <a:blip r:embed="rId2"/>
          <a:stretch>
            <a:fillRect/>
          </a:stretch>
        </p:blipFill>
        <p:spPr>
          <a:xfrm>
            <a:off x="9494400" y="311401"/>
            <a:ext cx="2259019" cy="102239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advTm="90876"/>
    </mc:Choice>
    <mc:Fallback>
      <p:transition spd="slow" advTm="9087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7">
                                            <p:txEl>
                                              <p:pRg st="0" end="0"/>
                                            </p:txEl>
                                          </p:spTgt>
                                        </p:tgtEl>
                                        <p:attrNameLst>
                                          <p:attrName>style.visibility</p:attrName>
                                        </p:attrNameLst>
                                      </p:cBhvr>
                                      <p:to>
                                        <p:strVal val="visible"/>
                                      </p:to>
                                    </p:set>
                                    <p:animEffect transition="in" filter="fade">
                                      <p:cBhvr>
                                        <p:cTn id="7" dur="1000"/>
                                        <p:tgtEl>
                                          <p:spTgt spid="147">
                                            <p:txEl>
                                              <p:pRg st="0" end="0"/>
                                            </p:txEl>
                                          </p:spTgt>
                                        </p:tgtEl>
                                      </p:cBhvr>
                                    </p:animEffect>
                                    <p:anim calcmode="lin" valueType="num">
                                      <p:cBhvr>
                                        <p:cTn id="8" dur="1000" fill="hold"/>
                                        <p:tgtEl>
                                          <p:spTgt spid="14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47">
                                            <p:txEl>
                                              <p:pRg st="2" end="2"/>
                                            </p:txEl>
                                          </p:spTgt>
                                        </p:tgtEl>
                                        <p:attrNameLst>
                                          <p:attrName>style.visibility</p:attrName>
                                        </p:attrNameLst>
                                      </p:cBhvr>
                                      <p:to>
                                        <p:strVal val="visible"/>
                                      </p:to>
                                    </p:set>
                                    <p:anim calcmode="lin" valueType="num">
                                      <p:cBhvr additive="base">
                                        <p:cTn id="14" dur="500" fill="hold"/>
                                        <p:tgtEl>
                                          <p:spTgt spid="147">
                                            <p:txEl>
                                              <p:pRg st="2" end="2"/>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1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47">
                                            <p:txEl>
                                              <p:pRg st="3" end="3"/>
                                            </p:txEl>
                                          </p:spTgt>
                                        </p:tgtEl>
                                        <p:attrNameLst>
                                          <p:attrName>style.visibility</p:attrName>
                                        </p:attrNameLst>
                                      </p:cBhvr>
                                      <p:to>
                                        <p:strVal val="visible"/>
                                      </p:to>
                                    </p:set>
                                    <p:anim calcmode="lin" valueType="num">
                                      <p:cBhvr additive="base">
                                        <p:cTn id="20" dur="500" fill="hold"/>
                                        <p:tgtEl>
                                          <p:spTgt spid="147">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47">
                                            <p:txEl>
                                              <p:pRg st="4" end="4"/>
                                            </p:txEl>
                                          </p:spTgt>
                                        </p:tgtEl>
                                        <p:attrNameLst>
                                          <p:attrName>style.visibility</p:attrName>
                                        </p:attrNameLst>
                                      </p:cBhvr>
                                      <p:to>
                                        <p:strVal val="visible"/>
                                      </p:to>
                                    </p:set>
                                    <p:anim calcmode="lin" valueType="num">
                                      <p:cBhvr additive="base">
                                        <p:cTn id="26" dur="500" fill="hold"/>
                                        <p:tgtEl>
                                          <p:spTgt spid="147">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47">
                                            <p:txEl>
                                              <p:pRg st="5" end="5"/>
                                            </p:txEl>
                                          </p:spTgt>
                                        </p:tgtEl>
                                        <p:attrNameLst>
                                          <p:attrName>style.visibility</p:attrName>
                                        </p:attrNameLst>
                                      </p:cBhvr>
                                      <p:to>
                                        <p:strVal val="visible"/>
                                      </p:to>
                                    </p:set>
                                    <p:anim calcmode="lin" valueType="num">
                                      <p:cBhvr additive="base">
                                        <p:cTn id="32" dur="500" fill="hold"/>
                                        <p:tgtEl>
                                          <p:spTgt spid="147">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4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8" presetClass="entr" presetSubtype="16" fill="hold" nodeType="clickEffect">
                                  <p:stCondLst>
                                    <p:cond delay="0"/>
                                  </p:stCondLst>
                                  <p:childTnLst>
                                    <p:set>
                                      <p:cBhvr>
                                        <p:cTn id="37" dur="1" fill="hold">
                                          <p:stCondLst>
                                            <p:cond delay="0"/>
                                          </p:stCondLst>
                                        </p:cTn>
                                        <p:tgtEl>
                                          <p:spTgt spid="147">
                                            <p:txEl>
                                              <p:pRg st="14" end="14"/>
                                            </p:txEl>
                                          </p:spTgt>
                                        </p:tgtEl>
                                        <p:attrNameLst>
                                          <p:attrName>style.visibility</p:attrName>
                                        </p:attrNameLst>
                                      </p:cBhvr>
                                      <p:to>
                                        <p:strVal val="visible"/>
                                      </p:to>
                                    </p:set>
                                    <p:animEffect transition="in" filter="diamond(in)">
                                      <p:cBhvr>
                                        <p:cTn id="38" dur="2000"/>
                                        <p:tgtEl>
                                          <p:spTgt spid="147">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Shape 143"/>
        <p:cNvGrpSpPr/>
        <p:nvPr/>
      </p:nvGrpSpPr>
      <p:grpSpPr>
        <a:xfrm>
          <a:off x="0" y="0"/>
          <a:ext cx="0" cy="0"/>
          <a:chOff x="0" y="0"/>
          <a:chExt cx="0" cy="0"/>
        </a:xfrm>
      </p:grpSpPr>
      <p:sp>
        <p:nvSpPr>
          <p:cNvPr id="144" name="Google Shape;144;p5"/>
          <p:cNvSpPr/>
          <p:nvPr/>
        </p:nvSpPr>
        <p:spPr>
          <a:xfrm>
            <a:off x="1" y="311400"/>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pPr>
              <a:buClr>
                <a:srgbClr val="000000"/>
              </a:buClr>
              <a:buSzPts val="1400"/>
            </a:pPr>
            <a:endParaRPr sz="1865"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45" name="Google Shape;145;p5"/>
          <p:cNvSpPr txBox="1"/>
          <p:nvPr/>
        </p:nvSpPr>
        <p:spPr>
          <a:xfrm>
            <a:off x="436800" y="311400"/>
            <a:ext cx="3770400" cy="633600"/>
          </a:xfrm>
          <a:prstGeom prst="rect">
            <a:avLst/>
          </a:prstGeom>
          <a:noFill/>
          <a:ln>
            <a:noFill/>
          </a:ln>
        </p:spPr>
        <p:txBody>
          <a:bodyPr spcFirstLastPara="1" wrap="square" lIns="0" tIns="0" rIns="0" bIns="0" anchor="ctr" anchorCtr="0">
            <a:noAutofit/>
          </a:bodyPr>
          <a:lstStyle/>
          <a:p>
            <a:r>
              <a:rPr lang="en-GB" sz="2000" b="1" dirty="0">
                <a:solidFill>
                  <a:schemeClr val="lt1"/>
                </a:solidFill>
                <a:latin typeface="Arial" panose="020B0604020202020204" pitchFamily="34" charset="0"/>
                <a:ea typeface="Roboto"/>
                <a:cs typeface="Arial" panose="020B0604020202020204" pitchFamily="34" charset="0"/>
                <a:sym typeface="Roboto"/>
              </a:rPr>
              <a:t>Explanation: 01</a:t>
            </a:r>
            <a:endParaRPr sz="2000" b="1" dirty="0">
              <a:solidFill>
                <a:schemeClr val="lt1"/>
              </a:solidFill>
              <a:latin typeface="Arial" panose="020B0604020202020204" pitchFamily="34" charset="0"/>
              <a:ea typeface="Roboto"/>
              <a:cs typeface="Arial" panose="020B0604020202020204" pitchFamily="34" charset="0"/>
              <a:sym typeface="Roboto"/>
            </a:endParaRPr>
          </a:p>
        </p:txBody>
      </p:sp>
      <p:pic>
        <p:nvPicPr>
          <p:cNvPr id="146" name="Google Shape;146;p5"/>
          <p:cNvPicPr preferRelativeResize="0"/>
          <p:nvPr/>
        </p:nvPicPr>
        <p:blipFill rotWithShape="1">
          <a:blip r:embed="rId1"/>
          <a:srcRect l="41240" t="9528" r="-23987" b="51129"/>
          <a:stretch>
            <a:fillRect/>
          </a:stretch>
        </p:blipFill>
        <p:spPr>
          <a:xfrm>
            <a:off x="0" y="6051774"/>
            <a:ext cx="3349592" cy="800729"/>
          </a:xfrm>
          <a:prstGeom prst="rect">
            <a:avLst/>
          </a:prstGeom>
          <a:noFill/>
          <a:ln>
            <a:noFill/>
          </a:ln>
        </p:spPr>
      </p:pic>
      <p:sp>
        <p:nvSpPr>
          <p:cNvPr id="9" name="Text Placeholder 8"/>
          <p:cNvSpPr>
            <a:spLocks noGrp="1"/>
          </p:cNvSpPr>
          <p:nvPr>
            <p:ph type="body" idx="1"/>
          </p:nvPr>
        </p:nvSpPr>
        <p:spPr/>
        <p:txBody>
          <a:bodyPr>
            <a:normAutofit/>
          </a:bodyPr>
          <a:lstStyle/>
          <a:p>
            <a:pPr marL="152400" indent="0">
              <a:buNone/>
            </a:pPr>
            <a:r>
              <a:rPr lang="en-US" sz="1800" dirty="0">
                <a:latin typeface="Arial" panose="020B0604020202020204" pitchFamily="34" charset="0"/>
                <a:cs typeface="Arial" panose="020B0604020202020204" pitchFamily="34" charset="0"/>
              </a:rPr>
              <a:t>Let the three consecutive parts of AP are (a-d), a, (</a:t>
            </a:r>
            <a:r>
              <a:rPr lang="en-US" sz="1800" dirty="0" err="1">
                <a:latin typeface="Arial" panose="020B0604020202020204" pitchFamily="34" charset="0"/>
                <a:cs typeface="Arial" panose="020B0604020202020204" pitchFamily="34" charset="0"/>
              </a:rPr>
              <a:t>a+d</a:t>
            </a:r>
            <a:r>
              <a:rPr lang="en-US" sz="1800" dirty="0">
                <a:latin typeface="Arial" panose="020B0604020202020204" pitchFamily="34" charset="0"/>
                <a:cs typeface="Arial" panose="020B0604020202020204" pitchFamily="34" charset="0"/>
              </a:rPr>
              <a:t>).</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Given that</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(a-d) + a + (</a:t>
            </a:r>
            <a:r>
              <a:rPr lang="en-US" sz="1800" dirty="0" err="1">
                <a:latin typeface="Arial" panose="020B0604020202020204" pitchFamily="34" charset="0"/>
                <a:cs typeface="Arial" panose="020B0604020202020204" pitchFamily="34" charset="0"/>
              </a:rPr>
              <a:t>a+d</a:t>
            </a:r>
            <a:r>
              <a:rPr lang="en-US" sz="1800" dirty="0">
                <a:latin typeface="Arial" panose="020B0604020202020204" pitchFamily="34" charset="0"/>
                <a:cs typeface="Arial" panose="020B0604020202020204" pitchFamily="34" charset="0"/>
              </a:rPr>
              <a:t>) = 21</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3a = 21</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a = 7</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Again, (a-d)</a:t>
            </a:r>
            <a:r>
              <a:rPr lang="en-US" sz="1800" baseline="30000" dirty="0">
                <a:latin typeface="Arial" panose="020B0604020202020204" pitchFamily="34" charset="0"/>
                <a:cs typeface="Arial" panose="020B0604020202020204" pitchFamily="34" charset="0"/>
              </a:rPr>
              <a:t>2</a:t>
            </a:r>
            <a:r>
              <a:rPr lang="en-US" sz="1800" dirty="0">
                <a:latin typeface="Arial" panose="020B0604020202020204" pitchFamily="34" charset="0"/>
                <a:cs typeface="Arial" panose="020B0604020202020204" pitchFamily="34" charset="0"/>
              </a:rPr>
              <a:t> + a</a:t>
            </a:r>
            <a:r>
              <a:rPr lang="en-US" sz="1800" baseline="30000" dirty="0">
                <a:latin typeface="Arial" panose="020B0604020202020204" pitchFamily="34" charset="0"/>
                <a:cs typeface="Arial" panose="020B0604020202020204" pitchFamily="34" charset="0"/>
              </a:rPr>
              <a:t>2</a:t>
            </a:r>
            <a:r>
              <a:rPr lang="en-US" sz="1800" dirty="0">
                <a:latin typeface="Arial" panose="020B0604020202020204" pitchFamily="34" charset="0"/>
                <a:cs typeface="Arial" panose="020B0604020202020204" pitchFamily="34" charset="0"/>
              </a:rPr>
              <a:t> + (</a:t>
            </a:r>
            <a:r>
              <a:rPr lang="en-US" sz="1800" dirty="0" err="1">
                <a:latin typeface="Arial" panose="020B0604020202020204" pitchFamily="34" charset="0"/>
                <a:cs typeface="Arial" panose="020B0604020202020204" pitchFamily="34" charset="0"/>
              </a:rPr>
              <a:t>a+d</a:t>
            </a:r>
            <a:r>
              <a:rPr lang="en-US" sz="1800" dirty="0">
                <a:latin typeface="Arial" panose="020B0604020202020204" pitchFamily="34" charset="0"/>
                <a:cs typeface="Arial" panose="020B0604020202020204" pitchFamily="34" charset="0"/>
              </a:rPr>
              <a:t>)</a:t>
            </a:r>
            <a:r>
              <a:rPr lang="en-US" sz="1800" baseline="30000" dirty="0">
                <a:latin typeface="Arial" panose="020B0604020202020204" pitchFamily="34" charset="0"/>
                <a:cs typeface="Arial" panose="020B0604020202020204" pitchFamily="34" charset="0"/>
              </a:rPr>
              <a:t>2</a:t>
            </a:r>
            <a:r>
              <a:rPr lang="en-US" sz="1800" dirty="0">
                <a:latin typeface="Arial" panose="020B0604020202020204" pitchFamily="34" charset="0"/>
                <a:cs typeface="Arial" panose="020B0604020202020204" pitchFamily="34" charset="0"/>
              </a:rPr>
              <a:t> = 155</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a</a:t>
            </a:r>
            <a:r>
              <a:rPr lang="en-US" sz="1800" baseline="30000" dirty="0">
                <a:latin typeface="Arial" panose="020B0604020202020204" pitchFamily="34" charset="0"/>
                <a:cs typeface="Arial" panose="020B0604020202020204" pitchFamily="34" charset="0"/>
              </a:rPr>
              <a:t>2</a:t>
            </a:r>
            <a:r>
              <a:rPr lang="en-US" sz="1800" dirty="0">
                <a:latin typeface="Arial" panose="020B0604020202020204" pitchFamily="34" charset="0"/>
                <a:cs typeface="Arial" panose="020B0604020202020204" pitchFamily="34" charset="0"/>
              </a:rPr>
              <a:t> + d</a:t>
            </a:r>
            <a:r>
              <a:rPr lang="en-US" sz="1800" baseline="30000" dirty="0">
                <a:latin typeface="Arial" panose="020B0604020202020204" pitchFamily="34" charset="0"/>
                <a:cs typeface="Arial" panose="020B0604020202020204" pitchFamily="34" charset="0"/>
              </a:rPr>
              <a:t>2</a:t>
            </a:r>
            <a:r>
              <a:rPr lang="en-US" sz="1800" dirty="0">
                <a:latin typeface="Arial" panose="020B0604020202020204" pitchFamily="34" charset="0"/>
                <a:cs typeface="Arial" panose="020B0604020202020204" pitchFamily="34" charset="0"/>
              </a:rPr>
              <a:t> – 2ad + a</a:t>
            </a:r>
            <a:r>
              <a:rPr lang="en-US" sz="1800" baseline="30000" dirty="0">
                <a:latin typeface="Arial" panose="020B0604020202020204" pitchFamily="34" charset="0"/>
                <a:cs typeface="Arial" panose="020B0604020202020204" pitchFamily="34" charset="0"/>
              </a:rPr>
              <a:t>2</a:t>
            </a:r>
            <a:r>
              <a:rPr lang="en-US" sz="1800" dirty="0">
                <a:latin typeface="Arial" panose="020B0604020202020204" pitchFamily="34" charset="0"/>
                <a:cs typeface="Arial" panose="020B0604020202020204" pitchFamily="34" charset="0"/>
              </a:rPr>
              <a:t> + a</a:t>
            </a:r>
            <a:r>
              <a:rPr lang="en-US" sz="1800" baseline="30000" dirty="0">
                <a:latin typeface="Arial" panose="020B0604020202020204" pitchFamily="34" charset="0"/>
                <a:cs typeface="Arial" panose="020B0604020202020204" pitchFamily="34" charset="0"/>
              </a:rPr>
              <a:t>2</a:t>
            </a:r>
            <a:r>
              <a:rPr lang="en-US" sz="1800" dirty="0">
                <a:latin typeface="Arial" panose="020B0604020202020204" pitchFamily="34" charset="0"/>
                <a:cs typeface="Arial" panose="020B0604020202020204" pitchFamily="34" charset="0"/>
              </a:rPr>
              <a:t> + d</a:t>
            </a:r>
            <a:r>
              <a:rPr lang="en-US" sz="1800" baseline="30000" dirty="0">
                <a:latin typeface="Arial" panose="020B0604020202020204" pitchFamily="34" charset="0"/>
                <a:cs typeface="Arial" panose="020B0604020202020204" pitchFamily="34" charset="0"/>
              </a:rPr>
              <a:t>2</a:t>
            </a:r>
            <a:r>
              <a:rPr lang="en-US" sz="1800" dirty="0">
                <a:latin typeface="Arial" panose="020B0604020202020204" pitchFamily="34" charset="0"/>
                <a:cs typeface="Arial" panose="020B0604020202020204" pitchFamily="34" charset="0"/>
              </a:rPr>
              <a:t> + 2ad = 155</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3a</a:t>
            </a:r>
            <a:r>
              <a:rPr lang="en-US" sz="1800" baseline="30000" dirty="0">
                <a:latin typeface="Arial" panose="020B0604020202020204" pitchFamily="34" charset="0"/>
                <a:cs typeface="Arial" panose="020B0604020202020204" pitchFamily="34" charset="0"/>
              </a:rPr>
              <a:t>2</a:t>
            </a:r>
            <a:r>
              <a:rPr lang="en-US" sz="1800" dirty="0">
                <a:latin typeface="Arial" panose="020B0604020202020204" pitchFamily="34" charset="0"/>
                <a:cs typeface="Arial" panose="020B0604020202020204" pitchFamily="34" charset="0"/>
              </a:rPr>
              <a:t> + 2d</a:t>
            </a:r>
            <a:r>
              <a:rPr lang="en-US" sz="1800" baseline="30000" dirty="0">
                <a:latin typeface="Arial" panose="020B0604020202020204" pitchFamily="34" charset="0"/>
                <a:cs typeface="Arial" panose="020B0604020202020204" pitchFamily="34" charset="0"/>
              </a:rPr>
              <a:t>2</a:t>
            </a:r>
            <a:r>
              <a:rPr lang="en-US" sz="1800" dirty="0">
                <a:latin typeface="Arial" panose="020B0604020202020204" pitchFamily="34" charset="0"/>
                <a:cs typeface="Arial" panose="020B0604020202020204" pitchFamily="34" charset="0"/>
              </a:rPr>
              <a:t> = 155</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put value of a</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3(7)</a:t>
            </a:r>
            <a:r>
              <a:rPr lang="en-US" sz="1800" baseline="30000" dirty="0">
                <a:latin typeface="Arial" panose="020B0604020202020204" pitchFamily="34" charset="0"/>
                <a:cs typeface="Arial" panose="020B0604020202020204" pitchFamily="34" charset="0"/>
              </a:rPr>
              <a:t>2</a:t>
            </a:r>
            <a:r>
              <a:rPr lang="en-US" sz="1800" dirty="0">
                <a:latin typeface="Arial" panose="020B0604020202020204" pitchFamily="34" charset="0"/>
                <a:cs typeface="Arial" panose="020B0604020202020204" pitchFamily="34" charset="0"/>
              </a:rPr>
              <a:t> + 2d</a:t>
            </a:r>
            <a:r>
              <a:rPr lang="en-US" sz="1800" baseline="30000" dirty="0">
                <a:latin typeface="Arial" panose="020B0604020202020204" pitchFamily="34" charset="0"/>
                <a:cs typeface="Arial" panose="020B0604020202020204" pitchFamily="34" charset="0"/>
              </a:rPr>
              <a:t>2</a:t>
            </a:r>
            <a:r>
              <a:rPr lang="en-US" sz="1800" dirty="0">
                <a:latin typeface="Arial" panose="020B0604020202020204" pitchFamily="34" charset="0"/>
                <a:cs typeface="Arial" panose="020B0604020202020204" pitchFamily="34" charset="0"/>
              </a:rPr>
              <a:t> = 155</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2d</a:t>
            </a:r>
            <a:r>
              <a:rPr lang="en-US" sz="1800" baseline="30000" dirty="0">
                <a:latin typeface="Arial" panose="020B0604020202020204" pitchFamily="34" charset="0"/>
                <a:cs typeface="Arial" panose="020B0604020202020204" pitchFamily="34" charset="0"/>
              </a:rPr>
              <a:t>2</a:t>
            </a:r>
            <a:r>
              <a:rPr lang="en-US" sz="1800" dirty="0">
                <a:latin typeface="Arial" panose="020B0604020202020204" pitchFamily="34" charset="0"/>
                <a:cs typeface="Arial" panose="020B0604020202020204" pitchFamily="34" charset="0"/>
              </a:rPr>
              <a:t> = 155 – 147</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d</a:t>
            </a:r>
            <a:r>
              <a:rPr lang="en-US" sz="1800" baseline="30000" dirty="0">
                <a:latin typeface="Arial" panose="020B0604020202020204" pitchFamily="34" charset="0"/>
                <a:cs typeface="Arial" panose="020B0604020202020204" pitchFamily="34" charset="0"/>
              </a:rPr>
              <a:t>2</a:t>
            </a:r>
            <a:r>
              <a:rPr lang="en-US" sz="1800" dirty="0">
                <a:latin typeface="Arial" panose="020B0604020202020204" pitchFamily="34" charset="0"/>
                <a:cs typeface="Arial" panose="020B0604020202020204" pitchFamily="34" charset="0"/>
              </a:rPr>
              <a:t> = 4</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d = ∓2</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Hence, the largest part is (</a:t>
            </a:r>
            <a:r>
              <a:rPr lang="en-US" sz="1800" dirty="0" err="1">
                <a:latin typeface="Arial" panose="020B0604020202020204" pitchFamily="34" charset="0"/>
                <a:cs typeface="Arial" panose="020B0604020202020204" pitchFamily="34" charset="0"/>
              </a:rPr>
              <a:t>a+d</a:t>
            </a:r>
            <a:r>
              <a:rPr lang="en-US" sz="1800" dirty="0">
                <a:latin typeface="Arial" panose="020B0604020202020204" pitchFamily="34" charset="0"/>
                <a:cs typeface="Arial" panose="020B0604020202020204" pitchFamily="34" charset="0"/>
              </a:rPr>
              <a:t>) = 7+2 = 9</a:t>
            </a:r>
            <a:endParaRPr lang="en-US" sz="1800" dirty="0">
              <a:latin typeface="Arial" panose="020B0604020202020204" pitchFamily="34" charset="0"/>
              <a:cs typeface="Arial" panose="020B0604020202020204" pitchFamily="34" charset="0"/>
            </a:endParaRPr>
          </a:p>
        </p:txBody>
      </p:sp>
      <p:pic>
        <p:nvPicPr>
          <p:cNvPr id="69" name="Google Shape;69;p15"/>
          <p:cNvPicPr preferRelativeResize="0"/>
          <p:nvPr/>
        </p:nvPicPr>
        <p:blipFill>
          <a:blip r:embed="rId2"/>
          <a:stretch>
            <a:fillRect/>
          </a:stretch>
        </p:blipFill>
        <p:spPr>
          <a:xfrm>
            <a:off x="9494400" y="311401"/>
            <a:ext cx="2259019" cy="102239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advTm="90876"/>
    </mc:Choice>
    <mc:Fallback>
      <p:transition spd="slow" advTm="90876"/>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p:nvPr/>
        </p:nvSpPr>
        <p:spPr>
          <a:xfrm>
            <a:off x="1" y="311400"/>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pPr>
              <a:buClr>
                <a:srgbClr val="000000"/>
              </a:buClr>
              <a:buSzPts val="1400"/>
            </a:pPr>
            <a:endParaRPr sz="1865"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45" name="Google Shape;145;p5"/>
          <p:cNvSpPr txBox="1"/>
          <p:nvPr/>
        </p:nvSpPr>
        <p:spPr>
          <a:xfrm>
            <a:off x="436800" y="311400"/>
            <a:ext cx="3770400" cy="633600"/>
          </a:xfrm>
          <a:prstGeom prst="rect">
            <a:avLst/>
          </a:prstGeom>
          <a:noFill/>
          <a:ln>
            <a:noFill/>
          </a:ln>
        </p:spPr>
        <p:txBody>
          <a:bodyPr spcFirstLastPara="1" wrap="square" lIns="0" tIns="0" rIns="0" bIns="0" anchor="ctr" anchorCtr="0">
            <a:noAutofit/>
          </a:bodyPr>
          <a:lstStyle/>
          <a:p>
            <a:r>
              <a:rPr lang="en-GB" sz="2000" b="1" dirty="0">
                <a:solidFill>
                  <a:schemeClr val="lt1"/>
                </a:solidFill>
                <a:latin typeface="Arial" panose="020B0604020202020204" pitchFamily="34" charset="0"/>
                <a:ea typeface="Roboto"/>
                <a:cs typeface="Arial" panose="020B0604020202020204" pitchFamily="34" charset="0"/>
                <a:sym typeface="Roboto"/>
              </a:rPr>
              <a:t>Question: 02</a:t>
            </a:r>
            <a:endParaRPr sz="2000" b="1" dirty="0">
              <a:solidFill>
                <a:schemeClr val="lt1"/>
              </a:solidFill>
              <a:latin typeface="Arial" panose="020B0604020202020204" pitchFamily="34" charset="0"/>
              <a:ea typeface="Roboto"/>
              <a:cs typeface="Arial" panose="020B0604020202020204" pitchFamily="34" charset="0"/>
              <a:sym typeface="Roboto"/>
            </a:endParaRPr>
          </a:p>
        </p:txBody>
      </p:sp>
      <p:pic>
        <p:nvPicPr>
          <p:cNvPr id="146" name="Google Shape;146;p5"/>
          <p:cNvPicPr preferRelativeResize="0"/>
          <p:nvPr/>
        </p:nvPicPr>
        <p:blipFill rotWithShape="1">
          <a:blip r:embed="rId1"/>
          <a:srcRect l="41240" t="9528" r="-23987" b="51129"/>
          <a:stretch>
            <a:fillRect/>
          </a:stretch>
        </p:blipFill>
        <p:spPr>
          <a:xfrm>
            <a:off x="0" y="6051774"/>
            <a:ext cx="3349592" cy="800729"/>
          </a:xfrm>
          <a:prstGeom prst="rect">
            <a:avLst/>
          </a:prstGeom>
          <a:noFill/>
          <a:ln>
            <a:noFill/>
          </a:ln>
        </p:spPr>
      </p:pic>
      <p:sp>
        <p:nvSpPr>
          <p:cNvPr id="147" name="Google Shape;147;p5"/>
          <p:cNvSpPr txBox="1">
            <a:spLocks noGrp="1"/>
          </p:cNvSpPr>
          <p:nvPr>
            <p:ph type="body" idx="1"/>
          </p:nvPr>
        </p:nvSpPr>
        <p:spPr>
          <a:xfrm>
            <a:off x="263200" y="1333799"/>
            <a:ext cx="11799097" cy="4899191"/>
          </a:xfrm>
          <a:prstGeom prst="rect">
            <a:avLst/>
          </a:prstGeom>
          <a:noFill/>
          <a:ln>
            <a:noFill/>
          </a:ln>
        </p:spPr>
        <p:txBody>
          <a:bodyPr spcFirstLastPara="1" vert="horz" wrap="square" lIns="121900" tIns="121900" rIns="121900" bIns="121900" rtlCol="0" anchor="t" anchorCtr="0">
            <a:noAutofit/>
          </a:bodyPr>
          <a:lstStyle/>
          <a:p>
            <a:pPr marL="152400" indent="0">
              <a:lnSpc>
                <a:spcPct val="100000"/>
              </a:lnSpc>
              <a:buNone/>
            </a:pPr>
            <a:r>
              <a:rPr lang="en-US" sz="1800" dirty="0">
                <a:latin typeface="Arial" panose="020B0604020202020204" pitchFamily="34" charset="0"/>
                <a:cs typeface="Arial" panose="020B0604020202020204" pitchFamily="34" charset="0"/>
              </a:rPr>
              <a:t>A rubber ball rebounds (5/6)</a:t>
            </a:r>
            <a:r>
              <a:rPr lang="en-US" sz="1800" dirty="0" err="1">
                <a:latin typeface="Arial" panose="020B0604020202020204" pitchFamily="34" charset="0"/>
                <a:cs typeface="Arial" panose="020B0604020202020204" pitchFamily="34" charset="0"/>
              </a:rPr>
              <a:t>th</a:t>
            </a:r>
            <a:r>
              <a:rPr lang="en-US" sz="1800" dirty="0">
                <a:latin typeface="Arial" panose="020B0604020202020204" pitchFamily="34" charset="0"/>
                <a:cs typeface="Arial" panose="020B0604020202020204" pitchFamily="34" charset="0"/>
              </a:rPr>
              <a:t> of its height after striking to the ground form which it has fallen. Find the total distance that it travels before coming to rest, if it is gently dropped from a height of 360 </a:t>
            </a:r>
            <a:r>
              <a:rPr lang="en-US" sz="1800" dirty="0" err="1">
                <a:latin typeface="Arial" panose="020B0604020202020204" pitchFamily="34" charset="0"/>
                <a:cs typeface="Arial" panose="020B0604020202020204" pitchFamily="34" charset="0"/>
              </a:rPr>
              <a:t>metres</a:t>
            </a:r>
            <a:r>
              <a:rPr lang="en-US" sz="1800" dirty="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50000"/>
              </a:lnSpc>
              <a:buNone/>
            </a:pPr>
            <a:r>
              <a:rPr lang="en-US" sz="1800" dirty="0">
                <a:latin typeface="Arial" panose="020B0604020202020204" pitchFamily="34" charset="0"/>
                <a:ea typeface="Roboto" panose="02000000000000000000" pitchFamily="2" charset="0"/>
                <a:cs typeface="Arial" panose="020B0604020202020204" pitchFamily="34" charset="0"/>
                <a:sym typeface="Roboto"/>
              </a:rPr>
              <a:t>A. 3960</a:t>
            </a: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50000"/>
              </a:lnSpc>
              <a:buNone/>
            </a:pPr>
            <a:r>
              <a:rPr lang="en-US" sz="1800" dirty="0">
                <a:latin typeface="Arial" panose="020B0604020202020204" pitchFamily="34" charset="0"/>
                <a:ea typeface="Roboto" panose="02000000000000000000" pitchFamily="2" charset="0"/>
                <a:cs typeface="Arial" panose="020B0604020202020204" pitchFamily="34" charset="0"/>
                <a:sym typeface="Roboto"/>
              </a:rPr>
              <a:t>B. 3450</a:t>
            </a: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50000"/>
              </a:lnSpc>
              <a:buNone/>
            </a:pPr>
            <a:r>
              <a:rPr lang="en-US" sz="1800" dirty="0">
                <a:latin typeface="Arial" panose="020B0604020202020204" pitchFamily="34" charset="0"/>
                <a:ea typeface="Roboto" panose="02000000000000000000" pitchFamily="2" charset="0"/>
                <a:cs typeface="Arial" panose="020B0604020202020204" pitchFamily="34" charset="0"/>
                <a:sym typeface="Roboto"/>
              </a:rPr>
              <a:t>C. 3687</a:t>
            </a: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50000"/>
              </a:lnSpc>
              <a:buNone/>
            </a:pPr>
            <a:r>
              <a:rPr lang="en-US" sz="1800" dirty="0">
                <a:latin typeface="Arial" panose="020B0604020202020204" pitchFamily="34" charset="0"/>
                <a:ea typeface="Roboto" panose="02000000000000000000" pitchFamily="2" charset="0"/>
                <a:cs typeface="Arial" panose="020B0604020202020204" pitchFamily="34" charset="0"/>
                <a:sym typeface="Roboto"/>
              </a:rPr>
              <a:t>D. 3860</a:t>
            </a: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r>
              <a:rPr lang="en-US" sz="1800" dirty="0">
                <a:latin typeface="Arial" panose="020B0604020202020204" pitchFamily="34" charset="0"/>
                <a:ea typeface="Roboto" panose="02000000000000000000" pitchFamily="2" charset="0"/>
                <a:cs typeface="Arial" panose="020B0604020202020204" pitchFamily="34" charset="0"/>
                <a:sym typeface="Roboto"/>
              </a:rPr>
              <a:t>										Answer: A</a:t>
            </a:r>
            <a:endParaRPr lang="en-US" sz="1800" dirty="0">
              <a:latin typeface="Arial" panose="020B0604020202020204" pitchFamily="34" charset="0"/>
              <a:ea typeface="Roboto" panose="02000000000000000000" pitchFamily="2" charset="0"/>
              <a:cs typeface="Arial" panose="020B0604020202020204" pitchFamily="34" charset="0"/>
              <a:sym typeface="Roboto"/>
            </a:endParaRPr>
          </a:p>
        </p:txBody>
      </p:sp>
      <p:pic>
        <p:nvPicPr>
          <p:cNvPr id="69" name="Google Shape;69;p15"/>
          <p:cNvPicPr preferRelativeResize="0"/>
          <p:nvPr/>
        </p:nvPicPr>
        <p:blipFill>
          <a:blip r:embed="rId2"/>
          <a:stretch>
            <a:fillRect/>
          </a:stretch>
        </p:blipFill>
        <p:spPr>
          <a:xfrm>
            <a:off x="9494400" y="311401"/>
            <a:ext cx="2259019" cy="102239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advTm="90876"/>
    </mc:Choice>
    <mc:Fallback>
      <p:transition spd="slow" advTm="9087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7">
                                            <p:txEl>
                                              <p:pRg st="0" end="0"/>
                                            </p:txEl>
                                          </p:spTgt>
                                        </p:tgtEl>
                                        <p:attrNameLst>
                                          <p:attrName>style.visibility</p:attrName>
                                        </p:attrNameLst>
                                      </p:cBhvr>
                                      <p:to>
                                        <p:strVal val="visible"/>
                                      </p:to>
                                    </p:set>
                                    <p:animEffect transition="in" filter="fade">
                                      <p:cBhvr>
                                        <p:cTn id="7" dur="1000"/>
                                        <p:tgtEl>
                                          <p:spTgt spid="147">
                                            <p:txEl>
                                              <p:pRg st="0" end="0"/>
                                            </p:txEl>
                                          </p:spTgt>
                                        </p:tgtEl>
                                      </p:cBhvr>
                                    </p:animEffect>
                                    <p:anim calcmode="lin" valueType="num">
                                      <p:cBhvr>
                                        <p:cTn id="8" dur="1000" fill="hold"/>
                                        <p:tgtEl>
                                          <p:spTgt spid="14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47">
                                            <p:txEl>
                                              <p:pRg st="2" end="2"/>
                                            </p:txEl>
                                          </p:spTgt>
                                        </p:tgtEl>
                                        <p:attrNameLst>
                                          <p:attrName>style.visibility</p:attrName>
                                        </p:attrNameLst>
                                      </p:cBhvr>
                                      <p:to>
                                        <p:strVal val="visible"/>
                                      </p:to>
                                    </p:set>
                                    <p:anim calcmode="lin" valueType="num">
                                      <p:cBhvr additive="base">
                                        <p:cTn id="14" dur="500" fill="hold"/>
                                        <p:tgtEl>
                                          <p:spTgt spid="147">
                                            <p:txEl>
                                              <p:pRg st="2" end="2"/>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1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47">
                                            <p:txEl>
                                              <p:pRg st="3" end="3"/>
                                            </p:txEl>
                                          </p:spTgt>
                                        </p:tgtEl>
                                        <p:attrNameLst>
                                          <p:attrName>style.visibility</p:attrName>
                                        </p:attrNameLst>
                                      </p:cBhvr>
                                      <p:to>
                                        <p:strVal val="visible"/>
                                      </p:to>
                                    </p:set>
                                    <p:anim calcmode="lin" valueType="num">
                                      <p:cBhvr additive="base">
                                        <p:cTn id="20" dur="500" fill="hold"/>
                                        <p:tgtEl>
                                          <p:spTgt spid="147">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47">
                                            <p:txEl>
                                              <p:pRg st="4" end="4"/>
                                            </p:txEl>
                                          </p:spTgt>
                                        </p:tgtEl>
                                        <p:attrNameLst>
                                          <p:attrName>style.visibility</p:attrName>
                                        </p:attrNameLst>
                                      </p:cBhvr>
                                      <p:to>
                                        <p:strVal val="visible"/>
                                      </p:to>
                                    </p:set>
                                    <p:anim calcmode="lin" valueType="num">
                                      <p:cBhvr additive="base">
                                        <p:cTn id="26" dur="500" fill="hold"/>
                                        <p:tgtEl>
                                          <p:spTgt spid="147">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47">
                                            <p:txEl>
                                              <p:pRg st="5" end="5"/>
                                            </p:txEl>
                                          </p:spTgt>
                                        </p:tgtEl>
                                        <p:attrNameLst>
                                          <p:attrName>style.visibility</p:attrName>
                                        </p:attrNameLst>
                                      </p:cBhvr>
                                      <p:to>
                                        <p:strVal val="visible"/>
                                      </p:to>
                                    </p:set>
                                    <p:anim calcmode="lin" valueType="num">
                                      <p:cBhvr additive="base">
                                        <p:cTn id="32" dur="500" fill="hold"/>
                                        <p:tgtEl>
                                          <p:spTgt spid="147">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4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8" presetClass="entr" presetSubtype="16" fill="hold" nodeType="clickEffect">
                                  <p:stCondLst>
                                    <p:cond delay="0"/>
                                  </p:stCondLst>
                                  <p:childTnLst>
                                    <p:set>
                                      <p:cBhvr>
                                        <p:cTn id="37" dur="1" fill="hold">
                                          <p:stCondLst>
                                            <p:cond delay="0"/>
                                          </p:stCondLst>
                                        </p:cTn>
                                        <p:tgtEl>
                                          <p:spTgt spid="147">
                                            <p:txEl>
                                              <p:pRg st="12" end="12"/>
                                            </p:txEl>
                                          </p:spTgt>
                                        </p:tgtEl>
                                        <p:attrNameLst>
                                          <p:attrName>style.visibility</p:attrName>
                                        </p:attrNameLst>
                                      </p:cBhvr>
                                      <p:to>
                                        <p:strVal val="visible"/>
                                      </p:to>
                                    </p:set>
                                    <p:animEffect transition="in" filter="diamond(in)">
                                      <p:cBhvr>
                                        <p:cTn id="38" dur="2000"/>
                                        <p:tgtEl>
                                          <p:spTgt spid="14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Shape 143"/>
        <p:cNvGrpSpPr/>
        <p:nvPr/>
      </p:nvGrpSpPr>
      <p:grpSpPr>
        <a:xfrm>
          <a:off x="0" y="0"/>
          <a:ext cx="0" cy="0"/>
          <a:chOff x="0" y="0"/>
          <a:chExt cx="0" cy="0"/>
        </a:xfrm>
      </p:grpSpPr>
      <p:sp>
        <p:nvSpPr>
          <p:cNvPr id="144" name="Google Shape;144;p5"/>
          <p:cNvSpPr/>
          <p:nvPr/>
        </p:nvSpPr>
        <p:spPr>
          <a:xfrm>
            <a:off x="1" y="311400"/>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pPr>
              <a:buClr>
                <a:srgbClr val="000000"/>
              </a:buClr>
              <a:buSzPts val="1400"/>
            </a:pPr>
            <a:endParaRPr sz="1865"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45" name="Google Shape;145;p5"/>
          <p:cNvSpPr txBox="1"/>
          <p:nvPr/>
        </p:nvSpPr>
        <p:spPr>
          <a:xfrm>
            <a:off x="436800" y="311400"/>
            <a:ext cx="3770400" cy="633600"/>
          </a:xfrm>
          <a:prstGeom prst="rect">
            <a:avLst/>
          </a:prstGeom>
          <a:noFill/>
          <a:ln>
            <a:noFill/>
          </a:ln>
        </p:spPr>
        <p:txBody>
          <a:bodyPr spcFirstLastPara="1" wrap="square" lIns="0" tIns="0" rIns="0" bIns="0" anchor="ctr" anchorCtr="0">
            <a:noAutofit/>
          </a:bodyPr>
          <a:lstStyle/>
          <a:p>
            <a:r>
              <a:rPr lang="en-GB" sz="2000" b="1" dirty="0">
                <a:solidFill>
                  <a:schemeClr val="lt1"/>
                </a:solidFill>
                <a:latin typeface="Arial" panose="020B0604020202020204" pitchFamily="34" charset="0"/>
                <a:ea typeface="Roboto"/>
                <a:cs typeface="Arial" panose="020B0604020202020204" pitchFamily="34" charset="0"/>
                <a:sym typeface="Roboto"/>
              </a:rPr>
              <a:t>Explanation: 02</a:t>
            </a:r>
            <a:endParaRPr sz="2000" b="1" dirty="0">
              <a:solidFill>
                <a:schemeClr val="lt1"/>
              </a:solidFill>
              <a:latin typeface="Arial" panose="020B0604020202020204" pitchFamily="34" charset="0"/>
              <a:ea typeface="Roboto"/>
              <a:cs typeface="Arial" panose="020B0604020202020204" pitchFamily="34" charset="0"/>
              <a:sym typeface="Roboto"/>
            </a:endParaRPr>
          </a:p>
        </p:txBody>
      </p:sp>
      <p:pic>
        <p:nvPicPr>
          <p:cNvPr id="146" name="Google Shape;146;p5"/>
          <p:cNvPicPr preferRelativeResize="0"/>
          <p:nvPr/>
        </p:nvPicPr>
        <p:blipFill rotWithShape="1">
          <a:blip r:embed="rId1"/>
          <a:srcRect l="41240" t="9528" r="-23987" b="51129"/>
          <a:stretch>
            <a:fillRect/>
          </a:stretch>
        </p:blipFill>
        <p:spPr>
          <a:xfrm>
            <a:off x="0" y="6051774"/>
            <a:ext cx="3349592" cy="800729"/>
          </a:xfrm>
          <a:prstGeom prst="rect">
            <a:avLst/>
          </a:prstGeom>
          <a:noFill/>
          <a:ln>
            <a:noFill/>
          </a:ln>
        </p:spPr>
      </p:pic>
      <p:sp>
        <p:nvSpPr>
          <p:cNvPr id="9" name="Text Placeholder 8"/>
          <p:cNvSpPr>
            <a:spLocks noGrp="1"/>
          </p:cNvSpPr>
          <p:nvPr>
            <p:ph type="body" idx="1"/>
          </p:nvPr>
        </p:nvSpPr>
        <p:spPr/>
        <p:txBody>
          <a:bodyPr>
            <a:normAutofit/>
          </a:bodyPr>
          <a:lstStyle/>
          <a:p>
            <a:pPr marL="152400" indent="0">
              <a:buNone/>
            </a:pPr>
            <a:r>
              <a:rPr lang="en-US" sz="1800" dirty="0">
                <a:latin typeface="Arial" panose="020B0604020202020204" pitchFamily="34" charset="0"/>
                <a:cs typeface="Arial" panose="020B0604020202020204" pitchFamily="34" charset="0"/>
              </a:rPr>
              <a:t>It becomes an infinite sum of series.</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So, use a/(1-r) to calculate the distance</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Ball rebounds to 5/6 of its height -&gt; 360x(5/6) = 300</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[360/1-(5/6)] + [300/1-(5/6)]</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[360/(1/6)] + [300/(1/6)]</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 2160 + 1800</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 3960</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Hence, the total distance travelled by the ball is 3960 meters.</a:t>
            </a:r>
            <a:endParaRPr lang="en-US" sz="1800" dirty="0">
              <a:latin typeface="Arial" panose="020B0604020202020204" pitchFamily="34" charset="0"/>
              <a:cs typeface="Arial" panose="020B0604020202020204" pitchFamily="34" charset="0"/>
            </a:endParaRPr>
          </a:p>
        </p:txBody>
      </p:sp>
      <p:pic>
        <p:nvPicPr>
          <p:cNvPr id="69" name="Google Shape;69;p15"/>
          <p:cNvPicPr preferRelativeResize="0"/>
          <p:nvPr/>
        </p:nvPicPr>
        <p:blipFill>
          <a:blip r:embed="rId2"/>
          <a:stretch>
            <a:fillRect/>
          </a:stretch>
        </p:blipFill>
        <p:spPr>
          <a:xfrm>
            <a:off x="9494400" y="311401"/>
            <a:ext cx="2259019" cy="102239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advTm="90876"/>
    </mc:Choice>
    <mc:Fallback>
      <p:transition spd="slow" advTm="90876"/>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p:nvPr/>
        </p:nvSpPr>
        <p:spPr>
          <a:xfrm>
            <a:off x="1" y="311400"/>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pPr>
              <a:buClr>
                <a:srgbClr val="000000"/>
              </a:buClr>
              <a:buSzPts val="1400"/>
            </a:pPr>
            <a:endParaRPr sz="1865"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45" name="Google Shape;145;p5"/>
          <p:cNvSpPr txBox="1"/>
          <p:nvPr/>
        </p:nvSpPr>
        <p:spPr>
          <a:xfrm>
            <a:off x="436800" y="311400"/>
            <a:ext cx="3770400" cy="633600"/>
          </a:xfrm>
          <a:prstGeom prst="rect">
            <a:avLst/>
          </a:prstGeom>
          <a:noFill/>
          <a:ln>
            <a:noFill/>
          </a:ln>
        </p:spPr>
        <p:txBody>
          <a:bodyPr spcFirstLastPara="1" wrap="square" lIns="0" tIns="0" rIns="0" bIns="0" anchor="ctr" anchorCtr="0">
            <a:noAutofit/>
          </a:bodyPr>
          <a:lstStyle/>
          <a:p>
            <a:r>
              <a:rPr lang="en-GB" sz="2000" b="1" dirty="0">
                <a:solidFill>
                  <a:schemeClr val="lt1"/>
                </a:solidFill>
                <a:latin typeface="Arial" panose="020B0604020202020204" pitchFamily="34" charset="0"/>
                <a:ea typeface="Roboto"/>
                <a:cs typeface="Arial" panose="020B0604020202020204" pitchFamily="34" charset="0"/>
                <a:sym typeface="Roboto"/>
              </a:rPr>
              <a:t>Question: 03</a:t>
            </a:r>
            <a:endParaRPr sz="2000" b="1" dirty="0">
              <a:solidFill>
                <a:schemeClr val="lt1"/>
              </a:solidFill>
              <a:latin typeface="Arial" panose="020B0604020202020204" pitchFamily="34" charset="0"/>
              <a:ea typeface="Roboto"/>
              <a:cs typeface="Arial" panose="020B0604020202020204" pitchFamily="34" charset="0"/>
              <a:sym typeface="Roboto"/>
            </a:endParaRPr>
          </a:p>
        </p:txBody>
      </p:sp>
      <p:pic>
        <p:nvPicPr>
          <p:cNvPr id="146" name="Google Shape;146;p5"/>
          <p:cNvPicPr preferRelativeResize="0"/>
          <p:nvPr/>
        </p:nvPicPr>
        <p:blipFill rotWithShape="1">
          <a:blip r:embed="rId1"/>
          <a:srcRect l="41240" t="9528" r="-23987" b="51129"/>
          <a:stretch>
            <a:fillRect/>
          </a:stretch>
        </p:blipFill>
        <p:spPr>
          <a:xfrm>
            <a:off x="0" y="6051774"/>
            <a:ext cx="3349592" cy="800729"/>
          </a:xfrm>
          <a:prstGeom prst="rect">
            <a:avLst/>
          </a:prstGeom>
          <a:noFill/>
          <a:ln>
            <a:noFill/>
          </a:ln>
        </p:spPr>
      </p:pic>
      <p:sp>
        <p:nvSpPr>
          <p:cNvPr id="147" name="Google Shape;147;p5"/>
          <p:cNvSpPr txBox="1">
            <a:spLocks noGrp="1"/>
          </p:cNvSpPr>
          <p:nvPr>
            <p:ph type="body" idx="1"/>
          </p:nvPr>
        </p:nvSpPr>
        <p:spPr>
          <a:xfrm>
            <a:off x="263200" y="1333799"/>
            <a:ext cx="11799097" cy="4899191"/>
          </a:xfrm>
          <a:prstGeom prst="rect">
            <a:avLst/>
          </a:prstGeom>
          <a:noFill/>
          <a:ln>
            <a:noFill/>
          </a:ln>
        </p:spPr>
        <p:txBody>
          <a:bodyPr spcFirstLastPara="1" vert="horz" wrap="square" lIns="121900" tIns="121900" rIns="121900" bIns="121900" rtlCol="0" anchor="t" anchorCtr="0">
            <a:noAutofit/>
          </a:bodyPr>
          <a:lstStyle/>
          <a:p>
            <a:pPr marL="152400" indent="0">
              <a:lnSpc>
                <a:spcPct val="100000"/>
              </a:lnSpc>
              <a:buNone/>
            </a:pPr>
            <a:r>
              <a:rPr lang="en-US" sz="1800" dirty="0">
                <a:latin typeface="Arial" panose="020B0604020202020204" pitchFamily="34" charset="0"/>
                <a:cs typeface="Arial" panose="020B0604020202020204" pitchFamily="34" charset="0"/>
              </a:rPr>
              <a:t>A man joins a company XYZ in January 2019 and he receive his first salary Rs 1000. After every month he gets an increment of Rs 500. What will be his salary after completion of 5 years of his service.</a:t>
            </a:r>
            <a:endParaRPr lang="en-US" sz="1800" dirty="0">
              <a:latin typeface="Arial" panose="020B0604020202020204" pitchFamily="34" charset="0"/>
              <a:cs typeface="Arial" panose="020B0604020202020204" pitchFamily="34" charset="0"/>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50000"/>
              </a:lnSpc>
              <a:buNone/>
            </a:pPr>
            <a:r>
              <a:rPr lang="en-US" sz="1800" dirty="0">
                <a:latin typeface="Arial" panose="020B0604020202020204" pitchFamily="34" charset="0"/>
                <a:ea typeface="Roboto" panose="02000000000000000000" pitchFamily="2" charset="0"/>
                <a:cs typeface="Arial" panose="020B0604020202020204" pitchFamily="34" charset="0"/>
                <a:sym typeface="Roboto"/>
              </a:rPr>
              <a:t>A. 34500</a:t>
            </a: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50000"/>
              </a:lnSpc>
              <a:buNone/>
            </a:pPr>
            <a:r>
              <a:rPr lang="en-US" sz="1800" dirty="0">
                <a:latin typeface="Arial" panose="020B0604020202020204" pitchFamily="34" charset="0"/>
                <a:ea typeface="Roboto" panose="02000000000000000000" pitchFamily="2" charset="0"/>
                <a:cs typeface="Arial" panose="020B0604020202020204" pitchFamily="34" charset="0"/>
                <a:sym typeface="Roboto"/>
              </a:rPr>
              <a:t>B. 31200</a:t>
            </a: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50000"/>
              </a:lnSpc>
              <a:buNone/>
            </a:pPr>
            <a:r>
              <a:rPr lang="en-US" sz="1800" dirty="0">
                <a:latin typeface="Arial" panose="020B0604020202020204" pitchFamily="34" charset="0"/>
                <a:ea typeface="Roboto" panose="02000000000000000000" pitchFamily="2" charset="0"/>
                <a:cs typeface="Arial" panose="020B0604020202020204" pitchFamily="34" charset="0"/>
                <a:sym typeface="Roboto"/>
              </a:rPr>
              <a:t>C. 30500</a:t>
            </a: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50000"/>
              </a:lnSpc>
              <a:buNone/>
            </a:pPr>
            <a:r>
              <a:rPr lang="en-US" sz="1800" dirty="0">
                <a:latin typeface="Arial" panose="020B0604020202020204" pitchFamily="34" charset="0"/>
                <a:ea typeface="Roboto" panose="02000000000000000000" pitchFamily="2" charset="0"/>
                <a:cs typeface="Arial" panose="020B0604020202020204" pitchFamily="34" charset="0"/>
                <a:sym typeface="Roboto"/>
              </a:rPr>
              <a:t>D. 32500</a:t>
            </a: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00000"/>
              </a:lnSpc>
              <a:buNone/>
            </a:pPr>
            <a:r>
              <a:rPr lang="en-US" sz="1800" dirty="0">
                <a:latin typeface="Arial" panose="020B0604020202020204" pitchFamily="34" charset="0"/>
                <a:ea typeface="Roboto" panose="02000000000000000000" pitchFamily="2" charset="0"/>
                <a:cs typeface="Arial" panose="020B0604020202020204" pitchFamily="34" charset="0"/>
                <a:sym typeface="Roboto"/>
              </a:rPr>
              <a:t>										Answer: C</a:t>
            </a:r>
            <a:endParaRPr lang="en-US" sz="1800" dirty="0">
              <a:latin typeface="Arial" panose="020B0604020202020204" pitchFamily="34" charset="0"/>
              <a:ea typeface="Roboto" panose="02000000000000000000" pitchFamily="2" charset="0"/>
              <a:cs typeface="Arial" panose="020B0604020202020204" pitchFamily="34" charset="0"/>
              <a:sym typeface="Roboto"/>
            </a:endParaRPr>
          </a:p>
        </p:txBody>
      </p:sp>
      <p:pic>
        <p:nvPicPr>
          <p:cNvPr id="69" name="Google Shape;69;p15"/>
          <p:cNvPicPr preferRelativeResize="0"/>
          <p:nvPr/>
        </p:nvPicPr>
        <p:blipFill>
          <a:blip r:embed="rId2"/>
          <a:stretch>
            <a:fillRect/>
          </a:stretch>
        </p:blipFill>
        <p:spPr>
          <a:xfrm>
            <a:off x="9494400" y="311401"/>
            <a:ext cx="2259019" cy="102239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advTm="90876"/>
    </mc:Choice>
    <mc:Fallback>
      <p:transition spd="slow" advTm="9087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7">
                                            <p:txEl>
                                              <p:pRg st="0" end="0"/>
                                            </p:txEl>
                                          </p:spTgt>
                                        </p:tgtEl>
                                        <p:attrNameLst>
                                          <p:attrName>style.visibility</p:attrName>
                                        </p:attrNameLst>
                                      </p:cBhvr>
                                      <p:to>
                                        <p:strVal val="visible"/>
                                      </p:to>
                                    </p:set>
                                    <p:animEffect transition="in" filter="fade">
                                      <p:cBhvr>
                                        <p:cTn id="7" dur="1000"/>
                                        <p:tgtEl>
                                          <p:spTgt spid="147">
                                            <p:txEl>
                                              <p:pRg st="0" end="0"/>
                                            </p:txEl>
                                          </p:spTgt>
                                        </p:tgtEl>
                                      </p:cBhvr>
                                    </p:animEffect>
                                    <p:anim calcmode="lin" valueType="num">
                                      <p:cBhvr>
                                        <p:cTn id="8" dur="1000" fill="hold"/>
                                        <p:tgtEl>
                                          <p:spTgt spid="14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47">
                                            <p:txEl>
                                              <p:pRg st="2" end="2"/>
                                            </p:txEl>
                                          </p:spTgt>
                                        </p:tgtEl>
                                        <p:attrNameLst>
                                          <p:attrName>style.visibility</p:attrName>
                                        </p:attrNameLst>
                                      </p:cBhvr>
                                      <p:to>
                                        <p:strVal val="visible"/>
                                      </p:to>
                                    </p:set>
                                    <p:anim calcmode="lin" valueType="num">
                                      <p:cBhvr additive="base">
                                        <p:cTn id="14" dur="500" fill="hold"/>
                                        <p:tgtEl>
                                          <p:spTgt spid="147">
                                            <p:txEl>
                                              <p:pRg st="2" end="2"/>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1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47">
                                            <p:txEl>
                                              <p:pRg st="3" end="3"/>
                                            </p:txEl>
                                          </p:spTgt>
                                        </p:tgtEl>
                                        <p:attrNameLst>
                                          <p:attrName>style.visibility</p:attrName>
                                        </p:attrNameLst>
                                      </p:cBhvr>
                                      <p:to>
                                        <p:strVal val="visible"/>
                                      </p:to>
                                    </p:set>
                                    <p:anim calcmode="lin" valueType="num">
                                      <p:cBhvr additive="base">
                                        <p:cTn id="20" dur="500" fill="hold"/>
                                        <p:tgtEl>
                                          <p:spTgt spid="147">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47">
                                            <p:txEl>
                                              <p:pRg st="4" end="4"/>
                                            </p:txEl>
                                          </p:spTgt>
                                        </p:tgtEl>
                                        <p:attrNameLst>
                                          <p:attrName>style.visibility</p:attrName>
                                        </p:attrNameLst>
                                      </p:cBhvr>
                                      <p:to>
                                        <p:strVal val="visible"/>
                                      </p:to>
                                    </p:set>
                                    <p:anim calcmode="lin" valueType="num">
                                      <p:cBhvr additive="base">
                                        <p:cTn id="26" dur="500" fill="hold"/>
                                        <p:tgtEl>
                                          <p:spTgt spid="147">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47">
                                            <p:txEl>
                                              <p:pRg st="5" end="5"/>
                                            </p:txEl>
                                          </p:spTgt>
                                        </p:tgtEl>
                                        <p:attrNameLst>
                                          <p:attrName>style.visibility</p:attrName>
                                        </p:attrNameLst>
                                      </p:cBhvr>
                                      <p:to>
                                        <p:strVal val="visible"/>
                                      </p:to>
                                    </p:set>
                                    <p:anim calcmode="lin" valueType="num">
                                      <p:cBhvr additive="base">
                                        <p:cTn id="32" dur="500" fill="hold"/>
                                        <p:tgtEl>
                                          <p:spTgt spid="147">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4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8" presetClass="entr" presetSubtype="16" fill="hold" nodeType="clickEffect">
                                  <p:stCondLst>
                                    <p:cond delay="0"/>
                                  </p:stCondLst>
                                  <p:childTnLst>
                                    <p:set>
                                      <p:cBhvr>
                                        <p:cTn id="37" dur="1" fill="hold">
                                          <p:stCondLst>
                                            <p:cond delay="0"/>
                                          </p:stCondLst>
                                        </p:cTn>
                                        <p:tgtEl>
                                          <p:spTgt spid="147">
                                            <p:txEl>
                                              <p:pRg st="12" end="12"/>
                                            </p:txEl>
                                          </p:spTgt>
                                        </p:tgtEl>
                                        <p:attrNameLst>
                                          <p:attrName>style.visibility</p:attrName>
                                        </p:attrNameLst>
                                      </p:cBhvr>
                                      <p:to>
                                        <p:strVal val="visible"/>
                                      </p:to>
                                    </p:set>
                                    <p:animEffect transition="in" filter="diamond(in)">
                                      <p:cBhvr>
                                        <p:cTn id="38" dur="2000"/>
                                        <p:tgtEl>
                                          <p:spTgt spid="14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59FEDB7F3802F468C3F317ED9EE4CFD" ma:contentTypeVersion="5" ma:contentTypeDescription="Create a new document." ma:contentTypeScope="" ma:versionID="6fe5db675d18f63c65be8bb08b523b90">
  <xsd:schema xmlns:xsd="http://www.w3.org/2001/XMLSchema" xmlns:xs="http://www.w3.org/2001/XMLSchema" xmlns:p="http://schemas.microsoft.com/office/2006/metadata/properties" xmlns:ns2="b59e9f2d-0158-4a14-8bbe-457d8844f88f" targetNamespace="http://schemas.microsoft.com/office/2006/metadata/properties" ma:root="true" ma:fieldsID="461deb205d52b7b2dc1eb04643edfaa4" ns2:_="">
    <xsd:import namespace="b59e9f2d-0158-4a14-8bbe-457d8844f88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9e9f2d-0158-4a14-8bbe-457d8844f88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2D865C2-6DFD-46AA-B518-DE29F6625586}"/>
</file>

<file path=customXml/itemProps2.xml><?xml version="1.0" encoding="utf-8"?>
<ds:datastoreItem xmlns:ds="http://schemas.openxmlformats.org/officeDocument/2006/customXml" ds:itemID="{4E9D205D-E847-4CEF-9A7A-6064A538F7F9}"/>
</file>

<file path=customXml/itemProps3.xml><?xml version="1.0" encoding="utf-8"?>
<ds:datastoreItem xmlns:ds="http://schemas.openxmlformats.org/officeDocument/2006/customXml" ds:itemID="{AF5A804F-902D-4035-B35D-059B2C70656B}"/>
</file>

<file path=docProps/app.xml><?xml version="1.0" encoding="utf-8"?>
<Properties xmlns="http://schemas.openxmlformats.org/officeDocument/2006/extended-properties" xmlns:vt="http://schemas.openxmlformats.org/officeDocument/2006/docPropsVTypes">
  <TotalTime>0</TotalTime>
  <Words>10227</Words>
  <Application>WPS Presentation</Application>
  <PresentationFormat>Widescreen</PresentationFormat>
  <Paragraphs>467</Paragraphs>
  <Slides>35</Slides>
  <Notes>33</Notes>
  <HiddenSlides>15</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35</vt:i4>
      </vt:variant>
    </vt:vector>
  </HeadingPairs>
  <TitlesOfParts>
    <vt:vector size="49" baseType="lpstr">
      <vt:lpstr>Arial</vt:lpstr>
      <vt:lpstr>SimSun</vt:lpstr>
      <vt:lpstr>Wingdings</vt:lpstr>
      <vt:lpstr>Arial</vt:lpstr>
      <vt:lpstr>Roboto</vt:lpstr>
      <vt:lpstr>Segoe Print</vt:lpstr>
      <vt:lpstr>Calibri</vt:lpstr>
      <vt:lpstr>Roboto</vt:lpstr>
      <vt:lpstr>Microsoft YaHei</vt:lpstr>
      <vt:lpstr>Arial Unicode MS</vt:lpstr>
      <vt:lpstr>Calibri Light</vt:lpstr>
      <vt:lpstr>roboto-regular</vt:lpstr>
      <vt:lpstr>Verdana</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shamishamu3@gmail.com</dc:creator>
  <cp:lastModifiedBy>rohitgebise</cp:lastModifiedBy>
  <cp:revision>11</cp:revision>
  <dcterms:created xsi:type="dcterms:W3CDTF">2019-11-27T10:13:00Z</dcterms:created>
  <dcterms:modified xsi:type="dcterms:W3CDTF">2019-12-04T10:20:14Z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1033-11.2.0.9070</vt:lpwstr>
  </property>
  <property fmtid="{D5CDD505-2E9C-101B-9397-08002B2CF9AE}" pid="3" name="ContentTypeId">
    <vt:lpwstr>0x010100459FEDB7F3802F468C3F317ED9EE4CFD</vt:lpwstr>
  </property>
</Properties>
</file>