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4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335" r:id="rId3"/>
    <p:sldId id="298" r:id="rId4"/>
    <p:sldId id="304" r:id="rId5"/>
    <p:sldId id="336" r:id="rId6"/>
    <p:sldId id="337" r:id="rId7"/>
    <p:sldId id="338" r:id="rId8"/>
    <p:sldId id="339" r:id="rId9"/>
    <p:sldId id="340" r:id="rId10"/>
    <p:sldId id="305" r:id="rId11"/>
    <p:sldId id="341" r:id="rId12"/>
    <p:sldId id="342" r:id="rId13"/>
    <p:sldId id="343" r:id="rId14"/>
    <p:sldId id="344" r:id="rId15"/>
    <p:sldId id="345" r:id="rId16"/>
    <p:sldId id="346" r:id="rId17"/>
    <p:sldId id="25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7" r:id="rId28"/>
    <p:sldId id="318" r:id="rId29"/>
    <p:sldId id="319" r:id="rId30"/>
    <p:sldId id="320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30" r:id="rId40"/>
    <p:sldId id="332" r:id="rId41"/>
    <p:sldId id="333" r:id="rId42"/>
    <p:sldId id="334" r:id="rId43"/>
    <p:sldId id="2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838" autoAdjust="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320C-BB2E-447D-98CA-077C124DDFB7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6945-2965-4485-A9CA-04956C25B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2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95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86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13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392655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5645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969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3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31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62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Answer: Easy</a:t>
            </a:r>
            <a:r>
              <a:rPr lang="en-US" sz="20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on the eyes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9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623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36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255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49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962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50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431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21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29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3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171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21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187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248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26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632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43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618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608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97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703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729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70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Explanation: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 the school,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Boys = 4/7 × 1554 = 888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Girls = 3/7 × 1554 = 666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After 30 days, Girls = 666 + 30 = 696 If x boys leave the school, then, According to the question,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(888– x)/ 696 = 7/6 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(888– x)/ 116 = 7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888 – x = 116 × 7 = 812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x = 888 – 812 = 76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7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67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94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Explanation:</a:t>
            </a:r>
          </a:p>
          <a:p>
            <a:r>
              <a:rPr lang="en-US" dirty="0"/>
              <a:t>Tickets of type A = 3x </a:t>
            </a:r>
          </a:p>
          <a:p>
            <a:r>
              <a:rPr lang="en-US" dirty="0"/>
              <a:t>Tickets of type B = 2x </a:t>
            </a:r>
          </a:p>
          <a:p>
            <a:r>
              <a:rPr lang="en-US" dirty="0"/>
              <a:t>Tickets of type C  = 5x </a:t>
            </a:r>
          </a:p>
          <a:p>
            <a:r>
              <a:rPr lang="en-US" dirty="0"/>
              <a:t>According to the question, </a:t>
            </a:r>
          </a:p>
          <a:p>
            <a:r>
              <a:rPr lang="en-US" dirty="0"/>
              <a:t>(3x × 1000 + 2x × 500 + 5x × 200) </a:t>
            </a:r>
          </a:p>
          <a:p>
            <a:r>
              <a:rPr lang="en-US" dirty="0"/>
              <a:t>= 2.5 × 10000000 </a:t>
            </a:r>
          </a:p>
          <a:p>
            <a:r>
              <a:rPr lang="en-US" dirty="0"/>
              <a:t>30x + 10x + 10x = 250000 </a:t>
            </a:r>
          </a:p>
          <a:p>
            <a:r>
              <a:rPr lang="en-US" dirty="0"/>
              <a:t>50x = 250000 </a:t>
            </a:r>
          </a:p>
          <a:p>
            <a:r>
              <a:rPr lang="en-US" dirty="0"/>
              <a:t>x = 5000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04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8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9120-E8AB-48A3-B974-588895B0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1265-9CEB-48B4-A810-60753A158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0F87-ADA2-41E3-8BA4-A2140032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06A9-301F-4A5F-A3EF-471D507F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E55B-CF21-45A9-A092-B570056E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4523-F712-47ED-8599-CB06AC1F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01F9F-117A-46A2-B1E7-681FF5394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FEC6-6D43-47A6-8A9E-690EF8D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6BF5-0AF3-41AB-995E-8269778B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EE99-816A-401F-B3BE-C4C56EB5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F43CB-9A38-4F2C-A1F7-968511223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AA2C-0112-40F2-8867-560F052B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F736-CA44-43FA-8029-687E391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7B2A-D33D-43FF-8FFC-FABD319D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F7F5-80E2-467E-A688-D369D7C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0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8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86D1-3952-416B-8359-DBBA69A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DA1F-A9A8-455B-94CE-A97C91A7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BBC4-6BB7-4974-BE12-9DBD2D43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5015-A4CF-4BC6-9E8C-98A03B4B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AC60-520C-4BA2-8279-01593749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313B-3781-4740-A29C-7D1E9A23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B1241-9E14-4129-BD14-F02AFDD9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FE87-1601-4902-B34A-1713B800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E78B-5D4A-4637-ABFC-18057217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6793-7E3A-49C8-8697-F387E201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470-D7FB-4676-A340-03F5B432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645F-8399-4383-AF81-95FBE9075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B8F78-0415-4F56-93C6-A871CFC1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139B-C2CB-413B-BA1A-A627E866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26F0-1D4C-4A7F-B5C7-C03EA6D3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1CD5F-2D84-4557-8DAD-A1934AB1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2F85-A7DB-4DFA-920D-E1293A74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FB19-DC5D-4453-890A-1CD9BB66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EE13-4D80-4CDE-B2DA-B12E73D0F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94DD-CE4C-40FF-8A64-B5A9F466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99DC9-10FB-4A09-A8E1-50C7ADD8D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D9533-7726-4C7F-B262-6097248B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A4F45-6D79-4298-86C7-0FD454A4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302D-DD77-4734-AE94-F32A9DB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CE9B-341E-498E-BABC-37770681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1C6B-D3F4-4B9A-B54C-C534967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28144-CEED-4085-A243-6D412755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75592-92EB-4609-AA63-FAE6FE3B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A64CF-DBBF-4B44-9C8B-BEA77463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9E83-F906-40DA-A189-0D07769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A17A9-8B86-4BE1-8C43-2E46FE93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2D2-39A3-4A62-A9FF-8A6DB7C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D2F2-4F93-4738-9970-927BAD4D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ABCE-504C-4863-8310-4DB7099C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A601-6A13-4AB1-9813-0837D8F0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B151-3FEA-434F-9CB7-5B2661B0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2259-2ECC-45B1-B794-E8886CC6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0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E35-C22D-44E3-A793-1DC804E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486D-83B3-47C1-89A8-0A6DCB65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54838-4C83-4166-91E2-6F8F1C5C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9132-E18B-4C9C-8B94-1646B7A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A0E67-5626-4A45-B82D-03762A60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E993A-9A26-4497-8A10-447860FE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1CFF6-FF71-4640-AE63-E0BCB900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2BD0-62DC-4B96-BF37-ED9FF90D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5715-7A51-44A5-B1A3-DC86EC324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A5C6-8050-4BD2-BBED-C7D2DDFBB129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9029-8810-44A3-8E34-9621CC43E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D55D-E191-4AC8-8D2E-2327FFB5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2B26-0AE5-4CFA-86A4-F6D4FB27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8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0" y="575234"/>
            <a:ext cx="4703997" cy="570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7377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IMPORTANT TERMS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A8E7E-A32A-45D7-8800-5BE227894F76}"/>
              </a:ext>
            </a:extLst>
          </p:cNvPr>
          <p:cNvSpPr txBox="1"/>
          <p:nvPr/>
        </p:nvSpPr>
        <p:spPr>
          <a:xfrm>
            <a:off x="564986" y="1501006"/>
            <a:ext cx="11188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80136-95C6-4456-83DD-29C5C7E54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7" y="1219199"/>
            <a:ext cx="7248145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7168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Question: 01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5" y="1333799"/>
            <a:ext cx="11425525" cy="42435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Evaluate the expression below using Log Rules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(8) + 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(4)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								     </a:t>
            </a:r>
            <a:r>
              <a:rPr lang="en-GB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Answer: D</a:t>
            </a:r>
            <a:endParaRPr lang="en-US" b="1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18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Question: 01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333799"/>
            <a:ext cx="11360800" cy="4243572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Solution: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Express 8 and 4 as exponential numbers with base 2. Then, apply Power Rule followed by Identity Rule. After doing so, you add the resulting values to get your final answer.</a:t>
            </a:r>
          </a:p>
          <a:p>
            <a:pPr marL="152396" indent="0">
              <a:lnSpc>
                <a:spcPct val="150000"/>
              </a:lnSpc>
              <a:buNone/>
            </a:pPr>
            <a:endParaRPr lang="en-GB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342" y="3666886"/>
            <a:ext cx="4077269" cy="2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09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Question: 02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333799"/>
            <a:ext cx="11360800" cy="4243572"/>
          </a:xfrm>
        </p:spPr>
        <p:txBody>
          <a:bodyPr>
            <a:normAutofit fontScale="85000" lnSpcReduction="20000"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Evaluate the expression below using Log Rules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(162) – 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(2)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 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								</a:t>
            </a: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Answer: C</a:t>
            </a:r>
            <a:endParaRPr lang="en-GB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Question: 02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119964"/>
            <a:ext cx="11360800" cy="4457408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Solution:</a:t>
            </a: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Picture 7" descr="Capture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453" y="2289614"/>
            <a:ext cx="4496428" cy="32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Question: 03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333799"/>
            <a:ext cx="11360800" cy="4243572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Evaluate the expression below</a:t>
            </a:r>
            <a:r>
              <a:rPr lang="en-US" dirty="0" smtClean="0"/>
              <a:t>.</a:t>
            </a:r>
            <a:endParaRPr lang="en-GB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(500</a:t>
            </a: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)- 2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(2)</a:t>
            </a: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+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(32 </a:t>
            </a: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)+ 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(8) </a:t>
            </a:r>
            <a:endParaRPr lang="en-GB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6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7 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8850951" y="5430571"/>
            <a:ext cx="170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Roboto" pitchFamily="2" charset="0"/>
                <a:ea typeface="Roboto" pitchFamily="2" charset="0"/>
              </a:rPr>
              <a:t>Answer: </a:t>
            </a:r>
            <a:r>
              <a:rPr lang="en-GB" sz="2400" b="1" dirty="0">
                <a:latin typeface="Roboto" pitchFamily="2" charset="0"/>
                <a:ea typeface="Roboto" pitchFamily="2" charset="0"/>
              </a:rPr>
              <a:t>D</a:t>
            </a:r>
            <a:endParaRPr lang="en-GB" sz="2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8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Question: 03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333799"/>
            <a:ext cx="11360800" cy="4243572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Solution:</a:t>
            </a: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Picture 7" descr="looo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71" y="2050443"/>
            <a:ext cx="7115188" cy="41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Calibri" pitchFamily="34" charset="0"/>
                <a:ea typeface="Roboto"/>
                <a:cs typeface="Roboto"/>
                <a:sym typeface="Roboto"/>
              </a:rPr>
              <a:t>Question: 01</a:t>
            </a:r>
            <a:endParaRPr sz="2000" b="1" dirty="0">
              <a:solidFill>
                <a:schemeClr val="lt1"/>
              </a:solidFill>
              <a:latin typeface="Calibri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log 27 = 1.431, then the value of log 9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 ___________.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A. 0.934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B. 0.945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C. 0.954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D. 0.958 </a:t>
            </a:r>
          </a:p>
          <a:p>
            <a:pPr marL="0" indent="0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                                                                     </a:t>
            </a:r>
          </a:p>
          <a:p>
            <a:pPr marL="0" indent="0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										Answer: C </a:t>
            </a: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667" b="1" dirty="0">
                <a:solidFill>
                  <a:schemeClr val="lt1"/>
                </a:solidFill>
                <a:latin typeface="Calibri" pitchFamily="34" charset="0"/>
                <a:ea typeface="Roboto"/>
                <a:cs typeface="Roboto"/>
                <a:sym typeface="Roboto"/>
              </a:rPr>
              <a:t>Explanation: 01</a:t>
            </a:r>
            <a:endParaRPr sz="2667" b="1" dirty="0">
              <a:solidFill>
                <a:schemeClr val="lt1"/>
              </a:solidFill>
              <a:latin typeface="Calibri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Log 27=1.431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log (3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) = 1.431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3 log 3 = 1.431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log 3 = 0.477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log 9 = log(3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) = 2 log 3 = (2 x 0.477) = 0.954.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lang="en-IN" sz="2667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63200" y="311400"/>
            <a:ext cx="394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 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02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(216) + [ log(42) - log(6) ] / log(49)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A. 7/2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B. 1/2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C. 4/3 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D. 2/3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									Answer: A </a:t>
            </a:r>
          </a:p>
          <a:p>
            <a:pPr marL="152396" indent="0">
              <a:buNone/>
            </a:pPr>
            <a:endParaRPr lang="en-IN" dirty="0"/>
          </a:p>
          <a:p>
            <a:pPr marL="152396" indent="0">
              <a:buNone/>
            </a:pPr>
            <a:endParaRPr lang="en-IN" dirty="0"/>
          </a:p>
          <a:p>
            <a:pPr marL="152396" indent="0">
              <a:buNone/>
            </a:pPr>
            <a:endParaRPr lang="en-IN" sz="1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76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4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1524000" y="5431671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46570" y="1643896"/>
            <a:ext cx="750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ea typeface="Roboto" panose="02000000000000000000" pitchFamily="2" charset="0"/>
              <a:cs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362200"/>
            <a:ext cx="3581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oogle Shape;57;p14"/>
          <p:cNvPicPr preferRelativeResize="0"/>
          <p:nvPr/>
        </p:nvPicPr>
        <p:blipFill>
          <a:blip r:embed="rId5" cstate="print">
            <a:alphaModFix/>
          </a:blip>
          <a:srcRect r="59384"/>
          <a:stretch>
            <a:fillRect/>
          </a:stretch>
        </p:blipFill>
        <p:spPr>
          <a:xfrm>
            <a:off x="9804127" y="160072"/>
            <a:ext cx="692422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92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667" b="1" dirty="0">
                <a:solidFill>
                  <a:schemeClr val="lt1"/>
                </a:solidFill>
                <a:latin typeface="Calibri" pitchFamily="34" charset="0"/>
                <a:ea typeface="Roboto"/>
                <a:cs typeface="Roboto"/>
                <a:sym typeface="Roboto"/>
              </a:rPr>
              <a:t>Explanation: 02 </a:t>
            </a:r>
            <a:endParaRPr sz="2667" b="1" dirty="0">
              <a:solidFill>
                <a:schemeClr val="lt1"/>
              </a:solidFill>
              <a:latin typeface="Calibri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(216) + [ log(42) - log(6) ] / log(49)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(6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 + log(42/6) / log(7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3 + log(7) /2 log(7) = 3 + ½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7/2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lang="en-IN" sz="2667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2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03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the value of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2 +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+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+ ........ +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2396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A.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n(n+1)/2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B.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C.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D.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Answer: A</a:t>
            </a: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8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667" b="1" dirty="0">
                <a:solidFill>
                  <a:schemeClr val="lt1"/>
                </a:solidFill>
                <a:latin typeface="Calibri" pitchFamily="34" charset="0"/>
                <a:ea typeface="Roboto"/>
                <a:cs typeface="Roboto"/>
                <a:sym typeface="Roboto"/>
              </a:rPr>
              <a:t>Explanation: 03 </a:t>
            </a:r>
            <a:endParaRPr sz="2667" b="1" dirty="0">
              <a:solidFill>
                <a:schemeClr val="lt1"/>
              </a:solidFill>
              <a:latin typeface="Calibri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........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 + 2log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 + 3log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 + ........ + nlog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1+2+3+........+n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n(n+1)/2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9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04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log 2 = 0.301 and log 3 = 0.4771, find the number of digits in 48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A. 19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B. 20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C. 21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D. 24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Answer: C</a:t>
            </a: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7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04 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have log 48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= 12 × log 48 = 12 × log (2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× 3)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12 × (4 log 2 + log 3)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12 × (4 × 0.301 + 0.4771)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12 × (1.204 + 0.4771)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12 × 1.6811 = 20.1732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 the characteristic is 20, so the number of digits = 20 + 1 = 21.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7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05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Solve for ‘x:’ the equation is 2log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 –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(x – 2) = 3</a:t>
            </a: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A. 6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B. 4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C. 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D. 2</a:t>
            </a: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Answer: B</a:t>
            </a: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1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05</a:t>
            </a:r>
            <a:r>
              <a:rPr lang="en-GB" sz="2667" b="1" dirty="0">
                <a:solidFill>
                  <a:schemeClr val="lt1"/>
                </a:solidFill>
                <a:latin typeface="Calibri" pitchFamily="34" charset="0"/>
                <a:ea typeface="Roboto"/>
                <a:cs typeface="Roboto"/>
                <a:sym typeface="Roboto"/>
              </a:rPr>
              <a:t> </a:t>
            </a:r>
            <a:endParaRPr sz="2667" b="1" dirty="0">
              <a:solidFill>
                <a:schemeClr val="lt1"/>
              </a:solidFill>
              <a:latin typeface="Calibri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have 2log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–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(x – 2) = 3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–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(x – 2) = 3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/x-2) = 3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/x-2) = 2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= 8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x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= 8(x-2)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x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- 8x + 16 = 0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(x-4)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= 0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⇒ x=4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Hence answer is option B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06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2 = 0.3010, the value of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80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 _________.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A. 1.6020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B. 1.9030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C. 9030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D. None of these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Answer: B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9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06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80 =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(8 *10)</a:t>
            </a: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           =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8 +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10</a:t>
            </a: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           =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(2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) + 1</a:t>
            </a: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           =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2 + 1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           =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(3 x 0.3010) + 1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= </a:t>
            </a:r>
            <a:r>
              <a:rPr lang="en-IN" dirty="0"/>
              <a:t> 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1.9030.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07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5 +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(5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+ 1) = log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+ 5) + 1, then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is equal to:</a:t>
            </a:r>
          </a:p>
          <a:p>
            <a:pPr marL="152396" indent="0"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A. 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B. 3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C. 5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D. 10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Answer: B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9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4662" y="3009411"/>
            <a:ext cx="6067426" cy="17907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LOGARITHMS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06EE1967-AF90-4264-BA94-BCBC16B67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3962" y="232228"/>
            <a:ext cx="2612572" cy="110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id="{FC024864-F07F-410A-9CD6-C6BA29AED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07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5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(5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+ 1) =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+ 5) + 1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5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(5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+ 1) =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+ 5)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10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[5 (5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+ 1)] =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[10(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+ 5)]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5(5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+ 1) = 10(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+ 5)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+ 1 = 2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+ 10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= 9</a:t>
            </a:r>
          </a:p>
          <a:p>
            <a:pPr marL="152396" indent="0">
              <a:buNone/>
            </a:pP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= 3.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8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08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=17/4. Find X?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A. 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B. 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C. 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D. 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   </a:t>
            </a:r>
            <a:r>
              <a:rPr lang="en-IN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Answer: C</a:t>
            </a:r>
            <a:endParaRPr lang="en-I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66625-A286-4EA7-901F-AC44CE3E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/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</a:t>
            </a:r>
            <a:r>
              <a:rPr lang="en-GB" sz="2000" b="1" dirty="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08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=17/4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Let y =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know that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=1/log 3(x)</a:t>
            </a:r>
          </a:p>
          <a:p>
            <a:pPr marL="152396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Thus the equation can be written as 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+ 1/y = 174</a:t>
            </a:r>
          </a:p>
          <a:p>
            <a:pPr marL="152396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4y</a:t>
            </a:r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 + 4 = 17y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4y</a:t>
            </a:r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 + 4 - 17y = 0</a:t>
            </a:r>
          </a:p>
          <a:p>
            <a:pPr marL="152396" indent="0">
              <a:buNone/>
            </a:pPr>
            <a:r>
              <a:rPr lang="es-E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4 </a:t>
            </a:r>
            <a:r>
              <a:rPr lang="es-ES" altLang="en-US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¼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= 4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x = 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152396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 = 1/4</a:t>
            </a:r>
          </a:p>
          <a:p>
            <a:pPr marL="152396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altLang="en-US" sz="1800" baseline="-30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 1/4</a:t>
            </a: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= 3</a:t>
            </a:r>
            <a:r>
              <a:rPr lang="en-I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s-E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11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If log x + log (x + 3) = 1 then the value(s) of x will be, the solution of the equation</a:t>
            </a: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495296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+ x + 3 = 1</a:t>
            </a: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495296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x + x + 3 = 10</a:t>
            </a: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495296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x (x + 3) = 10</a:t>
            </a: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495296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x (x + 3) = 1</a:t>
            </a: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  <a:r>
              <a:rPr lang="en-IN" sz="24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Answer : C</a:t>
            </a: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66625-A286-4EA7-901F-AC44CE3E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/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11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taking log x= log10x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using the law of logs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IN" sz="1900" dirty="0" err="1">
                <a:latin typeface="Arial" panose="020B0604020202020204" pitchFamily="34" charset="0"/>
                <a:cs typeface="Arial" panose="020B0604020202020204" pitchFamily="34" charset="0"/>
              </a:rPr>
              <a:t>A+log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B=log AB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IN" sz="1900" dirty="0" err="1">
                <a:latin typeface="Arial" panose="020B0604020202020204" pitchFamily="34" charset="0"/>
                <a:cs typeface="Arial" panose="020B0604020202020204" pitchFamily="34" charset="0"/>
              </a:rPr>
              <a:t>x+log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(x+3)=1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Log x(x+3)=1−−(1)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definition of logs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Log ab=</a:t>
            </a:r>
            <a:r>
              <a:rPr lang="en-IN" sz="1900" dirty="0" err="1">
                <a:latin typeface="Arial" panose="020B0604020202020204" pitchFamily="34" charset="0"/>
                <a:cs typeface="Arial" panose="020B0604020202020204" pitchFamily="34" charset="0"/>
              </a:rPr>
              <a:t>c⇒ac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=b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(1)→101=x(x+3)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∴x2+3x=10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x2+3x−10=0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factorising and solving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(x+5)(x−2)=0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⇒x=−5, or x=2</a:t>
            </a:r>
          </a:p>
          <a:p>
            <a:pPr marL="152396" indent="0" fontAlgn="base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When solving with x=2 the equation becomes as option c</a:t>
            </a:r>
          </a:p>
          <a:p>
            <a:pPr marL="152396" indent="0">
              <a:buNone/>
            </a:pPr>
            <a:endParaRPr lang="es-E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12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Find x if log x = log 1.5 + log 12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A. 18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B.  8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C. 15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D. 12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									Answer: A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66625-A286-4EA7-901F-AC44CE3E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/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12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s-E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13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263200" y="1333799"/>
            <a:ext cx="11799097" cy="48991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16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64 + 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256 = 10. Then a =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__________.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									Answer: B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baseline="30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baseline="30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</a:t>
            </a: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"/>
              </a:rPr>
              <a:t>										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66625-A286-4EA7-901F-AC44CE3E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/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13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5E5E5E"/>
                </a:solidFill>
                <a:latin typeface="Cambria" panose="02040503050406030204" pitchFamily="18" charset="0"/>
              </a:rPr>
              <a:t>log a </a:t>
            </a:r>
            <a:r>
              <a:rPr lang="en-US" altLang="en-US" sz="1800" baseline="30000" dirty="0">
                <a:solidFill>
                  <a:srgbClr val="5E5E5E"/>
                </a:solidFill>
                <a:latin typeface="Cambria" panose="02040503050406030204" pitchFamily="18" charset="0"/>
              </a:rPr>
              <a:t>(4+16+64+256)</a:t>
            </a:r>
            <a:r>
              <a:rPr lang="en-US" altLang="en-US" sz="1800" dirty="0">
                <a:solidFill>
                  <a:srgbClr val="5E5E5E"/>
                </a:solidFill>
                <a:latin typeface="Cambria" panose="02040503050406030204" pitchFamily="18" charset="0"/>
              </a:rPr>
              <a:t> =10 log a 4</a:t>
            </a:r>
            <a:r>
              <a:rPr lang="en-US" altLang="en-US" sz="1800" baseline="30000" dirty="0">
                <a:solidFill>
                  <a:srgbClr val="5E5E5E"/>
                </a:solidFill>
                <a:latin typeface="Cambria" panose="02040503050406030204" pitchFamily="18" charset="0"/>
              </a:rPr>
              <a:t>10</a:t>
            </a:r>
            <a:r>
              <a:rPr lang="en-US" altLang="en-US" sz="1800" dirty="0">
                <a:solidFill>
                  <a:srgbClr val="5E5E5E"/>
                </a:solidFill>
                <a:latin typeface="Cambria" panose="02040503050406030204" pitchFamily="18" charset="0"/>
              </a:rPr>
              <a:t> =10 then a=4</a:t>
            </a:r>
            <a:endParaRPr lang="en-US" altLang="en-US" sz="1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/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 marL="152396" indent="0">
              <a:buNone/>
            </a:pPr>
            <a:endParaRPr lang="es-E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661AA-487A-4A64-8043-B1BBAEF1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ambria" panose="02040503050406030204" pitchFamily="18" charset="0"/>
              </a:rPr>
              <a:t>log a </a:t>
            </a:r>
            <a:r>
              <a:rPr kumimoji="0" lang="en-US" altLang="en-US" sz="1400" b="0" i="0" u="none" strike="noStrike" cap="none" normalizeH="0" baseline="30000">
                <a:ln>
                  <a:noFill/>
                </a:ln>
                <a:solidFill>
                  <a:srgbClr val="5E5E5E"/>
                </a:solidFill>
                <a:effectLst/>
                <a:latin typeface="Cambria" panose="02040503050406030204" pitchFamily="18" charset="0"/>
              </a:rPr>
              <a:t>(4+16+64+256)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ambria" panose="02040503050406030204" pitchFamily="18" charset="0"/>
              </a:rPr>
              <a:t> =10 log a 4</a:t>
            </a:r>
            <a:r>
              <a:rPr kumimoji="0" lang="en-US" altLang="en-US" sz="1400" b="0" i="0" u="none" strike="noStrike" cap="none" normalizeH="0" baseline="30000">
                <a:ln>
                  <a:noFill/>
                </a:ln>
                <a:solidFill>
                  <a:srgbClr val="5E5E5E"/>
                </a:solidFill>
                <a:effectLst/>
                <a:latin typeface="Cambria" panose="02040503050406030204" pitchFamily="18" charset="0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ambria" panose="02040503050406030204" pitchFamily="18" charset="0"/>
              </a:rPr>
              <a:t> =10 then a=4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354738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14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731" y="1496574"/>
            <a:ext cx="11360800" cy="4555200"/>
          </a:xfrm>
        </p:spPr>
        <p:txBody>
          <a:bodyPr>
            <a:normAutofit fontScale="92500" lnSpcReduction="10000"/>
          </a:bodyPr>
          <a:lstStyle/>
          <a:p>
            <a:pPr marL="152396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3375 × log 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1024 =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__________.</a:t>
            </a:r>
            <a:endParaRPr lang="es-E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95296" indent="-342900">
              <a:lnSpc>
                <a:spcPct val="150000"/>
              </a:lnSpc>
              <a:buAutoNum type="alphaUcPeriod"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152396" indent="0">
              <a:lnSpc>
                <a:spcPct val="150000"/>
              </a:lnSpc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                       Answer: D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188851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A8E7E-A32A-45D7-8800-5BE227894F76}"/>
                  </a:ext>
                </a:extLst>
              </p:cNvPr>
              <p:cNvSpPr txBox="1"/>
              <p:nvPr/>
            </p:nvSpPr>
            <p:spPr>
              <a:xfrm>
                <a:off x="564986" y="1501006"/>
                <a:ext cx="1118843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In mathematics  the logarithms is the inverse function to the exponentiation.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logarithm of a given number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is the exponent to which another fixed number, the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base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must be raised, to produce that number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since 1000 = 10 × 10 × 10 = 10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"logarithm to base 10" of 1000 is 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logarithm of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to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base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is denoted as 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 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More explicitly  the relation between logarithm and exponentiation is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 x = y exactly if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logarithm is denoted "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" (pronounced as "the logarithm of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to base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" or "the base-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logarithm of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" or (most commonly) "the log, base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of 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").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1A8E7E-A32A-45D7-8800-5BE22789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6" y="1501006"/>
                <a:ext cx="11188433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381" t="-693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3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14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Menlo"/>
              </a:rPr>
              <a:t>log</a:t>
            </a:r>
            <a:r>
              <a:rPr lang="en-US" altLang="en-US" sz="800" baseline="-30000" dirty="0">
                <a:solidFill>
                  <a:srgbClr val="333333"/>
                </a:solidFill>
                <a:latin typeface="Menlo"/>
              </a:rPr>
              <a:t>15</a:t>
            </a:r>
            <a:r>
              <a:rPr lang="en-US" altLang="en-US" sz="1800" dirty="0">
                <a:solidFill>
                  <a:srgbClr val="333333"/>
                </a:solidFill>
                <a:latin typeface="Menlo"/>
              </a:rPr>
              <a:t>3375 × log</a:t>
            </a:r>
            <a:r>
              <a:rPr lang="en-US" altLang="en-US" sz="800" baseline="-30000" dirty="0">
                <a:solidFill>
                  <a:srgbClr val="333333"/>
                </a:solidFill>
                <a:latin typeface="Menlo"/>
              </a:rPr>
              <a:t>4</a:t>
            </a:r>
            <a:r>
              <a:rPr lang="en-US" altLang="en-US" sz="1800" dirty="0">
                <a:solidFill>
                  <a:srgbClr val="333333"/>
                </a:solidFill>
                <a:latin typeface="Menlo"/>
              </a:rPr>
              <a:t>1024 = 3 log15 15 × 5 log4 4 = 3 × 5 = 15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152396" indent="0">
              <a:buNone/>
            </a:pPr>
            <a:endParaRPr lang="es-E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1BE39-C951-4D15-84EC-3D89494F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343015" y="323437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Question: 15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731" y="1496574"/>
            <a:ext cx="11360800" cy="4555200"/>
          </a:xfrm>
        </p:spPr>
        <p:txBody>
          <a:bodyPr>
            <a:normAutofit fontScale="77500" lnSpcReduction="20000"/>
          </a:bodyPr>
          <a:lstStyle/>
          <a:p>
            <a:pPr marL="152396" indent="0">
              <a:buNone/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If log 3 = 0.4771, find log (0.81)</a:t>
            </a:r>
            <a:r>
              <a:rPr lang="en-IN" sz="2300" baseline="30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 × log (27/10)</a:t>
            </a:r>
            <a:r>
              <a:rPr lang="en-IN" sz="2300" baseline="30000" dirty="0">
                <a:latin typeface="Arial" panose="020B0604020202020204" pitchFamily="34" charset="0"/>
                <a:cs typeface="Arial" panose="020B0604020202020204" pitchFamily="34" charset="0"/>
              </a:rPr>
              <a:t>2/3</a:t>
            </a: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 π log 9.</a:t>
            </a: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296" indent="-342900">
              <a:lnSpc>
                <a:spcPct val="170000"/>
              </a:lnSpc>
              <a:buAutoNum type="alphaUcPeriod"/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2.689</a:t>
            </a:r>
          </a:p>
          <a:p>
            <a:pPr marL="495296" indent="-342900">
              <a:lnSpc>
                <a:spcPct val="170000"/>
              </a:lnSpc>
              <a:buAutoNum type="alphaUcPeriod"/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-0.0552</a:t>
            </a:r>
          </a:p>
          <a:p>
            <a:pPr marL="495296" indent="-342900">
              <a:lnSpc>
                <a:spcPct val="170000"/>
              </a:lnSpc>
              <a:buAutoNum type="alphaUcPeriod"/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2.2402</a:t>
            </a:r>
          </a:p>
          <a:p>
            <a:pPr marL="495296" indent="-342900">
              <a:lnSpc>
                <a:spcPct val="170000"/>
              </a:lnSpc>
              <a:buAutoNum type="alphaUcPeriod"/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2.702</a:t>
            </a: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n-US" altLang="en-US" sz="2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D</a:t>
            </a: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1" dirty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Explanation: 15</a:t>
            </a:r>
            <a:endParaRPr sz="2000" b="1" dirty="0">
              <a:solidFill>
                <a:schemeClr val="lt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6051774"/>
            <a:ext cx="3349592" cy="8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11471163" y="105880"/>
            <a:ext cx="641684" cy="6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249-E200-402B-91AE-839D23E6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s-E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US" altLang="en-US" sz="1800" dirty="0">
              <a:solidFill>
                <a:srgbClr val="333333"/>
              </a:solidFill>
              <a:latin typeface="MathJax_Main"/>
            </a:endParaRPr>
          </a:p>
          <a:p>
            <a:pPr marL="152396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7B643-5B77-4F65-BBAA-A69F659A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529465-E0A1-41A6-88EC-AA0950A3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C2965-6836-47B3-8E6B-E4EF53E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76"/>
    </mc:Choice>
    <mc:Fallback xmlns="">
      <p:transition spd="slow" advTm="90876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32F2-66BC-448C-8D50-65CE5EFF4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1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1" y="311400"/>
            <a:ext cx="5190932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     CONCEPTS 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43" y="1333799"/>
            <a:ext cx="11456659" cy="4243572"/>
          </a:xfrm>
        </p:spPr>
        <p:txBody>
          <a:bodyPr>
            <a:normAutofit fontScale="85000" lnSpcReduction="10000"/>
          </a:bodyPr>
          <a:lstStyle/>
          <a:p>
            <a:pPr marL="1523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Logarithm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the exponent or power to which a base must be raised to yield a given</a:t>
            </a:r>
          </a:p>
          <a:p>
            <a:pPr marL="1523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number.</a:t>
            </a:r>
          </a:p>
          <a:p>
            <a:pPr marL="1523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Expressed mathematically, x is the </a:t>
            </a: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of n to the base b if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baseline="30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= n, in which</a:t>
            </a:r>
          </a:p>
          <a:p>
            <a:pPr marL="1523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case one writes x = </a:t>
            </a:r>
            <a:r>
              <a:rPr lang="en-US" b="1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n.</a:t>
            </a:r>
          </a:p>
          <a:p>
            <a:pPr marL="1523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For </a:t>
            </a: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example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2</a:t>
            </a:r>
            <a:r>
              <a:rPr lang="en-US" baseline="30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= 8; therefore, 3 is the </a:t>
            </a: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of 8 to base 2, or 3 = </a:t>
            </a: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8.</a:t>
            </a:r>
            <a:endParaRPr lang="en-IN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1" y="311400"/>
            <a:ext cx="5190932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     EXAMPLE PROBLEM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43" y="1149501"/>
            <a:ext cx="11456659" cy="4243572"/>
          </a:xfrm>
        </p:spPr>
        <p:txBody>
          <a:bodyPr>
            <a:normAutofit fontScale="92500" lnSpcReduction="10000"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Meaning of logarithm :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How many 3s do we multiply to get 81?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3*3*3*3=81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So We write “the number of 3s we need to multiply to get 81 is 4”. So 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log</a:t>
            </a:r>
            <a:r>
              <a:rPr lang="en-US" i="1" baseline="-25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(8) =</a:t>
            </a: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   ,  Now we are relating this into log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</a:t>
            </a:r>
            <a:r>
              <a:rPr lang="en-IN" dirty="0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3^4=81 </a:t>
            </a:r>
            <a:r>
              <a:rPr lang="en-I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endParaRPr lang="en-IN" dirty="0" smtClean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482009" y="4862623"/>
            <a:ext cx="354419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-42530" y="4295556"/>
            <a:ext cx="1077433" cy="2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363" y="3756837"/>
            <a:ext cx="396949" cy="1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1417677" y="4352260"/>
            <a:ext cx="652129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822251" y="4054550"/>
            <a:ext cx="793899" cy="4253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V="1">
            <a:off x="1290084" y="3898603"/>
            <a:ext cx="1063256" cy="8647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423830" y="311400"/>
            <a:ext cx="476710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en-GB" sz="2133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333799"/>
            <a:ext cx="11360800" cy="4243572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So, we can say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GB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log</a:t>
            </a:r>
            <a:r>
              <a:rPr lang="en-GB" sz="2133" dirty="0" err="1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GB" sz="2133" dirty="0">
                <a:latin typeface="Roboto" panose="020B0604020202020204" charset="0"/>
                <a:ea typeface="Roboto" panose="020B0604020202020204" charset="0"/>
              </a:rPr>
              <a:t> X= N                         </a:t>
            </a:r>
          </a:p>
          <a:p>
            <a:pPr marL="152396" indent="0">
              <a:lnSpc>
                <a:spcPct val="150000"/>
              </a:lnSpc>
              <a:buFont typeface="Symbol"/>
              <a:buChar char="Þ"/>
            </a:pPr>
            <a:r>
              <a:rPr lang="en-GB" sz="2133" dirty="0" err="1">
                <a:latin typeface="Roboto" panose="020B0604020202020204" charset="0"/>
                <a:ea typeface="Roboto" panose="020B0604020202020204" charset="0"/>
              </a:rPr>
              <a:t>a^N</a:t>
            </a:r>
            <a:r>
              <a:rPr lang="en-GB" sz="2133" dirty="0">
                <a:latin typeface="Roboto" panose="020B0604020202020204" charset="0"/>
                <a:ea typeface="Roboto" panose="020B0604020202020204" charset="0"/>
              </a:rPr>
              <a:t> = X</a:t>
            </a: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and </a:t>
            </a:r>
            <a:r>
              <a:rPr lang="en-GB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viceversa</a:t>
            </a: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  <a:r>
              <a:rPr lang="en-GB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a^n</a:t>
            </a: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=x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                                            </a:t>
            </a:r>
            <a:r>
              <a:rPr lang="en-GB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log</a:t>
            </a:r>
            <a:r>
              <a:rPr lang="en-GB" sz="2133" dirty="0" err="1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GB" sz="2133" dirty="0">
                <a:latin typeface="Roboto" panose="020B0604020202020204" charset="0"/>
                <a:ea typeface="Roboto" panose="020B0604020202020204" charset="0"/>
              </a:rPr>
              <a:t> x= n</a:t>
            </a:r>
          </a:p>
          <a:p>
            <a:pPr marL="152396" indent="0">
              <a:lnSpc>
                <a:spcPct val="150000"/>
              </a:lnSpc>
              <a:buNone/>
            </a:pPr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4494029" y="2934587"/>
            <a:ext cx="581247" cy="396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283047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-170120" y="311400"/>
            <a:ext cx="5361053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  <a:latin typeface="+mj-lt"/>
                <a:ea typeface="Roboto" pitchFamily="2" charset="0"/>
              </a:rPr>
              <a:t>      RULES OF LOGARITHM </a:t>
            </a:r>
            <a:endParaRPr lang="en-GB" sz="2667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765546"/>
            <a:ext cx="11751591" cy="50953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Rule name                                             Rule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Logarithm product rule 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 ∙ y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+ 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Logarithm quotient rule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 / y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- 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Logarithm power rule    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 </a:t>
            </a:r>
            <a:r>
              <a:rPr lang="en-US" i="1" baseline="300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 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y ∙ 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Logarithm base switch rule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1 /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Logarithm base change rule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/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Derivative of logarithm               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⇒ 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 '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1 / 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ln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Integral of logarithm                   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∫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 </a:t>
            </a:r>
            <a:r>
              <a:rPr lang="en-US" i="1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= 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 ∙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- 1 /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ln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+ 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dirty="0" smtClean="0">
                <a:latin typeface="Roboto" pitchFamily="2" charset="0"/>
                <a:ea typeface="Roboto" pitchFamily="2" charset="0"/>
              </a:rPr>
            </a:br>
            <a:endParaRPr lang="en-GB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79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5431670"/>
            <a:ext cx="5943600" cy="14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400" y="311401"/>
            <a:ext cx="2259019" cy="1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" y="311400"/>
            <a:ext cx="8950476" cy="6336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1" y="311400"/>
            <a:ext cx="5190932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667" dirty="0">
                <a:solidFill>
                  <a:schemeClr val="bg1"/>
                </a:solidFill>
              </a:rPr>
              <a:t>     CONCEPT</a:t>
            </a:r>
            <a:endParaRPr lang="en-GB" sz="2667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3E6-16D3-47B5-8D89-B82489B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0" y="1333799"/>
            <a:ext cx="11360800" cy="486143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 of negative number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 is undefined when 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≤ 0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 of 0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(0) is undefined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 of 1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(1) = 0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 of the base      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 1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Logarithm of infinity                      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lim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log</a:t>
            </a:r>
            <a:r>
              <a:rPr lang="en-US" i="1" baseline="-2500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 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∞,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when</a:t>
            </a:r>
            <a:r>
              <a:rPr lang="en-US" i="1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 x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→∞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4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34A53F-CC54-4A0C-9862-D036CB506458}"/>
</file>

<file path=customXml/itemProps2.xml><?xml version="1.0" encoding="utf-8"?>
<ds:datastoreItem xmlns:ds="http://schemas.openxmlformats.org/officeDocument/2006/customXml" ds:itemID="{7ABA17E5-A37F-453B-9EDF-09EACDE89FA6}"/>
</file>

<file path=customXml/itemProps3.xml><?xml version="1.0" encoding="utf-8"?>
<ds:datastoreItem xmlns:ds="http://schemas.openxmlformats.org/officeDocument/2006/customXml" ds:itemID="{A67E7A81-89D0-42E6-A9D1-55B8081A04BA}"/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909</Words>
  <Application>Microsoft Office PowerPoint</Application>
  <PresentationFormat>Widescreen</PresentationFormat>
  <Paragraphs>542</Paragraphs>
  <Slides>43</Slides>
  <Notes>41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Cambria Math</vt:lpstr>
      <vt:lpstr>MathJax_Main</vt:lpstr>
      <vt:lpstr>Menlo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shamishamu3@gmail.com</dc:creator>
  <cp:lastModifiedBy>Meghana D</cp:lastModifiedBy>
  <cp:revision>81</cp:revision>
  <dcterms:created xsi:type="dcterms:W3CDTF">2019-11-11T05:24:35Z</dcterms:created>
  <dcterms:modified xsi:type="dcterms:W3CDTF">2022-01-11T03:42:59Z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0x010100459FEDB7F3802F468C3F317ED9EE4CFD</vt:lpwstr>
  </property>
</Properties>
</file>