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4.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7" r:id="rId2"/>
    <p:sldId id="348" r:id="rId3"/>
    <p:sldId id="349" r:id="rId4"/>
    <p:sldId id="357" r:id="rId5"/>
    <p:sldId id="260" r:id="rId6"/>
    <p:sldId id="352" r:id="rId7"/>
    <p:sldId id="364" r:id="rId8"/>
    <p:sldId id="331" r:id="rId9"/>
    <p:sldId id="365" r:id="rId10"/>
    <p:sldId id="363" r:id="rId11"/>
    <p:sldId id="366" r:id="rId12"/>
    <p:sldId id="353" r:id="rId13"/>
    <p:sldId id="367" r:id="rId14"/>
    <p:sldId id="369" r:id="rId15"/>
    <p:sldId id="368" r:id="rId16"/>
    <p:sldId id="332" r:id="rId17"/>
    <p:sldId id="370" r:id="rId18"/>
    <p:sldId id="355" r:id="rId19"/>
    <p:sldId id="371" r:id="rId20"/>
    <p:sldId id="333" r:id="rId21"/>
    <p:sldId id="372" r:id="rId22"/>
    <p:sldId id="334" r:id="rId23"/>
    <p:sldId id="373" r:id="rId24"/>
    <p:sldId id="335" r:id="rId25"/>
    <p:sldId id="374" r:id="rId26"/>
    <p:sldId id="281" r:id="rId27"/>
    <p:sldId id="375" r:id="rId28"/>
    <p:sldId id="336" r:id="rId29"/>
    <p:sldId id="377" r:id="rId30"/>
    <p:sldId id="337" r:id="rId31"/>
    <p:sldId id="378" r:id="rId32"/>
    <p:sldId id="356" r:id="rId33"/>
    <p:sldId id="379" r:id="rId34"/>
    <p:sldId id="288" r:id="rId35"/>
  </p:sldIdLst>
  <p:sldSz cx="9144000" cy="5143500" type="screen16x9"/>
  <p:notesSz cx="6858000" cy="9144000"/>
  <p:embeddedFontLs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55">
          <p15:clr>
            <a:srgbClr val="A4A3A4"/>
          </p15:clr>
        </p15:guide>
        <p15:guide id="2" orient="horz" pos="776">
          <p15:clr>
            <a:srgbClr val="A4A3A4"/>
          </p15:clr>
        </p15:guide>
        <p15:guide id="3" orient="horz" pos="914">
          <p15:clr>
            <a:srgbClr val="A4A3A4"/>
          </p15:clr>
        </p15:guide>
        <p15:guide id="4" orient="horz" pos="2451">
          <p15:clr>
            <a:srgbClr val="A4A3A4"/>
          </p15:clr>
        </p15:guide>
        <p15:guide id="5" orient="horz" pos="2193">
          <p15:clr>
            <a:srgbClr val="A4A3A4"/>
          </p15:clr>
        </p15:guide>
        <p15:guide id="6" pos="2222">
          <p15:clr>
            <a:srgbClr val="A4A3A4"/>
          </p15:clr>
        </p15:guide>
        <p15:guide id="7" pos="206">
          <p15:clr>
            <a:srgbClr val="A4A3A4"/>
          </p15:clr>
        </p15:guide>
        <p15:guide id="8" pos="5553">
          <p15:clr>
            <a:srgbClr val="A4A3A4"/>
          </p15:clr>
        </p15:guide>
        <p15:guide id="9" pos="871">
          <p15:clr>
            <a:srgbClr val="A4A3A4"/>
          </p15:clr>
        </p15:guide>
        <p15:guide id="10" pos="2880">
          <p15:clr>
            <a:srgbClr val="A4A3A4"/>
          </p15:clr>
        </p15:guide>
        <p15:guide id="11" pos="49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6380" autoAdjust="0"/>
  </p:normalViewPr>
  <p:slideViewPr>
    <p:cSldViewPr snapToGrid="0">
      <p:cViewPr varScale="1">
        <p:scale>
          <a:sx n="84" d="100"/>
          <a:sy n="84" d="100"/>
        </p:scale>
        <p:origin x="960" y="78"/>
      </p:cViewPr>
      <p:guideLst>
        <p:guide orient="horz" pos="2755"/>
        <p:guide orient="horz" pos="776"/>
        <p:guide orient="horz" pos="914"/>
        <p:guide orient="horz" pos="2451"/>
        <p:guide orient="horz" pos="2193"/>
        <p:guide pos="2222"/>
        <p:guide pos="206"/>
        <p:guide pos="5553"/>
        <p:guide pos="871"/>
        <p:guide pos="2880"/>
        <p:guide pos="4909"/>
      </p:guideLst>
    </p:cSldViewPr>
  </p:slideViewPr>
  <p:outlineViewPr>
    <p:cViewPr>
      <p:scale>
        <a:sx n="33" d="100"/>
        <a:sy n="33" d="100"/>
      </p:scale>
      <p:origin x="0" y="40668"/>
    </p:cViewPr>
  </p:outlineViewPr>
  <p:notesTextViewPr>
    <p:cViewPr>
      <p:scale>
        <a:sx n="1" d="1"/>
        <a:sy n="1" d="1"/>
      </p:scale>
      <p:origin x="0" y="0"/>
    </p:cViewPr>
  </p:notesTextViewPr>
  <p:sorterViewPr>
    <p:cViewPr>
      <p:scale>
        <a:sx n="66" d="100"/>
        <a:sy n="66" d="100"/>
      </p:scale>
      <p:origin x="0" y="13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965"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96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1048630"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1"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5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6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 'You eat many mangoes' and 'Who others eat bananas', the common word is 'eat' and the common code word is 'Le'. So, 'Le' means 'eat'. In 'You eat many mangoes' and 'They eat bananas and mangoes', the common code word 'Le' stands for 'eat'. So, the other common code word 'Na' stands for the other common word</a:t>
            </a:r>
            <a:r>
              <a:rPr lang="en-US" baseline="0" dirty="0" smtClean="0"/>
              <a:t> </a:t>
            </a:r>
            <a:r>
              <a:rPr lang="en-US" baseline="0" dirty="0" err="1" smtClean="0"/>
              <a:t>i.e</a:t>
            </a:r>
            <a:r>
              <a:rPr lang="en-US" baseline="0" dirty="0" smtClean="0"/>
              <a:t> </a:t>
            </a:r>
            <a:r>
              <a:rPr lang="en-US" dirty="0" smtClean="0"/>
              <a:t>'mangoes'.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74"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5"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69"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0"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84"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5"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94"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5"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fi-FI" sz="1100" b="0" i="0" u="none" strike="noStrike" cap="none" dirty="0" smtClean="0">
                <a:solidFill>
                  <a:srgbClr val="000000"/>
                </a:solidFill>
                <a:effectLst/>
                <a:latin typeface="Arial"/>
                <a:ea typeface="Arial"/>
                <a:cs typeface="Arial"/>
                <a:sym typeface="Arial"/>
              </a:rPr>
              <a:t>Output:</a:t>
            </a:r>
          </a:p>
          <a:p>
            <a:pPr marL="158750" indent="0">
              <a:buNone/>
            </a:pPr>
            <a:r>
              <a:rPr lang="fi-FI" sz="1100" b="0" i="0" u="none" strike="noStrike" cap="none" dirty="0" smtClean="0">
                <a:solidFill>
                  <a:srgbClr val="000000"/>
                </a:solidFill>
                <a:effectLst/>
                <a:latin typeface="Arial"/>
                <a:ea typeface="Arial"/>
                <a:cs typeface="Arial"/>
                <a:sym typeface="Arial"/>
              </a:rPr>
              <a:t>111 Karan </a:t>
            </a:r>
          </a:p>
          <a:p>
            <a:pPr marL="158750" indent="0">
              <a:buNone/>
            </a:pPr>
            <a:r>
              <a:rPr lang="fi-FI" sz="1100" b="0" i="0" u="none" strike="noStrike" cap="none" dirty="0" smtClean="0">
                <a:solidFill>
                  <a:srgbClr val="000000"/>
                </a:solidFill>
                <a:effectLst/>
                <a:latin typeface="Arial"/>
                <a:ea typeface="Arial"/>
                <a:cs typeface="Arial"/>
                <a:sym typeface="Arial"/>
              </a:rPr>
              <a:t>222 Aryan</a:t>
            </a:r>
          </a:p>
          <a:p>
            <a:pPr marL="0" lvl="0" indent="0" algn="l" rtl="0">
              <a:spcBef>
                <a:spcPts val="0"/>
              </a:spcBef>
              <a:spcAft>
                <a:spcPts val="0"/>
              </a:spcAft>
              <a:buNone/>
            </a:pPr>
            <a:endParaRPr lang="en-GB"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GB" sz="1100" b="0" i="0" u="none" strike="noStrike" cap="none" dirty="0" smtClean="0">
                <a:solidFill>
                  <a:srgbClr val="000000"/>
                </a:solidFill>
                <a:effectLst/>
                <a:latin typeface="Arial"/>
                <a:ea typeface="Arial"/>
                <a:cs typeface="Arial"/>
                <a:sym typeface="Arial"/>
              </a:rPr>
              <a:t>In this example, we are creating the two objects of Student class and initializing the value to these objects by invoking the </a:t>
            </a:r>
            <a:r>
              <a:rPr lang="en-GB" sz="1100" b="0" i="0" u="none" strike="noStrike" cap="none" dirty="0" err="1" smtClean="0">
                <a:solidFill>
                  <a:srgbClr val="000000"/>
                </a:solidFill>
                <a:effectLst/>
                <a:latin typeface="Arial"/>
                <a:ea typeface="Arial"/>
                <a:cs typeface="Arial"/>
                <a:sym typeface="Arial"/>
              </a:rPr>
              <a:t>insertRecord</a:t>
            </a:r>
            <a:r>
              <a:rPr lang="en-GB" sz="1100" b="0" i="0" u="none" strike="noStrike" cap="none" dirty="0" smtClean="0">
                <a:solidFill>
                  <a:srgbClr val="000000"/>
                </a:solidFill>
                <a:effectLst/>
                <a:latin typeface="Arial"/>
                <a:ea typeface="Arial"/>
                <a:cs typeface="Arial"/>
                <a:sym typeface="Arial"/>
              </a:rPr>
              <a:t> method. Here, we are displaying the state (data) of the objects by invoking the </a:t>
            </a:r>
            <a:r>
              <a:rPr lang="en-GB" sz="1100" b="0" i="0" u="none" strike="noStrike" cap="none" dirty="0" err="1" smtClean="0">
                <a:solidFill>
                  <a:srgbClr val="000000"/>
                </a:solidFill>
                <a:effectLst/>
                <a:latin typeface="Arial"/>
                <a:ea typeface="Arial"/>
                <a:cs typeface="Arial"/>
                <a:sym typeface="Arial"/>
              </a:rPr>
              <a:t>displayInformation</a:t>
            </a:r>
            <a:r>
              <a:rPr lang="en-GB" sz="1100" b="0" i="0" u="none" strike="noStrike" cap="none" dirty="0" smtClean="0">
                <a:solidFill>
                  <a:srgbClr val="000000"/>
                </a:solidFill>
                <a:effectLst/>
                <a:latin typeface="Arial"/>
                <a:ea typeface="Arial"/>
                <a:cs typeface="Arial"/>
                <a:sym typeface="Arial"/>
              </a:rPr>
              <a:t>() method.</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99"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0"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04"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05"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41"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42"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53"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54"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6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6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67"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68"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793"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94"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5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1048640"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048632"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633"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048579"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580"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8581"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1048956"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957"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1048958"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8959"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1048950"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1"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8952"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953"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lvl1pPr>
            <a:lvl2pPr marL="914400" lvl="1" indent="-317500">
              <a:spcBef>
                <a:spcPts val="1600"/>
              </a:spcBef>
              <a:spcAft>
                <a:spcPts val="0"/>
              </a:spcAft>
              <a:buSzPts val="1400"/>
              <a:buChar char="○"/>
            </a:lvl2pPr>
            <a:lvl3pPr marL="1371600" lvl="2" indent="-317500">
              <a:spcBef>
                <a:spcPts val="1600"/>
              </a:spcBef>
              <a:spcAft>
                <a:spcPts val="0"/>
              </a:spcAft>
              <a:buSzPts val="1400"/>
              <a:buChar char="■"/>
            </a:lvl3pPr>
            <a:lvl4pPr marL="1828800" lvl="3" indent="-317500">
              <a:spcBef>
                <a:spcPts val="1600"/>
              </a:spcBef>
              <a:spcAft>
                <a:spcPts val="0"/>
              </a:spcAft>
              <a:buSzPts val="1400"/>
              <a:buChar char="●"/>
            </a:lvl4pPr>
            <a:lvl5pPr marL="2286000" lvl="4" indent="-317500">
              <a:spcBef>
                <a:spcPts val="1600"/>
              </a:spcBef>
              <a:spcAft>
                <a:spcPts val="0"/>
              </a:spcAft>
              <a:buSzPts val="1400"/>
              <a:buChar char="○"/>
            </a:lvl5pPr>
            <a:lvl6pPr marL="2743200" lvl="5" indent="-317500">
              <a:spcBef>
                <a:spcPts val="1600"/>
              </a:spcBef>
              <a:spcAft>
                <a:spcPts val="0"/>
              </a:spcAft>
              <a:buSzPts val="1400"/>
              <a:buChar char="■"/>
            </a:lvl6pPr>
            <a:lvl7pPr marL="3200400" lvl="6" indent="-317500">
              <a:spcBef>
                <a:spcPts val="1600"/>
              </a:spcBef>
              <a:spcAft>
                <a:spcPts val="0"/>
              </a:spcAft>
              <a:buSzPts val="1400"/>
              <a:buChar char="●"/>
            </a:lvl7pPr>
            <a:lvl8pPr marL="3657600" lvl="7" indent="-317500">
              <a:spcBef>
                <a:spcPts val="1600"/>
              </a:spcBef>
              <a:spcAft>
                <a:spcPts val="0"/>
              </a:spcAft>
              <a:buSzPts val="1400"/>
              <a:buChar char="○"/>
            </a:lvl8pPr>
            <a:lvl9pPr marL="4114800" lvl="8" indent="-317500">
              <a:spcBef>
                <a:spcPts val="1600"/>
              </a:spcBef>
              <a:spcAft>
                <a:spcPts val="1600"/>
              </a:spcAft>
              <a:buSzPts val="1400"/>
              <a:buChar char="■"/>
            </a:lvl9pPr>
          </a:lstStyle>
          <a:p>
            <a:endParaRPr/>
          </a:p>
        </p:txBody>
      </p:sp>
      <p:sp>
        <p:nvSpPr>
          <p:cNvPr id="1048954"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1048960"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lvl1pPr>
          </a:lstStyle>
          <a:p>
            <a:endParaRPr/>
          </a:p>
        </p:txBody>
      </p:sp>
      <p:sp>
        <p:nvSpPr>
          <p:cNvPr id="1048961"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104896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896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lvl1pPr>
            <a:lvl2pPr marL="914400" lvl="1" indent="-317500" algn="ctr">
              <a:spcBef>
                <a:spcPts val="1600"/>
              </a:spcBef>
              <a:spcAft>
                <a:spcPts val="0"/>
              </a:spcAft>
              <a:buSzPts val="1400"/>
              <a:buChar char="○"/>
            </a:lvl2pPr>
            <a:lvl3pPr marL="1371600" lvl="2" indent="-317500" algn="ctr">
              <a:spcBef>
                <a:spcPts val="1600"/>
              </a:spcBef>
              <a:spcAft>
                <a:spcPts val="0"/>
              </a:spcAft>
              <a:buSzPts val="1400"/>
              <a:buChar char="■"/>
            </a:lvl3pPr>
            <a:lvl4pPr marL="1828800" lvl="3" indent="-317500" algn="ctr">
              <a:spcBef>
                <a:spcPts val="1600"/>
              </a:spcBef>
              <a:spcAft>
                <a:spcPts val="0"/>
              </a:spcAft>
              <a:buSzPts val="1400"/>
              <a:buChar char="●"/>
            </a:lvl4pPr>
            <a:lvl5pPr marL="2286000" lvl="4" indent="-317500" algn="ctr">
              <a:spcBef>
                <a:spcPts val="1600"/>
              </a:spcBef>
              <a:spcAft>
                <a:spcPts val="0"/>
              </a:spcAft>
              <a:buSzPts val="1400"/>
              <a:buChar char="○"/>
            </a:lvl5pPr>
            <a:lvl6pPr marL="2743200" lvl="5" indent="-317500" algn="ctr">
              <a:spcBef>
                <a:spcPts val="1600"/>
              </a:spcBef>
              <a:spcAft>
                <a:spcPts val="0"/>
              </a:spcAft>
              <a:buSzPts val="1400"/>
              <a:buChar char="■"/>
            </a:lvl6pPr>
            <a:lvl7pPr marL="3200400" lvl="6" indent="-317500" algn="ctr">
              <a:spcBef>
                <a:spcPts val="1600"/>
              </a:spcBef>
              <a:spcAft>
                <a:spcPts val="0"/>
              </a:spcAft>
              <a:buSzPts val="1400"/>
              <a:buChar char="●"/>
            </a:lvl7pPr>
            <a:lvl8pPr marL="3657600" lvl="7" indent="-317500" algn="ctr">
              <a:spcBef>
                <a:spcPts val="1600"/>
              </a:spcBef>
              <a:spcAft>
                <a:spcPts val="0"/>
              </a:spcAft>
              <a:buSzPts val="1400"/>
              <a:buChar char="○"/>
            </a:lvl8pPr>
            <a:lvl9pPr marL="4114800" lvl="8" indent="-317500" algn="ctr">
              <a:spcBef>
                <a:spcPts val="1600"/>
              </a:spcBef>
              <a:spcAft>
                <a:spcPts val="1600"/>
              </a:spcAft>
              <a:buSzPts val="1400"/>
              <a:buChar char="■"/>
            </a:lvl9pPr>
          </a:lstStyle>
          <a:p>
            <a:endParaRPr/>
          </a:p>
        </p:txBody>
      </p:sp>
      <p:sp>
        <p:nvSpPr>
          <p:cNvPr id="104896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1048955"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04857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2097166" name="Google Shape;51;p13"/>
          <p:cNvPicPr preferRelativeResize="0">
            <a:picLocks/>
          </p:cNvPicPr>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6"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7"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4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US" sz="2000" b="1" dirty="0" smtClean="0">
                <a:solidFill>
                  <a:schemeClr val="bg1"/>
                </a:solidFill>
                <a:latin typeface="Roboto"/>
                <a:ea typeface="Roboto"/>
                <a:cs typeface="Roboto"/>
                <a:sym typeface="Roboto"/>
              </a:rPr>
              <a:t> EXPLANATION: 03</a:t>
            </a:r>
            <a:endParaRPr lang="en-GB" sz="2000" b="1" dirty="0">
              <a:solidFill>
                <a:schemeClr val="bg1"/>
              </a:solidFill>
              <a:latin typeface="Roboto"/>
              <a:ea typeface="Roboto"/>
              <a:cs typeface="Roboto"/>
              <a:sym typeface="Roboto"/>
            </a:endParaRPr>
          </a:p>
        </p:txBody>
      </p:sp>
      <p:sp>
        <p:nvSpPr>
          <p:cNvPr id="1048648" name="Google Shape;71;p15"/>
          <p:cNvSpPr txBox="1"/>
          <p:nvPr/>
        </p:nvSpPr>
        <p:spPr>
          <a:xfrm>
            <a:off x="177421" y="233550"/>
            <a:ext cx="2977979" cy="475200"/>
          </a:xfrm>
          <a:prstGeom prst="rect">
            <a:avLst/>
          </a:prstGeom>
          <a:noFill/>
          <a:ln>
            <a:noFill/>
          </a:ln>
        </p:spPr>
        <p:txBody>
          <a:bodyPr spcFirstLastPara="1" wrap="square" lIns="0" tIns="0" rIns="0" bIns="0" anchor="ctr" anchorCtr="0">
            <a:noAutofit/>
          </a:bodyPr>
          <a:lstStyle/>
          <a:p>
            <a:pPr lvl="0"/>
            <a:endParaRPr lang="en-GB" sz="1600" dirty="0">
              <a:solidFill>
                <a:schemeClr val="bg1"/>
              </a:solidFill>
              <a:latin typeface="Roboto"/>
              <a:ea typeface="Roboto"/>
              <a:cs typeface="Roboto"/>
              <a:sym typeface="Roboto"/>
            </a:endParaRPr>
          </a:p>
        </p:txBody>
      </p:sp>
      <p:sp>
        <p:nvSpPr>
          <p:cNvPr id="1048649" name="Text Placeholder 2"/>
          <p:cNvSpPr>
            <a:spLocks noGrp="1"/>
          </p:cNvSpPr>
          <p:nvPr>
            <p:ph type="body" idx="1"/>
          </p:nvPr>
        </p:nvSpPr>
        <p:spPr>
          <a:xfrm>
            <a:off x="197400" y="771896"/>
            <a:ext cx="8946600" cy="4188977"/>
          </a:xfrm>
        </p:spPr>
        <p:txBody>
          <a:bodyPr/>
          <a:lstStyle/>
          <a:p>
            <a:pPr>
              <a:buNone/>
            </a:pPr>
            <a:r>
              <a:rPr lang="en-US" dirty="0" smtClean="0">
                <a:solidFill>
                  <a:schemeClr val="tx1"/>
                </a:solidFill>
              </a:rPr>
              <a:t>Dictionary order of letters</a:t>
            </a:r>
          </a:p>
          <a:p>
            <a:pPr>
              <a:buNone/>
            </a:pPr>
            <a:r>
              <a:rPr lang="en-US" dirty="0" smtClean="0">
                <a:solidFill>
                  <a:schemeClr val="tx1"/>
                </a:solidFill>
              </a:rPr>
              <a:t>C,E,E,G,L,L,O</a:t>
            </a:r>
          </a:p>
          <a:p>
            <a:pPr>
              <a:buNone/>
            </a:pPr>
            <a:r>
              <a:rPr lang="en-US" dirty="0" smtClean="0">
                <a:solidFill>
                  <a:schemeClr val="tx1"/>
                </a:solidFill>
              </a:rPr>
              <a:t>C E _ _ _ _ _ = 5!/2!= 60 words</a:t>
            </a:r>
          </a:p>
          <a:p>
            <a:pPr>
              <a:buNone/>
            </a:pPr>
            <a:r>
              <a:rPr lang="en-US" dirty="0" smtClean="0">
                <a:solidFill>
                  <a:schemeClr val="tx1"/>
                </a:solidFill>
              </a:rPr>
              <a:t>C G _ _ _ _ _ = 5!/(2!*2!)= 30 words</a:t>
            </a:r>
          </a:p>
          <a:p>
            <a:pPr>
              <a:buNone/>
            </a:pPr>
            <a:r>
              <a:rPr lang="en-US" dirty="0" smtClean="0">
                <a:solidFill>
                  <a:schemeClr val="tx1"/>
                </a:solidFill>
              </a:rPr>
              <a:t>C L _ _ _ _ _ = 5!/2! = 60 words</a:t>
            </a:r>
          </a:p>
          <a:p>
            <a:pPr>
              <a:buNone/>
            </a:pPr>
            <a:r>
              <a:rPr lang="en-US" dirty="0" smtClean="0">
                <a:solidFill>
                  <a:schemeClr val="tx1"/>
                </a:solidFill>
              </a:rPr>
              <a:t>C O E _ _ _ _ = 4!/2! = 12 words</a:t>
            </a:r>
          </a:p>
          <a:p>
            <a:pPr>
              <a:buNone/>
            </a:pPr>
            <a:r>
              <a:rPr lang="en-US" dirty="0" smtClean="0">
                <a:solidFill>
                  <a:schemeClr val="tx1"/>
                </a:solidFill>
              </a:rPr>
              <a:t>C O G _ _ _ _ = 4!/(2!*2!)= 6 words</a:t>
            </a:r>
          </a:p>
          <a:p>
            <a:pPr>
              <a:buNone/>
            </a:pPr>
            <a:r>
              <a:rPr lang="en-US" dirty="0" smtClean="0">
                <a:solidFill>
                  <a:schemeClr val="tx1"/>
                </a:solidFill>
              </a:rPr>
              <a:t>C O L E _ _ _ = 3! = 6words</a:t>
            </a:r>
          </a:p>
          <a:p>
            <a:pPr>
              <a:buNone/>
            </a:pPr>
            <a:r>
              <a:rPr lang="en-US" dirty="0" smtClean="0">
                <a:solidFill>
                  <a:schemeClr val="tx1"/>
                </a:solidFill>
              </a:rPr>
              <a:t>C O L G _ _ _ = 3!/2! = 3 words</a:t>
            </a:r>
          </a:p>
          <a:p>
            <a:pPr>
              <a:buNone/>
            </a:pPr>
            <a:r>
              <a:rPr lang="en-US" dirty="0" smtClean="0">
                <a:solidFill>
                  <a:schemeClr val="tx1"/>
                </a:solidFill>
              </a:rPr>
              <a:t>C O L </a:t>
            </a:r>
            <a:r>
              <a:rPr lang="en-US" dirty="0" err="1" smtClean="0">
                <a:solidFill>
                  <a:schemeClr val="tx1"/>
                </a:solidFill>
              </a:rPr>
              <a:t>L</a:t>
            </a:r>
            <a:r>
              <a:rPr lang="en-US" dirty="0" smtClean="0">
                <a:solidFill>
                  <a:schemeClr val="tx1"/>
                </a:solidFill>
              </a:rPr>
              <a:t> E </a:t>
            </a:r>
            <a:r>
              <a:rPr lang="en-US" dirty="0" err="1" smtClean="0">
                <a:solidFill>
                  <a:schemeClr val="tx1"/>
                </a:solidFill>
              </a:rPr>
              <a:t>E</a:t>
            </a:r>
            <a:r>
              <a:rPr lang="en-US" dirty="0" smtClean="0">
                <a:solidFill>
                  <a:schemeClr val="tx1"/>
                </a:solidFill>
              </a:rPr>
              <a:t> _ = 1!= 1 word</a:t>
            </a:r>
          </a:p>
          <a:p>
            <a:pPr>
              <a:buNone/>
            </a:pPr>
            <a:r>
              <a:rPr lang="en-US" dirty="0" smtClean="0">
                <a:solidFill>
                  <a:schemeClr val="tx1"/>
                </a:solidFill>
              </a:rPr>
              <a:t>C O L </a:t>
            </a:r>
            <a:r>
              <a:rPr lang="en-US" dirty="0" err="1" smtClean="0">
                <a:solidFill>
                  <a:schemeClr val="tx1"/>
                </a:solidFill>
              </a:rPr>
              <a:t>L</a:t>
            </a:r>
            <a:r>
              <a:rPr lang="en-US" dirty="0" smtClean="0">
                <a:solidFill>
                  <a:schemeClr val="tx1"/>
                </a:solidFill>
              </a:rPr>
              <a:t> E G E = 1 word</a:t>
            </a:r>
          </a:p>
          <a:p>
            <a:pPr>
              <a:buNone/>
            </a:pPr>
            <a:r>
              <a:rPr lang="en-US" dirty="0" smtClean="0">
                <a:solidFill>
                  <a:schemeClr val="tx1"/>
                </a:solidFill>
              </a:rPr>
              <a:t>                                  = 60 + 30 + 60 + 12 + 6 + 6 + 3 + 1 + 1</a:t>
            </a:r>
          </a:p>
          <a:p>
            <a:pPr>
              <a:buNone/>
            </a:pPr>
            <a:r>
              <a:rPr lang="en-US" dirty="0" smtClean="0">
                <a:solidFill>
                  <a:schemeClr val="tx1"/>
                </a:solidFill>
              </a:rPr>
              <a:t>                                  =179</a:t>
            </a:r>
          </a:p>
          <a:p>
            <a:pPr>
              <a:buNone/>
            </a:pPr>
            <a:r>
              <a:rPr lang="en-US" dirty="0" smtClean="0">
                <a:solidFill>
                  <a:schemeClr val="tx1"/>
                </a:solidFill>
              </a:rPr>
              <a:t/>
            </a:r>
            <a:br>
              <a:rPr lang="en-US" dirty="0" smtClean="0">
                <a:solidFill>
                  <a:schemeClr val="tx1"/>
                </a:solidFill>
              </a:rPr>
            </a:br>
            <a:endParaRPr lang="en-GB" dirty="0">
              <a:solidFill>
                <a:schemeClr val="tx1"/>
              </a:solidFill>
              <a:latin typeface="Roboto" panose="020B0604020202020204" charset="0"/>
              <a:ea typeface="Roboto" panose="020B060402020202020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04</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66899"/>
            <a:ext cx="8517028" cy="4276600"/>
          </a:xfrm>
          <a:ln>
            <a:solidFill>
              <a:schemeClr val="bg1"/>
            </a:solidFill>
          </a:ln>
        </p:spPr>
        <p:txBody>
          <a:bodyPr/>
          <a:lstStyle/>
          <a:p>
            <a:pPr fontAlgn="base">
              <a:lnSpc>
                <a:spcPct val="150000"/>
              </a:lnSpc>
              <a:buClr>
                <a:schemeClr val="tx1"/>
              </a:buClr>
              <a:buNone/>
            </a:pPr>
            <a:r>
              <a:rPr lang="en-US" dirty="0" smtClean="0">
                <a:solidFill>
                  <a:schemeClr val="tx1"/>
                </a:solidFill>
              </a:rPr>
              <a:t>In how many different ways can the letters of the word ‘CORPORATION’ be </a:t>
            </a:r>
          </a:p>
          <a:p>
            <a:pPr fontAlgn="base">
              <a:lnSpc>
                <a:spcPct val="150000"/>
              </a:lnSpc>
              <a:buClr>
                <a:schemeClr val="tx1"/>
              </a:buClr>
              <a:buNone/>
            </a:pPr>
            <a:r>
              <a:rPr lang="en-US" dirty="0" smtClean="0">
                <a:solidFill>
                  <a:schemeClr val="tx1"/>
                </a:solidFill>
              </a:rPr>
              <a:t>arranged so that the vowels always come together?</a:t>
            </a:r>
          </a:p>
          <a:p>
            <a:pPr fontAlgn="base">
              <a:lnSpc>
                <a:spcPct val="150000"/>
              </a:lnSpc>
              <a:buClr>
                <a:schemeClr val="tx1"/>
              </a:buClr>
              <a:buFont typeface="+mj-lt"/>
              <a:buAutoNum type="alphaUcPeriod"/>
            </a:pPr>
            <a:r>
              <a:rPr lang="en-US" dirty="0" smtClean="0">
                <a:solidFill>
                  <a:schemeClr val="tx1"/>
                </a:solidFill>
              </a:rPr>
              <a:t>47200</a:t>
            </a:r>
          </a:p>
          <a:p>
            <a:pPr fontAlgn="base">
              <a:lnSpc>
                <a:spcPct val="150000"/>
              </a:lnSpc>
              <a:buClr>
                <a:schemeClr val="tx1"/>
              </a:buClr>
              <a:buFont typeface="+mj-lt"/>
              <a:buAutoNum type="alphaUcPeriod"/>
            </a:pPr>
            <a:r>
              <a:rPr lang="en-US" dirty="0" smtClean="0">
                <a:solidFill>
                  <a:schemeClr val="tx1"/>
                </a:solidFill>
              </a:rPr>
              <a:t>48000</a:t>
            </a:r>
          </a:p>
          <a:p>
            <a:pPr fontAlgn="base">
              <a:lnSpc>
                <a:spcPct val="150000"/>
              </a:lnSpc>
              <a:buClr>
                <a:schemeClr val="tx1"/>
              </a:buClr>
              <a:buFont typeface="+mj-lt"/>
              <a:buAutoNum type="alphaUcPeriod"/>
            </a:pPr>
            <a:r>
              <a:rPr lang="en-US" dirty="0" smtClean="0">
                <a:solidFill>
                  <a:schemeClr val="tx1"/>
                </a:solidFill>
              </a:rPr>
              <a:t>42000</a:t>
            </a:r>
          </a:p>
          <a:p>
            <a:pPr fontAlgn="base">
              <a:lnSpc>
                <a:spcPct val="150000"/>
              </a:lnSpc>
              <a:buClr>
                <a:schemeClr val="tx1"/>
              </a:buClr>
              <a:buFont typeface="+mj-lt"/>
              <a:buAutoNum type="alphaUcPeriod"/>
            </a:pPr>
            <a:r>
              <a:rPr lang="en-US" dirty="0" smtClean="0">
                <a:solidFill>
                  <a:schemeClr val="tx1"/>
                </a:solidFill>
              </a:rPr>
              <a:t>50400</a:t>
            </a:r>
            <a:endParaRPr lang="en-US" dirty="0">
              <a:solidFill>
                <a:schemeClr val="tx1"/>
              </a:solidFill>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D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80"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81"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5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1048658" name="Google Shape;71;p15"/>
          <p:cNvSpPr txBox="1"/>
          <p:nvPr/>
        </p:nvSpPr>
        <p:spPr>
          <a:xfrm>
            <a:off x="177421" y="233550"/>
            <a:ext cx="2977979" cy="475200"/>
          </a:xfrm>
          <a:prstGeom prst="rect">
            <a:avLst/>
          </a:prstGeom>
          <a:noFill/>
          <a:ln>
            <a:noFill/>
          </a:ln>
        </p:spPr>
        <p:txBody>
          <a:bodyPr spcFirstLastPara="1" wrap="square" lIns="0" tIns="0" rIns="0" bIns="0" anchor="ctr" anchorCtr="0">
            <a:noAutofit/>
          </a:bodyPr>
          <a:lstStyle/>
          <a:p>
            <a:pPr fontAlgn="base">
              <a:buNone/>
            </a:pPr>
            <a:r>
              <a:rPr lang="en-US" sz="2000" b="1" dirty="0" smtClean="0">
                <a:solidFill>
                  <a:schemeClr val="bg1"/>
                </a:solidFill>
              </a:rPr>
              <a:t>Explanation: 04</a:t>
            </a:r>
          </a:p>
        </p:txBody>
      </p:sp>
      <p:sp>
        <p:nvSpPr>
          <p:cNvPr id="1048659" name="Text Placeholder 2"/>
          <p:cNvSpPr>
            <a:spLocks noGrp="1"/>
          </p:cNvSpPr>
          <p:nvPr>
            <p:ph type="body" idx="1"/>
          </p:nvPr>
        </p:nvSpPr>
        <p:spPr>
          <a:xfrm>
            <a:off x="197400" y="832513"/>
            <a:ext cx="8520600" cy="4310988"/>
          </a:xfrm>
        </p:spPr>
        <p:txBody>
          <a:bodyPr/>
          <a:lstStyle/>
          <a:p>
            <a:pPr fontAlgn="base">
              <a:buNone/>
            </a:pPr>
            <a:r>
              <a:rPr lang="en-US" dirty="0" smtClean="0">
                <a:solidFill>
                  <a:schemeClr val="tx1"/>
                </a:solidFill>
              </a:rPr>
              <a:t>The word ‘CORPORATION’ has 11 letters. It has the vowels ‘O’,’O’,’A’,’I’,’O’ in it </a:t>
            </a:r>
          </a:p>
          <a:p>
            <a:pPr fontAlgn="base">
              <a:buNone/>
            </a:pPr>
            <a:r>
              <a:rPr lang="en-US" dirty="0" smtClean="0">
                <a:solidFill>
                  <a:schemeClr val="tx1"/>
                </a:solidFill>
              </a:rPr>
              <a:t>An these 5 vowels should always come together. Hence these 5 vowels can be </a:t>
            </a:r>
          </a:p>
          <a:p>
            <a:pPr fontAlgn="base">
              <a:buNone/>
            </a:pPr>
            <a:r>
              <a:rPr lang="en-US" dirty="0" smtClean="0">
                <a:solidFill>
                  <a:schemeClr val="tx1"/>
                </a:solidFill>
              </a:rPr>
              <a:t>Grouped and considered as a single letter. that is, CRPRTN(OOAIO).Hence we</a:t>
            </a:r>
          </a:p>
          <a:p>
            <a:pPr fontAlgn="base">
              <a:buNone/>
            </a:pPr>
            <a:r>
              <a:rPr lang="en-US" dirty="0" smtClean="0">
                <a:solidFill>
                  <a:schemeClr val="tx1"/>
                </a:solidFill>
              </a:rPr>
              <a:t>can assume total  letters as 7. But in these 7 letters, ‘R’ occurs 2 times and rest</a:t>
            </a:r>
          </a:p>
          <a:p>
            <a:pPr fontAlgn="base">
              <a:buNone/>
            </a:pPr>
            <a:r>
              <a:rPr lang="en-US" dirty="0" smtClean="0">
                <a:solidFill>
                  <a:schemeClr val="tx1"/>
                </a:solidFill>
              </a:rPr>
              <a:t>of the letters are different.</a:t>
            </a:r>
          </a:p>
          <a:p>
            <a:pPr fontAlgn="base">
              <a:buNone/>
            </a:pPr>
            <a:r>
              <a:rPr lang="en-US" dirty="0" smtClean="0">
                <a:solidFill>
                  <a:schemeClr val="tx1"/>
                </a:solidFill>
              </a:rPr>
              <a:t>Number of ways to arrange these letters = 7!2!=7×6×5×4×3×2×12×1=2520</a:t>
            </a:r>
          </a:p>
          <a:p>
            <a:pPr fontAlgn="base">
              <a:buNone/>
            </a:pPr>
            <a:r>
              <a:rPr lang="en-US" dirty="0" smtClean="0">
                <a:solidFill>
                  <a:schemeClr val="tx1"/>
                </a:solidFill>
              </a:rPr>
              <a:t>In the 5 vowels (OOAIO), 'O' occurs 3 and rest of the vowels are different. </a:t>
            </a:r>
          </a:p>
          <a:p>
            <a:pPr fontAlgn="base">
              <a:buNone/>
            </a:pPr>
            <a:r>
              <a:rPr lang="en-US" dirty="0" smtClean="0">
                <a:solidFill>
                  <a:schemeClr val="tx1"/>
                </a:solidFill>
              </a:rPr>
              <a:t>Number of ways</a:t>
            </a:r>
          </a:p>
          <a:p>
            <a:pPr fontAlgn="base">
              <a:buNone/>
            </a:pPr>
            <a:r>
              <a:rPr lang="en-US" dirty="0" smtClean="0">
                <a:solidFill>
                  <a:schemeClr val="tx1"/>
                </a:solidFill>
              </a:rPr>
              <a:t> to arrange these vowels among themselves = 5!3!=5×4×3×2×13×2×1=20</a:t>
            </a:r>
          </a:p>
          <a:p>
            <a:pPr fontAlgn="base">
              <a:buNone/>
            </a:pPr>
            <a:r>
              <a:rPr lang="en-US" dirty="0" smtClean="0">
                <a:solidFill>
                  <a:schemeClr val="tx1"/>
                </a:solidFill>
              </a:rPr>
              <a:t>Hence, required number of ways = 2520 x 20 = 50400</a:t>
            </a:r>
          </a:p>
          <a:p>
            <a:pPr fontAlgn="base">
              <a:buNone/>
            </a:pPr>
            <a:r>
              <a:rPr lang="en-US" dirty="0" smtClean="0">
                <a:solidFill>
                  <a:schemeClr val="tx1"/>
                </a:solidFill>
              </a:rPr>
              <a:t> </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59">
                                            <p:txEl>
                                              <p:pRg st="0" end="0"/>
                                            </p:txEl>
                                          </p:spTgt>
                                        </p:tgtEl>
                                        <p:attrNameLst>
                                          <p:attrName>style.visibility</p:attrName>
                                        </p:attrNameLst>
                                      </p:cBhvr>
                                      <p:to>
                                        <p:strVal val="visible"/>
                                      </p:to>
                                    </p:set>
                                    <p:anim calcmode="lin" valueType="num">
                                      <p:cBhvr additive="base">
                                        <p:cTn id="7" dur="500" fill="hold"/>
                                        <p:tgtEl>
                                          <p:spTgt spid="1048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59">
                                            <p:txEl>
                                              <p:pRg st="1" end="1"/>
                                            </p:txEl>
                                          </p:spTgt>
                                        </p:tgtEl>
                                        <p:attrNameLst>
                                          <p:attrName>style.visibility</p:attrName>
                                        </p:attrNameLst>
                                      </p:cBhvr>
                                      <p:to>
                                        <p:strVal val="visible"/>
                                      </p:to>
                                    </p:set>
                                    <p:anim calcmode="lin" valueType="num">
                                      <p:cBhvr additive="base">
                                        <p:cTn id="13" dur="500" fill="hold"/>
                                        <p:tgtEl>
                                          <p:spTgt spid="1048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59">
                                            <p:txEl>
                                              <p:pRg st="2" end="2"/>
                                            </p:txEl>
                                          </p:spTgt>
                                        </p:tgtEl>
                                        <p:attrNameLst>
                                          <p:attrName>style.visibility</p:attrName>
                                        </p:attrNameLst>
                                      </p:cBhvr>
                                      <p:to>
                                        <p:strVal val="visible"/>
                                      </p:to>
                                    </p:set>
                                    <p:anim calcmode="lin" valueType="num">
                                      <p:cBhvr additive="base">
                                        <p:cTn id="19" dur="500" fill="hold"/>
                                        <p:tgtEl>
                                          <p:spTgt spid="10486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59">
                                            <p:txEl>
                                              <p:pRg st="3" end="3"/>
                                            </p:txEl>
                                          </p:spTgt>
                                        </p:tgtEl>
                                        <p:attrNameLst>
                                          <p:attrName>style.visibility</p:attrName>
                                        </p:attrNameLst>
                                      </p:cBhvr>
                                      <p:to>
                                        <p:strVal val="visible"/>
                                      </p:to>
                                    </p:set>
                                    <p:anim calcmode="lin" valueType="num">
                                      <p:cBhvr additive="base">
                                        <p:cTn id="25" dur="500" fill="hold"/>
                                        <p:tgtEl>
                                          <p:spTgt spid="10486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59">
                                            <p:txEl>
                                              <p:pRg st="4" end="4"/>
                                            </p:txEl>
                                          </p:spTgt>
                                        </p:tgtEl>
                                        <p:attrNameLst>
                                          <p:attrName>style.visibility</p:attrName>
                                        </p:attrNameLst>
                                      </p:cBhvr>
                                      <p:to>
                                        <p:strVal val="visible"/>
                                      </p:to>
                                    </p:set>
                                    <p:anim calcmode="lin" valueType="num">
                                      <p:cBhvr additive="base">
                                        <p:cTn id="31" dur="500" fill="hold"/>
                                        <p:tgtEl>
                                          <p:spTgt spid="10486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59">
                                            <p:txEl>
                                              <p:pRg st="5" end="5"/>
                                            </p:txEl>
                                          </p:spTgt>
                                        </p:tgtEl>
                                        <p:attrNameLst>
                                          <p:attrName>style.visibility</p:attrName>
                                        </p:attrNameLst>
                                      </p:cBhvr>
                                      <p:to>
                                        <p:strVal val="visible"/>
                                      </p:to>
                                    </p:set>
                                    <p:anim calcmode="lin" valueType="num">
                                      <p:cBhvr additive="base">
                                        <p:cTn id="37" dur="500" fill="hold"/>
                                        <p:tgtEl>
                                          <p:spTgt spid="10486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59">
                                            <p:txEl>
                                              <p:pRg st="6" end="6"/>
                                            </p:txEl>
                                          </p:spTgt>
                                        </p:tgtEl>
                                        <p:attrNameLst>
                                          <p:attrName>style.visibility</p:attrName>
                                        </p:attrNameLst>
                                      </p:cBhvr>
                                      <p:to>
                                        <p:strVal val="visible"/>
                                      </p:to>
                                    </p:set>
                                    <p:anim calcmode="lin" valueType="num">
                                      <p:cBhvr additive="base">
                                        <p:cTn id="43" dur="500" fill="hold"/>
                                        <p:tgtEl>
                                          <p:spTgt spid="10486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59">
                                            <p:txEl>
                                              <p:pRg st="7" end="7"/>
                                            </p:txEl>
                                          </p:spTgt>
                                        </p:tgtEl>
                                        <p:attrNameLst>
                                          <p:attrName>style.visibility</p:attrName>
                                        </p:attrNameLst>
                                      </p:cBhvr>
                                      <p:to>
                                        <p:strVal val="visible"/>
                                      </p:to>
                                    </p:set>
                                    <p:anim calcmode="lin" valueType="num">
                                      <p:cBhvr additive="base">
                                        <p:cTn id="49" dur="500" fill="hold"/>
                                        <p:tgtEl>
                                          <p:spTgt spid="104865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59">
                                            <p:txEl>
                                              <p:pRg st="8" end="8"/>
                                            </p:txEl>
                                          </p:spTgt>
                                        </p:tgtEl>
                                        <p:attrNameLst>
                                          <p:attrName>style.visibility</p:attrName>
                                        </p:attrNameLst>
                                      </p:cBhvr>
                                      <p:to>
                                        <p:strVal val="visible"/>
                                      </p:to>
                                    </p:set>
                                    <p:anim calcmode="lin" valueType="num">
                                      <p:cBhvr additive="base">
                                        <p:cTn id="55" dur="500" fill="hold"/>
                                        <p:tgtEl>
                                          <p:spTgt spid="104865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48659">
                                            <p:txEl>
                                              <p:pRg st="9" end="9"/>
                                            </p:txEl>
                                          </p:spTgt>
                                        </p:tgtEl>
                                        <p:attrNameLst>
                                          <p:attrName>style.visibility</p:attrName>
                                        </p:attrNameLst>
                                      </p:cBhvr>
                                      <p:to>
                                        <p:strVal val="visible"/>
                                      </p:to>
                                    </p:set>
                                    <p:anim calcmode="lin" valueType="num">
                                      <p:cBhvr additive="base">
                                        <p:cTn id="61" dur="500" fill="hold"/>
                                        <p:tgtEl>
                                          <p:spTgt spid="104865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486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48659">
                                            <p:txEl>
                                              <p:pRg st="10" end="10"/>
                                            </p:txEl>
                                          </p:spTgt>
                                        </p:tgtEl>
                                        <p:attrNameLst>
                                          <p:attrName>style.visibility</p:attrName>
                                        </p:attrNameLst>
                                      </p:cBhvr>
                                      <p:to>
                                        <p:strVal val="visible"/>
                                      </p:to>
                                    </p:set>
                                    <p:anim calcmode="lin" valueType="num">
                                      <p:cBhvr additive="base">
                                        <p:cTn id="67" dur="500" fill="hold"/>
                                        <p:tgtEl>
                                          <p:spTgt spid="104865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486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05</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31272"/>
            <a:ext cx="8517028" cy="4312227"/>
          </a:xfrm>
          <a:ln>
            <a:solidFill>
              <a:schemeClr val="bg1"/>
            </a:solidFill>
          </a:ln>
        </p:spPr>
        <p:txBody>
          <a:bodyPr/>
          <a:lstStyle/>
          <a:p>
            <a:pPr fontAlgn="base">
              <a:lnSpc>
                <a:spcPct val="150000"/>
              </a:lnSpc>
              <a:buNone/>
            </a:pPr>
            <a:r>
              <a:rPr lang="en-US" dirty="0" smtClean="0">
                <a:solidFill>
                  <a:schemeClr val="tx1"/>
                </a:solidFill>
              </a:rPr>
              <a:t>How many 3-letter words with or without meaning, can be formed out of the </a:t>
            </a:r>
          </a:p>
          <a:p>
            <a:pPr fontAlgn="base">
              <a:lnSpc>
                <a:spcPct val="150000"/>
              </a:lnSpc>
              <a:buNone/>
            </a:pPr>
            <a:r>
              <a:rPr lang="en-US" dirty="0" smtClean="0">
                <a:solidFill>
                  <a:schemeClr val="tx1"/>
                </a:solidFill>
              </a:rPr>
              <a:t>letters of the word, ‘LOGARITHMS’, if repetition of letters is not allowed?</a:t>
            </a:r>
          </a:p>
          <a:p>
            <a:pPr fontAlgn="base">
              <a:lnSpc>
                <a:spcPct val="150000"/>
              </a:lnSpc>
              <a:buClr>
                <a:schemeClr val="tx1"/>
              </a:buClr>
              <a:buFont typeface="+mj-lt"/>
              <a:buAutoNum type="alphaUcPeriod"/>
            </a:pPr>
            <a:r>
              <a:rPr lang="en-US" dirty="0" smtClean="0">
                <a:solidFill>
                  <a:schemeClr val="tx1"/>
                </a:solidFill>
              </a:rPr>
              <a:t> 720</a:t>
            </a:r>
          </a:p>
          <a:p>
            <a:pPr fontAlgn="base">
              <a:lnSpc>
                <a:spcPct val="150000"/>
              </a:lnSpc>
              <a:buClr>
                <a:schemeClr val="tx1"/>
              </a:buClr>
              <a:buFont typeface="+mj-lt"/>
              <a:buAutoNum type="alphaUcPeriod"/>
            </a:pPr>
            <a:r>
              <a:rPr lang="en-US" dirty="0" smtClean="0">
                <a:solidFill>
                  <a:schemeClr val="tx1"/>
                </a:solidFill>
              </a:rPr>
              <a:t> 420</a:t>
            </a:r>
          </a:p>
          <a:p>
            <a:pPr fontAlgn="base">
              <a:lnSpc>
                <a:spcPct val="150000"/>
              </a:lnSpc>
              <a:buClr>
                <a:schemeClr val="tx1"/>
              </a:buClr>
              <a:buFont typeface="+mj-lt"/>
              <a:buAutoNum type="alphaUcPeriod"/>
            </a:pPr>
            <a:r>
              <a:rPr lang="en-US" dirty="0" smtClean="0">
                <a:solidFill>
                  <a:schemeClr val="tx1"/>
                </a:solidFill>
              </a:rPr>
              <a:t> None of these</a:t>
            </a:r>
          </a:p>
          <a:p>
            <a:pPr fontAlgn="base">
              <a:lnSpc>
                <a:spcPct val="150000"/>
              </a:lnSpc>
              <a:buClr>
                <a:schemeClr val="tx1"/>
              </a:buClr>
              <a:buFont typeface="+mj-lt"/>
              <a:buAutoNum type="alphaUcPeriod"/>
            </a:pPr>
            <a:r>
              <a:rPr lang="en-US" dirty="0" smtClean="0">
                <a:solidFill>
                  <a:schemeClr val="tx1"/>
                </a:solidFill>
              </a:rPr>
              <a:t> 5040</a:t>
            </a:r>
            <a:endParaRPr lang="en-US" dirty="0">
              <a:solidFill>
                <a:schemeClr val="tx1"/>
              </a:solidFill>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A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87"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88"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7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71;p15"/>
          <p:cNvSpPr txBox="1"/>
          <p:nvPr/>
        </p:nvSpPr>
        <p:spPr>
          <a:xfrm>
            <a:off x="204716" y="233550"/>
            <a:ext cx="2950683" cy="475200"/>
          </a:xfrm>
          <a:prstGeom prst="rect">
            <a:avLst/>
          </a:prstGeom>
          <a:noFill/>
          <a:ln>
            <a:noFill/>
          </a:ln>
        </p:spPr>
        <p:txBody>
          <a:bodyPr spcFirstLastPara="1" wrap="square" lIns="0" tIns="0" rIns="0" bIns="0" anchor="ctr" anchorCtr="0">
            <a:noAutofit/>
          </a:bodyPr>
          <a:lstStyle/>
          <a:p>
            <a:pPr fontAlgn="base"/>
            <a:r>
              <a:rPr lang="en-US" sz="2000" b="1" dirty="0" smtClean="0">
                <a:solidFill>
                  <a:schemeClr val="bg1"/>
                </a:solidFill>
              </a:rPr>
              <a:t>Explanation: 05</a:t>
            </a:r>
          </a:p>
        </p:txBody>
      </p:sp>
      <p:sp>
        <p:nvSpPr>
          <p:cNvPr id="1048673" name="Text Placeholder 2"/>
          <p:cNvSpPr>
            <a:spLocks noGrp="1"/>
          </p:cNvSpPr>
          <p:nvPr>
            <p:ph type="body" idx="1"/>
          </p:nvPr>
        </p:nvSpPr>
        <p:spPr>
          <a:xfrm>
            <a:off x="197400" y="736270"/>
            <a:ext cx="8520600" cy="4176924"/>
          </a:xfrm>
        </p:spPr>
        <p:txBody>
          <a:bodyPr/>
          <a:lstStyle/>
          <a:p>
            <a:pPr fontAlgn="base">
              <a:lnSpc>
                <a:spcPct val="150000"/>
              </a:lnSpc>
              <a:buClr>
                <a:schemeClr val="tx1"/>
              </a:buClr>
            </a:pPr>
            <a:r>
              <a:rPr lang="en-US" dirty="0" smtClean="0">
                <a:solidFill>
                  <a:schemeClr val="tx1"/>
                </a:solidFill>
              </a:rPr>
              <a:t>The word ‘LOGARITHMS’ has 10 different letters. Hence, the number of</a:t>
            </a:r>
          </a:p>
          <a:p>
            <a:pPr fontAlgn="base">
              <a:lnSpc>
                <a:spcPct val="150000"/>
              </a:lnSpc>
              <a:buClr>
                <a:schemeClr val="tx1"/>
              </a:buClr>
            </a:pPr>
            <a:r>
              <a:rPr lang="en-US" dirty="0" smtClean="0">
                <a:solidFill>
                  <a:schemeClr val="tx1"/>
                </a:solidFill>
              </a:rPr>
              <a:t> 3-letter words(with or without meaning) formed by using these letters</a:t>
            </a:r>
            <a:br>
              <a:rPr lang="en-US" dirty="0" smtClean="0">
                <a:solidFill>
                  <a:schemeClr val="tx1"/>
                </a:solidFill>
              </a:rPr>
            </a:br>
            <a:r>
              <a:rPr lang="en-US" dirty="0" smtClean="0">
                <a:solidFill>
                  <a:schemeClr val="tx1"/>
                </a:solidFill>
              </a:rPr>
              <a:t>= 10P3</a:t>
            </a:r>
            <a:br>
              <a:rPr lang="en-US" dirty="0" smtClean="0">
                <a:solidFill>
                  <a:schemeClr val="tx1"/>
                </a:solidFill>
              </a:rPr>
            </a:br>
            <a:r>
              <a:rPr lang="en-US" dirty="0" smtClean="0">
                <a:solidFill>
                  <a:schemeClr val="tx1"/>
                </a:solidFill>
              </a:rPr>
              <a:t>= 10 x 9 x 8</a:t>
            </a:r>
            <a:br>
              <a:rPr lang="en-US" dirty="0" smtClean="0">
                <a:solidFill>
                  <a:schemeClr val="tx1"/>
                </a:solidFill>
              </a:rPr>
            </a:br>
            <a:r>
              <a:rPr lang="en-US" dirty="0" smtClean="0">
                <a:solidFill>
                  <a:schemeClr val="tx1"/>
                </a:solidFill>
              </a:rPr>
              <a:t>= 720</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73">
                                            <p:txEl>
                                              <p:pRg st="0" end="0"/>
                                            </p:txEl>
                                          </p:spTgt>
                                        </p:tgtEl>
                                        <p:attrNameLst>
                                          <p:attrName>style.visibility</p:attrName>
                                        </p:attrNameLst>
                                      </p:cBhvr>
                                      <p:to>
                                        <p:strVal val="visible"/>
                                      </p:to>
                                    </p:set>
                                    <p:anim calcmode="lin" valueType="num">
                                      <p:cBhvr additive="base">
                                        <p:cTn id="7" dur="500" fill="hold"/>
                                        <p:tgtEl>
                                          <p:spTgt spid="10486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73">
                                            <p:txEl>
                                              <p:pRg st="1" end="1"/>
                                            </p:txEl>
                                          </p:spTgt>
                                        </p:tgtEl>
                                        <p:attrNameLst>
                                          <p:attrName>style.visibility</p:attrName>
                                        </p:attrNameLst>
                                      </p:cBhvr>
                                      <p:to>
                                        <p:strVal val="visible"/>
                                      </p:to>
                                    </p:set>
                                    <p:anim calcmode="lin" valueType="num">
                                      <p:cBhvr additive="base">
                                        <p:cTn id="13" dur="500" fill="hold"/>
                                        <p:tgtEl>
                                          <p:spTgt spid="10486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06</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fontAlgn="base">
              <a:lnSpc>
                <a:spcPct val="150000"/>
              </a:lnSpc>
              <a:buNone/>
            </a:pPr>
            <a:r>
              <a:rPr lang="en-US" dirty="0" smtClean="0">
                <a:solidFill>
                  <a:schemeClr val="tx1"/>
                </a:solidFill>
              </a:rPr>
              <a:t>There are 8 men and 10 women and you need to form a committee of 5 men</a:t>
            </a:r>
          </a:p>
          <a:p>
            <a:pPr fontAlgn="base">
              <a:lnSpc>
                <a:spcPct val="150000"/>
              </a:lnSpc>
              <a:buNone/>
            </a:pPr>
            <a:r>
              <a:rPr lang="en-US" dirty="0" smtClean="0">
                <a:solidFill>
                  <a:schemeClr val="tx1"/>
                </a:solidFill>
              </a:rPr>
              <a:t>and 6 women. In how many ways can the committee be formed?</a:t>
            </a:r>
          </a:p>
          <a:p>
            <a:pPr fontAlgn="base">
              <a:lnSpc>
                <a:spcPct val="150000"/>
              </a:lnSpc>
              <a:buClr>
                <a:schemeClr val="tx1"/>
              </a:buClr>
              <a:buFont typeface="+mj-lt"/>
              <a:buAutoNum type="alphaUcPeriod"/>
            </a:pPr>
            <a:r>
              <a:rPr lang="en-US" dirty="0" smtClean="0">
                <a:solidFill>
                  <a:schemeClr val="tx1"/>
                </a:solidFill>
              </a:rPr>
              <a:t>10420</a:t>
            </a:r>
          </a:p>
          <a:p>
            <a:pPr fontAlgn="base">
              <a:lnSpc>
                <a:spcPct val="150000"/>
              </a:lnSpc>
              <a:buClr>
                <a:schemeClr val="tx1"/>
              </a:buClr>
              <a:buFont typeface="+mj-lt"/>
              <a:buAutoNum type="alphaUcPeriod"/>
            </a:pPr>
            <a:r>
              <a:rPr lang="en-US" dirty="0" smtClean="0">
                <a:solidFill>
                  <a:schemeClr val="tx1"/>
                </a:solidFill>
              </a:rPr>
              <a:t>11</a:t>
            </a:r>
          </a:p>
          <a:p>
            <a:pPr fontAlgn="base">
              <a:lnSpc>
                <a:spcPct val="150000"/>
              </a:lnSpc>
              <a:buClr>
                <a:schemeClr val="tx1"/>
              </a:buClr>
              <a:buFont typeface="+mj-lt"/>
              <a:buAutoNum type="alphaUcPeriod"/>
            </a:pPr>
            <a:r>
              <a:rPr lang="en-US" dirty="0" smtClean="0">
                <a:solidFill>
                  <a:schemeClr val="tx1"/>
                </a:solidFill>
              </a:rPr>
              <a:t>11760</a:t>
            </a:r>
          </a:p>
          <a:p>
            <a:pPr fontAlgn="base">
              <a:lnSpc>
                <a:spcPct val="150000"/>
              </a:lnSpc>
              <a:buClr>
                <a:schemeClr val="tx1"/>
              </a:buClr>
              <a:buFont typeface="+mj-lt"/>
              <a:buAutoNum type="alphaUcPeriod"/>
            </a:pPr>
            <a:r>
              <a:rPr lang="en-US" dirty="0" smtClean="0">
                <a:solidFill>
                  <a:schemeClr val="tx1"/>
                </a:solidFill>
              </a:rPr>
              <a:t> None of these</a:t>
            </a:r>
          </a:p>
          <a:p>
            <a:pPr>
              <a:lnSpc>
                <a:spcPct val="150000"/>
              </a:lnSpc>
              <a:buNone/>
            </a:pPr>
            <a:endParaRPr lang="en-IN" dirty="0" smtClean="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C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85"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86"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6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71;p15"/>
          <p:cNvSpPr txBox="1"/>
          <p:nvPr/>
        </p:nvSpPr>
        <p:spPr>
          <a:xfrm>
            <a:off x="204717" y="233550"/>
            <a:ext cx="4488470" cy="475200"/>
          </a:xfrm>
          <a:prstGeom prst="rect">
            <a:avLst/>
          </a:prstGeom>
          <a:noFill/>
          <a:ln>
            <a:noFill/>
          </a:ln>
        </p:spPr>
        <p:txBody>
          <a:bodyPr spcFirstLastPara="1" wrap="square" lIns="0" tIns="0" rIns="0" bIns="0" anchor="ctr" anchorCtr="0">
            <a:noAutofit/>
          </a:bodyPr>
          <a:lstStyle/>
          <a:p>
            <a:r>
              <a:rPr lang="en-GB" sz="2000" b="1" dirty="0" smtClean="0">
                <a:solidFill>
                  <a:schemeClr val="bg1"/>
                </a:solidFill>
                <a:latin typeface="Roboto" charset="0"/>
                <a:ea typeface="Roboto" charset="0"/>
              </a:rPr>
              <a:t>EXPLANATION: 06 </a:t>
            </a:r>
            <a:endParaRPr lang="en-GB" sz="2000" b="1" dirty="0">
              <a:solidFill>
                <a:schemeClr val="bg1"/>
              </a:solidFill>
              <a:latin typeface="Roboto" charset="0"/>
              <a:ea typeface="Roboto" charset="0"/>
            </a:endParaRPr>
          </a:p>
        </p:txBody>
      </p:sp>
      <p:sp>
        <p:nvSpPr>
          <p:cNvPr id="1048668" name="Text Placeholder 5"/>
          <p:cNvSpPr>
            <a:spLocks noGrp="1"/>
          </p:cNvSpPr>
          <p:nvPr>
            <p:ph type="body" idx="1"/>
          </p:nvPr>
        </p:nvSpPr>
        <p:spPr>
          <a:xfrm>
            <a:off x="201880" y="700644"/>
            <a:ext cx="8318719" cy="4020854"/>
          </a:xfrm>
        </p:spPr>
        <p:txBody>
          <a:bodyPr/>
          <a:lstStyle/>
          <a:p>
            <a:pPr fontAlgn="base">
              <a:buNone/>
            </a:pPr>
            <a:r>
              <a:rPr lang="en-US" dirty="0" smtClean="0">
                <a:solidFill>
                  <a:schemeClr val="tx1"/>
                </a:solidFill>
              </a:rPr>
              <a:t>We need to select 5 men from 8 men and 6 women from 10 women Number of </a:t>
            </a:r>
          </a:p>
          <a:p>
            <a:pPr fontAlgn="base">
              <a:buNone/>
            </a:pPr>
            <a:r>
              <a:rPr lang="en-US" dirty="0" smtClean="0">
                <a:solidFill>
                  <a:schemeClr val="tx1"/>
                </a:solidFill>
              </a:rPr>
              <a:t>ways to do this</a:t>
            </a:r>
            <a:br>
              <a:rPr lang="en-US" dirty="0" smtClean="0">
                <a:solidFill>
                  <a:schemeClr val="tx1"/>
                </a:solidFill>
              </a:rPr>
            </a:br>
            <a:r>
              <a:rPr lang="en-US" dirty="0" smtClean="0">
                <a:solidFill>
                  <a:schemeClr val="tx1"/>
                </a:solidFill>
              </a:rPr>
              <a:t> = 8C5 x 10C6</a:t>
            </a:r>
            <a:br>
              <a:rPr lang="en-US" dirty="0" smtClean="0">
                <a:solidFill>
                  <a:schemeClr val="tx1"/>
                </a:solidFill>
              </a:rPr>
            </a:br>
            <a:r>
              <a:rPr lang="en-US" dirty="0" smtClean="0">
                <a:solidFill>
                  <a:schemeClr val="tx1"/>
                </a:solidFill>
              </a:rPr>
              <a:t> = 8C3 x 10C4-</a:t>
            </a:r>
            <a:r>
              <a:rPr lang="en-US" dirty="0" smtClean="0">
                <a:solidFill>
                  <a:schemeClr val="tx1"/>
                </a:solidFill>
                <a:sym typeface="Wingdings" pitchFamily="2" charset="2"/>
              </a:rPr>
              <a:t></a:t>
            </a:r>
            <a:r>
              <a:rPr lang="en-US" dirty="0" smtClean="0">
                <a:solidFill>
                  <a:schemeClr val="tx1"/>
                </a:solidFill>
              </a:rPr>
              <a:t> [</a:t>
            </a:r>
            <a:r>
              <a:rPr lang="en-US" i="1" dirty="0" smtClean="0">
                <a:solidFill>
                  <a:schemeClr val="tx1"/>
                </a:solidFill>
              </a:rPr>
              <a:t>Applied the formula </a:t>
            </a:r>
            <a:r>
              <a:rPr lang="en-US" i="1" dirty="0" err="1" smtClean="0">
                <a:solidFill>
                  <a:schemeClr val="tx1"/>
                </a:solidFill>
              </a:rPr>
              <a:t>nCr</a:t>
            </a:r>
            <a:r>
              <a:rPr lang="en-US" i="1" dirty="0" smtClean="0">
                <a:solidFill>
                  <a:schemeClr val="tx1"/>
                </a:solidFill>
              </a:rPr>
              <a:t> = </a:t>
            </a:r>
            <a:r>
              <a:rPr lang="en-US" i="1" dirty="0" err="1" smtClean="0">
                <a:solidFill>
                  <a:schemeClr val="tx1"/>
                </a:solidFill>
              </a:rPr>
              <a:t>nC</a:t>
            </a:r>
            <a:r>
              <a:rPr lang="en-US" i="1" dirty="0" smtClean="0">
                <a:solidFill>
                  <a:schemeClr val="tx1"/>
                </a:solidFill>
              </a:rPr>
              <a:t>(n – r) </a:t>
            </a:r>
            <a:r>
              <a:rPr lang="en-US" dirty="0" smtClean="0">
                <a:solidFill>
                  <a:schemeClr val="tx1"/>
                </a:solidFill>
              </a:rPr>
              <a:t>]</a:t>
            </a:r>
          </a:p>
          <a:p>
            <a:pPr fontAlgn="base">
              <a:buNone/>
            </a:pPr>
            <a:r>
              <a:rPr lang="en-US" dirty="0" smtClean="0">
                <a:solidFill>
                  <a:schemeClr val="tx1"/>
                </a:solidFill>
              </a:rPr>
              <a:t>      =(8×7×63×2×1)(10×9×8×74×3×2×1)</a:t>
            </a:r>
          </a:p>
          <a:p>
            <a:pPr fontAlgn="base">
              <a:buNone/>
            </a:pPr>
            <a:r>
              <a:rPr lang="en-US" dirty="0" smtClean="0">
                <a:solidFill>
                  <a:schemeClr val="tx1"/>
                </a:solidFill>
              </a:rPr>
              <a:t>      = 56 x 210 = 11760</a:t>
            </a:r>
          </a:p>
          <a:p>
            <a:pPr fontAlgn="base">
              <a:buNone/>
            </a:pPr>
            <a:r>
              <a:rPr lang="en-US" dirty="0" smtClean="0">
                <a:solidFill>
                  <a:schemeClr val="tx1"/>
                </a:solidFill>
              </a:rPr>
              <a:t> </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07</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fontAlgn="base">
              <a:lnSpc>
                <a:spcPct val="150000"/>
              </a:lnSpc>
              <a:buClr>
                <a:schemeClr val="tx1"/>
              </a:buClr>
              <a:buNone/>
            </a:pPr>
            <a:r>
              <a:rPr lang="en-US" dirty="0" smtClean="0">
                <a:solidFill>
                  <a:schemeClr val="tx1"/>
                </a:solidFill>
              </a:rPr>
              <a:t>In how many different ways can the letters of the word ‘DETAIL’ be </a:t>
            </a:r>
          </a:p>
          <a:p>
            <a:pPr fontAlgn="base">
              <a:lnSpc>
                <a:spcPct val="150000"/>
              </a:lnSpc>
              <a:buClr>
                <a:schemeClr val="tx1"/>
              </a:buClr>
              <a:buNone/>
            </a:pPr>
            <a:r>
              <a:rPr lang="en-US" dirty="0" smtClean="0">
                <a:solidFill>
                  <a:schemeClr val="tx1"/>
                </a:solidFill>
              </a:rPr>
              <a:t>arranged such that the vowels must occupy only the odd positions?</a:t>
            </a:r>
          </a:p>
          <a:p>
            <a:pPr fontAlgn="base">
              <a:lnSpc>
                <a:spcPct val="150000"/>
              </a:lnSpc>
              <a:buClr>
                <a:schemeClr val="tx1"/>
              </a:buClr>
              <a:buFont typeface="+mj-lt"/>
              <a:buAutoNum type="alphaUcPeriod"/>
            </a:pPr>
            <a:r>
              <a:rPr lang="en-US" dirty="0" smtClean="0">
                <a:solidFill>
                  <a:schemeClr val="tx1"/>
                </a:solidFill>
              </a:rPr>
              <a:t>None of these</a:t>
            </a:r>
          </a:p>
          <a:p>
            <a:pPr fontAlgn="base">
              <a:lnSpc>
                <a:spcPct val="150000"/>
              </a:lnSpc>
              <a:buClr>
                <a:schemeClr val="tx1"/>
              </a:buClr>
              <a:buFont typeface="+mj-lt"/>
              <a:buAutoNum type="alphaUcPeriod"/>
            </a:pPr>
            <a:r>
              <a:rPr lang="en-US" dirty="0" smtClean="0">
                <a:solidFill>
                  <a:schemeClr val="tx1"/>
                </a:solidFill>
              </a:rPr>
              <a:t>120</a:t>
            </a:r>
          </a:p>
          <a:p>
            <a:pPr fontAlgn="base">
              <a:lnSpc>
                <a:spcPct val="150000"/>
              </a:lnSpc>
              <a:buClr>
                <a:schemeClr val="tx1"/>
              </a:buClr>
              <a:buFont typeface="+mj-lt"/>
              <a:buAutoNum type="alphaUcPeriod"/>
            </a:pPr>
            <a:r>
              <a:rPr lang="en-US" dirty="0" smtClean="0">
                <a:solidFill>
                  <a:schemeClr val="tx1"/>
                </a:solidFill>
              </a:rPr>
              <a:t>64</a:t>
            </a:r>
          </a:p>
          <a:p>
            <a:pPr fontAlgn="base">
              <a:lnSpc>
                <a:spcPct val="150000"/>
              </a:lnSpc>
              <a:buClr>
                <a:schemeClr val="tx1"/>
              </a:buClr>
              <a:buFont typeface="+mj-lt"/>
              <a:buAutoNum type="alphaUcPeriod"/>
            </a:pPr>
            <a:r>
              <a:rPr lang="en-US" dirty="0" smtClean="0">
                <a:solidFill>
                  <a:schemeClr val="tx1"/>
                </a:solidFill>
              </a:rPr>
              <a:t>36</a:t>
            </a:r>
          </a:p>
          <a:p>
            <a:pPr>
              <a:lnSpc>
                <a:spcPct val="150000"/>
              </a:lnSpc>
              <a:buClr>
                <a:schemeClr val="tx1"/>
              </a:buClr>
              <a:buNone/>
            </a:pPr>
            <a:r>
              <a:rPr lang="en-US" dirty="0" smtClean="0">
                <a:solidFill>
                  <a:schemeClr val="tx1"/>
                </a:solidFill>
              </a:rPr>
              <a:t/>
            </a:r>
            <a:br>
              <a:rPr lang="en-US" dirty="0" smtClean="0">
                <a:solidFill>
                  <a:schemeClr val="tx1"/>
                </a:solidFill>
              </a:rPr>
            </a:br>
            <a:endParaRPr lang="en-IN"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D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91"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92"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8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71;p15"/>
          <p:cNvSpPr txBox="1"/>
          <p:nvPr/>
        </p:nvSpPr>
        <p:spPr>
          <a:xfrm>
            <a:off x="218365" y="233550"/>
            <a:ext cx="3517294" cy="475200"/>
          </a:xfrm>
          <a:prstGeom prst="rect">
            <a:avLst/>
          </a:prstGeom>
          <a:noFill/>
          <a:ln>
            <a:noFill/>
          </a:ln>
        </p:spPr>
        <p:txBody>
          <a:bodyPr spcFirstLastPara="1" wrap="square" lIns="0" tIns="0" rIns="0" bIns="0" anchor="ctr" anchorCtr="0">
            <a:noAutofit/>
          </a:bodyPr>
          <a:lstStyle/>
          <a:p>
            <a:r>
              <a:rPr lang="en-US" sz="2000" b="1" dirty="0" smtClean="0">
                <a:solidFill>
                  <a:schemeClr val="bg1"/>
                </a:solidFill>
              </a:rPr>
              <a:t>Explanation:</a:t>
            </a:r>
            <a:r>
              <a:rPr lang="en-GB" sz="2000" b="1" dirty="0" smtClean="0">
                <a:solidFill>
                  <a:schemeClr val="bg1"/>
                </a:solidFill>
                <a:latin typeface="Roboto" charset="0"/>
                <a:ea typeface="Roboto" charset="0"/>
              </a:rPr>
              <a:t> 07</a:t>
            </a:r>
            <a:endParaRPr lang="en-GB" sz="2000" b="1" dirty="0">
              <a:solidFill>
                <a:schemeClr val="bg1"/>
              </a:solidFill>
              <a:latin typeface="Roboto" charset="0"/>
              <a:ea typeface="Roboto" charset="0"/>
            </a:endParaRPr>
          </a:p>
        </p:txBody>
      </p:sp>
      <p:sp>
        <p:nvSpPr>
          <p:cNvPr id="1048683" name="Text Placeholder 2"/>
          <p:cNvSpPr>
            <a:spLocks noGrp="1"/>
          </p:cNvSpPr>
          <p:nvPr>
            <p:ph type="body" idx="1"/>
          </p:nvPr>
        </p:nvSpPr>
        <p:spPr>
          <a:xfrm>
            <a:off x="197400" y="866899"/>
            <a:ext cx="8520600" cy="4131530"/>
          </a:xfrm>
        </p:spPr>
        <p:txBody>
          <a:bodyPr/>
          <a:lstStyle/>
          <a:p>
            <a:pPr fontAlgn="base">
              <a:buClr>
                <a:schemeClr val="tx1"/>
              </a:buClr>
            </a:pPr>
            <a:r>
              <a:rPr lang="en-US" sz="1600" dirty="0" smtClean="0">
                <a:solidFill>
                  <a:schemeClr val="tx1"/>
                </a:solidFill>
              </a:rPr>
              <a:t>The word ‘DETAIL’ has 6 letters which has 3 vowels (EAI) and 3 consonants(DTL)The 3 vowels(EAI) must occupy only the odd positions.</a:t>
            </a:r>
            <a:br>
              <a:rPr lang="en-US" sz="1600" dirty="0" smtClean="0">
                <a:solidFill>
                  <a:schemeClr val="tx1"/>
                </a:solidFill>
              </a:rPr>
            </a:br>
            <a:r>
              <a:rPr lang="en-US" sz="1600" dirty="0" smtClean="0">
                <a:solidFill>
                  <a:schemeClr val="tx1"/>
                </a:solidFill>
              </a:rPr>
              <a:t>Let’s mark the positions as (1) (2) (3) (4) (5) (6).</a:t>
            </a:r>
            <a:br>
              <a:rPr lang="en-US" sz="1600" dirty="0" smtClean="0">
                <a:solidFill>
                  <a:schemeClr val="tx1"/>
                </a:solidFill>
              </a:rPr>
            </a:br>
            <a:r>
              <a:rPr lang="en-US" sz="1600" dirty="0" smtClean="0">
                <a:solidFill>
                  <a:schemeClr val="tx1"/>
                </a:solidFill>
              </a:rPr>
              <a:t>Now, the 3 vowels should only occupy the 3 positions marked as (1),(3) and (5) in any order.</a:t>
            </a:r>
            <a:br>
              <a:rPr lang="en-US" sz="1600" dirty="0" smtClean="0">
                <a:solidFill>
                  <a:schemeClr val="tx1"/>
                </a:solidFill>
              </a:rPr>
            </a:br>
            <a:r>
              <a:rPr lang="en-US" sz="1600" dirty="0" smtClean="0">
                <a:solidFill>
                  <a:schemeClr val="tx1"/>
                </a:solidFill>
              </a:rPr>
              <a:t>Hence, number of ways to arrange these vowels = 3P3</a:t>
            </a:r>
            <a:br>
              <a:rPr lang="en-US" sz="1600" dirty="0" smtClean="0">
                <a:solidFill>
                  <a:schemeClr val="tx1"/>
                </a:solidFill>
              </a:rPr>
            </a:br>
            <a:r>
              <a:rPr lang="en-US" sz="1600" dirty="0" smtClean="0">
                <a:solidFill>
                  <a:schemeClr val="tx1"/>
                </a:solidFill>
              </a:rPr>
              <a:t>                               = 3! = 3 x 2 x 1 = 6 Now we have 3 consonants(DTL) which can be arranged in the remaining 3 positions in any order</a:t>
            </a:r>
            <a:br>
              <a:rPr lang="en-US" sz="1600" dirty="0" smtClean="0">
                <a:solidFill>
                  <a:schemeClr val="tx1"/>
                </a:solidFill>
              </a:rPr>
            </a:br>
            <a:r>
              <a:rPr lang="en-US" sz="1600" dirty="0" smtClean="0">
                <a:solidFill>
                  <a:schemeClr val="tx1"/>
                </a:solidFill>
              </a:rPr>
              <a:t>Hence, number of ways to arrange these consonants = 3P3</a:t>
            </a:r>
            <a:br>
              <a:rPr lang="en-US" sz="1600" dirty="0" smtClean="0">
                <a:solidFill>
                  <a:schemeClr val="tx1"/>
                </a:solidFill>
              </a:rPr>
            </a:br>
            <a:r>
              <a:rPr lang="en-US" sz="1600" dirty="0" smtClean="0">
                <a:solidFill>
                  <a:schemeClr val="tx1"/>
                </a:solidFill>
              </a:rPr>
              <a:t>                                = 3! = 3 x 2 x 1 = 6</a:t>
            </a:r>
          </a:p>
          <a:p>
            <a:pPr fontAlgn="base">
              <a:buClr>
                <a:schemeClr val="tx1"/>
              </a:buClr>
            </a:pPr>
            <a:r>
              <a:rPr lang="en-US" sz="1600" dirty="0" smtClean="0">
                <a:solidFill>
                  <a:schemeClr val="tx1"/>
                </a:solidFill>
              </a:rPr>
              <a:t>Total number of ways</a:t>
            </a:r>
            <a:br>
              <a:rPr lang="en-US" sz="1600" dirty="0" smtClean="0">
                <a:solidFill>
                  <a:schemeClr val="tx1"/>
                </a:solidFill>
              </a:rPr>
            </a:br>
            <a:r>
              <a:rPr lang="en-US" sz="1600" dirty="0" smtClean="0">
                <a:solidFill>
                  <a:schemeClr val="tx1"/>
                </a:solidFill>
              </a:rPr>
              <a:t>= number of ways to arrange the vowels x number of ways to arrange the consonants</a:t>
            </a:r>
            <a:br>
              <a:rPr lang="en-US" sz="1600" dirty="0" smtClean="0">
                <a:solidFill>
                  <a:schemeClr val="tx1"/>
                </a:solidFill>
              </a:rPr>
            </a:br>
            <a:r>
              <a:rPr lang="en-US" sz="1600" dirty="0" smtClean="0">
                <a:solidFill>
                  <a:schemeClr val="tx1"/>
                </a:solidFill>
              </a:rPr>
              <a:t>                                 = 6 x 6 = 36</a:t>
            </a:r>
          </a:p>
          <a:p>
            <a:pPr fontAlgn="base">
              <a:buClr>
                <a:schemeClr val="tx1"/>
              </a:buClr>
            </a:pPr>
            <a:r>
              <a:rPr lang="en-US" sz="1600" dirty="0" smtClean="0">
                <a:solidFill>
                  <a:schemeClr val="tx1"/>
                </a:solidFill>
              </a:rPr>
              <a:t> </a:t>
            </a:r>
            <a:endParaRPr lang="en-US" sz="16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83">
                                            <p:txEl>
                                              <p:pRg st="0" end="0"/>
                                            </p:txEl>
                                          </p:spTgt>
                                        </p:tgtEl>
                                        <p:attrNameLst>
                                          <p:attrName>style.visibility</p:attrName>
                                        </p:attrNameLst>
                                      </p:cBhvr>
                                      <p:to>
                                        <p:strVal val="visible"/>
                                      </p:to>
                                    </p:set>
                                    <p:anim calcmode="lin" valueType="num">
                                      <p:cBhvr additive="base">
                                        <p:cTn id="7" dur="500" fill="hold"/>
                                        <p:tgtEl>
                                          <p:spTgt spid="1048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83">
                                            <p:txEl>
                                              <p:pRg st="1" end="1"/>
                                            </p:txEl>
                                          </p:spTgt>
                                        </p:tgtEl>
                                        <p:attrNameLst>
                                          <p:attrName>style.visibility</p:attrName>
                                        </p:attrNameLst>
                                      </p:cBhvr>
                                      <p:to>
                                        <p:strVal val="visible"/>
                                      </p:to>
                                    </p:set>
                                    <p:anim calcmode="lin" valueType="num">
                                      <p:cBhvr additive="base">
                                        <p:cTn id="13" dur="500" fill="hold"/>
                                        <p:tgtEl>
                                          <p:spTgt spid="1048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83">
                                            <p:txEl>
                                              <p:pRg st="2" end="2"/>
                                            </p:txEl>
                                          </p:spTgt>
                                        </p:tgtEl>
                                        <p:attrNameLst>
                                          <p:attrName>style.visibility</p:attrName>
                                        </p:attrNameLst>
                                      </p:cBhvr>
                                      <p:to>
                                        <p:strVal val="visible"/>
                                      </p:to>
                                    </p:set>
                                    <p:anim calcmode="lin" valueType="num">
                                      <p:cBhvr additive="base">
                                        <p:cTn id="19" dur="500" fill="hold"/>
                                        <p:tgtEl>
                                          <p:spTgt spid="10486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08</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fontAlgn="base">
              <a:lnSpc>
                <a:spcPct val="150000"/>
              </a:lnSpc>
              <a:buNone/>
            </a:pPr>
            <a:r>
              <a:rPr lang="en-US" dirty="0" smtClean="0">
                <a:solidFill>
                  <a:schemeClr val="tx1"/>
                </a:solidFill>
              </a:rPr>
              <a:t>A bag contains 2 white balls, 3 black balls and 4 red balls. In how many ways can</a:t>
            </a:r>
          </a:p>
          <a:p>
            <a:pPr fontAlgn="base">
              <a:lnSpc>
                <a:spcPct val="150000"/>
              </a:lnSpc>
              <a:buNone/>
            </a:pPr>
            <a:r>
              <a:rPr lang="en-US" dirty="0" smtClean="0">
                <a:solidFill>
                  <a:schemeClr val="tx1"/>
                </a:solidFill>
              </a:rPr>
              <a:t>3 balls be drawn from the bag, if at least one black ball is to be included in the </a:t>
            </a:r>
          </a:p>
          <a:p>
            <a:pPr fontAlgn="base">
              <a:lnSpc>
                <a:spcPct val="150000"/>
              </a:lnSpc>
              <a:buNone/>
            </a:pPr>
            <a:r>
              <a:rPr lang="en-US" dirty="0" smtClean="0">
                <a:solidFill>
                  <a:schemeClr val="tx1"/>
                </a:solidFill>
              </a:rPr>
              <a:t>draw?</a:t>
            </a:r>
          </a:p>
          <a:p>
            <a:pPr fontAlgn="base">
              <a:lnSpc>
                <a:spcPct val="150000"/>
              </a:lnSpc>
              <a:buClr>
                <a:schemeClr val="tx1"/>
              </a:buClr>
              <a:buFont typeface="+mj-lt"/>
              <a:buAutoNum type="alphaUcPeriod"/>
            </a:pPr>
            <a:r>
              <a:rPr lang="en-US" dirty="0" smtClean="0">
                <a:solidFill>
                  <a:schemeClr val="tx1"/>
                </a:solidFill>
              </a:rPr>
              <a:t>64</a:t>
            </a:r>
          </a:p>
          <a:p>
            <a:pPr fontAlgn="base">
              <a:lnSpc>
                <a:spcPct val="150000"/>
              </a:lnSpc>
              <a:buClr>
                <a:schemeClr val="tx1"/>
              </a:buClr>
              <a:buFont typeface="+mj-lt"/>
              <a:buAutoNum type="alphaUcPeriod"/>
            </a:pPr>
            <a:r>
              <a:rPr lang="en-US" dirty="0" smtClean="0">
                <a:solidFill>
                  <a:schemeClr val="tx1"/>
                </a:solidFill>
              </a:rPr>
              <a:t>28</a:t>
            </a:r>
          </a:p>
          <a:p>
            <a:pPr fontAlgn="base">
              <a:lnSpc>
                <a:spcPct val="150000"/>
              </a:lnSpc>
              <a:buClr>
                <a:schemeClr val="tx1"/>
              </a:buClr>
              <a:buFont typeface="+mj-lt"/>
              <a:buAutoNum type="alphaUcPeriod"/>
            </a:pPr>
            <a:r>
              <a:rPr lang="en-US" dirty="0" smtClean="0">
                <a:solidFill>
                  <a:schemeClr val="tx1"/>
                </a:solidFill>
              </a:rPr>
              <a:t>32</a:t>
            </a:r>
          </a:p>
          <a:p>
            <a:pPr fontAlgn="base">
              <a:lnSpc>
                <a:spcPct val="150000"/>
              </a:lnSpc>
              <a:buClr>
                <a:schemeClr val="tx1"/>
              </a:buClr>
              <a:buFont typeface="+mj-lt"/>
              <a:buAutoNum type="alphaUcPeriod"/>
            </a:pPr>
            <a:r>
              <a:rPr lang="en-US" dirty="0" smtClean="0">
                <a:solidFill>
                  <a:schemeClr val="tx1"/>
                </a:solidFill>
              </a:rPr>
              <a:t>None of these</a:t>
            </a:r>
          </a:p>
          <a:p>
            <a:pPr>
              <a:lnSpc>
                <a:spcPct val="150000"/>
              </a:lnSpc>
              <a:buNone/>
            </a:pPr>
            <a:r>
              <a:rPr lang="en-US" dirty="0" smtClean="0">
                <a:solidFill>
                  <a:schemeClr val="tx1"/>
                </a:solidFill>
              </a:rPr>
              <a:t/>
            </a:r>
            <a:br>
              <a:rPr lang="en-US" dirty="0" smtClean="0">
                <a:solidFill>
                  <a:schemeClr val="tx1"/>
                </a:solidFill>
              </a:rPr>
            </a:br>
            <a:endParaRPr lang="en-IN"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A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39">
                                            <p:txEl>
                                              <p:pRg st="7" end="7"/>
                                            </p:txEl>
                                          </p:spTgt>
                                        </p:tgtEl>
                                        <p:attrNameLst>
                                          <p:attrName>style.visibility</p:attrName>
                                        </p:attrNameLst>
                                      </p:cBhvr>
                                      <p:to>
                                        <p:strVal val="visible"/>
                                      </p:to>
                                    </p:set>
                                    <p:anim calcmode="lin" valueType="num">
                                      <p:cBhvr additive="base">
                                        <p:cTn id="55" dur="500" fill="hold"/>
                                        <p:tgtEl>
                                          <p:spTgt spid="1048639">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0" end="0"/>
                                            </p:txEl>
                                          </p:spTgt>
                                        </p:tgtEl>
                                        <p:attrNameLst>
                                          <p:attrName>style.visibility</p:attrName>
                                        </p:attrNameLst>
                                      </p:cBhvr>
                                      <p:to>
                                        <p:strVal val="visible"/>
                                      </p:to>
                                    </p:set>
                                    <p:anim calcmode="lin" valueType="num">
                                      <p:cBhvr additive="base">
                                        <p:cTn id="6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8" name="Google Shape;71;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lvl="0"/>
            <a:r>
              <a:rPr lang="en-US" sz="1600" dirty="0" smtClean="0">
                <a:solidFill>
                  <a:schemeClr val="bg1"/>
                </a:solidFill>
                <a:latin typeface="Roboto"/>
                <a:ea typeface="Roboto"/>
                <a:cs typeface="Roboto"/>
                <a:sym typeface="Roboto"/>
              </a:rPr>
              <a:t>1</a:t>
            </a:r>
            <a:endParaRPr lang="en-GB" sz="1600"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12519"/>
            <a:ext cx="8520600" cy="4430981"/>
          </a:xfrm>
        </p:spPr>
        <p:txBody>
          <a:bodyPr/>
          <a:lstStyle/>
          <a:p>
            <a:pPr marL="114300" indent="0">
              <a:buNone/>
            </a:pPr>
            <a:endParaRPr lang="en-US" altLang="zh-CN" sz="2400" b="1" dirty="0" smtClean="0">
              <a:solidFill>
                <a:schemeClr val="tx1"/>
              </a:solidFill>
            </a:endParaRPr>
          </a:p>
          <a:p>
            <a:pPr marL="114300" indent="0">
              <a:buNone/>
            </a:pPr>
            <a:endParaRPr lang="en-US" altLang="zh-CN" sz="2400" b="1" dirty="0" smtClean="0">
              <a:solidFill>
                <a:schemeClr val="tx1"/>
              </a:solidFill>
            </a:endParaRPr>
          </a:p>
          <a:p>
            <a:pPr marL="114300" indent="0">
              <a:buNone/>
            </a:pPr>
            <a:endParaRPr lang="en-US" altLang="zh-CN" sz="2400" b="1" dirty="0" smtClean="0">
              <a:solidFill>
                <a:schemeClr val="tx1"/>
              </a:solidFill>
            </a:endParaRPr>
          </a:p>
          <a:p>
            <a:pPr marL="114300" indent="0">
              <a:buNone/>
            </a:pPr>
            <a:endParaRPr lang="en-US" altLang="zh-CN" sz="2400" b="1" dirty="0" smtClean="0">
              <a:solidFill>
                <a:schemeClr val="tx1"/>
              </a:solidFill>
            </a:endParaRPr>
          </a:p>
          <a:p>
            <a:pPr marL="114300" indent="0">
              <a:buNone/>
            </a:pPr>
            <a:r>
              <a:rPr lang="en-US" altLang="zh-CN" sz="2400" b="1" dirty="0" smtClean="0">
                <a:solidFill>
                  <a:schemeClr val="tx1"/>
                </a:solidFill>
              </a:rPr>
              <a:t>                PERMUTATION AND COMBINATION</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txEl>
                                              <p:pRg st="4" end="4"/>
                                            </p:txEl>
                                          </p:spTgt>
                                        </p:tgtEl>
                                        <p:attrNameLst>
                                          <p:attrName>style.visibility</p:attrName>
                                        </p:attrNameLst>
                                      </p:cBhvr>
                                      <p:to>
                                        <p:strVal val="visible"/>
                                      </p:to>
                                    </p:set>
                                    <p:anim calcmode="lin" valueType="num">
                                      <p:cBhvr additive="base">
                                        <p:cTn id="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95"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96"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9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smtClean="0">
                <a:solidFill>
                  <a:schemeClr val="bg1"/>
                </a:solidFill>
              </a:rPr>
              <a:t>  </a:t>
            </a:r>
            <a:r>
              <a:rPr lang="en-US" sz="1800" b="1" dirty="0" smtClean="0">
                <a:solidFill>
                  <a:schemeClr val="bg1"/>
                </a:solidFill>
                <a:latin typeface="Roboto" charset="0"/>
                <a:ea typeface="Roboto" charset="0"/>
              </a:rPr>
              <a:t>EXPLANATION</a:t>
            </a:r>
            <a:r>
              <a:rPr lang="en-US" sz="1800" b="1" dirty="0" smtClean="0">
                <a:solidFill>
                  <a:schemeClr val="bg1"/>
                </a:solidFill>
              </a:rPr>
              <a:t>: 0</a:t>
            </a:r>
            <a:r>
              <a:rPr lang="en-US" sz="1800" b="1" dirty="0" smtClean="0">
                <a:solidFill>
                  <a:schemeClr val="bg1"/>
                </a:solidFill>
                <a:latin typeface="Roboto" charset="0"/>
                <a:ea typeface="Roboto" charset="0"/>
              </a:rPr>
              <a:t>8</a:t>
            </a:r>
            <a:endParaRPr sz="1800" b="1">
              <a:solidFill>
                <a:schemeClr val="bg1"/>
              </a:solidFill>
              <a:latin typeface="Roboto" charset="0"/>
              <a:ea typeface="Roboto" charset="0"/>
            </a:endParaRPr>
          </a:p>
        </p:txBody>
      </p:sp>
      <p:sp>
        <p:nvSpPr>
          <p:cNvPr id="1048692" name="Google Shape;71;p15"/>
          <p:cNvSpPr txBox="1"/>
          <p:nvPr/>
        </p:nvSpPr>
        <p:spPr>
          <a:xfrm>
            <a:off x="327599" y="233550"/>
            <a:ext cx="3575327" cy="475200"/>
          </a:xfrm>
          <a:prstGeom prst="rect">
            <a:avLst/>
          </a:prstGeom>
          <a:noFill/>
          <a:ln>
            <a:noFill/>
          </a:ln>
        </p:spPr>
        <p:txBody>
          <a:bodyPr spcFirstLastPara="1" wrap="square" lIns="0" tIns="0" rIns="0" bIns="0" anchor="ctr" anchorCtr="0">
            <a:noAutofit/>
          </a:bodyPr>
          <a:lstStyle/>
          <a:p>
            <a:endParaRPr lang="en-GB" sz="1600" dirty="0">
              <a:solidFill>
                <a:schemeClr val="bg1"/>
              </a:solidFill>
            </a:endParaRPr>
          </a:p>
        </p:txBody>
      </p:sp>
      <p:sp>
        <p:nvSpPr>
          <p:cNvPr id="1048693" name="Text Placeholder 2"/>
          <p:cNvSpPr>
            <a:spLocks noGrp="1"/>
          </p:cNvSpPr>
          <p:nvPr>
            <p:ph type="body" idx="1"/>
          </p:nvPr>
        </p:nvSpPr>
        <p:spPr>
          <a:xfrm>
            <a:off x="147232" y="760022"/>
            <a:ext cx="8520600" cy="4550694"/>
          </a:xfrm>
        </p:spPr>
        <p:txBody>
          <a:bodyPr/>
          <a:lstStyle/>
          <a:p>
            <a:pPr fontAlgn="base">
              <a:buNone/>
            </a:pPr>
            <a:r>
              <a:rPr lang="en-US" sz="1600" dirty="0" smtClean="0">
                <a:solidFill>
                  <a:schemeClr val="tx1"/>
                </a:solidFill>
              </a:rPr>
              <a:t>Explanation :</a:t>
            </a:r>
          </a:p>
          <a:p>
            <a:pPr fontAlgn="base">
              <a:buNone/>
            </a:pPr>
            <a:r>
              <a:rPr lang="en-US" sz="1600" dirty="0" smtClean="0">
                <a:solidFill>
                  <a:schemeClr val="tx1"/>
                </a:solidFill>
              </a:rPr>
              <a:t>From 2 white balls, 3 black balls and 4 red balls, 3 balls are to be selected such that</a:t>
            </a:r>
            <a:br>
              <a:rPr lang="en-US" sz="1600" dirty="0" smtClean="0">
                <a:solidFill>
                  <a:schemeClr val="tx1"/>
                </a:solidFill>
              </a:rPr>
            </a:br>
            <a:r>
              <a:rPr lang="en-US" sz="1600" dirty="0" smtClean="0">
                <a:solidFill>
                  <a:schemeClr val="tx1"/>
                </a:solidFill>
              </a:rPr>
              <a:t>at least one black ball should be there. Hence we have 3 choices as given below We can select 3 black balls ————————–(Option 1)</a:t>
            </a:r>
            <a:br>
              <a:rPr lang="en-US" sz="1600" dirty="0" smtClean="0">
                <a:solidFill>
                  <a:schemeClr val="tx1"/>
                </a:solidFill>
              </a:rPr>
            </a:br>
            <a:r>
              <a:rPr lang="en-US" sz="1600" dirty="0" smtClean="0">
                <a:solidFill>
                  <a:schemeClr val="tx1"/>
                </a:solidFill>
              </a:rPr>
              <a:t>We can select 2 black balls and 1 non-black ball——(Option 2)</a:t>
            </a:r>
            <a:br>
              <a:rPr lang="en-US" sz="1600" dirty="0" smtClean="0">
                <a:solidFill>
                  <a:schemeClr val="tx1"/>
                </a:solidFill>
              </a:rPr>
            </a:br>
            <a:r>
              <a:rPr lang="en-US" sz="1600" dirty="0" smtClean="0">
                <a:solidFill>
                  <a:schemeClr val="tx1"/>
                </a:solidFill>
              </a:rPr>
              <a:t>We can select 1 black ball and 2 non-black balls——(Option 3)</a:t>
            </a:r>
          </a:p>
          <a:p>
            <a:pPr fontAlgn="base">
              <a:buNone/>
            </a:pPr>
            <a:r>
              <a:rPr lang="en-US" sz="1600" dirty="0" smtClean="0">
                <a:solidFill>
                  <a:schemeClr val="tx1"/>
                </a:solidFill>
              </a:rPr>
              <a:t>Number of ways to select 3 black balls = 3C3</a:t>
            </a:r>
          </a:p>
          <a:p>
            <a:pPr fontAlgn="base">
              <a:buNone/>
            </a:pPr>
            <a:r>
              <a:rPr lang="en-US" sz="1600" dirty="0" smtClean="0">
                <a:solidFill>
                  <a:schemeClr val="tx1"/>
                </a:solidFill>
              </a:rPr>
              <a:t>Number of ways to select 2 black balls and 1 non-black ball = 3C2 x 6C1</a:t>
            </a:r>
          </a:p>
          <a:p>
            <a:pPr fontAlgn="base">
              <a:buNone/>
            </a:pPr>
            <a:r>
              <a:rPr lang="en-US" sz="1600" dirty="0" smtClean="0">
                <a:solidFill>
                  <a:schemeClr val="tx1"/>
                </a:solidFill>
              </a:rPr>
              <a:t>Number of ways to select 1 black ball and 2 non-black balls = 3C1 x 6C2</a:t>
            </a:r>
          </a:p>
          <a:p>
            <a:pPr fontAlgn="base">
              <a:buNone/>
            </a:pPr>
            <a:r>
              <a:rPr lang="en-US" sz="1600" dirty="0" smtClean="0">
                <a:solidFill>
                  <a:schemeClr val="tx1"/>
                </a:solidFill>
              </a:rPr>
              <a:t>Total number of ways</a:t>
            </a:r>
            <a:br>
              <a:rPr lang="en-US" sz="1600" dirty="0" smtClean="0">
                <a:solidFill>
                  <a:schemeClr val="tx1"/>
                </a:solidFill>
              </a:rPr>
            </a:br>
            <a:r>
              <a:rPr lang="en-US" sz="1600" dirty="0" smtClean="0">
                <a:solidFill>
                  <a:schemeClr val="tx1"/>
                </a:solidFill>
              </a:rPr>
              <a:t>                    = 3C3 + (3C2 x 6C1) + (3C1 x 6C2)</a:t>
            </a:r>
            <a:br>
              <a:rPr lang="en-US" sz="1600" dirty="0" smtClean="0">
                <a:solidFill>
                  <a:schemeClr val="tx1"/>
                </a:solidFill>
              </a:rPr>
            </a:br>
            <a:r>
              <a:rPr lang="en-US" sz="1600" dirty="0" smtClean="0">
                <a:solidFill>
                  <a:schemeClr val="tx1"/>
                </a:solidFill>
              </a:rPr>
              <a:t>                         = 1 + (3C1 x 6C1) + (3C1 x 6C2) [</a:t>
            </a:r>
            <a:r>
              <a:rPr lang="en-US" sz="1600" i="1" dirty="0" smtClean="0">
                <a:solidFill>
                  <a:schemeClr val="tx1"/>
                </a:solidFill>
              </a:rPr>
              <a:t>Applied the formula </a:t>
            </a:r>
            <a:r>
              <a:rPr lang="en-US" sz="1600" i="1" dirty="0" err="1" smtClean="0">
                <a:solidFill>
                  <a:schemeClr val="tx1"/>
                </a:solidFill>
              </a:rPr>
              <a:t>nCr</a:t>
            </a:r>
            <a:r>
              <a:rPr lang="en-US" sz="1600" i="1" dirty="0" smtClean="0">
                <a:solidFill>
                  <a:schemeClr val="tx1"/>
                </a:solidFill>
              </a:rPr>
              <a:t> = </a:t>
            </a:r>
            <a:r>
              <a:rPr lang="en-US" sz="1600" i="1" dirty="0" err="1" smtClean="0">
                <a:solidFill>
                  <a:schemeClr val="tx1"/>
                </a:solidFill>
              </a:rPr>
              <a:t>nC</a:t>
            </a:r>
            <a:r>
              <a:rPr lang="en-US" sz="1600" i="1" dirty="0" smtClean="0">
                <a:solidFill>
                  <a:schemeClr val="tx1"/>
                </a:solidFill>
              </a:rPr>
              <a:t>(n – r) </a:t>
            </a:r>
            <a:r>
              <a:rPr lang="en-US" sz="1600" dirty="0" smtClean="0">
                <a:solidFill>
                  <a:schemeClr val="tx1"/>
                </a:solidFill>
              </a:rPr>
              <a:t>]</a:t>
            </a:r>
          </a:p>
          <a:p>
            <a:pPr fontAlgn="base">
              <a:buNone/>
            </a:pPr>
            <a:r>
              <a:rPr lang="en-US" sz="1600" dirty="0" smtClean="0">
                <a:solidFill>
                  <a:schemeClr val="tx1"/>
                </a:solidFill>
              </a:rPr>
              <a:t>                                    =1+[3×6]+[3×(6×52×1)]</a:t>
            </a:r>
          </a:p>
          <a:p>
            <a:pPr fontAlgn="base">
              <a:buNone/>
            </a:pPr>
            <a:r>
              <a:rPr lang="en-US" sz="1600" dirty="0" smtClean="0">
                <a:solidFill>
                  <a:schemeClr val="tx1"/>
                </a:solidFill>
              </a:rPr>
              <a:t>                                           = 1 + 18 + 45 = 64</a:t>
            </a:r>
            <a:endParaRPr lang="en-US" sz="1600" dirty="0">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09</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43148"/>
            <a:ext cx="8517028" cy="4300352"/>
          </a:xfrm>
          <a:ln>
            <a:solidFill>
              <a:schemeClr val="bg1"/>
            </a:solidFill>
          </a:ln>
        </p:spPr>
        <p:txBody>
          <a:bodyPr/>
          <a:lstStyle/>
          <a:p>
            <a:pPr fontAlgn="base">
              <a:lnSpc>
                <a:spcPct val="150000"/>
              </a:lnSpc>
              <a:buClr>
                <a:schemeClr val="tx1"/>
              </a:buClr>
              <a:buNone/>
            </a:pPr>
            <a:r>
              <a:rPr lang="en-US" dirty="0" smtClean="0">
                <a:solidFill>
                  <a:schemeClr val="tx1"/>
                </a:solidFill>
              </a:rPr>
              <a:t>How many 3 digit numbers can be formed from the digits 2, 3, 5, 6, 7 and 9 which</a:t>
            </a:r>
          </a:p>
          <a:p>
            <a:pPr fontAlgn="base">
              <a:lnSpc>
                <a:spcPct val="150000"/>
              </a:lnSpc>
              <a:buClr>
                <a:schemeClr val="tx1"/>
              </a:buClr>
              <a:buNone/>
            </a:pPr>
            <a:r>
              <a:rPr lang="en-US" dirty="0" smtClean="0">
                <a:solidFill>
                  <a:schemeClr val="tx1"/>
                </a:solidFill>
              </a:rPr>
              <a:t>are divisible by 5 and none of the digits is repeated?</a:t>
            </a:r>
          </a:p>
          <a:p>
            <a:pPr fontAlgn="base">
              <a:lnSpc>
                <a:spcPct val="150000"/>
              </a:lnSpc>
              <a:buClr>
                <a:schemeClr val="tx1"/>
              </a:buClr>
              <a:buFont typeface="+mj-lt"/>
              <a:buAutoNum type="alphaUcPeriod"/>
            </a:pPr>
            <a:r>
              <a:rPr lang="en-US" dirty="0" smtClean="0">
                <a:solidFill>
                  <a:schemeClr val="tx1"/>
                </a:solidFill>
              </a:rPr>
              <a:t>20</a:t>
            </a:r>
          </a:p>
          <a:p>
            <a:pPr fontAlgn="base">
              <a:lnSpc>
                <a:spcPct val="150000"/>
              </a:lnSpc>
              <a:buClr>
                <a:schemeClr val="tx1"/>
              </a:buClr>
              <a:buFont typeface="+mj-lt"/>
              <a:buAutoNum type="alphaUcPeriod"/>
            </a:pPr>
            <a:r>
              <a:rPr lang="en-US" dirty="0" smtClean="0">
                <a:solidFill>
                  <a:schemeClr val="tx1"/>
                </a:solidFill>
              </a:rPr>
              <a:t>16</a:t>
            </a:r>
          </a:p>
          <a:p>
            <a:pPr fontAlgn="base">
              <a:lnSpc>
                <a:spcPct val="150000"/>
              </a:lnSpc>
              <a:buClr>
                <a:schemeClr val="tx1"/>
              </a:buClr>
              <a:buFont typeface="+mj-lt"/>
              <a:buAutoNum type="alphaUcPeriod"/>
            </a:pPr>
            <a:r>
              <a:rPr lang="en-US" dirty="0" smtClean="0">
                <a:solidFill>
                  <a:schemeClr val="tx1"/>
                </a:solidFill>
              </a:rPr>
              <a:t>8</a:t>
            </a:r>
          </a:p>
          <a:p>
            <a:pPr fontAlgn="base">
              <a:lnSpc>
                <a:spcPct val="150000"/>
              </a:lnSpc>
              <a:buClr>
                <a:schemeClr val="tx1"/>
              </a:buClr>
              <a:buFont typeface="+mj-lt"/>
              <a:buAutoNum type="alphaUcPeriod"/>
            </a:pPr>
            <a:r>
              <a:rPr lang="en-US" dirty="0" smtClean="0">
                <a:solidFill>
                  <a:schemeClr val="tx1"/>
                </a:solidFill>
              </a:rPr>
              <a:t>24</a:t>
            </a:r>
            <a:endParaRPr lang="en-US" dirty="0">
              <a:solidFill>
                <a:schemeClr val="tx1"/>
              </a:solidFill>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A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97"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98"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9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7" name="Google Shape;71;p15"/>
          <p:cNvSpPr txBox="1"/>
          <p:nvPr/>
        </p:nvSpPr>
        <p:spPr>
          <a:xfrm>
            <a:off x="177421" y="233550"/>
            <a:ext cx="3725505" cy="475200"/>
          </a:xfrm>
          <a:prstGeom prst="rect">
            <a:avLst/>
          </a:prstGeom>
          <a:noFill/>
          <a:ln>
            <a:noFill/>
          </a:ln>
        </p:spPr>
        <p:txBody>
          <a:bodyPr spcFirstLastPara="1" wrap="square" lIns="0" tIns="0" rIns="0" bIns="0" anchor="ctr" anchorCtr="0">
            <a:noAutofit/>
          </a:bodyPr>
          <a:lstStyle/>
          <a:p>
            <a:r>
              <a:rPr lang="en-GB" sz="1800" b="1" dirty="0" smtClean="0">
                <a:solidFill>
                  <a:schemeClr val="bg1"/>
                </a:solidFill>
                <a:latin typeface="Roboto" charset="0"/>
                <a:ea typeface="Roboto" charset="0"/>
              </a:rPr>
              <a:t>EXPLANATION: 09</a:t>
            </a:r>
            <a:endParaRPr lang="en-GB" sz="1800" b="1" dirty="0">
              <a:solidFill>
                <a:schemeClr val="bg1"/>
              </a:solidFill>
              <a:latin typeface="Roboto" charset="0"/>
              <a:ea typeface="Roboto" charset="0"/>
            </a:endParaRPr>
          </a:p>
        </p:txBody>
      </p:sp>
      <p:sp>
        <p:nvSpPr>
          <p:cNvPr id="1048698" name="Text Placeholder 2"/>
          <p:cNvSpPr>
            <a:spLocks noGrp="1"/>
          </p:cNvSpPr>
          <p:nvPr>
            <p:ph type="body" idx="1"/>
          </p:nvPr>
        </p:nvSpPr>
        <p:spPr>
          <a:xfrm>
            <a:off x="197400" y="724396"/>
            <a:ext cx="8520600" cy="4419104"/>
          </a:xfrm>
        </p:spPr>
        <p:txBody>
          <a:bodyPr/>
          <a:lstStyle/>
          <a:p>
            <a:pPr fontAlgn="base">
              <a:buNone/>
            </a:pPr>
            <a:r>
              <a:rPr lang="en-US" dirty="0" smtClean="0">
                <a:solidFill>
                  <a:schemeClr val="tx1"/>
                </a:solidFill>
              </a:rPr>
              <a:t>Here is the answer and explanation</a:t>
            </a:r>
          </a:p>
          <a:p>
            <a:pPr fontAlgn="base">
              <a:buNone/>
            </a:pPr>
            <a:r>
              <a:rPr lang="en-US" dirty="0" smtClean="0">
                <a:solidFill>
                  <a:schemeClr val="tx1"/>
                </a:solidFill>
              </a:rPr>
              <a:t>Answer : Option A</a:t>
            </a:r>
          </a:p>
          <a:p>
            <a:pPr fontAlgn="base">
              <a:buNone/>
            </a:pPr>
            <a:r>
              <a:rPr lang="en-US" dirty="0" smtClean="0">
                <a:solidFill>
                  <a:schemeClr val="tx1"/>
                </a:solidFill>
              </a:rPr>
              <a:t>Explanation :</a:t>
            </a:r>
          </a:p>
          <a:p>
            <a:pPr fontAlgn="base">
              <a:buNone/>
            </a:pPr>
            <a:r>
              <a:rPr lang="en-US" dirty="0" smtClean="0">
                <a:solidFill>
                  <a:schemeClr val="tx1"/>
                </a:solidFill>
              </a:rPr>
              <a:t>A number is divisible by 5 if the its last digit is a 0 or 5</a:t>
            </a:r>
          </a:p>
          <a:p>
            <a:pPr fontAlgn="base">
              <a:buNone/>
            </a:pPr>
            <a:r>
              <a:rPr lang="en-US" dirty="0" smtClean="0">
                <a:solidFill>
                  <a:schemeClr val="tx1"/>
                </a:solidFill>
              </a:rPr>
              <a:t> </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98">
                                            <p:txEl>
                                              <p:pRg st="0" end="0"/>
                                            </p:txEl>
                                          </p:spTgt>
                                        </p:tgtEl>
                                        <p:attrNameLst>
                                          <p:attrName>style.visibility</p:attrName>
                                        </p:attrNameLst>
                                      </p:cBhvr>
                                      <p:to>
                                        <p:strVal val="visible"/>
                                      </p:to>
                                    </p:set>
                                    <p:animEffect transition="in" filter="wipe(down)">
                                      <p:cBhvr>
                                        <p:cTn id="7" dur="500"/>
                                        <p:tgtEl>
                                          <p:spTgt spid="1048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698">
                                            <p:txEl>
                                              <p:pRg st="1" end="1"/>
                                            </p:txEl>
                                          </p:spTgt>
                                        </p:tgtEl>
                                        <p:attrNameLst>
                                          <p:attrName>style.visibility</p:attrName>
                                        </p:attrNameLst>
                                      </p:cBhvr>
                                      <p:to>
                                        <p:strVal val="visible"/>
                                      </p:to>
                                    </p:set>
                                    <p:animEffect transition="in" filter="wipe(down)">
                                      <p:cBhvr>
                                        <p:cTn id="12" dur="500"/>
                                        <p:tgtEl>
                                          <p:spTgt spid="10486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698">
                                            <p:txEl>
                                              <p:pRg st="2" end="2"/>
                                            </p:txEl>
                                          </p:spTgt>
                                        </p:tgtEl>
                                        <p:attrNameLst>
                                          <p:attrName>style.visibility</p:attrName>
                                        </p:attrNameLst>
                                      </p:cBhvr>
                                      <p:to>
                                        <p:strVal val="visible"/>
                                      </p:to>
                                    </p:set>
                                    <p:animEffect transition="in" filter="wipe(down)">
                                      <p:cBhvr>
                                        <p:cTn id="17" dur="500"/>
                                        <p:tgtEl>
                                          <p:spTgt spid="10486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48698">
                                            <p:txEl>
                                              <p:pRg st="3" end="3"/>
                                            </p:txEl>
                                          </p:spTgt>
                                        </p:tgtEl>
                                        <p:attrNameLst>
                                          <p:attrName>style.visibility</p:attrName>
                                        </p:attrNameLst>
                                      </p:cBhvr>
                                      <p:to>
                                        <p:strVal val="visible"/>
                                      </p:to>
                                    </p:set>
                                    <p:animEffect transition="in" filter="wipe(down)">
                                      <p:cBhvr>
                                        <p:cTn id="22" dur="500"/>
                                        <p:tgtEl>
                                          <p:spTgt spid="10486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48698">
                                            <p:txEl>
                                              <p:pRg st="4" end="4"/>
                                            </p:txEl>
                                          </p:spTgt>
                                        </p:tgtEl>
                                        <p:attrNameLst>
                                          <p:attrName>style.visibility</p:attrName>
                                        </p:attrNameLst>
                                      </p:cBhvr>
                                      <p:to>
                                        <p:strVal val="visible"/>
                                      </p:to>
                                    </p:set>
                                    <p:animEffect transition="in" filter="wipe(down)">
                                      <p:cBhvr>
                                        <p:cTn id="27" dur="500"/>
                                        <p:tgtEl>
                                          <p:spTgt spid="10486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10</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95646"/>
            <a:ext cx="8517028" cy="4347853"/>
          </a:xfrm>
          <a:ln>
            <a:solidFill>
              <a:schemeClr val="bg1"/>
            </a:solidFill>
          </a:ln>
        </p:spPr>
        <p:txBody>
          <a:bodyPr/>
          <a:lstStyle/>
          <a:p>
            <a:pPr fontAlgn="base">
              <a:lnSpc>
                <a:spcPct val="150000"/>
              </a:lnSpc>
              <a:buNone/>
            </a:pPr>
            <a:r>
              <a:rPr lang="en-US" dirty="0" smtClean="0">
                <a:solidFill>
                  <a:schemeClr val="tx1"/>
                </a:solidFill>
              </a:rPr>
              <a:t>How many 6 digit telephone numbers can be formed if each number starts with </a:t>
            </a:r>
          </a:p>
          <a:p>
            <a:pPr fontAlgn="base">
              <a:lnSpc>
                <a:spcPct val="150000"/>
              </a:lnSpc>
              <a:buNone/>
            </a:pPr>
            <a:r>
              <a:rPr lang="en-US" dirty="0" smtClean="0">
                <a:solidFill>
                  <a:schemeClr val="tx1"/>
                </a:solidFill>
              </a:rPr>
              <a:t>35 and no digit appears more than once?</a:t>
            </a:r>
          </a:p>
          <a:p>
            <a:pPr fontAlgn="base">
              <a:lnSpc>
                <a:spcPct val="150000"/>
              </a:lnSpc>
              <a:buClr>
                <a:schemeClr val="tx1"/>
              </a:buClr>
              <a:buFont typeface="+mj-lt"/>
              <a:buAutoNum type="alphaUcPeriod"/>
            </a:pPr>
            <a:r>
              <a:rPr lang="en-US" dirty="0" smtClean="0">
                <a:solidFill>
                  <a:schemeClr val="tx1"/>
                </a:solidFill>
              </a:rPr>
              <a:t>720</a:t>
            </a:r>
          </a:p>
          <a:p>
            <a:pPr fontAlgn="base">
              <a:lnSpc>
                <a:spcPct val="150000"/>
              </a:lnSpc>
              <a:buClr>
                <a:schemeClr val="tx1"/>
              </a:buClr>
              <a:buFont typeface="+mj-lt"/>
              <a:buAutoNum type="alphaUcPeriod"/>
            </a:pPr>
            <a:r>
              <a:rPr lang="en-US" dirty="0" smtClean="0">
                <a:solidFill>
                  <a:schemeClr val="tx1"/>
                </a:solidFill>
              </a:rPr>
              <a:t>360</a:t>
            </a:r>
          </a:p>
          <a:p>
            <a:pPr fontAlgn="base">
              <a:lnSpc>
                <a:spcPct val="150000"/>
              </a:lnSpc>
              <a:buClr>
                <a:schemeClr val="tx1"/>
              </a:buClr>
              <a:buFont typeface="+mj-lt"/>
              <a:buAutoNum type="alphaUcPeriod"/>
            </a:pPr>
            <a:r>
              <a:rPr lang="en-US" dirty="0" smtClean="0">
                <a:solidFill>
                  <a:schemeClr val="tx1"/>
                </a:solidFill>
              </a:rPr>
              <a:t>1420</a:t>
            </a:r>
          </a:p>
          <a:p>
            <a:pPr fontAlgn="base">
              <a:lnSpc>
                <a:spcPct val="150000"/>
              </a:lnSpc>
              <a:buClr>
                <a:schemeClr val="tx1"/>
              </a:buClr>
              <a:buFont typeface="+mj-lt"/>
              <a:buAutoNum type="alphaUcPeriod"/>
            </a:pPr>
            <a:r>
              <a:rPr lang="en-US" dirty="0" smtClean="0">
                <a:solidFill>
                  <a:schemeClr val="tx1"/>
                </a:solidFill>
              </a:rPr>
              <a:t>1680</a:t>
            </a:r>
          </a:p>
          <a:p>
            <a:pPr>
              <a:lnSpc>
                <a:spcPct val="150000"/>
              </a:lnSpc>
              <a:buNone/>
            </a:pPr>
            <a:r>
              <a:rPr lang="en-US" dirty="0" smtClean="0">
                <a:solidFill>
                  <a:schemeClr val="tx1"/>
                </a:solidFill>
              </a:rPr>
              <a:t/>
            </a:r>
            <a:br>
              <a:rPr lang="en-US" dirty="0" smtClean="0">
                <a:solidFill>
                  <a:schemeClr val="tx1"/>
                </a:solidFill>
              </a:rPr>
            </a:br>
            <a:endParaRPr lang="zh-CN" altLang="en-US" sz="2000" dirty="0">
              <a:solidFill>
                <a:schemeClr val="tx1"/>
              </a:solidFill>
              <a:latin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D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99"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00"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01"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lvl="0"/>
            <a:r>
              <a:rPr lang="en-US" sz="1800" b="1" dirty="0" smtClean="0">
                <a:solidFill>
                  <a:schemeClr val="bg1"/>
                </a:solidFill>
              </a:rPr>
              <a:t>Explanation : 10</a:t>
            </a:r>
            <a:endParaRPr sz="1800" b="1">
              <a:solidFill>
                <a:schemeClr val="bg1"/>
              </a:solidFill>
              <a:latin typeface="Roboto" charset="0"/>
              <a:ea typeface="Roboto" charset="0"/>
            </a:endParaRPr>
          </a:p>
        </p:txBody>
      </p:sp>
      <p:sp>
        <p:nvSpPr>
          <p:cNvPr id="1048702" name="Google Shape;71;p15"/>
          <p:cNvSpPr txBox="1"/>
          <p:nvPr/>
        </p:nvSpPr>
        <p:spPr>
          <a:xfrm>
            <a:off x="191069" y="233550"/>
            <a:ext cx="2964331" cy="475200"/>
          </a:xfrm>
          <a:prstGeom prst="rect">
            <a:avLst/>
          </a:prstGeom>
          <a:noFill/>
          <a:ln>
            <a:noFill/>
          </a:ln>
        </p:spPr>
        <p:txBody>
          <a:bodyPr spcFirstLastPara="1" wrap="square" lIns="0" tIns="0" rIns="0" bIns="0" anchor="ctr" anchorCtr="0">
            <a:noAutofit/>
          </a:bodyPr>
          <a:lstStyle/>
          <a:p>
            <a:endParaRPr lang="en-GB" sz="1600" dirty="0">
              <a:solidFill>
                <a:schemeClr val="bg1"/>
              </a:solidFill>
            </a:endParaRPr>
          </a:p>
        </p:txBody>
      </p:sp>
      <p:sp>
        <p:nvSpPr>
          <p:cNvPr id="1048703" name="Text Placeholder 2"/>
          <p:cNvSpPr>
            <a:spLocks noGrp="1"/>
          </p:cNvSpPr>
          <p:nvPr>
            <p:ph type="body" idx="1"/>
          </p:nvPr>
        </p:nvSpPr>
        <p:spPr>
          <a:xfrm>
            <a:off x="197400" y="902525"/>
            <a:ext cx="8520600" cy="4001984"/>
          </a:xfrm>
        </p:spPr>
        <p:txBody>
          <a:bodyPr/>
          <a:lstStyle/>
          <a:p>
            <a:pPr fontAlgn="base">
              <a:lnSpc>
                <a:spcPct val="150000"/>
              </a:lnSpc>
              <a:buNone/>
            </a:pPr>
            <a:r>
              <a:rPr lang="en-US" dirty="0" smtClean="0">
                <a:solidFill>
                  <a:schemeClr val="tx1"/>
                </a:solidFill>
              </a:rPr>
              <a:t>The first two places can only be filled by 3 and 5 respectively and there is only 1 </a:t>
            </a:r>
          </a:p>
          <a:p>
            <a:pPr fontAlgn="base">
              <a:lnSpc>
                <a:spcPct val="150000"/>
              </a:lnSpc>
              <a:buNone/>
            </a:pPr>
            <a:r>
              <a:rPr lang="en-US" dirty="0" smtClean="0">
                <a:solidFill>
                  <a:schemeClr val="tx1"/>
                </a:solidFill>
              </a:rPr>
              <a:t>Way of doing this Given that no digit appears more than once. Hence we have 8 </a:t>
            </a:r>
          </a:p>
          <a:p>
            <a:pPr fontAlgn="base">
              <a:lnSpc>
                <a:spcPct val="150000"/>
              </a:lnSpc>
              <a:buNone/>
            </a:pPr>
            <a:r>
              <a:rPr lang="en-US" dirty="0" smtClean="0">
                <a:solidFill>
                  <a:schemeClr val="tx1"/>
                </a:solidFill>
              </a:rPr>
              <a:t>digits remaining(0,1,2,4,6,7,8,9) So, the next 4 places can be filled with the </a:t>
            </a:r>
          </a:p>
          <a:p>
            <a:pPr fontAlgn="base">
              <a:lnSpc>
                <a:spcPct val="150000"/>
              </a:lnSpc>
              <a:buNone/>
            </a:pPr>
            <a:r>
              <a:rPr lang="en-US" dirty="0" smtClean="0">
                <a:solidFill>
                  <a:schemeClr val="tx1"/>
                </a:solidFill>
              </a:rPr>
              <a:t> remaining 8 digits in 8P4 ways </a:t>
            </a:r>
          </a:p>
          <a:p>
            <a:pPr fontAlgn="base">
              <a:lnSpc>
                <a:spcPct val="150000"/>
              </a:lnSpc>
              <a:buNone/>
            </a:pPr>
            <a:r>
              <a:rPr lang="en-US" dirty="0" smtClean="0">
                <a:solidFill>
                  <a:schemeClr val="tx1"/>
                </a:solidFill>
              </a:rPr>
              <a:t>Total number of ways = 8P4 = 8 x 7 x 6 x 5 = 1680</a:t>
            </a:r>
          </a:p>
          <a:p>
            <a:pPr fontAlgn="base">
              <a:lnSpc>
                <a:spcPct val="150000"/>
              </a:lnSpc>
              <a:buNone/>
            </a:pPr>
            <a:r>
              <a:rPr lang="en-US" dirty="0" smtClean="0">
                <a:solidFill>
                  <a:schemeClr val="tx1"/>
                </a:solidFill>
              </a:rPr>
              <a:t> </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03">
                                            <p:txEl>
                                              <p:pRg st="0" end="0"/>
                                            </p:txEl>
                                          </p:spTgt>
                                        </p:tgtEl>
                                        <p:attrNameLst>
                                          <p:attrName>style.visibility</p:attrName>
                                        </p:attrNameLst>
                                      </p:cBhvr>
                                      <p:to>
                                        <p:strVal val="visible"/>
                                      </p:to>
                                    </p:set>
                                    <p:anim calcmode="lin" valueType="num">
                                      <p:cBhvr additive="base">
                                        <p:cTn id="7" dur="500" fill="hold"/>
                                        <p:tgtEl>
                                          <p:spTgt spid="10487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703">
                                            <p:txEl>
                                              <p:pRg st="1" end="1"/>
                                            </p:txEl>
                                          </p:spTgt>
                                        </p:tgtEl>
                                        <p:attrNameLst>
                                          <p:attrName>style.visibility</p:attrName>
                                        </p:attrNameLst>
                                      </p:cBhvr>
                                      <p:to>
                                        <p:strVal val="visible"/>
                                      </p:to>
                                    </p:set>
                                    <p:anim calcmode="lin" valueType="num">
                                      <p:cBhvr additive="base">
                                        <p:cTn id="13" dur="500" fill="hold"/>
                                        <p:tgtEl>
                                          <p:spTgt spid="10487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7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703">
                                            <p:txEl>
                                              <p:pRg st="2" end="2"/>
                                            </p:txEl>
                                          </p:spTgt>
                                        </p:tgtEl>
                                        <p:attrNameLst>
                                          <p:attrName>style.visibility</p:attrName>
                                        </p:attrNameLst>
                                      </p:cBhvr>
                                      <p:to>
                                        <p:strVal val="visible"/>
                                      </p:to>
                                    </p:set>
                                    <p:anim calcmode="lin" valueType="num">
                                      <p:cBhvr additive="base">
                                        <p:cTn id="19" dur="500" fill="hold"/>
                                        <p:tgtEl>
                                          <p:spTgt spid="10487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7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703">
                                            <p:txEl>
                                              <p:pRg st="3" end="3"/>
                                            </p:txEl>
                                          </p:spTgt>
                                        </p:tgtEl>
                                        <p:attrNameLst>
                                          <p:attrName>style.visibility</p:attrName>
                                        </p:attrNameLst>
                                      </p:cBhvr>
                                      <p:to>
                                        <p:strVal val="visible"/>
                                      </p:to>
                                    </p:set>
                                    <p:anim calcmode="lin" valueType="num">
                                      <p:cBhvr additive="base">
                                        <p:cTn id="25" dur="500" fill="hold"/>
                                        <p:tgtEl>
                                          <p:spTgt spid="104870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7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703">
                                            <p:txEl>
                                              <p:pRg st="4" end="4"/>
                                            </p:txEl>
                                          </p:spTgt>
                                        </p:tgtEl>
                                        <p:attrNameLst>
                                          <p:attrName>style.visibility</p:attrName>
                                        </p:attrNameLst>
                                      </p:cBhvr>
                                      <p:to>
                                        <p:strVal val="visible"/>
                                      </p:to>
                                    </p:set>
                                    <p:anim calcmode="lin" valueType="num">
                                      <p:cBhvr additive="base">
                                        <p:cTn id="31" dur="500" fill="hold"/>
                                        <p:tgtEl>
                                          <p:spTgt spid="104870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7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703">
                                            <p:txEl>
                                              <p:pRg st="5" end="5"/>
                                            </p:txEl>
                                          </p:spTgt>
                                        </p:tgtEl>
                                        <p:attrNameLst>
                                          <p:attrName>style.visibility</p:attrName>
                                        </p:attrNameLst>
                                      </p:cBhvr>
                                      <p:to>
                                        <p:strVal val="visible"/>
                                      </p:to>
                                    </p:set>
                                    <p:anim calcmode="lin" valueType="num">
                                      <p:cBhvr additive="base">
                                        <p:cTn id="37" dur="500" fill="hold"/>
                                        <p:tgtEl>
                                          <p:spTgt spid="104870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7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11</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19396"/>
            <a:ext cx="8517028" cy="4324103"/>
          </a:xfrm>
          <a:ln>
            <a:solidFill>
              <a:schemeClr val="bg1"/>
            </a:solidFill>
          </a:ln>
        </p:spPr>
        <p:txBody>
          <a:bodyPr/>
          <a:lstStyle/>
          <a:p>
            <a:pPr marL="114300" indent="0">
              <a:lnSpc>
                <a:spcPct val="150000"/>
              </a:lnSpc>
              <a:buNone/>
            </a:pPr>
            <a:r>
              <a:rPr lang="en-US" dirty="0" smtClean="0">
                <a:solidFill>
                  <a:schemeClr val="tx1"/>
                </a:solidFill>
              </a:rPr>
              <a:t>There are five visiting places in a city and can visit the 3 places on a day. Find the number of ways in which a visitor can visit these places in a day.</a:t>
            </a:r>
          </a:p>
          <a:p>
            <a:pPr>
              <a:lnSpc>
                <a:spcPct val="150000"/>
              </a:lnSpc>
              <a:buClr>
                <a:schemeClr val="tx1"/>
              </a:buClr>
              <a:buFont typeface="+mj-lt"/>
              <a:buAutoNum type="alphaUcPeriod"/>
            </a:pPr>
            <a:r>
              <a:rPr lang="en-US" dirty="0" smtClean="0">
                <a:solidFill>
                  <a:schemeClr val="tx1"/>
                </a:solidFill>
              </a:rPr>
              <a:t>20 </a:t>
            </a:r>
          </a:p>
          <a:p>
            <a:pPr>
              <a:lnSpc>
                <a:spcPct val="150000"/>
              </a:lnSpc>
              <a:buClr>
                <a:schemeClr val="tx1"/>
              </a:buClr>
              <a:buFont typeface="+mj-lt"/>
              <a:buAutoNum type="alphaUcPeriod"/>
            </a:pPr>
            <a:r>
              <a:rPr lang="en-US" dirty="0" smtClean="0">
                <a:solidFill>
                  <a:schemeClr val="tx1"/>
                </a:solidFill>
              </a:rPr>
              <a:t>25</a:t>
            </a:r>
          </a:p>
          <a:p>
            <a:pPr>
              <a:lnSpc>
                <a:spcPct val="150000"/>
              </a:lnSpc>
              <a:buClr>
                <a:schemeClr val="tx1"/>
              </a:buClr>
              <a:buFont typeface="+mj-lt"/>
              <a:buAutoNum type="alphaUcPeriod"/>
            </a:pPr>
            <a:r>
              <a:rPr lang="en-US" dirty="0" smtClean="0">
                <a:solidFill>
                  <a:schemeClr val="tx1"/>
                </a:solidFill>
              </a:rPr>
              <a:t>30</a:t>
            </a:r>
          </a:p>
          <a:p>
            <a:pPr>
              <a:lnSpc>
                <a:spcPct val="150000"/>
              </a:lnSpc>
              <a:buClr>
                <a:schemeClr val="tx1"/>
              </a:buClr>
              <a:buFont typeface="+mj-lt"/>
              <a:buAutoNum type="alphaUcPeriod"/>
            </a:pPr>
            <a:r>
              <a:rPr lang="en-US" dirty="0" smtClean="0">
                <a:solidFill>
                  <a:schemeClr val="tx1"/>
                </a:solidFill>
              </a:rPr>
              <a:t>10</a:t>
            </a:r>
            <a:br>
              <a:rPr lang="en-US" dirty="0" smtClean="0">
                <a:solidFill>
                  <a:schemeClr val="tx1"/>
                </a:solidFill>
              </a:rPr>
            </a:br>
            <a:endParaRPr lang="en-IN"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B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15"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16"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3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8" name="Google Shape;71;p15"/>
          <p:cNvSpPr txBox="1"/>
          <p:nvPr/>
        </p:nvSpPr>
        <p:spPr>
          <a:xfrm>
            <a:off x="245660" y="233550"/>
            <a:ext cx="3647539" cy="475200"/>
          </a:xfrm>
          <a:prstGeom prst="rect">
            <a:avLst/>
          </a:prstGeom>
          <a:noFill/>
          <a:ln>
            <a:noFill/>
          </a:ln>
        </p:spPr>
        <p:txBody>
          <a:bodyPr spcFirstLastPara="1" wrap="square" lIns="0" tIns="0" rIns="0" bIns="0" anchor="ctr" anchorCtr="0">
            <a:noAutofit/>
          </a:bodyPr>
          <a:lstStyle/>
          <a:p>
            <a:r>
              <a:rPr lang="en-GB" sz="1800" b="1" dirty="0" smtClean="0">
                <a:solidFill>
                  <a:schemeClr val="bg1"/>
                </a:solidFill>
                <a:latin typeface="Roboto" charset="0"/>
                <a:ea typeface="Roboto" charset="0"/>
              </a:rPr>
              <a:t>Explanation: 11  </a:t>
            </a:r>
            <a:endParaRPr lang="en-GB" sz="1800" b="1" dirty="0">
              <a:solidFill>
                <a:schemeClr val="bg1"/>
              </a:solidFill>
              <a:latin typeface="Roboto" charset="0"/>
              <a:ea typeface="Roboto" charset="0"/>
            </a:endParaRPr>
          </a:p>
        </p:txBody>
      </p:sp>
      <p:sp>
        <p:nvSpPr>
          <p:cNvPr id="1048739" name="Text Placeholder 2"/>
          <p:cNvSpPr>
            <a:spLocks noGrp="1"/>
          </p:cNvSpPr>
          <p:nvPr>
            <p:ph type="body" idx="1"/>
          </p:nvPr>
        </p:nvSpPr>
        <p:spPr>
          <a:xfrm>
            <a:off x="197400" y="682388"/>
            <a:ext cx="8520600" cy="4103368"/>
          </a:xfrm>
        </p:spPr>
        <p:txBody>
          <a:bodyPr/>
          <a:lstStyle/>
          <a:p>
            <a:pPr>
              <a:lnSpc>
                <a:spcPct val="150000"/>
              </a:lnSpc>
              <a:buNone/>
            </a:pPr>
            <a:r>
              <a:rPr lang="en-US" sz="2000" dirty="0" smtClean="0">
                <a:solidFill>
                  <a:schemeClr val="tx1"/>
                </a:solidFill>
              </a:rPr>
              <a:t>the number of ways in which a visitor can visit the places are</a:t>
            </a:r>
          </a:p>
          <a:p>
            <a:pPr>
              <a:lnSpc>
                <a:spcPct val="150000"/>
              </a:lnSpc>
              <a:buNone/>
            </a:pPr>
            <a:r>
              <a:rPr lang="en-US" sz="2000" dirty="0" smtClean="0">
                <a:solidFill>
                  <a:schemeClr val="tx1"/>
                </a:solidFill>
              </a:rPr>
              <a:t>5c1 + 5c2+ 5c3= 5 +10+10</a:t>
            </a:r>
          </a:p>
          <a:p>
            <a:pPr>
              <a:lnSpc>
                <a:spcPct val="150000"/>
              </a:lnSpc>
              <a:buNone/>
            </a:pPr>
            <a:r>
              <a:rPr lang="en-US" sz="2000" dirty="0" smtClean="0">
                <a:solidFill>
                  <a:schemeClr val="tx1"/>
                </a:solidFill>
              </a:rPr>
              <a:t>=25 ways</a:t>
            </a:r>
          </a:p>
          <a:p>
            <a:pPr>
              <a:lnSpc>
                <a:spcPct val="150000"/>
              </a:lnSpc>
              <a:buNone/>
            </a:pPr>
            <a:r>
              <a:rPr lang="en-US" sz="2000" dirty="0" smtClean="0">
                <a:solidFill>
                  <a:schemeClr val="tx1"/>
                </a:solidFill>
              </a:rPr>
              <a:t/>
            </a:r>
            <a:br>
              <a:rPr lang="en-US" sz="2000" dirty="0" smtClean="0">
                <a:solidFill>
                  <a:schemeClr val="tx1"/>
                </a:solidFill>
              </a:rPr>
            </a:br>
            <a:endParaRPr lang="zh-CN" altLang="en-US" sz="2400" dirty="0">
              <a:solidFill>
                <a:schemeClr val="tx1"/>
              </a:solidFill>
              <a:latin typeface="Roboto"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39">
                                            <p:txEl>
                                              <p:pRg st="0" end="0"/>
                                            </p:txEl>
                                          </p:spTgt>
                                        </p:tgtEl>
                                        <p:attrNameLst>
                                          <p:attrName>style.visibility</p:attrName>
                                        </p:attrNameLst>
                                      </p:cBhvr>
                                      <p:to>
                                        <p:strVal val="visible"/>
                                      </p:to>
                                    </p:set>
                                    <p:anim calcmode="lin" valueType="num">
                                      <p:cBhvr additive="base">
                                        <p:cTn id="7" dur="500" fill="hold"/>
                                        <p:tgtEl>
                                          <p:spTgt spid="1048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739">
                                            <p:txEl>
                                              <p:pRg st="1" end="1"/>
                                            </p:txEl>
                                          </p:spTgt>
                                        </p:tgtEl>
                                        <p:attrNameLst>
                                          <p:attrName>style.visibility</p:attrName>
                                        </p:attrNameLst>
                                      </p:cBhvr>
                                      <p:to>
                                        <p:strVal val="visible"/>
                                      </p:to>
                                    </p:set>
                                    <p:anim calcmode="lin" valueType="num">
                                      <p:cBhvr additive="base">
                                        <p:cTn id="13" dur="500" fill="hold"/>
                                        <p:tgtEl>
                                          <p:spTgt spid="10487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7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739">
                                            <p:txEl>
                                              <p:pRg st="2" end="2"/>
                                            </p:txEl>
                                          </p:spTgt>
                                        </p:tgtEl>
                                        <p:attrNameLst>
                                          <p:attrName>style.visibility</p:attrName>
                                        </p:attrNameLst>
                                      </p:cBhvr>
                                      <p:to>
                                        <p:strVal val="visible"/>
                                      </p:to>
                                    </p:set>
                                    <p:anim calcmode="lin" valueType="num">
                                      <p:cBhvr additive="base">
                                        <p:cTn id="19" dur="500" fill="hold"/>
                                        <p:tgtEl>
                                          <p:spTgt spid="10487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7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739">
                                            <p:txEl>
                                              <p:pRg st="3" end="3"/>
                                            </p:txEl>
                                          </p:spTgt>
                                        </p:tgtEl>
                                        <p:attrNameLst>
                                          <p:attrName>style.visibility</p:attrName>
                                        </p:attrNameLst>
                                      </p:cBhvr>
                                      <p:to>
                                        <p:strVal val="visible"/>
                                      </p:to>
                                    </p:set>
                                    <p:anim calcmode="lin" valueType="num">
                                      <p:cBhvr additive="base">
                                        <p:cTn id="25" dur="500" fill="hold"/>
                                        <p:tgtEl>
                                          <p:spTgt spid="10487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7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12</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marL="114300" indent="0">
              <a:lnSpc>
                <a:spcPct val="150000"/>
              </a:lnSpc>
              <a:buNone/>
            </a:pPr>
            <a:r>
              <a:rPr lang="en-US" dirty="0" smtClean="0">
                <a:solidFill>
                  <a:schemeClr val="tx1"/>
                </a:solidFill>
              </a:rPr>
              <a:t>In how many ways the 18 English and 12 Hindi books can be kept</a:t>
            </a:r>
            <a:br>
              <a:rPr lang="en-US" dirty="0" smtClean="0">
                <a:solidFill>
                  <a:schemeClr val="tx1"/>
                </a:solidFill>
              </a:rPr>
            </a:br>
            <a:r>
              <a:rPr lang="en-US" dirty="0" smtClean="0">
                <a:solidFill>
                  <a:schemeClr val="tx1"/>
                </a:solidFill>
              </a:rPr>
              <a:t>on the shelf so that two books on Hindi may not be together</a:t>
            </a:r>
          </a:p>
          <a:p>
            <a:pPr>
              <a:lnSpc>
                <a:spcPct val="150000"/>
              </a:lnSpc>
              <a:buClr>
                <a:schemeClr val="tx1"/>
              </a:buClr>
              <a:buFont typeface="+mj-lt"/>
              <a:buAutoNum type="alphaUcPeriod"/>
            </a:pPr>
            <a:r>
              <a:rPr lang="en-US" altLang="zh-CN" dirty="0" smtClean="0">
                <a:solidFill>
                  <a:schemeClr val="tx1"/>
                </a:solidFill>
                <a:latin typeface="+mj-lt"/>
              </a:rPr>
              <a:t>15400</a:t>
            </a:r>
          </a:p>
          <a:p>
            <a:pPr>
              <a:lnSpc>
                <a:spcPct val="150000"/>
              </a:lnSpc>
              <a:buClr>
                <a:schemeClr val="tx1"/>
              </a:buClr>
              <a:buFont typeface="+mj-lt"/>
              <a:buAutoNum type="alphaUcPeriod"/>
            </a:pPr>
            <a:r>
              <a:rPr lang="en-US" altLang="zh-CN" dirty="0" smtClean="0">
                <a:solidFill>
                  <a:schemeClr val="tx1"/>
                </a:solidFill>
                <a:latin typeface="+mj-lt"/>
              </a:rPr>
              <a:t>50388</a:t>
            </a:r>
          </a:p>
          <a:p>
            <a:pPr>
              <a:lnSpc>
                <a:spcPct val="150000"/>
              </a:lnSpc>
              <a:buClr>
                <a:schemeClr val="tx1"/>
              </a:buClr>
              <a:buFont typeface="+mj-lt"/>
              <a:buAutoNum type="alphaUcPeriod"/>
            </a:pPr>
            <a:r>
              <a:rPr lang="en-US" altLang="zh-CN" dirty="0" smtClean="0">
                <a:solidFill>
                  <a:schemeClr val="tx1"/>
                </a:solidFill>
                <a:latin typeface="+mj-lt"/>
              </a:rPr>
              <a:t>93564</a:t>
            </a:r>
          </a:p>
          <a:p>
            <a:pPr>
              <a:lnSpc>
                <a:spcPct val="150000"/>
              </a:lnSpc>
              <a:buClr>
                <a:schemeClr val="tx1"/>
              </a:buClr>
              <a:buFont typeface="+mj-lt"/>
              <a:buAutoNum type="alphaUcPeriod"/>
            </a:pPr>
            <a:r>
              <a:rPr lang="en-US" altLang="zh-CN" dirty="0" smtClean="0">
                <a:solidFill>
                  <a:schemeClr val="tx1"/>
                </a:solidFill>
                <a:latin typeface="+mj-lt"/>
              </a:rPr>
              <a:t>none of these</a:t>
            </a:r>
            <a:endParaRPr lang="zh-CN" altLang="en-US" sz="2000" dirty="0">
              <a:solidFill>
                <a:schemeClr val="tx1"/>
              </a:solidFill>
              <a:latin typeface="+mj-lt"/>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B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19"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20"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49"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0"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800" b="1" dirty="0" smtClean="0">
                <a:solidFill>
                  <a:schemeClr val="bg1"/>
                </a:solidFill>
                <a:latin typeface="Roboto" charset="0"/>
                <a:ea typeface="Roboto" charset="0"/>
              </a:rPr>
              <a:t>EXPLANATION: 12</a:t>
            </a:r>
            <a:endParaRPr lang="en-GB" sz="1800" b="1" dirty="0">
              <a:solidFill>
                <a:schemeClr val="bg1"/>
              </a:solidFill>
              <a:latin typeface="Roboto" charset="0"/>
              <a:ea typeface="Roboto" charset="0"/>
            </a:endParaRPr>
          </a:p>
        </p:txBody>
      </p:sp>
      <p:sp>
        <p:nvSpPr>
          <p:cNvPr id="1048751" name="Text Placeholder 2"/>
          <p:cNvSpPr>
            <a:spLocks noGrp="1"/>
          </p:cNvSpPr>
          <p:nvPr>
            <p:ph type="body" idx="1"/>
          </p:nvPr>
        </p:nvSpPr>
        <p:spPr>
          <a:xfrm>
            <a:off x="197400" y="1000349"/>
            <a:ext cx="8520600" cy="3182679"/>
          </a:xfrm>
        </p:spPr>
        <p:txBody>
          <a:bodyPr/>
          <a:lstStyle/>
          <a:p>
            <a:pPr>
              <a:lnSpc>
                <a:spcPct val="100000"/>
              </a:lnSpc>
              <a:buNone/>
            </a:pPr>
            <a:r>
              <a:rPr lang="en-US" sz="1600" dirty="0" smtClean="0">
                <a:solidFill>
                  <a:schemeClr val="tx1"/>
                </a:solidFill>
              </a:rPr>
              <a:t>in order that no two Hindi come together we need to have following arrangement.</a:t>
            </a:r>
          </a:p>
          <a:p>
            <a:pPr>
              <a:lnSpc>
                <a:spcPct val="100000"/>
              </a:lnSpc>
              <a:buNone/>
            </a:pPr>
            <a:r>
              <a:rPr lang="en-US" sz="1600" dirty="0" smtClean="0">
                <a:solidFill>
                  <a:schemeClr val="tx1"/>
                </a:solidFill>
              </a:rPr>
              <a:t>X E X E X E X……….E X</a:t>
            </a:r>
          </a:p>
          <a:p>
            <a:pPr>
              <a:lnSpc>
                <a:spcPct val="100000"/>
              </a:lnSpc>
              <a:buNone/>
            </a:pPr>
            <a:endParaRPr lang="en-US" sz="1600" dirty="0" smtClean="0">
              <a:solidFill>
                <a:schemeClr val="tx1"/>
              </a:solidFill>
            </a:endParaRPr>
          </a:p>
          <a:p>
            <a:pPr>
              <a:lnSpc>
                <a:spcPct val="100000"/>
              </a:lnSpc>
              <a:buNone/>
            </a:pPr>
            <a:r>
              <a:rPr lang="en-US" sz="1600" dirty="0" smtClean="0">
                <a:solidFill>
                  <a:schemeClr val="tx1"/>
                </a:solidFill>
              </a:rPr>
              <a:t>There are 18 English books so places needs to be is 19</a:t>
            </a:r>
          </a:p>
          <a:p>
            <a:pPr>
              <a:lnSpc>
                <a:spcPct val="100000"/>
              </a:lnSpc>
              <a:buNone/>
            </a:pPr>
            <a:endParaRPr lang="en-US" sz="1600" dirty="0" smtClean="0">
              <a:solidFill>
                <a:schemeClr val="tx1"/>
              </a:solidFill>
            </a:endParaRPr>
          </a:p>
          <a:p>
            <a:pPr>
              <a:lnSpc>
                <a:spcPct val="100000"/>
              </a:lnSpc>
              <a:buNone/>
            </a:pPr>
            <a:r>
              <a:rPr lang="en-US" sz="1600" dirty="0" smtClean="0">
                <a:solidFill>
                  <a:schemeClr val="tx1"/>
                </a:solidFill>
              </a:rPr>
              <a:t>And for the Hindi books 12 places are used 19c12 = 50388 ways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13</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a:lnSpc>
                <a:spcPct val="150000"/>
              </a:lnSpc>
              <a:buNone/>
            </a:pPr>
            <a:r>
              <a:rPr lang="en-US" dirty="0" smtClean="0">
                <a:solidFill>
                  <a:schemeClr val="tx1"/>
                </a:solidFill>
              </a:rPr>
              <a:t>There are 10 students in a dance group, out of which 6 are too selected in a row </a:t>
            </a:r>
          </a:p>
          <a:p>
            <a:pPr>
              <a:lnSpc>
                <a:spcPct val="150000"/>
              </a:lnSpc>
              <a:buNone/>
            </a:pPr>
            <a:r>
              <a:rPr lang="en-US" dirty="0" smtClean="0">
                <a:solidFill>
                  <a:schemeClr val="tx1"/>
                </a:solidFill>
              </a:rPr>
              <a:t>such that  two of them will not be able to participate together. Find the number of </a:t>
            </a:r>
          </a:p>
          <a:p>
            <a:pPr>
              <a:lnSpc>
                <a:spcPct val="150000"/>
              </a:lnSpc>
              <a:buNone/>
            </a:pPr>
            <a:r>
              <a:rPr lang="en-US" dirty="0" smtClean="0">
                <a:solidFill>
                  <a:schemeClr val="tx1"/>
                </a:solidFill>
              </a:rPr>
              <a:t>ways in which 8 can  be selected.</a:t>
            </a:r>
          </a:p>
          <a:p>
            <a:pPr>
              <a:lnSpc>
                <a:spcPct val="150000"/>
              </a:lnSpc>
              <a:buClr>
                <a:schemeClr val="tx1"/>
              </a:buClr>
              <a:buFont typeface="+mj-lt"/>
              <a:buAutoNum type="alphaUcPeriod"/>
            </a:pPr>
            <a:r>
              <a:rPr lang="en-US" dirty="0" smtClean="0">
                <a:solidFill>
                  <a:schemeClr val="tx1"/>
                </a:solidFill>
              </a:rPr>
              <a:t>144</a:t>
            </a:r>
          </a:p>
          <a:p>
            <a:pPr>
              <a:lnSpc>
                <a:spcPct val="150000"/>
              </a:lnSpc>
              <a:buClr>
                <a:schemeClr val="tx1"/>
              </a:buClr>
              <a:buFont typeface="+mj-lt"/>
              <a:buAutoNum type="alphaUcPeriod"/>
            </a:pPr>
            <a:r>
              <a:rPr lang="en-US" dirty="0" smtClean="0">
                <a:solidFill>
                  <a:schemeClr val="tx1"/>
                </a:solidFill>
              </a:rPr>
              <a:t>732</a:t>
            </a:r>
          </a:p>
          <a:p>
            <a:pPr>
              <a:lnSpc>
                <a:spcPct val="150000"/>
              </a:lnSpc>
              <a:buClr>
                <a:schemeClr val="tx1"/>
              </a:buClr>
              <a:buFont typeface="+mj-lt"/>
              <a:buAutoNum type="alphaUcPeriod"/>
            </a:pPr>
            <a:r>
              <a:rPr lang="en-US" dirty="0" smtClean="0">
                <a:solidFill>
                  <a:schemeClr val="tx1"/>
                </a:solidFill>
              </a:rPr>
              <a:t>728</a:t>
            </a:r>
          </a:p>
          <a:p>
            <a:pPr>
              <a:lnSpc>
                <a:spcPct val="150000"/>
              </a:lnSpc>
              <a:buClr>
                <a:schemeClr val="tx1"/>
              </a:buClr>
              <a:buFont typeface="+mj-lt"/>
              <a:buAutoNum type="alphaUcPeriod"/>
            </a:pPr>
            <a:r>
              <a:rPr lang="en-US" dirty="0" smtClean="0">
                <a:solidFill>
                  <a:schemeClr val="tx1"/>
                </a:solidFill>
              </a:rPr>
              <a:t>398</a:t>
            </a:r>
            <a:br>
              <a:rPr lang="en-US" dirty="0" smtClean="0">
                <a:solidFill>
                  <a:schemeClr val="tx1"/>
                </a:solidFill>
              </a:rPr>
            </a:br>
            <a:endParaRPr lang="en-GB" b="1"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C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197924"/>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327599" y="1"/>
            <a:ext cx="6227580" cy="78377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Concepts</a:t>
            </a:r>
            <a:r>
              <a:rPr lang="en-US" sz="2400" b="1" dirty="0" smtClean="0">
                <a:solidFill>
                  <a:schemeClr val="bg1"/>
                </a:solidFill>
                <a:latin typeface="Roboto"/>
                <a:ea typeface="Roboto"/>
                <a:cs typeface="Roboto"/>
                <a:sym typeface="Roboto"/>
              </a:rPr>
              <a:t> </a:t>
            </a:r>
            <a:r>
              <a:rPr lang="en-US" sz="2000" b="1" dirty="0" smtClean="0">
                <a:solidFill>
                  <a:schemeClr val="bg1"/>
                </a:solidFill>
                <a:latin typeface="Roboto"/>
                <a:ea typeface="Roboto"/>
                <a:cs typeface="Roboto"/>
                <a:sym typeface="Roboto"/>
              </a:rPr>
              <a:t>of</a:t>
            </a:r>
            <a:r>
              <a:rPr lang="en-US" sz="2400" b="1" dirty="0" smtClean="0">
                <a:solidFill>
                  <a:schemeClr val="bg1"/>
                </a:solidFill>
                <a:latin typeface="Roboto"/>
                <a:ea typeface="Roboto"/>
                <a:cs typeface="Roboto"/>
                <a:sym typeface="Roboto"/>
              </a:rPr>
              <a:t> </a:t>
            </a:r>
            <a:r>
              <a:rPr lang="en-US" sz="2000" b="1" dirty="0" smtClean="0">
                <a:solidFill>
                  <a:schemeClr val="bg1"/>
                </a:solidFill>
                <a:latin typeface="Roboto"/>
                <a:ea typeface="Roboto"/>
                <a:cs typeface="Roboto"/>
                <a:sym typeface="Roboto"/>
              </a:rPr>
              <a:t>permutation</a:t>
            </a:r>
            <a:r>
              <a:rPr lang="en-US" sz="2400" b="1" dirty="0" smtClean="0">
                <a:solidFill>
                  <a:schemeClr val="bg1"/>
                </a:solidFill>
                <a:latin typeface="Roboto"/>
                <a:ea typeface="Roboto"/>
                <a:cs typeface="Roboto"/>
                <a:sym typeface="Roboto"/>
              </a:rPr>
              <a:t> </a:t>
            </a:r>
            <a:r>
              <a:rPr lang="en-US" sz="2000" b="1" dirty="0" smtClean="0">
                <a:solidFill>
                  <a:schemeClr val="bg1"/>
                </a:solidFill>
                <a:latin typeface="Roboto"/>
                <a:ea typeface="Roboto"/>
                <a:cs typeface="Roboto"/>
                <a:sym typeface="Roboto"/>
              </a:rPr>
              <a:t>and</a:t>
            </a:r>
            <a:r>
              <a:rPr lang="en-US" sz="2400" b="1" dirty="0" smtClean="0">
                <a:solidFill>
                  <a:schemeClr val="bg1"/>
                </a:solidFill>
                <a:latin typeface="Roboto"/>
                <a:ea typeface="Roboto"/>
                <a:cs typeface="Roboto"/>
                <a:sym typeface="Roboto"/>
              </a:rPr>
              <a:t> </a:t>
            </a:r>
            <a:r>
              <a:rPr lang="en-US" sz="2000" b="1" dirty="0" smtClean="0">
                <a:solidFill>
                  <a:schemeClr val="bg1"/>
                </a:solidFill>
                <a:latin typeface="Roboto"/>
                <a:ea typeface="Roboto"/>
                <a:cs typeface="Roboto"/>
                <a:sym typeface="Roboto"/>
              </a:rPr>
              <a:t>combination</a:t>
            </a:r>
            <a:endParaRPr lang="en-GB" sz="24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676895"/>
            <a:ext cx="8520600" cy="4466606"/>
          </a:xfrm>
        </p:spPr>
        <p:txBody>
          <a:bodyPr/>
          <a:lstStyle/>
          <a:p>
            <a:pPr>
              <a:buNone/>
            </a:pPr>
            <a:r>
              <a:rPr lang="en-US" b="1" dirty="0" smtClean="0">
                <a:solidFill>
                  <a:schemeClr val="tx1"/>
                </a:solidFill>
              </a:rPr>
              <a:t>Multiplication Theorem:</a:t>
            </a:r>
          </a:p>
          <a:p>
            <a:pPr>
              <a:buNone/>
            </a:pPr>
            <a:r>
              <a:rPr lang="en-US" dirty="0" smtClean="0">
                <a:solidFill>
                  <a:schemeClr val="tx1"/>
                </a:solidFill>
              </a:rPr>
              <a:t>If an operation can be performed in </a:t>
            </a:r>
            <a:r>
              <a:rPr lang="en-US" b="1" dirty="0" smtClean="0">
                <a:solidFill>
                  <a:schemeClr val="tx1"/>
                </a:solidFill>
              </a:rPr>
              <a:t>m</a:t>
            </a:r>
            <a:r>
              <a:rPr lang="en-US" dirty="0" smtClean="0">
                <a:solidFill>
                  <a:schemeClr val="tx1"/>
                </a:solidFill>
              </a:rPr>
              <a:t> different ways and following which a </a:t>
            </a:r>
          </a:p>
          <a:p>
            <a:pPr>
              <a:buNone/>
            </a:pPr>
            <a:r>
              <a:rPr lang="en-US" dirty="0" smtClean="0">
                <a:solidFill>
                  <a:schemeClr val="tx1"/>
                </a:solidFill>
              </a:rPr>
              <a:t>second  operation can be performed in </a:t>
            </a:r>
            <a:r>
              <a:rPr lang="en-US" b="1" dirty="0" smtClean="0">
                <a:solidFill>
                  <a:schemeClr val="tx1"/>
                </a:solidFill>
              </a:rPr>
              <a:t>n</a:t>
            </a:r>
            <a:r>
              <a:rPr lang="en-US" dirty="0" smtClean="0">
                <a:solidFill>
                  <a:schemeClr val="tx1"/>
                </a:solidFill>
              </a:rPr>
              <a:t> different ways, then the two operations</a:t>
            </a:r>
          </a:p>
          <a:p>
            <a:pPr>
              <a:buNone/>
            </a:pPr>
            <a:r>
              <a:rPr lang="en-US" dirty="0" smtClean="0">
                <a:solidFill>
                  <a:schemeClr val="tx1"/>
                </a:solidFill>
              </a:rPr>
              <a:t>in succession can be performed in </a:t>
            </a:r>
            <a:r>
              <a:rPr lang="en-US" b="1" dirty="0" err="1" smtClean="0">
                <a:solidFill>
                  <a:schemeClr val="tx1"/>
                </a:solidFill>
              </a:rPr>
              <a:t>m×n</a:t>
            </a:r>
            <a:r>
              <a:rPr lang="en-US" dirty="0" smtClean="0">
                <a:solidFill>
                  <a:schemeClr val="tx1"/>
                </a:solidFill>
              </a:rPr>
              <a:t> different ways.</a:t>
            </a:r>
          </a:p>
          <a:p>
            <a:pPr>
              <a:buNone/>
            </a:pPr>
            <a:r>
              <a:rPr lang="en-US" b="1" dirty="0" smtClean="0">
                <a:solidFill>
                  <a:schemeClr val="tx1"/>
                </a:solidFill>
              </a:rPr>
              <a:t>Addition Theorem (Fundamental Principles of Counting)</a:t>
            </a:r>
            <a:endParaRPr lang="en-US" dirty="0" smtClean="0">
              <a:solidFill>
                <a:schemeClr val="tx1"/>
              </a:solidFill>
            </a:endParaRPr>
          </a:p>
          <a:p>
            <a:pPr>
              <a:buNone/>
            </a:pPr>
            <a:r>
              <a:rPr lang="en-US" dirty="0" smtClean="0">
                <a:solidFill>
                  <a:schemeClr val="tx1"/>
                </a:solidFill>
              </a:rPr>
              <a:t>If an operation can be performed in </a:t>
            </a:r>
            <a:r>
              <a:rPr lang="en-US" b="1" dirty="0" smtClean="0">
                <a:solidFill>
                  <a:schemeClr val="tx1"/>
                </a:solidFill>
              </a:rPr>
              <a:t>m</a:t>
            </a:r>
            <a:r>
              <a:rPr lang="en-US" dirty="0" smtClean="0">
                <a:solidFill>
                  <a:schemeClr val="tx1"/>
                </a:solidFill>
              </a:rPr>
              <a:t> different ways and a second independent  </a:t>
            </a:r>
          </a:p>
          <a:p>
            <a:pPr>
              <a:buNone/>
            </a:pPr>
            <a:r>
              <a:rPr lang="en-US" dirty="0" smtClean="0">
                <a:solidFill>
                  <a:schemeClr val="tx1"/>
                </a:solidFill>
              </a:rPr>
              <a:t>operation can be performed in </a:t>
            </a:r>
            <a:r>
              <a:rPr lang="en-US" b="1" dirty="0" smtClean="0">
                <a:solidFill>
                  <a:schemeClr val="tx1"/>
                </a:solidFill>
              </a:rPr>
              <a:t>n</a:t>
            </a:r>
            <a:r>
              <a:rPr lang="en-US" dirty="0" smtClean="0">
                <a:solidFill>
                  <a:schemeClr val="tx1"/>
                </a:solidFill>
              </a:rPr>
              <a:t> different ways, either of the two operations can </a:t>
            </a:r>
          </a:p>
          <a:p>
            <a:pPr>
              <a:buNone/>
            </a:pPr>
            <a:r>
              <a:rPr lang="en-US" dirty="0" smtClean="0">
                <a:solidFill>
                  <a:schemeClr val="tx1"/>
                </a:solidFill>
              </a:rPr>
              <a:t>be  performed in (</a:t>
            </a:r>
            <a:r>
              <a:rPr lang="en-US" dirty="0" err="1" smtClean="0">
                <a:solidFill>
                  <a:schemeClr val="tx1"/>
                </a:solidFill>
              </a:rPr>
              <a:t>m+n</a:t>
            </a:r>
            <a:r>
              <a:rPr lang="en-US" dirty="0" smtClean="0">
                <a:solidFill>
                  <a:schemeClr val="tx1"/>
                </a:solidFill>
              </a:rPr>
              <a:t>) ways</a:t>
            </a:r>
          </a:p>
          <a:p>
            <a:pPr>
              <a:buNone/>
            </a:pPr>
            <a:r>
              <a:rPr lang="en-US" b="1" dirty="0" smtClean="0">
                <a:solidFill>
                  <a:schemeClr val="tx1"/>
                </a:solidFill>
              </a:rPr>
              <a:t>Factorial</a:t>
            </a:r>
            <a:endParaRPr lang="en-US" dirty="0" smtClean="0">
              <a:solidFill>
                <a:schemeClr val="tx1"/>
              </a:solidFill>
            </a:endParaRPr>
          </a:p>
          <a:p>
            <a:pPr>
              <a:buNone/>
            </a:pPr>
            <a:r>
              <a:rPr lang="en-US" dirty="0" smtClean="0">
                <a:solidFill>
                  <a:schemeClr val="tx1"/>
                </a:solidFill>
              </a:rPr>
              <a:t>Let n be a positive integer. Then n factorial can be defined as</a:t>
            </a:r>
          </a:p>
          <a:p>
            <a:pPr>
              <a:buNone/>
            </a:pPr>
            <a:r>
              <a:rPr lang="en-US" dirty="0" smtClean="0">
                <a:solidFill>
                  <a:schemeClr val="tx1"/>
                </a:solidFill>
              </a:rPr>
              <a:t>                                     n!=n(n−1)(n−2)⋯</a:t>
            </a:r>
          </a:p>
          <a:p>
            <a:pPr>
              <a:buNone/>
            </a:pPr>
            <a:r>
              <a:rPr lang="en-US" dirty="0" smtClean="0">
                <a:solidFill>
                  <a:schemeClr val="tx1"/>
                </a:solidFill>
              </a:rPr>
              <a:t/>
            </a:r>
            <a:br>
              <a:rPr lang="en-US" dirty="0" smtClean="0">
                <a:solidFill>
                  <a:schemeClr val="tx1"/>
                </a:solidFill>
              </a:rPr>
            </a:br>
            <a:endParaRPr lang="zh-CN" altLang="en-US" dirty="0">
              <a:solidFill>
                <a:schemeClr val="tx1"/>
              </a:solidFill>
              <a:latin typeface="Roboto"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txEl>
                                              <p:pRg st="0" end="0"/>
                                            </p:txEl>
                                          </p:spTgt>
                                        </p:tgtEl>
                                        <p:attrNameLst>
                                          <p:attrName>style.visibility</p:attrName>
                                        </p:attrNameLst>
                                      </p:cBhvr>
                                      <p:to>
                                        <p:strVal val="visible"/>
                                      </p:to>
                                    </p:set>
                                    <p:anim calcmode="lin" valueType="num">
                                      <p:cBhvr additive="base">
                                        <p:cTn id="7"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1" end="1"/>
                                            </p:txEl>
                                          </p:spTgt>
                                        </p:tgtEl>
                                        <p:attrNameLst>
                                          <p:attrName>style.visibility</p:attrName>
                                        </p:attrNameLst>
                                      </p:cBhvr>
                                      <p:to>
                                        <p:strVal val="visible"/>
                                      </p:to>
                                    </p:set>
                                    <p:anim calcmode="lin" valueType="num">
                                      <p:cBhvr additive="base">
                                        <p:cTn id="13"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2" end="2"/>
                                            </p:txEl>
                                          </p:spTgt>
                                        </p:tgtEl>
                                        <p:attrNameLst>
                                          <p:attrName>style.visibility</p:attrName>
                                        </p:attrNameLst>
                                      </p:cBhvr>
                                      <p:to>
                                        <p:strVal val="visible"/>
                                      </p:to>
                                    </p:set>
                                    <p:anim calcmode="lin" valueType="num">
                                      <p:cBhvr additive="base">
                                        <p:cTn id="19"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3" end="3"/>
                                            </p:txEl>
                                          </p:spTgt>
                                        </p:tgtEl>
                                        <p:attrNameLst>
                                          <p:attrName>style.visibility</p:attrName>
                                        </p:attrNameLst>
                                      </p:cBhvr>
                                      <p:to>
                                        <p:strVal val="visible"/>
                                      </p:to>
                                    </p:set>
                                    <p:anim calcmode="lin" valueType="num">
                                      <p:cBhvr additive="base">
                                        <p:cTn id="25"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4" end="4"/>
                                            </p:txEl>
                                          </p:spTgt>
                                        </p:tgtEl>
                                        <p:attrNameLst>
                                          <p:attrName>style.visibility</p:attrName>
                                        </p:attrNameLst>
                                      </p:cBhvr>
                                      <p:to>
                                        <p:strVal val="visible"/>
                                      </p:to>
                                    </p:set>
                                    <p:anim calcmode="lin" valueType="num">
                                      <p:cBhvr additive="base">
                                        <p:cTn id="31"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5" end="5"/>
                                            </p:txEl>
                                          </p:spTgt>
                                        </p:tgtEl>
                                        <p:attrNameLst>
                                          <p:attrName>style.visibility</p:attrName>
                                        </p:attrNameLst>
                                      </p:cBhvr>
                                      <p:to>
                                        <p:strVal val="visible"/>
                                      </p:to>
                                    </p:set>
                                    <p:anim calcmode="lin" valueType="num">
                                      <p:cBhvr additive="base">
                                        <p:cTn id="37"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6" end="6"/>
                                            </p:txEl>
                                          </p:spTgt>
                                        </p:tgtEl>
                                        <p:attrNameLst>
                                          <p:attrName>style.visibility</p:attrName>
                                        </p:attrNameLst>
                                      </p:cBhvr>
                                      <p:to>
                                        <p:strVal val="visible"/>
                                      </p:to>
                                    </p:set>
                                    <p:anim calcmode="lin" valueType="num">
                                      <p:cBhvr additive="base">
                                        <p:cTn id="43"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7" end="7"/>
                                            </p:txEl>
                                          </p:spTgt>
                                        </p:tgtEl>
                                        <p:attrNameLst>
                                          <p:attrName>style.visibility</p:attrName>
                                        </p:attrNameLst>
                                      </p:cBhvr>
                                      <p:to>
                                        <p:strVal val="visible"/>
                                      </p:to>
                                    </p:set>
                                    <p:anim calcmode="lin" valueType="num">
                                      <p:cBhvr additive="base">
                                        <p:cTn id="49" dur="500" fill="hold"/>
                                        <p:tgtEl>
                                          <p:spTgt spid="10486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39">
                                            <p:txEl>
                                              <p:pRg st="8" end="8"/>
                                            </p:txEl>
                                          </p:spTgt>
                                        </p:tgtEl>
                                        <p:attrNameLst>
                                          <p:attrName>style.visibility</p:attrName>
                                        </p:attrNameLst>
                                      </p:cBhvr>
                                      <p:to>
                                        <p:strVal val="visible"/>
                                      </p:to>
                                    </p:set>
                                    <p:anim calcmode="lin" valueType="num">
                                      <p:cBhvr additive="base">
                                        <p:cTn id="55" dur="500" fill="hold"/>
                                        <p:tgtEl>
                                          <p:spTgt spid="10486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48639">
                                            <p:txEl>
                                              <p:pRg st="9" end="9"/>
                                            </p:txEl>
                                          </p:spTgt>
                                        </p:tgtEl>
                                        <p:attrNameLst>
                                          <p:attrName>style.visibility</p:attrName>
                                        </p:attrNameLst>
                                      </p:cBhvr>
                                      <p:to>
                                        <p:strVal val="visible"/>
                                      </p:to>
                                    </p:set>
                                    <p:anim calcmode="lin" valueType="num">
                                      <p:cBhvr additive="base">
                                        <p:cTn id="61" dur="500" fill="hold"/>
                                        <p:tgtEl>
                                          <p:spTgt spid="10486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486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48639">
                                            <p:txEl>
                                              <p:pRg st="10" end="10"/>
                                            </p:txEl>
                                          </p:spTgt>
                                        </p:tgtEl>
                                        <p:attrNameLst>
                                          <p:attrName>style.visibility</p:attrName>
                                        </p:attrNameLst>
                                      </p:cBhvr>
                                      <p:to>
                                        <p:strVal val="visible"/>
                                      </p:to>
                                    </p:set>
                                    <p:anim calcmode="lin" valueType="num">
                                      <p:cBhvr additive="base">
                                        <p:cTn id="67" dur="500" fill="hold"/>
                                        <p:tgtEl>
                                          <p:spTgt spid="104863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486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48639">
                                            <p:txEl>
                                              <p:pRg st="11" end="11"/>
                                            </p:txEl>
                                          </p:spTgt>
                                        </p:tgtEl>
                                        <p:attrNameLst>
                                          <p:attrName>style.visibility</p:attrName>
                                        </p:attrNameLst>
                                      </p:cBhvr>
                                      <p:to>
                                        <p:strVal val="visible"/>
                                      </p:to>
                                    </p:set>
                                    <p:anim calcmode="lin" valueType="num">
                                      <p:cBhvr additive="base">
                                        <p:cTn id="73" dur="500" fill="hold"/>
                                        <p:tgtEl>
                                          <p:spTgt spid="104863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486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21"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22"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5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6"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IN" sz="1800" b="1" dirty="0" smtClean="0">
                <a:solidFill>
                  <a:schemeClr val="bg1"/>
                </a:solidFill>
                <a:latin typeface="Roboto" charset="0"/>
                <a:ea typeface="Roboto" charset="0"/>
              </a:rPr>
              <a:t>EXPLANATION: 13</a:t>
            </a:r>
            <a:endParaRPr lang="en-GB" sz="1800" b="1" dirty="0">
              <a:solidFill>
                <a:schemeClr val="bg1"/>
              </a:solidFill>
              <a:latin typeface="Roboto" charset="0"/>
              <a:ea typeface="Roboto" charset="0"/>
            </a:endParaRPr>
          </a:p>
        </p:txBody>
      </p:sp>
      <p:sp>
        <p:nvSpPr>
          <p:cNvPr id="1048757" name="Text Placeholder 2"/>
          <p:cNvSpPr>
            <a:spLocks noGrp="1"/>
          </p:cNvSpPr>
          <p:nvPr>
            <p:ph type="body" idx="1"/>
          </p:nvPr>
        </p:nvSpPr>
        <p:spPr>
          <a:xfrm>
            <a:off x="197400" y="1000349"/>
            <a:ext cx="8520600" cy="3809157"/>
          </a:xfrm>
        </p:spPr>
        <p:txBody>
          <a:bodyPr/>
          <a:lstStyle/>
          <a:p>
            <a:pPr>
              <a:lnSpc>
                <a:spcPct val="150000"/>
              </a:lnSpc>
              <a:buNone/>
            </a:pPr>
            <a:r>
              <a:rPr lang="en-US" dirty="0" smtClean="0">
                <a:solidFill>
                  <a:schemeClr val="tx1"/>
                </a:solidFill>
              </a:rPr>
              <a:t>let there be students A to j out of which A and b don’t participate together,</a:t>
            </a:r>
          </a:p>
          <a:p>
            <a:pPr>
              <a:lnSpc>
                <a:spcPct val="150000"/>
              </a:lnSpc>
              <a:buNone/>
            </a:pPr>
            <a:r>
              <a:rPr lang="en-US" dirty="0" smtClean="0">
                <a:solidFill>
                  <a:schemeClr val="tx1"/>
                </a:solidFill>
              </a:rPr>
              <a:t>Case 1: neither of A and B come then the remain students’ needs to be selected </a:t>
            </a:r>
          </a:p>
          <a:p>
            <a:pPr>
              <a:lnSpc>
                <a:spcPct val="150000"/>
              </a:lnSpc>
              <a:buNone/>
            </a:pPr>
            <a:r>
              <a:rPr lang="en-US" dirty="0" smtClean="0">
                <a:solidFill>
                  <a:schemeClr val="tx1"/>
                </a:solidFill>
              </a:rPr>
              <a:t>8c6</a:t>
            </a:r>
          </a:p>
          <a:p>
            <a:pPr>
              <a:lnSpc>
                <a:spcPct val="150000"/>
              </a:lnSpc>
              <a:buNone/>
            </a:pPr>
            <a:r>
              <a:rPr lang="en-US" dirty="0" smtClean="0">
                <a:solidFill>
                  <a:schemeClr val="tx1"/>
                </a:solidFill>
              </a:rPr>
              <a:t>Case 2: only one of them comes i.e. selecting 5 out of 8 and one from A and b</a:t>
            </a:r>
            <a:br>
              <a:rPr lang="en-US" dirty="0" smtClean="0">
                <a:solidFill>
                  <a:schemeClr val="tx1"/>
                </a:solidFill>
              </a:rPr>
            </a:br>
            <a:r>
              <a:rPr lang="en-US" dirty="0" smtClean="0">
                <a:solidFill>
                  <a:schemeClr val="tx1"/>
                </a:solidFill>
              </a:rPr>
              <a:t>8c6 + 8c5 x 2c1</a:t>
            </a:r>
            <a:br>
              <a:rPr lang="en-US" dirty="0" smtClean="0">
                <a:solidFill>
                  <a:schemeClr val="tx1"/>
                </a:solidFill>
              </a:rPr>
            </a:br>
            <a:r>
              <a:rPr lang="en-US" dirty="0" smtClean="0">
                <a:solidFill>
                  <a:schemeClr val="tx1"/>
                </a:solidFill>
              </a:rPr>
              <a:t>=728 ways</a:t>
            </a:r>
          </a:p>
          <a:p>
            <a:pPr>
              <a:lnSpc>
                <a:spcPct val="150000"/>
              </a:lnSpc>
              <a:buNone/>
            </a:pPr>
            <a:r>
              <a:rPr lang="en-US" dirty="0" smtClean="0">
                <a:solidFill>
                  <a:schemeClr val="tx1"/>
                </a:solidFill>
              </a:rPr>
              <a:t/>
            </a:r>
            <a:br>
              <a:rPr lang="en-US" dirty="0" smtClean="0">
                <a:solidFill>
                  <a:schemeClr val="tx1"/>
                </a:solidFill>
              </a:rPr>
            </a:br>
            <a:endParaRPr lang="en-GB" b="1" dirty="0">
              <a:solidFill>
                <a:schemeClr val="tx1"/>
              </a:solidFill>
              <a:latin typeface="Roboto" charset="0"/>
              <a:ea typeface="Roboto"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14</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95646"/>
            <a:ext cx="8517028" cy="4347853"/>
          </a:xfrm>
          <a:ln>
            <a:solidFill>
              <a:schemeClr val="bg1"/>
            </a:solidFill>
          </a:ln>
        </p:spPr>
        <p:txBody>
          <a:bodyPr/>
          <a:lstStyle/>
          <a:p>
            <a:pPr>
              <a:lnSpc>
                <a:spcPct val="150000"/>
              </a:lnSpc>
              <a:buNone/>
            </a:pPr>
            <a:r>
              <a:rPr lang="en-US" dirty="0" smtClean="0">
                <a:solidFill>
                  <a:schemeClr val="tx1"/>
                </a:solidFill>
              </a:rPr>
              <a:t>How many positive integers not more than 4300 of digits 0, 1, 2, 3, 4 if repetition </a:t>
            </a:r>
          </a:p>
          <a:p>
            <a:pPr>
              <a:lnSpc>
                <a:spcPct val="150000"/>
              </a:lnSpc>
              <a:buNone/>
            </a:pPr>
            <a:r>
              <a:rPr lang="en-US" dirty="0" smtClean="0">
                <a:solidFill>
                  <a:schemeClr val="tx1"/>
                </a:solidFill>
              </a:rPr>
              <a:t>is allowed?</a:t>
            </a:r>
          </a:p>
          <a:p>
            <a:pPr>
              <a:lnSpc>
                <a:spcPct val="150000"/>
              </a:lnSpc>
              <a:buClr>
                <a:schemeClr val="tx1"/>
              </a:buClr>
              <a:buFont typeface="+mj-lt"/>
              <a:buAutoNum type="alphaUcPeriod"/>
            </a:pPr>
            <a:r>
              <a:rPr lang="en-US" dirty="0" smtClean="0">
                <a:solidFill>
                  <a:schemeClr val="tx1"/>
                </a:solidFill>
              </a:rPr>
              <a:t>625</a:t>
            </a:r>
          </a:p>
          <a:p>
            <a:pPr>
              <a:lnSpc>
                <a:spcPct val="150000"/>
              </a:lnSpc>
              <a:buClr>
                <a:schemeClr val="tx1"/>
              </a:buClr>
              <a:buFont typeface="+mj-lt"/>
              <a:buAutoNum type="alphaUcPeriod"/>
            </a:pPr>
            <a:r>
              <a:rPr lang="en-US" dirty="0" smtClean="0">
                <a:solidFill>
                  <a:schemeClr val="tx1"/>
                </a:solidFill>
              </a:rPr>
              <a:t>560</a:t>
            </a:r>
          </a:p>
          <a:p>
            <a:pPr>
              <a:lnSpc>
                <a:spcPct val="150000"/>
              </a:lnSpc>
              <a:buClr>
                <a:schemeClr val="tx1"/>
              </a:buClr>
              <a:buFont typeface="+mj-lt"/>
              <a:buAutoNum type="alphaUcPeriod"/>
            </a:pPr>
            <a:r>
              <a:rPr lang="en-US" dirty="0" smtClean="0">
                <a:solidFill>
                  <a:schemeClr val="tx1"/>
                </a:solidFill>
                <a:latin typeface="+mj-lt"/>
                <a:ea typeface="Roboto" charset="0"/>
              </a:rPr>
              <a:t>565</a:t>
            </a:r>
          </a:p>
          <a:p>
            <a:pPr>
              <a:lnSpc>
                <a:spcPct val="150000"/>
              </a:lnSpc>
              <a:buClr>
                <a:schemeClr val="tx1"/>
              </a:buClr>
              <a:buFont typeface="+mj-lt"/>
              <a:buAutoNum type="alphaUcPeriod"/>
            </a:pPr>
            <a:r>
              <a:rPr lang="en-US" dirty="0" smtClean="0">
                <a:solidFill>
                  <a:schemeClr val="tx1"/>
                </a:solidFill>
                <a:latin typeface="+mj-lt"/>
                <a:ea typeface="Roboto" charset="0"/>
              </a:rPr>
              <a:t>575</a:t>
            </a:r>
          </a:p>
          <a:p>
            <a:pPr>
              <a:lnSpc>
                <a:spcPct val="150000"/>
              </a:lnSpc>
              <a:buNone/>
            </a:pPr>
            <a:endParaRPr lang="en-GB" dirty="0">
              <a:solidFill>
                <a:schemeClr val="tx1"/>
              </a:solidFill>
              <a:latin typeface="Roboto" charset="0"/>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D  </a:t>
            </a:r>
            <a:endParaRPr lang="en-US" sz="18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23" name="Google Shape;68;p15"/>
          <p:cNvPicPr preferRelativeResize="0">
            <a:picLocks/>
          </p:cNvPicPr>
          <p:nvPr/>
        </p:nvPicPr>
        <p:blipFill rotWithShape="1">
          <a:blip r:embed="rId3">
            <a:alphaModFix/>
          </a:blip>
          <a:srcRect l="41241" t="9528" r="-23988" b="51129"/>
          <a:stretch>
            <a:fillRect/>
          </a:stretch>
        </p:blipFill>
        <p:spPr>
          <a:xfrm>
            <a:off x="0" y="4077875"/>
            <a:ext cx="4457700" cy="1065625"/>
          </a:xfrm>
          <a:prstGeom prst="rect">
            <a:avLst/>
          </a:prstGeom>
          <a:noFill/>
          <a:ln>
            <a:noFill/>
          </a:ln>
        </p:spPr>
      </p:pic>
      <p:pic>
        <p:nvPicPr>
          <p:cNvPr id="2097224"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62"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3" name="Google Shape;71;p15"/>
          <p:cNvSpPr txBox="1"/>
          <p:nvPr/>
        </p:nvSpPr>
        <p:spPr>
          <a:xfrm>
            <a:off x="317872" y="233550"/>
            <a:ext cx="3575327" cy="475200"/>
          </a:xfrm>
          <a:prstGeom prst="rect">
            <a:avLst/>
          </a:prstGeom>
          <a:noFill/>
          <a:ln>
            <a:noFill/>
          </a:ln>
        </p:spPr>
        <p:txBody>
          <a:bodyPr spcFirstLastPara="1" wrap="square" lIns="0" tIns="0" rIns="0" bIns="0" anchor="ctr" anchorCtr="0">
            <a:noAutofit/>
          </a:bodyPr>
          <a:lstStyle/>
          <a:p>
            <a:r>
              <a:rPr lang="en-GB" sz="2000" b="1" dirty="0" smtClean="0">
                <a:solidFill>
                  <a:schemeClr val="bg1"/>
                </a:solidFill>
                <a:latin typeface="Roboto" charset="0"/>
                <a:ea typeface="Roboto" charset="0"/>
              </a:rPr>
              <a:t>Explanation: 14</a:t>
            </a:r>
            <a:endParaRPr lang="en-GB" sz="2000" b="1" dirty="0">
              <a:solidFill>
                <a:schemeClr val="bg1"/>
              </a:solidFill>
              <a:latin typeface="Roboto" charset="0"/>
              <a:ea typeface="Roboto" charset="0"/>
            </a:endParaRPr>
          </a:p>
        </p:txBody>
      </p:sp>
      <p:sp>
        <p:nvSpPr>
          <p:cNvPr id="1048764" name="Text Placeholder 2"/>
          <p:cNvSpPr>
            <a:spLocks noGrp="1"/>
          </p:cNvSpPr>
          <p:nvPr>
            <p:ph type="body" idx="1"/>
          </p:nvPr>
        </p:nvSpPr>
        <p:spPr>
          <a:xfrm>
            <a:off x="197400" y="777923"/>
            <a:ext cx="8520600" cy="4330410"/>
          </a:xfrm>
        </p:spPr>
        <p:txBody>
          <a:bodyPr/>
          <a:lstStyle/>
          <a:p>
            <a:pPr>
              <a:buNone/>
            </a:pPr>
            <a:r>
              <a:rPr lang="en-US" dirty="0" smtClean="0">
                <a:solidFill>
                  <a:schemeClr val="tx1"/>
                </a:solidFill>
              </a:rPr>
              <a:t>one digit no =4 (0 is not a positive integer)</a:t>
            </a:r>
          </a:p>
          <a:p>
            <a:pPr>
              <a:buNone/>
            </a:pPr>
            <a:r>
              <a:rPr lang="en-US" dirty="0" smtClean="0">
                <a:solidFill>
                  <a:schemeClr val="tx1"/>
                </a:solidFill>
              </a:rPr>
              <a:t>two digit no=4*5=20</a:t>
            </a:r>
          </a:p>
          <a:p>
            <a:pPr>
              <a:buNone/>
            </a:pPr>
            <a:r>
              <a:rPr lang="en-US" dirty="0" smtClean="0">
                <a:solidFill>
                  <a:schemeClr val="tx1"/>
                </a:solidFill>
              </a:rPr>
              <a:t>three digit no=4*5*5=100</a:t>
            </a:r>
          </a:p>
          <a:p>
            <a:pPr>
              <a:buNone/>
            </a:pPr>
            <a:r>
              <a:rPr lang="en-US" dirty="0" smtClean="0">
                <a:solidFill>
                  <a:schemeClr val="tx1"/>
                </a:solidFill>
              </a:rPr>
              <a:t>four digit no=3*5*5*5=375(the possibility for 1,2,3 will come in the first position)</a:t>
            </a:r>
          </a:p>
          <a:p>
            <a:pPr>
              <a:buNone/>
            </a:pPr>
            <a:r>
              <a:rPr lang="en-US" dirty="0" smtClean="0">
                <a:solidFill>
                  <a:schemeClr val="tx1"/>
                </a:solidFill>
              </a:rPr>
              <a:t>four digit no=1*3*5*5 (the possibility of 4is fixed in the first position and then </a:t>
            </a:r>
          </a:p>
          <a:p>
            <a:pPr>
              <a:buNone/>
            </a:pPr>
            <a:r>
              <a:rPr lang="en-US" dirty="0" smtClean="0">
                <a:solidFill>
                  <a:schemeClr val="tx1"/>
                </a:solidFill>
              </a:rPr>
              <a:t>0,1,2is comes in second position)and the last digit is 4300 we include this </a:t>
            </a:r>
          </a:p>
          <a:p>
            <a:pPr>
              <a:buNone/>
            </a:pPr>
            <a:r>
              <a:rPr lang="en-US" dirty="0" smtClean="0">
                <a:solidFill>
                  <a:schemeClr val="tx1"/>
                </a:solidFill>
              </a:rPr>
              <a:t>number also</a:t>
            </a:r>
            <a:br>
              <a:rPr lang="en-US" dirty="0" smtClean="0">
                <a:solidFill>
                  <a:schemeClr val="tx1"/>
                </a:solidFill>
              </a:rPr>
            </a:br>
            <a:r>
              <a:rPr lang="en-US" dirty="0" err="1" smtClean="0">
                <a:solidFill>
                  <a:schemeClr val="tx1"/>
                </a:solidFill>
              </a:rPr>
              <a:t>Ans</a:t>
            </a:r>
            <a:r>
              <a:rPr lang="en-US" dirty="0" smtClean="0">
                <a:solidFill>
                  <a:schemeClr val="tx1"/>
                </a:solidFill>
              </a:rPr>
              <a:t> is 4+20+100+375+75+1=575</a:t>
            </a:r>
          </a:p>
          <a:p>
            <a:r>
              <a:rPr lang="en-US" dirty="0" smtClean="0">
                <a:solidFill>
                  <a:schemeClr val="tx1"/>
                </a:solidFill>
              </a:rPr>
              <a:t/>
            </a:r>
            <a:br>
              <a:rPr lang="en-US" dirty="0" smtClean="0">
                <a:solidFill>
                  <a:schemeClr val="tx1"/>
                </a:solidFill>
              </a:rPr>
            </a:br>
            <a:endParaRPr lang="en-GB" dirty="0">
              <a:solidFill>
                <a:schemeClr val="tx1"/>
              </a:solidFill>
              <a:latin typeface="Roboto" charset="0"/>
              <a:ea typeface="Roboto"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64">
                                            <p:txEl>
                                              <p:pRg st="0" end="0"/>
                                            </p:txEl>
                                          </p:spTgt>
                                        </p:tgtEl>
                                        <p:attrNameLst>
                                          <p:attrName>style.visibility</p:attrName>
                                        </p:attrNameLst>
                                      </p:cBhvr>
                                      <p:to>
                                        <p:strVal val="visible"/>
                                      </p:to>
                                    </p:set>
                                    <p:anim calcmode="lin" valueType="num">
                                      <p:cBhvr additive="base">
                                        <p:cTn id="7" dur="500" fill="hold"/>
                                        <p:tgtEl>
                                          <p:spTgt spid="10487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7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764">
                                            <p:txEl>
                                              <p:pRg st="1" end="1"/>
                                            </p:txEl>
                                          </p:spTgt>
                                        </p:tgtEl>
                                        <p:attrNameLst>
                                          <p:attrName>style.visibility</p:attrName>
                                        </p:attrNameLst>
                                      </p:cBhvr>
                                      <p:to>
                                        <p:strVal val="visible"/>
                                      </p:to>
                                    </p:set>
                                    <p:anim calcmode="lin" valueType="num">
                                      <p:cBhvr additive="base">
                                        <p:cTn id="13" dur="500" fill="hold"/>
                                        <p:tgtEl>
                                          <p:spTgt spid="10487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7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764">
                                            <p:txEl>
                                              <p:pRg st="2" end="2"/>
                                            </p:txEl>
                                          </p:spTgt>
                                        </p:tgtEl>
                                        <p:attrNameLst>
                                          <p:attrName>style.visibility</p:attrName>
                                        </p:attrNameLst>
                                      </p:cBhvr>
                                      <p:to>
                                        <p:strVal val="visible"/>
                                      </p:to>
                                    </p:set>
                                    <p:anim calcmode="lin" valueType="num">
                                      <p:cBhvr additive="base">
                                        <p:cTn id="19" dur="500" fill="hold"/>
                                        <p:tgtEl>
                                          <p:spTgt spid="10487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7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764">
                                            <p:txEl>
                                              <p:pRg st="3" end="3"/>
                                            </p:txEl>
                                          </p:spTgt>
                                        </p:tgtEl>
                                        <p:attrNameLst>
                                          <p:attrName>style.visibility</p:attrName>
                                        </p:attrNameLst>
                                      </p:cBhvr>
                                      <p:to>
                                        <p:strVal val="visible"/>
                                      </p:to>
                                    </p:set>
                                    <p:anim calcmode="lin" valueType="num">
                                      <p:cBhvr additive="base">
                                        <p:cTn id="25" dur="500" fill="hold"/>
                                        <p:tgtEl>
                                          <p:spTgt spid="104876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7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764">
                                            <p:txEl>
                                              <p:pRg st="4" end="4"/>
                                            </p:txEl>
                                          </p:spTgt>
                                        </p:tgtEl>
                                        <p:attrNameLst>
                                          <p:attrName>style.visibility</p:attrName>
                                        </p:attrNameLst>
                                      </p:cBhvr>
                                      <p:to>
                                        <p:strVal val="visible"/>
                                      </p:to>
                                    </p:set>
                                    <p:anim calcmode="lin" valueType="num">
                                      <p:cBhvr additive="base">
                                        <p:cTn id="31" dur="500" fill="hold"/>
                                        <p:tgtEl>
                                          <p:spTgt spid="104876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7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764">
                                            <p:txEl>
                                              <p:pRg st="5" end="5"/>
                                            </p:txEl>
                                          </p:spTgt>
                                        </p:tgtEl>
                                        <p:attrNameLst>
                                          <p:attrName>style.visibility</p:attrName>
                                        </p:attrNameLst>
                                      </p:cBhvr>
                                      <p:to>
                                        <p:strVal val="visible"/>
                                      </p:to>
                                    </p:set>
                                    <p:anim calcmode="lin" valueType="num">
                                      <p:cBhvr additive="base">
                                        <p:cTn id="37" dur="500" fill="hold"/>
                                        <p:tgtEl>
                                          <p:spTgt spid="104876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7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764">
                                            <p:txEl>
                                              <p:pRg st="6" end="6"/>
                                            </p:txEl>
                                          </p:spTgt>
                                        </p:tgtEl>
                                        <p:attrNameLst>
                                          <p:attrName>style.visibility</p:attrName>
                                        </p:attrNameLst>
                                      </p:cBhvr>
                                      <p:to>
                                        <p:strVal val="visible"/>
                                      </p:to>
                                    </p:set>
                                    <p:anim calcmode="lin" valueType="num">
                                      <p:cBhvr additive="base">
                                        <p:cTn id="43" dur="500" fill="hold"/>
                                        <p:tgtEl>
                                          <p:spTgt spid="104876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76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764">
                                            <p:txEl>
                                              <p:pRg st="7" end="7"/>
                                            </p:txEl>
                                          </p:spTgt>
                                        </p:tgtEl>
                                        <p:attrNameLst>
                                          <p:attrName>style.visibility</p:attrName>
                                        </p:attrNameLst>
                                      </p:cBhvr>
                                      <p:to>
                                        <p:strVal val="visible"/>
                                      </p:to>
                                    </p:set>
                                    <p:anim calcmode="lin" valueType="num">
                                      <p:cBhvr additive="base">
                                        <p:cTn id="49" dur="500" fill="hold"/>
                                        <p:tgtEl>
                                          <p:spTgt spid="104876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76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15</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a:lnSpc>
                <a:spcPct val="150000"/>
              </a:lnSpc>
              <a:buNone/>
            </a:pPr>
            <a:r>
              <a:rPr lang="en-US" dirty="0" smtClean="0">
                <a:solidFill>
                  <a:schemeClr val="tx1"/>
                </a:solidFill>
              </a:rPr>
              <a:t>A number plate can be formed with two alphabets followed by two digits with no </a:t>
            </a:r>
          </a:p>
          <a:p>
            <a:pPr>
              <a:lnSpc>
                <a:spcPct val="150000"/>
              </a:lnSpc>
              <a:buNone/>
            </a:pPr>
            <a:r>
              <a:rPr lang="en-US" dirty="0" smtClean="0">
                <a:solidFill>
                  <a:schemeClr val="tx1"/>
                </a:solidFill>
              </a:rPr>
              <a:t>Repetition then how many possible combinations can we get?</a:t>
            </a:r>
          </a:p>
          <a:p>
            <a:pPr>
              <a:lnSpc>
                <a:spcPct val="150000"/>
              </a:lnSpc>
              <a:buClr>
                <a:schemeClr val="tx1"/>
              </a:buClr>
              <a:buFont typeface="+mj-lt"/>
              <a:buAutoNum type="alphaUcPeriod"/>
            </a:pPr>
            <a:r>
              <a:rPr lang="en-US" dirty="0" smtClean="0">
                <a:solidFill>
                  <a:schemeClr val="tx1"/>
                </a:solidFill>
              </a:rPr>
              <a:t>67600</a:t>
            </a:r>
          </a:p>
          <a:p>
            <a:pPr>
              <a:lnSpc>
                <a:spcPct val="150000"/>
              </a:lnSpc>
              <a:buClr>
                <a:schemeClr val="tx1"/>
              </a:buClr>
              <a:buFont typeface="+mj-lt"/>
              <a:buAutoNum type="alphaUcPeriod"/>
            </a:pPr>
            <a:r>
              <a:rPr lang="en-US" dirty="0" smtClean="0">
                <a:solidFill>
                  <a:schemeClr val="tx1"/>
                </a:solidFill>
                <a:ea typeface="Roboto" charset="0"/>
              </a:rPr>
              <a:t>64320</a:t>
            </a:r>
          </a:p>
          <a:p>
            <a:pPr>
              <a:lnSpc>
                <a:spcPct val="150000"/>
              </a:lnSpc>
              <a:buClr>
                <a:schemeClr val="tx1"/>
              </a:buClr>
              <a:buFont typeface="+mj-lt"/>
              <a:buAutoNum type="alphaUcPeriod"/>
            </a:pPr>
            <a:r>
              <a:rPr lang="en-US" dirty="0" smtClean="0">
                <a:solidFill>
                  <a:schemeClr val="tx1"/>
                </a:solidFill>
                <a:ea typeface="Roboto" charset="0"/>
              </a:rPr>
              <a:t>58500</a:t>
            </a:r>
          </a:p>
          <a:p>
            <a:pPr>
              <a:lnSpc>
                <a:spcPct val="150000"/>
              </a:lnSpc>
              <a:buClr>
                <a:schemeClr val="tx1"/>
              </a:buClr>
              <a:buFont typeface="+mj-lt"/>
              <a:buAutoNum type="alphaUcPeriod"/>
            </a:pPr>
            <a:r>
              <a:rPr lang="en-US" dirty="0" smtClean="0">
                <a:solidFill>
                  <a:schemeClr val="tx1"/>
                </a:solidFill>
                <a:ea typeface="Roboto" charset="0"/>
              </a:rPr>
              <a:t>65000</a:t>
            </a:r>
            <a:endParaRPr lang="en-GB" dirty="0">
              <a:solidFill>
                <a:schemeClr val="tx1"/>
              </a:solidFill>
              <a:ea typeface="Roboto"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C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231"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232"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789" name="Google Shape;70;p15"/>
          <p:cNvSpPr/>
          <p:nvPr/>
        </p:nvSpPr>
        <p:spPr>
          <a:xfrm>
            <a:off x="0" y="186049"/>
            <a:ext cx="6712857" cy="4281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0" name="Google Shape;71;p15"/>
          <p:cNvSpPr txBox="1"/>
          <p:nvPr/>
        </p:nvSpPr>
        <p:spPr>
          <a:xfrm>
            <a:off x="317872" y="0"/>
            <a:ext cx="3575327" cy="791569"/>
          </a:xfrm>
          <a:prstGeom prst="rect">
            <a:avLst/>
          </a:prstGeom>
          <a:noFill/>
          <a:ln>
            <a:noFill/>
          </a:ln>
        </p:spPr>
        <p:txBody>
          <a:bodyPr spcFirstLastPara="1" wrap="square" lIns="0" tIns="0" rIns="0" bIns="0" anchor="ctr" anchorCtr="0">
            <a:noAutofit/>
          </a:bodyPr>
          <a:lstStyle/>
          <a:p>
            <a:r>
              <a:rPr lang="en-IN" sz="2000" b="1" dirty="0" smtClean="0">
                <a:solidFill>
                  <a:schemeClr val="bg1"/>
                </a:solidFill>
                <a:latin typeface="Roboto" charset="0"/>
                <a:ea typeface="Roboto" charset="0"/>
              </a:rPr>
              <a:t>Explanation: 15</a:t>
            </a:r>
            <a:endParaRPr lang="en-GB" sz="2000" b="1" dirty="0">
              <a:solidFill>
                <a:schemeClr val="bg1"/>
              </a:solidFill>
              <a:latin typeface="Roboto" charset="0"/>
              <a:ea typeface="Roboto" charset="0"/>
            </a:endParaRPr>
          </a:p>
        </p:txBody>
      </p:sp>
      <p:sp>
        <p:nvSpPr>
          <p:cNvPr id="1048791" name="Text Placeholder 2"/>
          <p:cNvSpPr>
            <a:spLocks noGrp="1"/>
          </p:cNvSpPr>
          <p:nvPr>
            <p:ph type="body" idx="1"/>
          </p:nvPr>
        </p:nvSpPr>
        <p:spPr>
          <a:xfrm>
            <a:off x="272955" y="748145"/>
            <a:ext cx="9089410" cy="3701025"/>
          </a:xfrm>
        </p:spPr>
        <p:txBody>
          <a:bodyPr/>
          <a:lstStyle/>
          <a:p>
            <a:r>
              <a:rPr lang="en-US" sz="2000" dirty="0" smtClean="0">
                <a:solidFill>
                  <a:schemeClr val="tx1"/>
                </a:solidFill>
              </a:rPr>
              <a:t>no. of alphabets=26 (a-z), no. of digits=10(0-9).</a:t>
            </a:r>
            <a:br>
              <a:rPr lang="en-US" sz="2000" dirty="0" smtClean="0">
                <a:solidFill>
                  <a:schemeClr val="tx1"/>
                </a:solidFill>
              </a:rPr>
            </a:br>
            <a:r>
              <a:rPr lang="en-US" sz="2000" dirty="0" smtClean="0">
                <a:solidFill>
                  <a:schemeClr val="tx1"/>
                </a:solidFill>
              </a:rPr>
              <a:t>ways of arranging two alphabets with out repetition=26*25;</a:t>
            </a:r>
            <a:br>
              <a:rPr lang="en-US" sz="2000" dirty="0" smtClean="0">
                <a:solidFill>
                  <a:schemeClr val="tx1"/>
                </a:solidFill>
              </a:rPr>
            </a:br>
            <a:r>
              <a:rPr lang="en-US" sz="2000" dirty="0" smtClean="0">
                <a:solidFill>
                  <a:schemeClr val="tx1"/>
                </a:solidFill>
              </a:rPr>
              <a:t>ways of forming two digits without repetition=10*9</a:t>
            </a:r>
            <a:br>
              <a:rPr lang="en-US" sz="2000" dirty="0" smtClean="0">
                <a:solidFill>
                  <a:schemeClr val="tx1"/>
                </a:solidFill>
              </a:rPr>
            </a:br>
            <a:r>
              <a:rPr lang="en-US" sz="2000" dirty="0" smtClean="0">
                <a:solidFill>
                  <a:schemeClr val="tx1"/>
                </a:solidFill>
              </a:rPr>
              <a:t>no. of combinations of forming the number on number plate= 26*25*10*9=58500</a:t>
            </a:r>
          </a:p>
          <a:p>
            <a:r>
              <a:rPr lang="en-US" sz="2000" dirty="0" smtClean="0">
                <a:solidFill>
                  <a:schemeClr val="tx1"/>
                </a:solidFill>
              </a:rPr>
              <a:t/>
            </a:r>
            <a:br>
              <a:rPr lang="en-US" sz="2000" dirty="0" smtClean="0">
                <a:solidFill>
                  <a:schemeClr val="tx1"/>
                </a:solidFill>
              </a:rPr>
            </a:br>
            <a:endParaRPr lang="zh-CN" altLang="en-US" sz="20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197924"/>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327598" y="142504"/>
            <a:ext cx="5443809" cy="566246"/>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Concepts</a:t>
            </a:r>
            <a:r>
              <a:rPr lang="en-US" sz="2400" b="1" dirty="0" smtClean="0">
                <a:solidFill>
                  <a:schemeClr val="bg1"/>
                </a:solidFill>
                <a:latin typeface="Roboto"/>
                <a:ea typeface="Roboto"/>
                <a:cs typeface="Roboto"/>
                <a:sym typeface="Roboto"/>
              </a:rPr>
              <a:t> </a:t>
            </a:r>
            <a:r>
              <a:rPr lang="en-US" sz="2000" b="1" dirty="0" smtClean="0">
                <a:solidFill>
                  <a:schemeClr val="bg1"/>
                </a:solidFill>
                <a:latin typeface="Roboto"/>
                <a:ea typeface="Roboto"/>
                <a:cs typeface="Roboto"/>
                <a:sym typeface="Roboto"/>
              </a:rPr>
              <a:t>of</a:t>
            </a:r>
            <a:r>
              <a:rPr lang="en-US" sz="2400" b="1" dirty="0" smtClean="0">
                <a:solidFill>
                  <a:schemeClr val="bg1"/>
                </a:solidFill>
                <a:latin typeface="Roboto"/>
                <a:ea typeface="Roboto"/>
                <a:cs typeface="Roboto"/>
                <a:sym typeface="Roboto"/>
              </a:rPr>
              <a:t> </a:t>
            </a:r>
            <a:r>
              <a:rPr lang="en-US" sz="2000" b="1" dirty="0" smtClean="0">
                <a:solidFill>
                  <a:schemeClr val="bg1"/>
                </a:solidFill>
                <a:latin typeface="Roboto"/>
                <a:ea typeface="Roboto"/>
                <a:cs typeface="Roboto"/>
                <a:sym typeface="Roboto"/>
              </a:rPr>
              <a:t>permutation</a:t>
            </a:r>
            <a:r>
              <a:rPr lang="en-US" sz="2400" b="1" dirty="0" smtClean="0">
                <a:solidFill>
                  <a:schemeClr val="bg1"/>
                </a:solidFill>
                <a:latin typeface="Roboto"/>
                <a:ea typeface="Roboto"/>
                <a:cs typeface="Roboto"/>
                <a:sym typeface="Roboto"/>
              </a:rPr>
              <a:t> </a:t>
            </a:r>
            <a:r>
              <a:rPr lang="en-US" sz="2000" b="1" dirty="0" smtClean="0">
                <a:solidFill>
                  <a:schemeClr val="bg1"/>
                </a:solidFill>
                <a:latin typeface="Roboto"/>
                <a:ea typeface="Roboto"/>
                <a:cs typeface="Roboto"/>
                <a:sym typeface="Roboto"/>
              </a:rPr>
              <a:t>and</a:t>
            </a:r>
            <a:r>
              <a:rPr lang="en-US" sz="2400" b="1" dirty="0" smtClean="0">
                <a:solidFill>
                  <a:schemeClr val="bg1"/>
                </a:solidFill>
                <a:latin typeface="Roboto"/>
                <a:ea typeface="Roboto"/>
                <a:cs typeface="Roboto"/>
                <a:sym typeface="Roboto"/>
              </a:rPr>
              <a:t> </a:t>
            </a:r>
            <a:r>
              <a:rPr lang="en-US" sz="2000" b="1" dirty="0" smtClean="0">
                <a:solidFill>
                  <a:schemeClr val="bg1"/>
                </a:solidFill>
                <a:latin typeface="Roboto"/>
                <a:ea typeface="Roboto"/>
                <a:cs typeface="Roboto"/>
                <a:sym typeface="Roboto"/>
              </a:rPr>
              <a:t>combination</a:t>
            </a:r>
            <a:endParaRPr lang="en-GB" sz="24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12519"/>
            <a:ext cx="8520600" cy="4430981"/>
          </a:xfrm>
        </p:spPr>
        <p:txBody>
          <a:bodyPr/>
          <a:lstStyle/>
          <a:p>
            <a:pPr>
              <a:buNone/>
            </a:pPr>
            <a:r>
              <a:rPr lang="en-US" sz="2000" b="1" dirty="0" smtClean="0">
                <a:solidFill>
                  <a:schemeClr val="tx1"/>
                </a:solidFill>
              </a:rPr>
              <a:t>Special Cases</a:t>
            </a:r>
            <a:endParaRPr lang="en-US" sz="2000" dirty="0" smtClean="0">
              <a:solidFill>
                <a:schemeClr val="tx1"/>
              </a:solidFill>
            </a:endParaRPr>
          </a:p>
          <a:p>
            <a:pPr>
              <a:buNone/>
            </a:pPr>
            <a:r>
              <a:rPr lang="en-US" sz="2000" dirty="0" smtClean="0">
                <a:solidFill>
                  <a:schemeClr val="tx1"/>
                </a:solidFill>
              </a:rPr>
              <a:t>0!=1</a:t>
            </a:r>
          </a:p>
          <a:p>
            <a:pPr>
              <a:buNone/>
            </a:pPr>
            <a:r>
              <a:rPr lang="en-US" sz="2000" dirty="0" smtClean="0">
                <a:solidFill>
                  <a:schemeClr val="tx1"/>
                </a:solidFill>
              </a:rPr>
              <a:t>1!=1</a:t>
            </a:r>
          </a:p>
          <a:p>
            <a:pPr>
              <a:buNone/>
            </a:pPr>
            <a:r>
              <a:rPr lang="en-US" sz="2400" b="1" dirty="0" smtClean="0">
                <a:solidFill>
                  <a:schemeClr val="tx1"/>
                </a:solidFill>
              </a:rPr>
              <a:t>Permutation formula:</a:t>
            </a:r>
          </a:p>
          <a:p>
            <a:pPr>
              <a:buNone/>
            </a:pPr>
            <a:r>
              <a:rPr lang="en-US" dirty="0" smtClean="0">
                <a:solidFill>
                  <a:schemeClr val="tx1"/>
                </a:solidFill>
              </a:rPr>
              <a:t>Permutation is defined as arrangement of r things that can be done out of total n </a:t>
            </a:r>
          </a:p>
          <a:p>
            <a:pPr>
              <a:buNone/>
            </a:pPr>
            <a:r>
              <a:rPr lang="en-US" dirty="0" smtClean="0">
                <a:solidFill>
                  <a:schemeClr val="tx1"/>
                </a:solidFill>
              </a:rPr>
              <a:t>things. This is denoted by</a:t>
            </a:r>
            <a:r>
              <a:rPr lang="en-US" sz="2400" dirty="0" smtClean="0">
                <a:solidFill>
                  <a:schemeClr val="tx1"/>
                </a:solidFill>
              </a:rPr>
              <a:t> </a:t>
            </a:r>
            <a:r>
              <a:rPr lang="en-US" sz="2400" b="1" baseline="30000" dirty="0" err="1" smtClean="0">
                <a:solidFill>
                  <a:schemeClr val="tx1"/>
                </a:solidFill>
              </a:rPr>
              <a:t>n</a:t>
            </a:r>
            <a:r>
              <a:rPr lang="en-US" sz="2400" b="1" dirty="0" err="1" smtClean="0">
                <a:solidFill>
                  <a:schemeClr val="tx1"/>
                </a:solidFill>
              </a:rPr>
              <a:t>P</a:t>
            </a:r>
            <a:r>
              <a:rPr lang="en-US" sz="2400" b="1" baseline="-25000" dirty="0" err="1" smtClean="0">
                <a:solidFill>
                  <a:schemeClr val="tx1"/>
                </a:solidFill>
              </a:rPr>
              <a:t>r</a:t>
            </a:r>
            <a:r>
              <a:rPr lang="en-US" b="1" baseline="-25000" dirty="0" smtClean="0">
                <a:solidFill>
                  <a:schemeClr val="tx1"/>
                </a:solidFill>
              </a:rPr>
              <a:t> </a:t>
            </a:r>
            <a:r>
              <a:rPr lang="en-US" dirty="0" smtClean="0">
                <a:solidFill>
                  <a:schemeClr val="tx1"/>
                </a:solidFill>
              </a:rPr>
              <a:t>which is equal to </a:t>
            </a:r>
            <a:r>
              <a:rPr lang="en-US" sz="2400" b="1" dirty="0" smtClean="0">
                <a:solidFill>
                  <a:schemeClr val="tx1"/>
                </a:solidFill>
              </a:rPr>
              <a:t>n!/(n-r)!</a:t>
            </a:r>
          </a:p>
          <a:p>
            <a:pPr>
              <a:buNone/>
            </a:pPr>
            <a:r>
              <a:rPr lang="en-US" sz="2400" b="1" dirty="0" smtClean="0">
                <a:solidFill>
                  <a:schemeClr val="tx1"/>
                </a:solidFill>
              </a:rPr>
              <a:t>Combination formula:</a:t>
            </a:r>
          </a:p>
          <a:p>
            <a:pPr>
              <a:buNone/>
            </a:pPr>
            <a:r>
              <a:rPr lang="en-US" sz="1800" dirty="0" smtClean="0">
                <a:solidFill>
                  <a:schemeClr val="tx1"/>
                </a:solidFill>
              </a:rPr>
              <a:t>Combination is defined as selection of r things that can be done out of total n </a:t>
            </a:r>
          </a:p>
          <a:p>
            <a:pPr>
              <a:buNone/>
            </a:pPr>
            <a:r>
              <a:rPr lang="en-US" sz="1800" dirty="0" smtClean="0">
                <a:solidFill>
                  <a:schemeClr val="tx1"/>
                </a:solidFill>
              </a:rPr>
              <a:t>things. This is denoted by </a:t>
            </a:r>
            <a:r>
              <a:rPr lang="en-US" sz="2400" b="1" baseline="30000" dirty="0" err="1" smtClean="0">
                <a:solidFill>
                  <a:schemeClr val="tx1"/>
                </a:solidFill>
              </a:rPr>
              <a:t>n</a:t>
            </a:r>
            <a:r>
              <a:rPr lang="en-US" sz="2400" b="1" dirty="0" err="1" smtClean="0">
                <a:solidFill>
                  <a:schemeClr val="tx1"/>
                </a:solidFill>
              </a:rPr>
              <a:t>C</a:t>
            </a:r>
            <a:r>
              <a:rPr lang="en-US" sz="2400" b="1" baseline="-25000" dirty="0" err="1" smtClean="0">
                <a:solidFill>
                  <a:schemeClr val="tx1"/>
                </a:solidFill>
              </a:rPr>
              <a:t>r</a:t>
            </a:r>
            <a:r>
              <a:rPr lang="en-US" sz="1800" baseline="-25000" dirty="0" smtClean="0">
                <a:solidFill>
                  <a:schemeClr val="tx1"/>
                </a:solidFill>
              </a:rPr>
              <a:t> </a:t>
            </a:r>
            <a:r>
              <a:rPr lang="en-US" sz="1800" dirty="0" smtClean="0">
                <a:solidFill>
                  <a:schemeClr val="tx1"/>
                </a:solidFill>
              </a:rPr>
              <a:t>which is equal to </a:t>
            </a:r>
            <a:r>
              <a:rPr lang="en-US" sz="2400" b="1" dirty="0" smtClean="0">
                <a:solidFill>
                  <a:schemeClr val="tx1"/>
                </a:solidFill>
              </a:rPr>
              <a:t>n!/r!(n-r)!</a:t>
            </a:r>
            <a:endParaRPr lang="en-US" sz="1800" b="1" dirty="0" smtClean="0">
              <a:solidFill>
                <a:schemeClr val="tx1"/>
              </a:solidFill>
            </a:endParaRPr>
          </a:p>
          <a:p>
            <a:pPr>
              <a:buNone/>
            </a:pPr>
            <a:r>
              <a:rPr lang="en-US" sz="2400" dirty="0" smtClean="0">
                <a:solidFill>
                  <a:schemeClr val="tx1"/>
                </a:solidFill>
              </a:rPr>
              <a:t/>
            </a:r>
            <a:br>
              <a:rPr lang="en-US" sz="2400" dirty="0" smtClean="0">
                <a:solidFill>
                  <a:schemeClr val="tx1"/>
                </a:solidFill>
              </a:rPr>
            </a:br>
            <a:endParaRPr lang="en-US" sz="20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txEl>
                                              <p:pRg st="0" end="0"/>
                                            </p:txEl>
                                          </p:spTgt>
                                        </p:tgtEl>
                                        <p:attrNameLst>
                                          <p:attrName>style.visibility</p:attrName>
                                        </p:attrNameLst>
                                      </p:cBhvr>
                                      <p:to>
                                        <p:strVal val="visible"/>
                                      </p:to>
                                    </p:set>
                                    <p:anim calcmode="lin" valueType="num">
                                      <p:cBhvr additive="base">
                                        <p:cTn id="7"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1" end="1"/>
                                            </p:txEl>
                                          </p:spTgt>
                                        </p:tgtEl>
                                        <p:attrNameLst>
                                          <p:attrName>style.visibility</p:attrName>
                                        </p:attrNameLst>
                                      </p:cBhvr>
                                      <p:to>
                                        <p:strVal val="visible"/>
                                      </p:to>
                                    </p:set>
                                    <p:anim calcmode="lin" valueType="num">
                                      <p:cBhvr additive="base">
                                        <p:cTn id="13"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2" end="2"/>
                                            </p:txEl>
                                          </p:spTgt>
                                        </p:tgtEl>
                                        <p:attrNameLst>
                                          <p:attrName>style.visibility</p:attrName>
                                        </p:attrNameLst>
                                      </p:cBhvr>
                                      <p:to>
                                        <p:strVal val="visible"/>
                                      </p:to>
                                    </p:set>
                                    <p:anim calcmode="lin" valueType="num">
                                      <p:cBhvr additive="base">
                                        <p:cTn id="19"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3" end="3"/>
                                            </p:txEl>
                                          </p:spTgt>
                                        </p:tgtEl>
                                        <p:attrNameLst>
                                          <p:attrName>style.visibility</p:attrName>
                                        </p:attrNameLst>
                                      </p:cBhvr>
                                      <p:to>
                                        <p:strVal val="visible"/>
                                      </p:to>
                                    </p:set>
                                    <p:anim calcmode="lin" valueType="num">
                                      <p:cBhvr additive="base">
                                        <p:cTn id="25"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4" end="4"/>
                                            </p:txEl>
                                          </p:spTgt>
                                        </p:tgtEl>
                                        <p:attrNameLst>
                                          <p:attrName>style.visibility</p:attrName>
                                        </p:attrNameLst>
                                      </p:cBhvr>
                                      <p:to>
                                        <p:strVal val="visible"/>
                                      </p:to>
                                    </p:set>
                                    <p:anim calcmode="lin" valueType="num">
                                      <p:cBhvr additive="base">
                                        <p:cTn id="31"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5" end="5"/>
                                            </p:txEl>
                                          </p:spTgt>
                                        </p:tgtEl>
                                        <p:attrNameLst>
                                          <p:attrName>style.visibility</p:attrName>
                                        </p:attrNameLst>
                                      </p:cBhvr>
                                      <p:to>
                                        <p:strVal val="visible"/>
                                      </p:to>
                                    </p:set>
                                    <p:anim calcmode="lin" valueType="num">
                                      <p:cBhvr additive="base">
                                        <p:cTn id="37"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6" end="6"/>
                                            </p:txEl>
                                          </p:spTgt>
                                        </p:tgtEl>
                                        <p:attrNameLst>
                                          <p:attrName>style.visibility</p:attrName>
                                        </p:attrNameLst>
                                      </p:cBhvr>
                                      <p:to>
                                        <p:strVal val="visible"/>
                                      </p:to>
                                    </p:set>
                                    <p:anim calcmode="lin" valueType="num">
                                      <p:cBhvr additive="base">
                                        <p:cTn id="43"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7" end="7"/>
                                            </p:txEl>
                                          </p:spTgt>
                                        </p:tgtEl>
                                        <p:attrNameLst>
                                          <p:attrName>style.visibility</p:attrName>
                                        </p:attrNameLst>
                                      </p:cBhvr>
                                      <p:to>
                                        <p:strVal val="visible"/>
                                      </p:to>
                                    </p:set>
                                    <p:anim calcmode="lin" valueType="num">
                                      <p:cBhvr additive="base">
                                        <p:cTn id="49" dur="500" fill="hold"/>
                                        <p:tgtEl>
                                          <p:spTgt spid="10486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39">
                                            <p:txEl>
                                              <p:pRg st="8" end="8"/>
                                            </p:txEl>
                                          </p:spTgt>
                                        </p:tgtEl>
                                        <p:attrNameLst>
                                          <p:attrName>style.visibility</p:attrName>
                                        </p:attrNameLst>
                                      </p:cBhvr>
                                      <p:to>
                                        <p:strVal val="visible"/>
                                      </p:to>
                                    </p:set>
                                    <p:anim calcmode="lin" valueType="num">
                                      <p:cBhvr additive="base">
                                        <p:cTn id="55" dur="500" fill="hold"/>
                                        <p:tgtEl>
                                          <p:spTgt spid="10486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48639">
                                            <p:txEl>
                                              <p:pRg st="9" end="9"/>
                                            </p:txEl>
                                          </p:spTgt>
                                        </p:tgtEl>
                                        <p:attrNameLst>
                                          <p:attrName>style.visibility</p:attrName>
                                        </p:attrNameLst>
                                      </p:cBhvr>
                                      <p:to>
                                        <p:strVal val="visible"/>
                                      </p:to>
                                    </p:set>
                                    <p:anim calcmode="lin" valueType="num">
                                      <p:cBhvr additive="base">
                                        <p:cTn id="61" dur="500" fill="hold"/>
                                        <p:tgtEl>
                                          <p:spTgt spid="10486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486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01</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fontAlgn="base">
              <a:lnSpc>
                <a:spcPct val="150000"/>
              </a:lnSpc>
              <a:buNone/>
            </a:pPr>
            <a:r>
              <a:rPr lang="en-US" dirty="0" smtClean="0">
                <a:solidFill>
                  <a:schemeClr val="tx1"/>
                </a:solidFill>
              </a:rPr>
              <a:t>Out of 7 consonants and 4 vowels, how many words of 3 consonants and 2 </a:t>
            </a:r>
          </a:p>
          <a:p>
            <a:pPr fontAlgn="base">
              <a:lnSpc>
                <a:spcPct val="150000"/>
              </a:lnSpc>
              <a:buNone/>
            </a:pPr>
            <a:r>
              <a:rPr lang="en-US" dirty="0" smtClean="0">
                <a:solidFill>
                  <a:schemeClr val="tx1"/>
                </a:solidFill>
              </a:rPr>
              <a:t>vowels can be formed?</a:t>
            </a:r>
          </a:p>
          <a:p>
            <a:pPr fontAlgn="base">
              <a:lnSpc>
                <a:spcPct val="150000"/>
              </a:lnSpc>
              <a:buClr>
                <a:schemeClr val="tx1"/>
              </a:buClr>
              <a:buFont typeface="+mj-lt"/>
              <a:buAutoNum type="alphaUcPeriod"/>
            </a:pPr>
            <a:r>
              <a:rPr lang="en-US" dirty="0" smtClean="0">
                <a:solidFill>
                  <a:schemeClr val="tx1"/>
                </a:solidFill>
              </a:rPr>
              <a:t>24400</a:t>
            </a:r>
          </a:p>
          <a:p>
            <a:pPr fontAlgn="base">
              <a:lnSpc>
                <a:spcPct val="150000"/>
              </a:lnSpc>
              <a:buClr>
                <a:schemeClr val="tx1"/>
              </a:buClr>
              <a:buFont typeface="+mj-lt"/>
              <a:buAutoNum type="alphaUcPeriod"/>
            </a:pPr>
            <a:r>
              <a:rPr lang="en-US" dirty="0" smtClean="0">
                <a:solidFill>
                  <a:schemeClr val="tx1"/>
                </a:solidFill>
              </a:rPr>
              <a:t>21300</a:t>
            </a:r>
          </a:p>
          <a:p>
            <a:pPr fontAlgn="base">
              <a:lnSpc>
                <a:spcPct val="150000"/>
              </a:lnSpc>
              <a:buClr>
                <a:schemeClr val="tx1"/>
              </a:buClr>
              <a:buFont typeface="+mj-lt"/>
              <a:buAutoNum type="alphaUcPeriod"/>
            </a:pPr>
            <a:r>
              <a:rPr lang="en-US" dirty="0" smtClean="0">
                <a:solidFill>
                  <a:schemeClr val="tx1"/>
                </a:solidFill>
              </a:rPr>
              <a:t>210</a:t>
            </a:r>
          </a:p>
          <a:p>
            <a:pPr fontAlgn="base">
              <a:lnSpc>
                <a:spcPct val="150000"/>
              </a:lnSpc>
              <a:buClr>
                <a:schemeClr val="tx1"/>
              </a:buClr>
              <a:buFont typeface="+mj-lt"/>
              <a:buAutoNum type="alphaUcPeriod"/>
            </a:pPr>
            <a:r>
              <a:rPr lang="en-US" dirty="0" smtClean="0">
                <a:solidFill>
                  <a:schemeClr val="tx1"/>
                </a:solidFill>
              </a:rPr>
              <a:t>25200</a:t>
            </a:r>
            <a:endParaRPr lang="en-US" dirty="0">
              <a:solidFill>
                <a:schemeClr val="tx1"/>
              </a:solidFill>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D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GB" sz="1800" b="1" dirty="0" smtClean="0">
                <a:solidFill>
                  <a:schemeClr val="bg1"/>
                </a:solidFill>
                <a:latin typeface="Roboto"/>
                <a:ea typeface="Roboto"/>
                <a:cs typeface="Roboto"/>
                <a:sym typeface="Roboto"/>
              </a:rPr>
              <a:t>Explanation:  01</a:t>
            </a:r>
            <a:endParaRPr lang="en-GB" sz="18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p:spPr>
        <p:txBody>
          <a:bodyPr/>
          <a:lstStyle/>
          <a:p>
            <a:pPr fontAlgn="base">
              <a:buNone/>
            </a:pPr>
            <a:r>
              <a:rPr lang="en-US" dirty="0" smtClean="0">
                <a:solidFill>
                  <a:schemeClr val="tx1"/>
                </a:solidFill>
              </a:rPr>
              <a:t>Number of ways of selecting 3 consonants out of 7 = 7C3</a:t>
            </a:r>
          </a:p>
          <a:p>
            <a:pPr fontAlgn="base">
              <a:buNone/>
            </a:pPr>
            <a:r>
              <a:rPr lang="en-US" dirty="0" smtClean="0">
                <a:solidFill>
                  <a:schemeClr val="tx1"/>
                </a:solidFill>
              </a:rPr>
              <a:t>Number of ways of selecting 2 vowels out of 4 = 4C2Number of ways of selecting</a:t>
            </a:r>
          </a:p>
          <a:p>
            <a:pPr fontAlgn="base">
              <a:buNone/>
            </a:pPr>
            <a:r>
              <a:rPr lang="en-US" dirty="0" smtClean="0">
                <a:solidFill>
                  <a:schemeClr val="tx1"/>
                </a:solidFill>
              </a:rPr>
              <a:t> 3 consonants out of 7 and 2 vowels out of 4 = 7C3 x 4C2</a:t>
            </a:r>
          </a:p>
          <a:p>
            <a:pPr fontAlgn="base">
              <a:buNone/>
            </a:pPr>
            <a:r>
              <a:rPr lang="en-US" dirty="0" smtClean="0">
                <a:solidFill>
                  <a:schemeClr val="tx1"/>
                </a:solidFill>
              </a:rPr>
              <a:t>      =(7×6×53×2×1)×(4×32×1)=210</a:t>
            </a:r>
          </a:p>
          <a:p>
            <a:pPr fontAlgn="base">
              <a:buNone/>
            </a:pPr>
            <a:r>
              <a:rPr lang="en-US" dirty="0" smtClean="0">
                <a:solidFill>
                  <a:schemeClr val="tx1"/>
                </a:solidFill>
              </a:rPr>
              <a:t>It means that we can have 210 groups where each group contains total 5 letters</a:t>
            </a:r>
          </a:p>
          <a:p>
            <a:pPr fontAlgn="base">
              <a:buNone/>
            </a:pPr>
            <a:r>
              <a:rPr lang="en-US" dirty="0" smtClean="0">
                <a:solidFill>
                  <a:schemeClr val="tx1"/>
                </a:solidFill>
              </a:rPr>
              <a:t>(3 consonants and 2 vowels).</a:t>
            </a:r>
          </a:p>
          <a:p>
            <a:pPr fontAlgn="base">
              <a:buNone/>
            </a:pPr>
            <a:r>
              <a:rPr lang="en-US" dirty="0" smtClean="0">
                <a:solidFill>
                  <a:schemeClr val="tx1"/>
                </a:solidFill>
              </a:rPr>
              <a:t> Number of ways of arranging 5 letters among themselves =</a:t>
            </a:r>
          </a:p>
          <a:p>
            <a:pPr fontAlgn="base">
              <a:buNone/>
            </a:pPr>
            <a:r>
              <a:rPr lang="en-US" dirty="0" smtClean="0">
                <a:solidFill>
                  <a:schemeClr val="tx1"/>
                </a:solidFill>
              </a:rPr>
              <a:t> 5! = 5 x 4 x 3 x 2 x = 120 Hence, Required number of ways = 210 x 120 = 25200</a:t>
            </a:r>
          </a:p>
          <a:p>
            <a:pPr fontAlgn="base">
              <a:buNone/>
            </a:pPr>
            <a:r>
              <a:rPr lang="en-US" dirty="0" smtClean="0">
                <a:solidFill>
                  <a:schemeClr val="tx1"/>
                </a:solidFill>
              </a:rPr>
              <a:t> </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txEl>
                                              <p:pRg st="0" end="0"/>
                                            </p:txEl>
                                          </p:spTgt>
                                        </p:tgtEl>
                                        <p:attrNameLst>
                                          <p:attrName>style.visibility</p:attrName>
                                        </p:attrNameLst>
                                      </p:cBhvr>
                                      <p:to>
                                        <p:strVal val="visible"/>
                                      </p:to>
                                    </p:set>
                                    <p:anim calcmode="lin" valueType="num">
                                      <p:cBhvr additive="base">
                                        <p:cTn id="7"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1" end="1"/>
                                            </p:txEl>
                                          </p:spTgt>
                                        </p:tgtEl>
                                        <p:attrNameLst>
                                          <p:attrName>style.visibility</p:attrName>
                                        </p:attrNameLst>
                                      </p:cBhvr>
                                      <p:to>
                                        <p:strVal val="visible"/>
                                      </p:to>
                                    </p:set>
                                    <p:anim calcmode="lin" valueType="num">
                                      <p:cBhvr additive="base">
                                        <p:cTn id="13"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2" end="2"/>
                                            </p:txEl>
                                          </p:spTgt>
                                        </p:tgtEl>
                                        <p:attrNameLst>
                                          <p:attrName>style.visibility</p:attrName>
                                        </p:attrNameLst>
                                      </p:cBhvr>
                                      <p:to>
                                        <p:strVal val="visible"/>
                                      </p:to>
                                    </p:set>
                                    <p:anim calcmode="lin" valueType="num">
                                      <p:cBhvr additive="base">
                                        <p:cTn id="19"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3" end="3"/>
                                            </p:txEl>
                                          </p:spTgt>
                                        </p:tgtEl>
                                        <p:attrNameLst>
                                          <p:attrName>style.visibility</p:attrName>
                                        </p:attrNameLst>
                                      </p:cBhvr>
                                      <p:to>
                                        <p:strVal val="visible"/>
                                      </p:to>
                                    </p:set>
                                    <p:anim calcmode="lin" valueType="num">
                                      <p:cBhvr additive="base">
                                        <p:cTn id="25"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4" end="4"/>
                                            </p:txEl>
                                          </p:spTgt>
                                        </p:tgtEl>
                                        <p:attrNameLst>
                                          <p:attrName>style.visibility</p:attrName>
                                        </p:attrNameLst>
                                      </p:cBhvr>
                                      <p:to>
                                        <p:strVal val="visible"/>
                                      </p:to>
                                    </p:set>
                                    <p:anim calcmode="lin" valueType="num">
                                      <p:cBhvr additive="base">
                                        <p:cTn id="31"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5" end="5"/>
                                            </p:txEl>
                                          </p:spTgt>
                                        </p:tgtEl>
                                        <p:attrNameLst>
                                          <p:attrName>style.visibility</p:attrName>
                                        </p:attrNameLst>
                                      </p:cBhvr>
                                      <p:to>
                                        <p:strVal val="visible"/>
                                      </p:to>
                                    </p:set>
                                    <p:anim calcmode="lin" valueType="num">
                                      <p:cBhvr additive="base">
                                        <p:cTn id="37"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6" end="6"/>
                                            </p:txEl>
                                          </p:spTgt>
                                        </p:tgtEl>
                                        <p:attrNameLst>
                                          <p:attrName>style.visibility</p:attrName>
                                        </p:attrNameLst>
                                      </p:cBhvr>
                                      <p:to>
                                        <p:strVal val="visible"/>
                                      </p:to>
                                    </p:set>
                                    <p:anim calcmode="lin" valueType="num">
                                      <p:cBhvr additive="base">
                                        <p:cTn id="43"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7" end="7"/>
                                            </p:txEl>
                                          </p:spTgt>
                                        </p:tgtEl>
                                        <p:attrNameLst>
                                          <p:attrName>style.visibility</p:attrName>
                                        </p:attrNameLst>
                                      </p:cBhvr>
                                      <p:to>
                                        <p:strVal val="visible"/>
                                      </p:to>
                                    </p:set>
                                    <p:anim calcmode="lin" valueType="num">
                                      <p:cBhvr additive="base">
                                        <p:cTn id="49" dur="500" fill="hold"/>
                                        <p:tgtEl>
                                          <p:spTgt spid="10486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39">
                                            <p:txEl>
                                              <p:pRg st="8" end="8"/>
                                            </p:txEl>
                                          </p:spTgt>
                                        </p:tgtEl>
                                        <p:attrNameLst>
                                          <p:attrName>style.visibility</p:attrName>
                                        </p:attrNameLst>
                                      </p:cBhvr>
                                      <p:to>
                                        <p:strVal val="visible"/>
                                      </p:to>
                                    </p:set>
                                    <p:anim calcmode="lin" valueType="num">
                                      <p:cBhvr additive="base">
                                        <p:cTn id="55" dur="500" fill="hold"/>
                                        <p:tgtEl>
                                          <p:spTgt spid="10486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02</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843148"/>
            <a:ext cx="8517028" cy="4300352"/>
          </a:xfrm>
          <a:ln>
            <a:solidFill>
              <a:schemeClr val="bg1"/>
            </a:solidFill>
          </a:ln>
        </p:spPr>
        <p:txBody>
          <a:bodyPr/>
          <a:lstStyle/>
          <a:p>
            <a:pPr fontAlgn="base">
              <a:lnSpc>
                <a:spcPct val="150000"/>
              </a:lnSpc>
              <a:buNone/>
            </a:pPr>
            <a:r>
              <a:rPr lang="en-US" dirty="0" smtClean="0">
                <a:solidFill>
                  <a:schemeClr val="tx1"/>
                </a:solidFill>
              </a:rPr>
              <a:t>From a group of 7 men and 6 women, five persons are to be selected to form a </a:t>
            </a:r>
          </a:p>
          <a:p>
            <a:pPr fontAlgn="base">
              <a:lnSpc>
                <a:spcPct val="150000"/>
              </a:lnSpc>
              <a:buNone/>
            </a:pPr>
            <a:r>
              <a:rPr lang="en-US" dirty="0" smtClean="0">
                <a:solidFill>
                  <a:schemeClr val="tx1"/>
                </a:solidFill>
              </a:rPr>
              <a:t>committee so that at least 3 men are there on the committee. In how many ways</a:t>
            </a:r>
          </a:p>
          <a:p>
            <a:pPr fontAlgn="base">
              <a:lnSpc>
                <a:spcPct val="150000"/>
              </a:lnSpc>
              <a:buNone/>
            </a:pPr>
            <a:r>
              <a:rPr lang="en-US" dirty="0" smtClean="0">
                <a:solidFill>
                  <a:schemeClr val="tx1"/>
                </a:solidFill>
              </a:rPr>
              <a:t>Can it be done?</a:t>
            </a:r>
          </a:p>
          <a:p>
            <a:pPr fontAlgn="base">
              <a:lnSpc>
                <a:spcPct val="150000"/>
              </a:lnSpc>
              <a:buClr>
                <a:schemeClr val="tx1"/>
              </a:buClr>
              <a:buFont typeface="+mj-lt"/>
              <a:buAutoNum type="alphaUcPeriod"/>
            </a:pPr>
            <a:r>
              <a:rPr lang="en-US" dirty="0" smtClean="0">
                <a:solidFill>
                  <a:schemeClr val="tx1"/>
                </a:solidFill>
              </a:rPr>
              <a:t>624</a:t>
            </a:r>
          </a:p>
          <a:p>
            <a:pPr fontAlgn="base">
              <a:lnSpc>
                <a:spcPct val="150000"/>
              </a:lnSpc>
              <a:buClr>
                <a:schemeClr val="tx1"/>
              </a:buClr>
              <a:buFont typeface="+mj-lt"/>
              <a:buAutoNum type="alphaUcPeriod"/>
            </a:pPr>
            <a:r>
              <a:rPr lang="en-US" dirty="0" smtClean="0">
                <a:solidFill>
                  <a:schemeClr val="tx1"/>
                </a:solidFill>
              </a:rPr>
              <a:t>702</a:t>
            </a:r>
          </a:p>
          <a:p>
            <a:pPr fontAlgn="base">
              <a:lnSpc>
                <a:spcPct val="150000"/>
              </a:lnSpc>
              <a:buClr>
                <a:schemeClr val="tx1"/>
              </a:buClr>
              <a:buFont typeface="+mj-lt"/>
              <a:buAutoNum type="alphaUcPeriod"/>
            </a:pPr>
            <a:r>
              <a:rPr lang="en-US" dirty="0" smtClean="0">
                <a:solidFill>
                  <a:schemeClr val="tx1"/>
                </a:solidFill>
              </a:rPr>
              <a:t>756</a:t>
            </a:r>
          </a:p>
          <a:p>
            <a:pPr fontAlgn="base">
              <a:lnSpc>
                <a:spcPct val="150000"/>
              </a:lnSpc>
              <a:buClr>
                <a:schemeClr val="tx1"/>
              </a:buClr>
              <a:buFont typeface="+mj-lt"/>
              <a:buAutoNum type="alphaUcPeriod"/>
            </a:pPr>
            <a:r>
              <a:rPr lang="en-US" dirty="0" smtClean="0">
                <a:solidFill>
                  <a:schemeClr val="tx1"/>
                </a:solidFill>
              </a:rPr>
              <a:t>812</a:t>
            </a:r>
            <a:endParaRPr lang="en-US" dirty="0">
              <a:solidFill>
                <a:schemeClr val="tx1"/>
              </a:solidFill>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C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5" end="5"/>
                                            </p:txEl>
                                          </p:spTgt>
                                        </p:tgtEl>
                                        <p:attrNameLst>
                                          <p:attrName>style.visibility</p:attrName>
                                        </p:attrNameLst>
                                      </p:cBhvr>
                                      <p:to>
                                        <p:strVal val="visible"/>
                                      </p:to>
                                    </p:set>
                                    <p:anim calcmode="lin" valueType="num">
                                      <p:cBhvr additive="base">
                                        <p:cTn id="43" dur="500" fill="hold"/>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39">
                                            <p:txEl>
                                              <p:pRg st="6" end="6"/>
                                            </p:txEl>
                                          </p:spTgt>
                                        </p:tgtEl>
                                        <p:attrNameLst>
                                          <p:attrName>style.visibility</p:attrName>
                                        </p:attrNameLst>
                                      </p:cBhvr>
                                      <p:to>
                                        <p:strVal val="visible"/>
                                      </p:to>
                                    </p:set>
                                    <p:anim calcmode="lin" valueType="num">
                                      <p:cBhvr additive="base">
                                        <p:cTn id="49"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6"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7"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4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71;p15"/>
          <p:cNvSpPr txBox="1"/>
          <p:nvPr/>
        </p:nvSpPr>
        <p:spPr>
          <a:xfrm>
            <a:off x="177421" y="233550"/>
            <a:ext cx="2977979"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EXPLANATION: 02</a:t>
            </a:r>
            <a:endParaRPr lang="en-GB" sz="2000" b="1" dirty="0">
              <a:solidFill>
                <a:schemeClr val="bg1"/>
              </a:solidFill>
              <a:latin typeface="Roboto"/>
              <a:ea typeface="Roboto"/>
              <a:cs typeface="Roboto"/>
              <a:sym typeface="Roboto"/>
            </a:endParaRPr>
          </a:p>
        </p:txBody>
      </p:sp>
      <p:sp>
        <p:nvSpPr>
          <p:cNvPr id="1048649" name="Text Placeholder 2"/>
          <p:cNvSpPr>
            <a:spLocks noGrp="1"/>
          </p:cNvSpPr>
          <p:nvPr>
            <p:ph type="body" idx="1"/>
          </p:nvPr>
        </p:nvSpPr>
        <p:spPr>
          <a:xfrm>
            <a:off x="197400" y="736270"/>
            <a:ext cx="8946600" cy="4224603"/>
          </a:xfrm>
        </p:spPr>
        <p:txBody>
          <a:bodyPr/>
          <a:lstStyle/>
          <a:p>
            <a:pPr fontAlgn="base">
              <a:buNone/>
            </a:pPr>
            <a:r>
              <a:rPr lang="en-US" dirty="0" smtClean="0">
                <a:solidFill>
                  <a:schemeClr val="tx1"/>
                </a:solidFill>
              </a:rPr>
              <a:t>From a group of 7 men and 6 women, five persons are to be selected with at least 3</a:t>
            </a:r>
          </a:p>
          <a:p>
            <a:pPr fontAlgn="base">
              <a:buNone/>
            </a:pPr>
            <a:r>
              <a:rPr lang="en-US" dirty="0" smtClean="0">
                <a:solidFill>
                  <a:schemeClr val="tx1"/>
                </a:solidFill>
              </a:rPr>
              <a:t> men. Hence we have the following 3 choices We can select 5 men ——(Option 1)</a:t>
            </a:r>
            <a:br>
              <a:rPr lang="en-US" dirty="0" smtClean="0">
                <a:solidFill>
                  <a:schemeClr val="tx1"/>
                </a:solidFill>
              </a:rPr>
            </a:br>
            <a:r>
              <a:rPr lang="en-US" dirty="0" smtClean="0">
                <a:solidFill>
                  <a:schemeClr val="tx1"/>
                </a:solidFill>
              </a:rPr>
              <a:t>Number of ways to do this = 7C5</a:t>
            </a:r>
          </a:p>
          <a:p>
            <a:pPr fontAlgn="base">
              <a:buNone/>
            </a:pPr>
            <a:r>
              <a:rPr lang="en-US" dirty="0" smtClean="0">
                <a:solidFill>
                  <a:schemeClr val="tx1"/>
                </a:solidFill>
              </a:rPr>
              <a:t>We can select 4 men and 1 woman ——(Option 2)</a:t>
            </a:r>
            <a:br>
              <a:rPr lang="en-US" dirty="0" smtClean="0">
                <a:solidFill>
                  <a:schemeClr val="tx1"/>
                </a:solidFill>
              </a:rPr>
            </a:br>
            <a:r>
              <a:rPr lang="en-US" dirty="0" smtClean="0">
                <a:solidFill>
                  <a:schemeClr val="tx1"/>
                </a:solidFill>
              </a:rPr>
              <a:t>Number of ways to do this = 7C4 x 6C1</a:t>
            </a:r>
          </a:p>
          <a:p>
            <a:pPr fontAlgn="base">
              <a:buNone/>
            </a:pPr>
            <a:r>
              <a:rPr lang="en-US" dirty="0" smtClean="0">
                <a:solidFill>
                  <a:schemeClr val="tx1"/>
                </a:solidFill>
              </a:rPr>
              <a:t>We can select 3 men and 2 women ——(Option 3)</a:t>
            </a:r>
            <a:br>
              <a:rPr lang="en-US" dirty="0" smtClean="0">
                <a:solidFill>
                  <a:schemeClr val="tx1"/>
                </a:solidFill>
              </a:rPr>
            </a:br>
            <a:r>
              <a:rPr lang="en-US" dirty="0" smtClean="0">
                <a:solidFill>
                  <a:schemeClr val="tx1"/>
                </a:solidFill>
              </a:rPr>
              <a:t>Number of ways to do this = 7C3 x 6C2</a:t>
            </a:r>
          </a:p>
          <a:p>
            <a:pPr fontAlgn="base">
              <a:buNone/>
            </a:pPr>
            <a:r>
              <a:rPr lang="en-US" dirty="0" smtClean="0">
                <a:solidFill>
                  <a:schemeClr val="tx1"/>
                </a:solidFill>
              </a:rPr>
              <a:t>Total number of ways</a:t>
            </a:r>
            <a:br>
              <a:rPr lang="en-US" dirty="0" smtClean="0">
                <a:solidFill>
                  <a:schemeClr val="tx1"/>
                </a:solidFill>
              </a:rPr>
            </a:br>
            <a:r>
              <a:rPr lang="en-US" dirty="0" smtClean="0">
                <a:solidFill>
                  <a:schemeClr val="tx1"/>
                </a:solidFill>
              </a:rPr>
              <a:t>= 7C5 + [7C4 x 6C1] + [7C3 x 6C2]</a:t>
            </a:r>
            <a:br>
              <a:rPr lang="en-US" dirty="0" smtClean="0">
                <a:solidFill>
                  <a:schemeClr val="tx1"/>
                </a:solidFill>
              </a:rPr>
            </a:br>
            <a:r>
              <a:rPr lang="en-US" dirty="0" smtClean="0">
                <a:solidFill>
                  <a:schemeClr val="tx1"/>
                </a:solidFill>
              </a:rPr>
              <a:t>= 7C2 + [7C3 x 6C1] + [7C3 x 6C2] [</a:t>
            </a:r>
            <a:r>
              <a:rPr lang="en-US" i="1" dirty="0" smtClean="0">
                <a:solidFill>
                  <a:schemeClr val="tx1"/>
                </a:solidFill>
              </a:rPr>
              <a:t>Applied the formula </a:t>
            </a:r>
            <a:r>
              <a:rPr lang="en-US" i="1" dirty="0" err="1" smtClean="0">
                <a:solidFill>
                  <a:schemeClr val="tx1"/>
                </a:solidFill>
              </a:rPr>
              <a:t>nCr</a:t>
            </a:r>
            <a:r>
              <a:rPr lang="en-US" i="1" dirty="0" smtClean="0">
                <a:solidFill>
                  <a:schemeClr val="tx1"/>
                </a:solidFill>
              </a:rPr>
              <a:t> = </a:t>
            </a:r>
            <a:r>
              <a:rPr lang="en-US" i="1" dirty="0" err="1" smtClean="0">
                <a:solidFill>
                  <a:schemeClr val="tx1"/>
                </a:solidFill>
              </a:rPr>
              <a:t>nC</a:t>
            </a:r>
            <a:r>
              <a:rPr lang="en-US" i="1" dirty="0" smtClean="0">
                <a:solidFill>
                  <a:schemeClr val="tx1"/>
                </a:solidFill>
              </a:rPr>
              <a:t>(n – r) </a:t>
            </a:r>
            <a:r>
              <a:rPr lang="en-US" dirty="0" smtClean="0">
                <a:solidFill>
                  <a:schemeClr val="tx1"/>
                </a:solidFill>
              </a:rPr>
              <a:t>]</a:t>
            </a:r>
          </a:p>
          <a:p>
            <a:pPr fontAlgn="base">
              <a:buNone/>
            </a:pPr>
            <a:r>
              <a:rPr lang="en-US" dirty="0" smtClean="0">
                <a:solidFill>
                  <a:schemeClr val="tx1"/>
                </a:solidFill>
              </a:rPr>
              <a:t>               =[7×62×1]+[(7×6×53×2×1)×6]+[(7×6×53×2×1)×(6×52×1)]</a:t>
            </a:r>
          </a:p>
          <a:p>
            <a:pPr fontAlgn="base">
              <a:buNone/>
            </a:pPr>
            <a:r>
              <a:rPr lang="en-US" dirty="0" smtClean="0">
                <a:solidFill>
                  <a:schemeClr val="tx1"/>
                </a:solidFill>
              </a:rPr>
              <a:t>                              = 21 + 210 + 525 = 756</a:t>
            </a:r>
          </a:p>
          <a:p>
            <a:pPr>
              <a:buNone/>
            </a:pPr>
            <a:r>
              <a:rPr lang="en-US" dirty="0" smtClean="0">
                <a:solidFill>
                  <a:schemeClr val="tx1"/>
                </a:solidFill>
              </a:rPr>
              <a:t/>
            </a:r>
            <a:br>
              <a:rPr lang="en-US" dirty="0" smtClean="0">
                <a:solidFill>
                  <a:schemeClr val="tx1"/>
                </a:solidFill>
              </a:rPr>
            </a:br>
            <a:endParaRPr lang="en-GB" dirty="0">
              <a:solidFill>
                <a:schemeClr val="tx1"/>
              </a:solidFill>
              <a:latin typeface="Roboto" panose="020B0604020202020204" charset="0"/>
              <a:ea typeface="Roboto" panose="020B060402020202020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2097172" name="Google Shape;68;p15"/>
          <p:cNvPicPr preferRelativeResize="0">
            <a:picLocks/>
          </p:cNvPicPr>
          <p:nvPr/>
        </p:nvPicPr>
        <p:blipFill rotWithShape="1">
          <a:blip r:embed="rId3">
            <a:alphaModFix/>
          </a:blip>
          <a:srcRect l="41241" t="9528" r="-23988" b="51129"/>
          <a:stretch>
            <a:fillRect/>
          </a:stretch>
        </p:blipFill>
        <p:spPr>
          <a:xfrm>
            <a:off x="0" y="4073752"/>
            <a:ext cx="4457700" cy="1065625"/>
          </a:xfrm>
          <a:prstGeom prst="rect">
            <a:avLst/>
          </a:prstGeom>
          <a:noFill/>
          <a:ln>
            <a:noFill/>
          </a:ln>
        </p:spPr>
      </p:pic>
      <p:pic>
        <p:nvPicPr>
          <p:cNvPr id="2097173" name="Google Shape;69;p15"/>
          <p:cNvPicPr preferRelativeResize="0">
            <a:picLocks/>
          </p:cNvPicPr>
          <p:nvPr/>
        </p:nvPicPr>
        <p:blipFill>
          <a:blip r:embed="rId4">
            <a:alphaModFix/>
          </a:blip>
          <a:stretch>
            <a:fillRect/>
          </a:stretch>
        </p:blipFill>
        <p:spPr>
          <a:xfrm>
            <a:off x="7120800" y="233550"/>
            <a:ext cx="1694264" cy="766799"/>
          </a:xfrm>
          <a:prstGeom prst="rect">
            <a:avLst/>
          </a:prstGeom>
          <a:noFill/>
          <a:ln>
            <a:noFill/>
          </a:ln>
        </p:spPr>
      </p:pic>
      <p:sp>
        <p:nvSpPr>
          <p:cNvPr id="1048637" name="Google Shape;70;p15"/>
          <p:cNvSpPr/>
          <p:nvPr/>
        </p:nvSpPr>
        <p:spPr>
          <a:xfrm>
            <a:off x="0" y="233550"/>
            <a:ext cx="6712857" cy="457914"/>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71;p15"/>
          <p:cNvSpPr txBox="1"/>
          <p:nvPr/>
        </p:nvSpPr>
        <p:spPr>
          <a:xfrm>
            <a:off x="218364" y="233550"/>
            <a:ext cx="2937036" cy="475200"/>
          </a:xfrm>
          <a:prstGeom prst="rect">
            <a:avLst/>
          </a:prstGeom>
          <a:noFill/>
          <a:ln>
            <a:noFill/>
          </a:ln>
        </p:spPr>
        <p:txBody>
          <a:bodyPr spcFirstLastPara="1" wrap="square" lIns="0" tIns="0" rIns="0" bIns="0" anchor="ctr" anchorCtr="0">
            <a:noAutofit/>
          </a:bodyPr>
          <a:lstStyle/>
          <a:p>
            <a:pPr lvl="0"/>
            <a:r>
              <a:rPr lang="en-US" sz="2000" b="1" dirty="0" smtClean="0">
                <a:solidFill>
                  <a:schemeClr val="bg1"/>
                </a:solidFill>
                <a:latin typeface="Roboto"/>
                <a:ea typeface="Roboto"/>
                <a:cs typeface="Roboto"/>
                <a:sym typeface="Roboto"/>
              </a:rPr>
              <a:t>Question: 03</a:t>
            </a:r>
            <a:endParaRPr lang="en-GB" sz="2000" b="1" dirty="0">
              <a:solidFill>
                <a:schemeClr val="bg1"/>
              </a:solidFill>
              <a:latin typeface="Roboto"/>
              <a:ea typeface="Roboto"/>
              <a:cs typeface="Roboto"/>
              <a:sym typeface="Roboto"/>
            </a:endParaRPr>
          </a:p>
        </p:txBody>
      </p:sp>
      <p:sp>
        <p:nvSpPr>
          <p:cNvPr id="1048639" name="Text Placeholder 2"/>
          <p:cNvSpPr>
            <a:spLocks noGrp="1"/>
          </p:cNvSpPr>
          <p:nvPr>
            <p:ph type="body" idx="1"/>
          </p:nvPr>
        </p:nvSpPr>
        <p:spPr>
          <a:xfrm>
            <a:off x="294463" y="736270"/>
            <a:ext cx="8517028" cy="4407230"/>
          </a:xfrm>
          <a:ln>
            <a:solidFill>
              <a:schemeClr val="bg1"/>
            </a:solidFill>
          </a:ln>
        </p:spPr>
        <p:txBody>
          <a:bodyPr/>
          <a:lstStyle/>
          <a:p>
            <a:pPr>
              <a:lnSpc>
                <a:spcPct val="150000"/>
              </a:lnSpc>
              <a:buNone/>
            </a:pPr>
            <a:r>
              <a:rPr lang="en-US" dirty="0" smtClean="0">
                <a:solidFill>
                  <a:schemeClr val="tx1"/>
                </a:solidFill>
              </a:rPr>
              <a:t>What is the rank of a word "college" using permutations?</a:t>
            </a:r>
          </a:p>
          <a:p>
            <a:pPr>
              <a:lnSpc>
                <a:spcPct val="150000"/>
              </a:lnSpc>
              <a:buClr>
                <a:schemeClr val="tx1"/>
              </a:buClr>
              <a:buFont typeface="+mj-lt"/>
              <a:buAutoNum type="alphaUcPeriod"/>
            </a:pPr>
            <a:r>
              <a:rPr lang="en-US" dirty="0" smtClean="0">
                <a:solidFill>
                  <a:schemeClr val="tx1"/>
                </a:solidFill>
              </a:rPr>
              <a:t>179</a:t>
            </a:r>
          </a:p>
          <a:p>
            <a:pPr>
              <a:lnSpc>
                <a:spcPct val="150000"/>
              </a:lnSpc>
              <a:buClr>
                <a:schemeClr val="tx1"/>
              </a:buClr>
              <a:buFont typeface="+mj-lt"/>
              <a:buAutoNum type="alphaUcPeriod"/>
            </a:pPr>
            <a:r>
              <a:rPr lang="en-US" dirty="0" smtClean="0">
                <a:solidFill>
                  <a:schemeClr val="tx1"/>
                </a:solidFill>
              </a:rPr>
              <a:t>190</a:t>
            </a:r>
          </a:p>
          <a:p>
            <a:pPr>
              <a:lnSpc>
                <a:spcPct val="150000"/>
              </a:lnSpc>
              <a:buClr>
                <a:schemeClr val="tx1"/>
              </a:buClr>
              <a:buFont typeface="+mj-lt"/>
              <a:buAutoNum type="alphaUcPeriod"/>
            </a:pPr>
            <a:r>
              <a:rPr lang="en-US" dirty="0" smtClean="0">
                <a:solidFill>
                  <a:schemeClr val="tx1"/>
                </a:solidFill>
              </a:rPr>
              <a:t>178</a:t>
            </a:r>
          </a:p>
          <a:p>
            <a:pPr>
              <a:lnSpc>
                <a:spcPct val="150000"/>
              </a:lnSpc>
              <a:buClr>
                <a:schemeClr val="tx1"/>
              </a:buClr>
              <a:buFont typeface="+mj-lt"/>
              <a:buAutoNum type="alphaUcPeriod"/>
            </a:pPr>
            <a:r>
              <a:rPr lang="en-US" dirty="0" smtClean="0">
                <a:solidFill>
                  <a:schemeClr val="tx1"/>
                </a:solidFill>
              </a:rPr>
              <a:t>180</a:t>
            </a:r>
          </a:p>
          <a:p>
            <a:pPr>
              <a:lnSpc>
                <a:spcPct val="150000"/>
              </a:lnSpc>
              <a:buNone/>
            </a:pPr>
            <a:endParaRPr lang="en-US" dirty="0" smtClean="0">
              <a:solidFill>
                <a:schemeClr val="tx1"/>
              </a:solidFill>
            </a:endParaRPr>
          </a:p>
          <a:p>
            <a:pPr>
              <a:lnSpc>
                <a:spcPct val="150000"/>
              </a:lnSpc>
              <a:buNone/>
            </a:pPr>
            <a:r>
              <a:rPr lang="en-US" dirty="0" smtClean="0">
                <a:solidFill>
                  <a:schemeClr val="tx1"/>
                </a:solidFill>
              </a:rPr>
              <a:t/>
            </a:r>
            <a:br>
              <a:rPr lang="en-US" dirty="0" smtClean="0">
                <a:solidFill>
                  <a:schemeClr val="tx1"/>
                </a:solidFill>
              </a:rPr>
            </a:br>
            <a:endParaRPr lang="en-GB" dirty="0">
              <a:solidFill>
                <a:schemeClr val="tx1"/>
              </a:solidFill>
              <a:latin typeface="Roboto" panose="020B0604020202020204" charset="0"/>
              <a:ea typeface="Roboto" panose="020B0604020202020204" charset="0"/>
            </a:endParaRPr>
          </a:p>
        </p:txBody>
      </p:sp>
      <p:sp>
        <p:nvSpPr>
          <p:cNvPr id="11" name="TextBox 10"/>
          <p:cNvSpPr txBox="1"/>
          <p:nvPr/>
        </p:nvSpPr>
        <p:spPr>
          <a:xfrm>
            <a:off x="6828313" y="4120738"/>
            <a:ext cx="1543792" cy="369332"/>
          </a:xfrm>
          <a:prstGeom prst="rect">
            <a:avLst/>
          </a:prstGeom>
          <a:noFill/>
        </p:spPr>
        <p:txBody>
          <a:bodyPr wrap="square" rtlCol="0">
            <a:spAutoFit/>
          </a:bodyPr>
          <a:lstStyle/>
          <a:p>
            <a:r>
              <a:rPr lang="en-US" sz="1800" b="1" dirty="0" smtClean="0"/>
              <a:t>Answer: A </a:t>
            </a:r>
            <a:endParaRPr lang="en-US" sz="18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9">
                                            <p:bg/>
                                          </p:spTgt>
                                        </p:tgtEl>
                                        <p:attrNameLst>
                                          <p:attrName>style.visibility</p:attrName>
                                        </p:attrNameLst>
                                      </p:cBhvr>
                                      <p:to>
                                        <p:strVal val="visible"/>
                                      </p:to>
                                    </p:set>
                                    <p:anim calcmode="lin" valueType="num">
                                      <p:cBhvr additive="base">
                                        <p:cTn id="7" dur="500" fill="hold"/>
                                        <p:tgtEl>
                                          <p:spTgt spid="10486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9">
                                            <p:txEl>
                                              <p:pRg st="0" end="0"/>
                                            </p:txEl>
                                          </p:spTgt>
                                        </p:tgtEl>
                                        <p:attrNameLst>
                                          <p:attrName>style.visibility</p:attrName>
                                        </p:attrNameLst>
                                      </p:cBhvr>
                                      <p:to>
                                        <p:strVal val="visible"/>
                                      </p:to>
                                    </p:set>
                                    <p:anim calcmode="lin" valueType="num">
                                      <p:cBhvr additive="base">
                                        <p:cTn id="13" dur="500" fill="hold"/>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9">
                                            <p:txEl>
                                              <p:pRg st="1" end="1"/>
                                            </p:txEl>
                                          </p:spTgt>
                                        </p:tgtEl>
                                        <p:attrNameLst>
                                          <p:attrName>style.visibility</p:attrName>
                                        </p:attrNameLst>
                                      </p:cBhvr>
                                      <p:to>
                                        <p:strVal val="visible"/>
                                      </p:to>
                                    </p:set>
                                    <p:anim calcmode="lin" valueType="num">
                                      <p:cBhvr additive="base">
                                        <p:cTn id="19" dur="500" fill="hold"/>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9">
                                            <p:txEl>
                                              <p:pRg st="2" end="2"/>
                                            </p:txEl>
                                          </p:spTgt>
                                        </p:tgtEl>
                                        <p:attrNameLst>
                                          <p:attrName>style.visibility</p:attrName>
                                        </p:attrNameLst>
                                      </p:cBhvr>
                                      <p:to>
                                        <p:strVal val="visible"/>
                                      </p:to>
                                    </p:set>
                                    <p:anim calcmode="lin" valueType="num">
                                      <p:cBhvr additive="base">
                                        <p:cTn id="25" dur="500" fill="hold"/>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9">
                                            <p:txEl>
                                              <p:pRg st="3" end="3"/>
                                            </p:txEl>
                                          </p:spTgt>
                                        </p:tgtEl>
                                        <p:attrNameLst>
                                          <p:attrName>style.visibility</p:attrName>
                                        </p:attrNameLst>
                                      </p:cBhvr>
                                      <p:to>
                                        <p:strVal val="visible"/>
                                      </p:to>
                                    </p:set>
                                    <p:anim calcmode="lin" valueType="num">
                                      <p:cBhvr additive="base">
                                        <p:cTn id="31" dur="500" fill="hold"/>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9">
                                            <p:txEl>
                                              <p:pRg st="4" end="4"/>
                                            </p:txEl>
                                          </p:spTgt>
                                        </p:tgtEl>
                                        <p:attrNameLst>
                                          <p:attrName>style.visibility</p:attrName>
                                        </p:attrNameLst>
                                      </p:cBhvr>
                                      <p:to>
                                        <p:strVal val="visible"/>
                                      </p:to>
                                    </p:set>
                                    <p:anim calcmode="lin" valueType="num">
                                      <p:cBhvr additive="base">
                                        <p:cTn id="37" dur="500" fill="hold"/>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39">
                                            <p:txEl>
                                              <p:pRg st="6" end="6"/>
                                            </p:txEl>
                                          </p:spTgt>
                                        </p:tgtEl>
                                        <p:attrNameLst>
                                          <p:attrName>style.visibility</p:attrName>
                                        </p:attrNameLst>
                                      </p:cBhvr>
                                      <p:to>
                                        <p:strVal val="visible"/>
                                      </p:to>
                                    </p:set>
                                    <p:anim calcmode="lin" valueType="num">
                                      <p:cBhvr additive="base">
                                        <p:cTn id="43" dur="500" fill="hold"/>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animBg="1"/>
      <p:bldP spid="11"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8F3D3D-B59A-48C4-98A3-5F22C18237EB}"/>
</file>

<file path=customXml/itemProps2.xml><?xml version="1.0" encoding="utf-8"?>
<ds:datastoreItem xmlns:ds="http://schemas.openxmlformats.org/officeDocument/2006/customXml" ds:itemID="{4551B9E3-1421-4EB7-B64E-227761F2E7AB}"/>
</file>

<file path=customXml/itemProps3.xml><?xml version="1.0" encoding="utf-8"?>
<ds:datastoreItem xmlns:ds="http://schemas.openxmlformats.org/officeDocument/2006/customXml" ds:itemID="{C94523C4-4625-4CB6-B0CD-A7BDE07CF19B}"/>
</file>

<file path=docProps/app.xml><?xml version="1.0" encoding="utf-8"?>
<Properties xmlns="http://schemas.openxmlformats.org/officeDocument/2006/extended-properties" xmlns:vt="http://schemas.openxmlformats.org/officeDocument/2006/docPropsVTypes">
  <TotalTime>1844</TotalTime>
  <Words>1480</Words>
  <Application>Microsoft Office PowerPoint</Application>
  <PresentationFormat>On-screen Show (16:9)</PresentationFormat>
  <Paragraphs>272</Paragraphs>
  <Slides>34</Slides>
  <Notes>34</Notes>
  <HiddenSlides>17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Wingdings</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Meghana D</cp:lastModifiedBy>
  <cp:revision>41</cp:revision>
  <dcterms:created xsi:type="dcterms:W3CDTF">2019-06-02T12:08:03Z</dcterms:created>
  <dcterms:modified xsi:type="dcterms:W3CDTF">2022-02-03T09:10:53Z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0x010100459FEDB7F3802F468C3F317ED9EE4CFD</vt:lpwstr>
  </property>
</Properties>
</file>