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notesSlides/notesSlide1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8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98" r:id="rId3"/>
    <p:sldId id="304" r:id="rId4"/>
    <p:sldId id="343" r:id="rId5"/>
    <p:sldId id="317" r:id="rId6"/>
    <p:sldId id="266" r:id="rId7"/>
    <p:sldId id="268" r:id="rId8"/>
    <p:sldId id="269" r:id="rId9"/>
    <p:sldId id="285" r:id="rId10"/>
    <p:sldId id="286" r:id="rId11"/>
    <p:sldId id="287" r:id="rId12"/>
    <p:sldId id="288" r:id="rId13"/>
    <p:sldId id="335" r:id="rId14"/>
    <p:sldId id="292" r:id="rId15"/>
    <p:sldId id="293" r:id="rId16"/>
    <p:sldId id="294" r:id="rId17"/>
    <p:sldId id="295" r:id="rId18"/>
    <p:sldId id="296" r:id="rId19"/>
    <p:sldId id="341" r:id="rId20"/>
    <p:sldId id="297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772">
          <p15:clr>
            <a:srgbClr val="A4A3A4"/>
          </p15:clr>
        </p15:guide>
        <p15:guide id="2" orient="horz" pos="792">
          <p15:clr>
            <a:srgbClr val="A4A3A4"/>
          </p15:clr>
        </p15:guide>
        <p15:guide id="3" orient="horz" pos="1140">
          <p15:clr>
            <a:srgbClr val="A4A3A4"/>
          </p15:clr>
        </p15:guide>
        <p15:guide id="4" orient="horz" pos="2451">
          <p15:clr>
            <a:srgbClr val="A4A3A4"/>
          </p15:clr>
        </p15:guide>
        <p15:guide id="5" orient="horz" pos="2172">
          <p15:clr>
            <a:srgbClr val="A4A3A4"/>
          </p15:clr>
        </p15:guide>
        <p15:guide id="6" pos="2208">
          <p15:clr>
            <a:srgbClr val="A4A3A4"/>
          </p15:clr>
        </p15:guide>
        <p15:guide id="7" pos="216">
          <p15:clr>
            <a:srgbClr val="A4A3A4"/>
          </p15:clr>
        </p15:guide>
        <p15:guide id="8" pos="5552">
          <p15:clr>
            <a:srgbClr val="A4A3A4"/>
          </p15:clr>
        </p15:guide>
        <p15:guide id="9" pos="888">
          <p15:clr>
            <a:srgbClr val="A4A3A4"/>
          </p15:clr>
        </p15:guide>
        <p15:guide id="10" pos="2880">
          <p15:clr>
            <a:srgbClr val="A4A3A4"/>
          </p15:clr>
        </p15:guide>
        <p15:guide id="11" pos="490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8495" autoAdjust="0"/>
  </p:normalViewPr>
  <p:slideViewPr>
    <p:cSldViewPr snapToGrid="0">
      <p:cViewPr varScale="1">
        <p:scale>
          <a:sx n="76" d="100"/>
          <a:sy n="76" d="100"/>
        </p:scale>
        <p:origin x="1260" y="84"/>
      </p:cViewPr>
      <p:guideLst>
        <p:guide orient="horz" pos="2772"/>
        <p:guide orient="horz" pos="792"/>
        <p:guide orient="horz" pos="1140"/>
        <p:guide orient="horz" pos="2451"/>
        <p:guide orient="horz" pos="2172"/>
        <p:guide pos="2208"/>
        <p:guide pos="216"/>
        <p:guide pos="5552"/>
        <p:guide pos="888"/>
        <p:guide pos="2880"/>
        <p:guide pos="49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IN" sz="1100" b="0" i="0" u="none" strike="noStrike" cap="none" dirty="0">
              <a:solidFill>
                <a:srgbClr val="000000"/>
              </a:solidFill>
              <a:effectLst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IN" b="0" dirty="0">
              <a:effectLst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b="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generated with high confidenc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800" y="183600"/>
            <a:ext cx="1022401" cy="766801"/>
          </a:xfrm>
          <a:prstGeom prst="rect">
            <a:avLst/>
          </a:prstGeom>
        </p:spPr>
      </p:pic>
      <p:pic>
        <p:nvPicPr>
          <p:cNvPr id="18" name="Picture 17" descr="A picture containing colorful, colored&#10;&#10;Description generated with very high confidence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03" b="37531"/>
          <a:stretch>
            <a:fillRect/>
          </a:stretch>
        </p:blipFill>
        <p:spPr>
          <a:xfrm>
            <a:off x="0" y="4849200"/>
            <a:ext cx="9144000" cy="294300"/>
          </a:xfrm>
          <a:prstGeom prst="rect">
            <a:avLst/>
          </a:prstGeom>
        </p:spPr>
      </p:pic>
      <p:sp>
        <p:nvSpPr>
          <p:cNvPr id="13" name="Oval 12"/>
          <p:cNvSpPr/>
          <p:nvPr userDrawn="1"/>
        </p:nvSpPr>
        <p:spPr>
          <a:xfrm>
            <a:off x="8946830" y="4943496"/>
            <a:ext cx="576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 dirty="0"/>
          </a:p>
        </p:txBody>
      </p:sp>
      <p:sp>
        <p:nvSpPr>
          <p:cNvPr id="25" name="Oval 24"/>
          <p:cNvSpPr/>
          <p:nvPr userDrawn="1"/>
        </p:nvSpPr>
        <p:spPr>
          <a:xfrm>
            <a:off x="8870400" y="4943496"/>
            <a:ext cx="576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 dirty="0"/>
          </a:p>
        </p:txBody>
      </p:sp>
      <p:sp>
        <p:nvSpPr>
          <p:cNvPr id="26" name="Oval 25"/>
          <p:cNvSpPr/>
          <p:nvPr userDrawn="1"/>
        </p:nvSpPr>
        <p:spPr>
          <a:xfrm>
            <a:off x="8793970" y="4943496"/>
            <a:ext cx="576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 dirty="0"/>
          </a:p>
        </p:txBody>
      </p:sp>
      <p:sp>
        <p:nvSpPr>
          <p:cNvPr id="27" name="Oval 26"/>
          <p:cNvSpPr/>
          <p:nvPr userDrawn="1"/>
        </p:nvSpPr>
        <p:spPr>
          <a:xfrm>
            <a:off x="8717540" y="4943496"/>
            <a:ext cx="576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808000" y="431425"/>
            <a:ext cx="3527998" cy="4280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70050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25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Question: 06</a:t>
            </a:r>
            <a:endParaRPr lang="en-US" sz="25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0200" y="863600"/>
            <a:ext cx="8343900" cy="452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800" b="1" dirty="0" smtClean="0"/>
          </a:p>
          <a:p>
            <a:r>
              <a:rPr lang="en-US" sz="1800" b="1" dirty="0" smtClean="0"/>
              <a:t>The following elements can be fitted in one of the following diagrams. Select the appropriate option.</a:t>
            </a:r>
          </a:p>
          <a:p>
            <a:r>
              <a:rPr lang="en-US" sz="1800" b="1" dirty="0" smtClean="0"/>
              <a:t>Gold, Metal, Zinc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							</a:t>
            </a:r>
            <a:r>
              <a:rPr lang="en-US" sz="1800" i="1" dirty="0" smtClean="0"/>
              <a:t>Answer: </a:t>
            </a:r>
            <a:r>
              <a:rPr lang="en-US" sz="1800" b="1" i="1" dirty="0" smtClean="0"/>
              <a:t>C</a:t>
            </a:r>
            <a:endParaRPr lang="en-US" sz="1800" i="1" dirty="0" smtClean="0"/>
          </a:p>
          <a:p>
            <a:endParaRPr lang="en-US" sz="1800" i="1" dirty="0"/>
          </a:p>
        </p:txBody>
      </p:sp>
      <p:pic>
        <p:nvPicPr>
          <p:cNvPr id="48130" name="Picture 2" descr="https://static.examsbook.com/uploads/df2e5415f85acd6750aa2bf844dcc370948f436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77030" y="1736726"/>
            <a:ext cx="3136900" cy="2336800"/>
          </a:xfrm>
          <a:prstGeom prst="rect">
            <a:avLst/>
          </a:prstGeom>
          <a:noFill/>
        </p:spPr>
      </p:pic>
      <p:pic>
        <p:nvPicPr>
          <p:cNvPr id="8" name="Google Shape;68;p15"/>
          <p:cNvPicPr preferRelativeResize="0"/>
          <p:nvPr/>
        </p:nvPicPr>
        <p:blipFill rotWithShape="1">
          <a:blip r:embed="rId5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</p:spPr>
        <p:txBody>
          <a:bodyPr/>
          <a:lstStyle/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							</a:t>
            </a:r>
          </a:p>
          <a:p>
            <a:pPr marL="114300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							</a:t>
            </a:r>
          </a:p>
          <a:p>
            <a:pPr marL="114300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							</a:t>
            </a:r>
            <a:r>
              <a:rPr lang="en-IN" i="1" dirty="0" smtClean="0">
                <a:solidFill>
                  <a:schemeClr val="tx1"/>
                </a:solidFill>
              </a:rPr>
              <a:t>Answer: </a:t>
            </a:r>
            <a:r>
              <a:rPr lang="en-IN" b="1" i="1" dirty="0" smtClean="0">
                <a:solidFill>
                  <a:schemeClr val="tx1"/>
                </a:solidFill>
              </a:rPr>
              <a:t>A</a:t>
            </a:r>
            <a:endParaRPr lang="en-IN" i="1" dirty="0">
              <a:solidFill>
                <a:schemeClr val="tx1"/>
              </a:solidFill>
            </a:endParaRPr>
          </a:p>
        </p:txBody>
      </p:sp>
      <p:sp>
        <p:nvSpPr>
          <p:cNvPr id="4" name="Google Shape;70;p15"/>
          <p:cNvSpPr>
            <a:spLocks noGrp="1"/>
          </p:cNvSpPr>
          <p:nvPr>
            <p:ph type="title"/>
          </p:nvPr>
        </p:nvSpPr>
        <p:spPr>
          <a:xfrm>
            <a:off x="0" y="152400"/>
            <a:ext cx="6541477" cy="502418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25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Question: 07</a:t>
            </a:r>
            <a:endParaRPr lang="en-US" sz="25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7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983604" y="110532"/>
            <a:ext cx="1831460" cy="80014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342900" y="850900"/>
            <a:ext cx="8801100" cy="3353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endParaRPr lang="en-US" sz="1800" b="1" dirty="0" smtClean="0"/>
          </a:p>
          <a:p>
            <a:pPr fontAlgn="b"/>
            <a:r>
              <a:rPr lang="en-US" sz="1800" b="1" dirty="0" smtClean="0"/>
              <a:t>The following elements can be fitted in one of the following diagrams. Select     the appropriate option.</a:t>
            </a:r>
          </a:p>
          <a:p>
            <a:pPr fontAlgn="b"/>
            <a:r>
              <a:rPr lang="en-US" sz="1800" b="1" dirty="0" smtClean="0"/>
              <a:t>Iron, Copper, Brass		</a:t>
            </a:r>
          </a:p>
          <a:p>
            <a:pPr fontAlgn="b"/>
            <a:endParaRPr lang="en-US" sz="1800" b="1" dirty="0" smtClean="0"/>
          </a:p>
          <a:p>
            <a:pPr fontAlgn="b"/>
            <a:endParaRPr lang="en-US" sz="1800" b="1" dirty="0" smtClean="0"/>
          </a:p>
          <a:p>
            <a:pPr fontAlgn="b"/>
            <a:endParaRPr lang="en-US" sz="1800" b="1" dirty="0" smtClean="0"/>
          </a:p>
          <a:p>
            <a:pPr fontAlgn="b"/>
            <a:endParaRPr lang="en-US" sz="1800" b="1" dirty="0" smtClean="0"/>
          </a:p>
          <a:p>
            <a:pPr fontAlgn="b"/>
            <a:endParaRPr lang="en-US" sz="1800" b="1" dirty="0" smtClean="0"/>
          </a:p>
          <a:p>
            <a:pPr fontAlgn="b"/>
            <a:endParaRPr lang="en-US" sz="1800" b="1" dirty="0" smtClean="0"/>
          </a:p>
          <a:p>
            <a:pPr fontAlgn="b"/>
            <a:endParaRPr lang="en-US" sz="1800" b="1" dirty="0" smtClean="0"/>
          </a:p>
          <a:p>
            <a:pPr fontAlgn="b"/>
            <a:endParaRPr lang="en-US" dirty="0"/>
          </a:p>
        </p:txBody>
      </p:sp>
      <p:pic>
        <p:nvPicPr>
          <p:cNvPr id="44033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46500" y="1661794"/>
            <a:ext cx="2616200" cy="239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Google Shape;68;p15"/>
          <p:cNvPicPr preferRelativeResize="0"/>
          <p:nvPr/>
        </p:nvPicPr>
        <p:blipFill rotWithShape="1">
          <a:blip r:embed="rId5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00" y="838200"/>
            <a:ext cx="8520600" cy="4114800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</a:rPr>
              <a:t>The following elements can be fitted in one of the following diagrams. Select the appropriate option.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</a:rPr>
              <a:t>Pant, Shirt, Cloth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</a:rPr>
              <a:t>							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</a:rPr>
              <a:t>							</a:t>
            </a:r>
            <a:r>
              <a:rPr lang="en-US" i="1" dirty="0" smtClean="0">
                <a:solidFill>
                  <a:schemeClr val="tx1"/>
                </a:solidFill>
              </a:rPr>
              <a:t>Answer: </a:t>
            </a:r>
            <a:r>
              <a:rPr lang="en-US" b="1" i="1" dirty="0" smtClean="0">
                <a:solidFill>
                  <a:schemeClr val="tx1"/>
                </a:solidFill>
              </a:rPr>
              <a:t>D</a:t>
            </a:r>
            <a:endParaRPr lang="en-US" b="1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</a:rPr>
              <a:t>							</a:t>
            </a: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524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25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Question: 08</a:t>
            </a:r>
            <a:endParaRPr lang="en-US" sz="25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37890" name="Picture 2" descr="https://static.examsbook.com/uploads/749f9ccfa9942b3c26d8e3183749e0a9616ccd3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56100" y="1397000"/>
            <a:ext cx="3314700" cy="2578100"/>
          </a:xfrm>
          <a:prstGeom prst="rect">
            <a:avLst/>
          </a:prstGeom>
          <a:noFill/>
        </p:spPr>
      </p:pic>
      <p:pic>
        <p:nvPicPr>
          <p:cNvPr id="8" name="Google Shape;68;p15"/>
          <p:cNvPicPr preferRelativeResize="0"/>
          <p:nvPr/>
        </p:nvPicPr>
        <p:blipFill rotWithShape="1">
          <a:blip r:embed="rId5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500" y="850900"/>
            <a:ext cx="8856518" cy="3784600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</a:rPr>
              <a:t>Select the figure which shows the relation between Athletes, Footballers &amp; Cricketers.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</a:rPr>
              <a:t>							</a:t>
            </a:r>
            <a:r>
              <a:rPr lang="en-US" i="1" dirty="0" smtClean="0">
                <a:solidFill>
                  <a:schemeClr val="tx1"/>
                </a:solidFill>
              </a:rPr>
              <a:t>Answer: </a:t>
            </a:r>
            <a:r>
              <a:rPr lang="en-US" b="1" i="1" dirty="0" smtClean="0">
                <a:solidFill>
                  <a:schemeClr val="tx1"/>
                </a:solidFill>
              </a:rPr>
              <a:t>B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US" b="1" dirty="0" smtClean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524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IN" sz="25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Question: 09</a:t>
            </a:r>
            <a:endParaRPr lang="en-US" sz="25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33794" name="Picture 2" descr="https://static.examsbook.com/uploads/465fd0bee379c1b4138a94ddcc71b4a44e95c758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95500" y="1590675"/>
            <a:ext cx="3378200" cy="2409825"/>
          </a:xfrm>
          <a:prstGeom prst="rect">
            <a:avLst/>
          </a:prstGeom>
          <a:noFill/>
        </p:spPr>
      </p:pic>
      <p:pic>
        <p:nvPicPr>
          <p:cNvPr id="8" name="Google Shape;68;p15"/>
          <p:cNvPicPr preferRelativeResize="0"/>
          <p:nvPr/>
        </p:nvPicPr>
        <p:blipFill rotWithShape="1">
          <a:blip r:embed="rId5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4000" y="876300"/>
            <a:ext cx="8578300" cy="4114800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</a:rPr>
              <a:t>Which figure represents Carrot, Food &amp; Vegetable?</a:t>
            </a:r>
          </a:p>
          <a:p>
            <a:pPr>
              <a:lnSpc>
                <a:spcPct val="150000"/>
              </a:lnSpc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</a:rPr>
              <a:t>								</a:t>
            </a:r>
            <a:r>
              <a:rPr lang="en-US" i="1" dirty="0" smtClean="0">
                <a:solidFill>
                  <a:schemeClr val="tx1"/>
                </a:solidFill>
              </a:rPr>
              <a:t>Answer: </a:t>
            </a:r>
            <a:r>
              <a:rPr lang="en-US" b="1" i="1" dirty="0" smtClean="0">
                <a:solidFill>
                  <a:schemeClr val="tx1"/>
                </a:solidFill>
              </a:rPr>
              <a:t>A</a:t>
            </a:r>
            <a:endParaRPr lang="en-US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None/>
            </a:pPr>
            <a:endParaRPr lang="en-US" b="1" dirty="0" smtClean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524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5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Question: 10</a:t>
            </a:r>
            <a:endParaRPr lang="en-US" sz="25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78100" y="1425574"/>
            <a:ext cx="2984500" cy="254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Google Shape;68;p15"/>
          <p:cNvPicPr preferRelativeResize="0"/>
          <p:nvPr/>
        </p:nvPicPr>
        <p:blipFill rotWithShape="1">
          <a:blip r:embed="rId5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800" y="762000"/>
            <a:ext cx="8654500" cy="3848100"/>
          </a:xfrm>
        </p:spPr>
        <p:txBody>
          <a:bodyPr/>
          <a:lstStyle/>
          <a:p>
            <a:pPr marL="114300" indent="0"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The following elements can be fitted in one of the following </a:t>
            </a:r>
          </a:p>
          <a:p>
            <a:pPr marL="11430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diagrams. Select the appropriate option.</a:t>
            </a:r>
          </a:p>
          <a:p>
            <a:pPr marL="11430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Nitrogen, Hydrogen, Water</a:t>
            </a:r>
          </a:p>
          <a:p>
            <a:pPr marL="114300" indent="0"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							</a:t>
            </a:r>
            <a:r>
              <a:rPr lang="en-US" i="1" dirty="0" smtClean="0">
                <a:solidFill>
                  <a:schemeClr val="tx1"/>
                </a:solidFill>
              </a:rPr>
              <a:t>Answer: </a:t>
            </a:r>
            <a:r>
              <a:rPr lang="en-US" b="1" i="1" dirty="0" smtClean="0">
                <a:solidFill>
                  <a:schemeClr val="tx1"/>
                </a:solidFill>
              </a:rPr>
              <a:t>C</a:t>
            </a:r>
            <a:endParaRPr lang="en-US" b="1" i="1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25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Question: 11</a:t>
            </a:r>
            <a:endParaRPr lang="en-US" sz="25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27600" y="1483360"/>
            <a:ext cx="3098800" cy="2390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Google Shape;68;p15"/>
          <p:cNvPicPr preferRelativeResize="0"/>
          <p:nvPr/>
        </p:nvPicPr>
        <p:blipFill rotWithShape="1">
          <a:blip r:embed="rId5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25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65" y="876300"/>
            <a:ext cx="9088581" cy="3681413"/>
          </a:xfrm>
        </p:spPr>
        <p:txBody>
          <a:bodyPr/>
          <a:lstStyle/>
          <a:p>
            <a:pPr marL="114300" indent="0"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Which of the following diagrams indicates the best relation between Steel, Wood, and Building Material?</a:t>
            </a:r>
          </a:p>
          <a:p>
            <a:pPr marL="114300" indent="0"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							</a:t>
            </a:r>
          </a:p>
          <a:p>
            <a:pPr marL="11430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							</a:t>
            </a:r>
            <a:r>
              <a:rPr lang="en-US" i="1" dirty="0" smtClean="0">
                <a:solidFill>
                  <a:schemeClr val="tx1"/>
                </a:solidFill>
              </a:rPr>
              <a:t>Answer: </a:t>
            </a:r>
            <a:r>
              <a:rPr lang="en-US" b="1" i="1" dirty="0" smtClean="0">
                <a:solidFill>
                  <a:schemeClr val="tx1"/>
                </a:solidFill>
              </a:rPr>
              <a:t>A</a:t>
            </a:r>
          </a:p>
          <a:p>
            <a:pPr marL="114300" indent="0">
              <a:buNone/>
            </a:pPr>
            <a:endParaRPr lang="en-US" b="1" i="1" dirty="0" smtClean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IN" sz="25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Question: 12</a:t>
            </a:r>
            <a:endParaRPr lang="en-US" sz="25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95450" y="2016125"/>
            <a:ext cx="39751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Google Shape;68;p15"/>
          <p:cNvPicPr preferRelativeResize="0"/>
          <p:nvPr/>
        </p:nvPicPr>
        <p:blipFill rotWithShape="1">
          <a:blip r:embed="rId5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101" y="863600"/>
            <a:ext cx="8793162" cy="4038600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</a:rPr>
              <a:t>Which of the following diagrams indicates the best relation between </a:t>
            </a:r>
            <a:r>
              <a:rPr lang="en-IN" altLang="en-US" b="1" dirty="0" smtClean="0">
                <a:solidFill>
                  <a:schemeClr val="tx1"/>
                </a:solidFill>
              </a:rPr>
              <a:t>Humans</a:t>
            </a:r>
            <a:r>
              <a:rPr lang="en-US" b="1" dirty="0" smtClean="0">
                <a:solidFill>
                  <a:schemeClr val="tx1"/>
                </a:solidFill>
              </a:rPr>
              <a:t>, Doctors, and Patients?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</a:rPr>
              <a:t>							</a:t>
            </a:r>
            <a:r>
              <a:rPr lang="en-US" i="1" dirty="0" smtClean="0">
                <a:solidFill>
                  <a:schemeClr val="tx1"/>
                </a:solidFill>
              </a:rPr>
              <a:t>Answer: </a:t>
            </a:r>
            <a:r>
              <a:rPr lang="en-US" b="1" i="1" dirty="0" smtClean="0">
                <a:solidFill>
                  <a:schemeClr val="tx1"/>
                </a:solidFill>
              </a:rPr>
              <a:t>C</a:t>
            </a:r>
            <a:endParaRPr lang="en-US" b="1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</a:rPr>
              <a:t>							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</a:t>
            </a:r>
            <a:r>
              <a:rPr lang="en-IN" sz="25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Question: 13</a:t>
            </a:r>
            <a:endParaRPr lang="en-US" sz="25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24100" y="1765300"/>
            <a:ext cx="3771900" cy="2311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Google Shape;68;p15"/>
          <p:cNvPicPr preferRelativeResize="0"/>
          <p:nvPr/>
        </p:nvPicPr>
        <p:blipFill rotWithShape="1">
          <a:blip r:embed="rId5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825500"/>
            <a:ext cx="8603700" cy="3732213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From the above Venn diagram, what is the set</a:t>
            </a:r>
          </a:p>
          <a:p>
            <a:pPr marL="11430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 U - T?</a:t>
            </a:r>
          </a:p>
          <a:p>
            <a:pPr marL="114300" indent="0"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{</a:t>
            </a:r>
            <a:r>
              <a:rPr lang="en-US" dirty="0" err="1" smtClean="0">
                <a:solidFill>
                  <a:schemeClr val="tx1"/>
                </a:solidFill>
              </a:rPr>
              <a:t>casey</a:t>
            </a:r>
            <a:r>
              <a:rPr lang="en-US" dirty="0" smtClean="0">
                <a:solidFill>
                  <a:schemeClr val="tx1"/>
                </a:solidFill>
              </a:rPr>
              <a:t>, drew, jade}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{</a:t>
            </a:r>
            <a:r>
              <a:rPr lang="en-US" dirty="0" err="1" smtClean="0">
                <a:solidFill>
                  <a:schemeClr val="tx1"/>
                </a:solidFill>
              </a:rPr>
              <a:t>alex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blair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erin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francis</a:t>
            </a:r>
            <a:r>
              <a:rPr lang="en-US" dirty="0" smtClean="0">
                <a:solidFill>
                  <a:schemeClr val="tx1"/>
                </a:solidFill>
              </a:rPr>
              <a:t>, glen, hunter, </a:t>
            </a:r>
            <a:r>
              <a:rPr lang="en-US" dirty="0" err="1" smtClean="0">
                <a:solidFill>
                  <a:schemeClr val="tx1"/>
                </a:solidFill>
              </a:rPr>
              <a:t>ira</a:t>
            </a:r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{</a:t>
            </a:r>
            <a:r>
              <a:rPr lang="en-US" dirty="0" err="1" smtClean="0">
                <a:solidFill>
                  <a:schemeClr val="tx1"/>
                </a:solidFill>
              </a:rPr>
              <a:t>alex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blair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erin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francis</a:t>
            </a:r>
            <a:r>
              <a:rPr lang="en-US" dirty="0" smtClean="0">
                <a:solidFill>
                  <a:schemeClr val="tx1"/>
                </a:solidFill>
              </a:rPr>
              <a:t>, hunter, </a:t>
            </a:r>
            <a:r>
              <a:rPr lang="en-US" dirty="0" err="1" smtClean="0">
                <a:solidFill>
                  <a:schemeClr val="tx1"/>
                </a:solidFill>
              </a:rPr>
              <a:t>ira</a:t>
            </a:r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{</a:t>
            </a:r>
            <a:r>
              <a:rPr lang="en-US" dirty="0" err="1" smtClean="0">
                <a:solidFill>
                  <a:schemeClr val="tx1"/>
                </a:solidFill>
              </a:rPr>
              <a:t>blair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erin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francis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ira</a:t>
            </a:r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							</a:t>
            </a:r>
            <a:r>
              <a:rPr lang="en-US" i="1" dirty="0" smtClean="0">
                <a:solidFill>
                  <a:schemeClr val="tx1"/>
                </a:solidFill>
              </a:rPr>
              <a:t>Answer: </a:t>
            </a:r>
            <a:r>
              <a:rPr lang="en-US" b="1" i="1" dirty="0" smtClean="0">
                <a:solidFill>
                  <a:schemeClr val="tx1"/>
                </a:solidFill>
              </a:rPr>
              <a:t>B</a:t>
            </a:r>
            <a:endParaRPr lang="en-US" i="1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IN" b="1" i="1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</a:t>
            </a:r>
            <a:r>
              <a:rPr lang="en-IN" sz="25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Question: 14</a:t>
            </a:r>
            <a:endParaRPr lang="en-US" sz="25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75325" y="1046163"/>
            <a:ext cx="295275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Google Shape;68;p15"/>
          <p:cNvPicPr preferRelativeResize="0"/>
          <p:nvPr/>
        </p:nvPicPr>
        <p:blipFill rotWithShape="1">
          <a:blip r:embed="rId5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762000"/>
            <a:ext cx="8520600" cy="4025900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U - T is the set of elements that are in U but not in T</a:t>
            </a:r>
          </a:p>
          <a:p>
            <a:pPr marL="11430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				= {</a:t>
            </a:r>
            <a:r>
              <a:rPr lang="en-US" dirty="0" err="1" smtClean="0">
                <a:solidFill>
                  <a:schemeClr val="tx1"/>
                </a:solidFill>
              </a:rPr>
              <a:t>alex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blair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erin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francis</a:t>
            </a:r>
            <a:r>
              <a:rPr lang="en-US" dirty="0" smtClean="0">
                <a:solidFill>
                  <a:schemeClr val="tx1"/>
                </a:solidFill>
              </a:rPr>
              <a:t>, glen, hunter, </a:t>
            </a:r>
            <a:r>
              <a:rPr lang="en-US" dirty="0" err="1" smtClean="0">
                <a:solidFill>
                  <a:schemeClr val="tx1"/>
                </a:solidFill>
              </a:rPr>
              <a:t>ira</a:t>
            </a:r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pPr marL="11430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</a:t>
            </a:r>
            <a:r>
              <a:rPr lang="en-IN" sz="25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Explanation :</a:t>
            </a:r>
            <a:endParaRPr lang="en-US" sz="25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65300" y="1187450"/>
            <a:ext cx="3695700" cy="277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Google Shape;68;p15"/>
          <p:cNvPicPr preferRelativeResize="0"/>
          <p:nvPr/>
        </p:nvPicPr>
        <p:blipFill rotWithShape="1">
          <a:blip r:embed="rId5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2" y="1683657"/>
            <a:ext cx="8699500" cy="1802494"/>
          </a:xfrm>
        </p:spPr>
        <p:txBody>
          <a:bodyPr/>
          <a:lstStyle/>
          <a:p>
            <a:pPr marL="114300" indent="0">
              <a:buNone/>
            </a:pPr>
            <a:r>
              <a:rPr lang="en-IN" sz="6000" b="1" dirty="0" smtClean="0">
                <a:solidFill>
                  <a:schemeClr val="tx1"/>
                </a:solidFill>
              </a:rPr>
              <a:t>   VENN DIAGRAMS</a:t>
            </a:r>
            <a:endParaRPr lang="en-IN" sz="6600" b="1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082971" y="174171"/>
            <a:ext cx="1959429" cy="826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4000" y="876300"/>
            <a:ext cx="8578300" cy="426720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</a:rPr>
              <a:t>From the above Venn diagram, what is 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</a:rPr>
              <a:t>the set (S ∩ T) ∪ V?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{</a:t>
            </a:r>
            <a:r>
              <a:rPr lang="en-US" dirty="0" err="1" smtClean="0">
                <a:solidFill>
                  <a:schemeClr val="tx1"/>
                </a:solidFill>
              </a:rPr>
              <a:t>casey</a:t>
            </a:r>
            <a:r>
              <a:rPr lang="en-US" dirty="0" smtClean="0">
                <a:solidFill>
                  <a:schemeClr val="tx1"/>
                </a:solidFill>
              </a:rPr>
              <a:t>, drew, jade, glen}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{</a:t>
            </a:r>
            <a:r>
              <a:rPr lang="en-US" dirty="0" err="1" smtClean="0">
                <a:solidFill>
                  <a:schemeClr val="tx1"/>
                </a:solidFill>
              </a:rPr>
              <a:t>alex</a:t>
            </a:r>
            <a:r>
              <a:rPr lang="en-US" dirty="0" smtClean="0">
                <a:solidFill>
                  <a:schemeClr val="tx1"/>
                </a:solidFill>
              </a:rPr>
              <a:t>, glen, hunter, jade}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{</a:t>
            </a:r>
            <a:r>
              <a:rPr lang="en-US" dirty="0" err="1" smtClean="0">
                <a:solidFill>
                  <a:schemeClr val="tx1"/>
                </a:solidFill>
              </a:rPr>
              <a:t>casey</a:t>
            </a:r>
            <a:r>
              <a:rPr lang="en-US" dirty="0" smtClean="0">
                <a:solidFill>
                  <a:schemeClr val="tx1"/>
                </a:solidFill>
              </a:rPr>
              <a:t>, drew, glen}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{drew, jade}</a:t>
            </a:r>
          </a:p>
          <a:p>
            <a:pPr>
              <a:lnSpc>
                <a:spcPct val="150000"/>
              </a:lnSpc>
              <a:buFont typeface="+mj-lt"/>
              <a:buAutoNum type="alphaUcPeriod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								</a:t>
            </a:r>
          </a:p>
          <a:p>
            <a:pPr>
              <a:lnSpc>
                <a:spcPct val="15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</a:rPr>
              <a:t>							</a:t>
            </a:r>
            <a:r>
              <a:rPr lang="en-US" b="1" i="1" dirty="0" smtClean="0">
                <a:solidFill>
                  <a:schemeClr val="tx1"/>
                </a:solidFill>
              </a:rPr>
              <a:t>	</a:t>
            </a:r>
            <a:r>
              <a:rPr lang="en-US" i="1" dirty="0" smtClean="0">
                <a:solidFill>
                  <a:schemeClr val="tx1"/>
                </a:solidFill>
              </a:rPr>
              <a:t>Answer: </a:t>
            </a:r>
            <a:r>
              <a:rPr lang="en-US" b="1" i="1" dirty="0" smtClean="0">
                <a:solidFill>
                  <a:schemeClr val="tx1"/>
                </a:solidFill>
              </a:rPr>
              <a:t>A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2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</a:t>
            </a:r>
            <a:r>
              <a:rPr lang="en-IN" sz="25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Question: 15</a:t>
            </a:r>
            <a:endParaRPr lang="en-US" sz="25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0" y="1016000"/>
            <a:ext cx="3835400" cy="269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Google Shape;68;p15"/>
          <p:cNvPicPr preferRelativeResize="0"/>
          <p:nvPr/>
        </p:nvPicPr>
        <p:blipFill rotWithShape="1">
          <a:blip r:embed="rId5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41638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TextBox 9"/>
          <p:cNvSpPr txBox="1"/>
          <p:nvPr/>
        </p:nvSpPr>
        <p:spPr>
          <a:xfrm>
            <a:off x="1" y="141778"/>
            <a:ext cx="350520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VENN DIAGRAMS:</a:t>
            </a:r>
            <a:endParaRPr lang="en-US" sz="25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976630"/>
            <a:ext cx="8839200" cy="2999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 smtClean="0"/>
              <a:t> Venn diagrams are an efficient way of representing and </a:t>
            </a: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1800" dirty="0" smtClean="0"/>
              <a:t>     analyzing sets and performing set operations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 smtClean="0"/>
              <a:t>  Sets are generally represented by circles.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 smtClean="0"/>
              <a:t> The universal set is represented by a rectangle that encloses all other sets.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b="1" dirty="0" smtClean="0"/>
              <a:t> ∪</a:t>
            </a:r>
            <a:r>
              <a:rPr lang="en-US" sz="1800" dirty="0" smtClean="0"/>
              <a:t> is Union: is in either set or both sets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b="1" dirty="0" smtClean="0"/>
              <a:t> ∩</a:t>
            </a:r>
            <a:r>
              <a:rPr lang="en-US" sz="1800" dirty="0" smtClean="0"/>
              <a:t> is Intersection: only in both sets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b="1" dirty="0" smtClean="0"/>
              <a:t> −</a:t>
            </a:r>
            <a:r>
              <a:rPr lang="en-US" sz="1800" dirty="0" smtClean="0"/>
              <a:t> is Difference: in one set but not the other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41638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TextBox 9"/>
          <p:cNvSpPr txBox="1"/>
          <p:nvPr/>
        </p:nvSpPr>
        <p:spPr>
          <a:xfrm>
            <a:off x="1" y="141778"/>
            <a:ext cx="350520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VENN DIAGRAMS:</a:t>
            </a:r>
            <a:endParaRPr lang="en-US" sz="25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2525" y="2135505"/>
            <a:ext cx="3589020" cy="24396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5200" y="1000760"/>
            <a:ext cx="1899920" cy="16249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05" y="616585"/>
            <a:ext cx="2651760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41638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TextBox 9"/>
          <p:cNvSpPr txBox="1"/>
          <p:nvPr/>
        </p:nvSpPr>
        <p:spPr>
          <a:xfrm>
            <a:off x="0" y="141778"/>
            <a:ext cx="3505201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Question: 01</a:t>
            </a:r>
            <a:endParaRPr lang="en-US" sz="25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7500" y="829310"/>
            <a:ext cx="9144000" cy="4292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/>
              <a:t>Which of the following Venn- diagram correctly illustrates the</a:t>
            </a:r>
          </a:p>
          <a:p>
            <a:r>
              <a:rPr lang="en-US" sz="1800" b="1" dirty="0" smtClean="0"/>
              <a:t>relationship among the classes : Tennis fans, Cricket players, Students</a:t>
            </a:r>
          </a:p>
          <a:p>
            <a:endParaRPr lang="en-US" sz="1800" b="1" dirty="0" smtClean="0"/>
          </a:p>
          <a:p>
            <a:endParaRPr lang="en-US" sz="1800" b="1" dirty="0" smtClean="0"/>
          </a:p>
          <a:p>
            <a:endParaRPr lang="en-US" sz="1800" b="1" dirty="0" smtClean="0"/>
          </a:p>
          <a:p>
            <a:endParaRPr lang="en-US" sz="1800" b="1" dirty="0" smtClean="0"/>
          </a:p>
          <a:p>
            <a:endParaRPr lang="en-US" sz="1800" b="1" dirty="0" smtClean="0"/>
          </a:p>
          <a:p>
            <a:endParaRPr lang="en-US" sz="1800" b="1" dirty="0" smtClean="0"/>
          </a:p>
          <a:p>
            <a:pPr marL="342900" indent="-342900">
              <a:buFont typeface="+mj-lt"/>
              <a:buAutoNum type="alphaUcPeriod"/>
            </a:pPr>
            <a:r>
              <a:rPr lang="en-US" sz="1800" dirty="0" smtClean="0">
                <a:solidFill>
                  <a:schemeClr val="tx1"/>
                </a:solidFill>
              </a:rPr>
              <a:t>1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 smtClean="0">
                <a:solidFill>
                  <a:schemeClr val="tx1"/>
                </a:solidFill>
              </a:rPr>
              <a:t>2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 smtClean="0">
                <a:solidFill>
                  <a:schemeClr val="tx1"/>
                </a:solidFill>
              </a:rPr>
              <a:t>3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 smtClean="0">
                <a:solidFill>
                  <a:schemeClr val="tx1"/>
                </a:solidFill>
              </a:rPr>
              <a:t>4</a:t>
            </a:r>
          </a:p>
          <a:p>
            <a:pPr marL="342900" indent="-342900"/>
            <a:r>
              <a:rPr lang="en-US" sz="1800" dirty="0" smtClean="0">
                <a:solidFill>
                  <a:schemeClr val="tx1"/>
                </a:solidFill>
              </a:rPr>
              <a:t>								</a:t>
            </a:r>
          </a:p>
          <a:p>
            <a:pPr marL="342900" indent="-342900"/>
            <a:r>
              <a:rPr lang="en-US" sz="1800" b="1" dirty="0" smtClean="0">
                <a:solidFill>
                  <a:schemeClr val="tx1"/>
                </a:solidFill>
              </a:rPr>
              <a:t>								</a:t>
            </a:r>
            <a:r>
              <a:rPr lang="en-US" sz="1800" i="1" dirty="0" smtClean="0"/>
              <a:t>Answer: </a:t>
            </a:r>
            <a:r>
              <a:rPr lang="en-US" sz="1800" b="1" i="1" dirty="0" smtClean="0"/>
              <a:t>A</a:t>
            </a:r>
            <a:endParaRPr lang="en-US" sz="1800" b="1" i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57780" y="1784985"/>
            <a:ext cx="4029075" cy="2020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70;p15"/>
          <p:cNvSpPr/>
          <p:nvPr/>
        </p:nvSpPr>
        <p:spPr>
          <a:xfrm>
            <a:off x="0" y="135577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0" y="135577"/>
            <a:ext cx="3267157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Question: 02</a:t>
            </a:r>
            <a:endParaRPr lang="en-US" sz="25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5600" y="825500"/>
            <a:ext cx="9042400" cy="452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/>
              <a:t>Which of the following diagram shows the relation between </a:t>
            </a:r>
          </a:p>
          <a:p>
            <a:r>
              <a:rPr lang="en-US" sz="1800" b="1" dirty="0" smtClean="0"/>
              <a:t>Sun, Moon, &amp; Stars?</a:t>
            </a:r>
          </a:p>
          <a:p>
            <a:endParaRPr lang="en-US" sz="1800" b="1" dirty="0" smtClean="0"/>
          </a:p>
          <a:p>
            <a:endParaRPr lang="en-US" sz="1800" b="1" dirty="0" smtClean="0"/>
          </a:p>
          <a:p>
            <a:endParaRPr lang="en-US" sz="1800" b="1" dirty="0" smtClean="0"/>
          </a:p>
          <a:p>
            <a:endParaRPr lang="en-US" sz="1800" b="1" dirty="0" smtClean="0"/>
          </a:p>
          <a:p>
            <a:endParaRPr lang="en-US" sz="1800" b="1" dirty="0" smtClean="0"/>
          </a:p>
          <a:p>
            <a:endParaRPr lang="en-US" sz="1800" b="1" dirty="0" smtClean="0"/>
          </a:p>
          <a:p>
            <a:endParaRPr lang="en-US" sz="1800" b="1" dirty="0" smtClean="0"/>
          </a:p>
          <a:p>
            <a:endParaRPr lang="en-US" sz="1800" b="1" dirty="0" smtClean="0"/>
          </a:p>
          <a:p>
            <a:endParaRPr lang="en-US" sz="1800" b="1" dirty="0" smtClean="0"/>
          </a:p>
          <a:p>
            <a:endParaRPr lang="en-US" sz="1800" b="1" dirty="0" smtClean="0"/>
          </a:p>
          <a:p>
            <a:r>
              <a:rPr lang="en-US" sz="1800" b="1" dirty="0" smtClean="0"/>
              <a:t>							</a:t>
            </a:r>
          </a:p>
          <a:p>
            <a:r>
              <a:rPr lang="en-US" sz="1800" b="1" dirty="0" smtClean="0"/>
              <a:t>							</a:t>
            </a:r>
            <a:r>
              <a:rPr lang="en-US" sz="1800" i="1" dirty="0" smtClean="0"/>
              <a:t>Answer: </a:t>
            </a:r>
            <a:r>
              <a:rPr lang="en-US" sz="1800" b="1" i="1" dirty="0" smtClean="0"/>
              <a:t>D</a:t>
            </a:r>
          </a:p>
          <a:p>
            <a:endParaRPr lang="en-US" sz="1800" b="1" dirty="0" smtClean="0"/>
          </a:p>
          <a:p>
            <a:endParaRPr lang="en-US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60599" y="1550988"/>
            <a:ext cx="279082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Google Shape;68;p15"/>
          <p:cNvPicPr preferRelativeResize="0"/>
          <p:nvPr/>
        </p:nvPicPr>
        <p:blipFill rotWithShape="1">
          <a:blip r:embed="rId5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56136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5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Question: 03</a:t>
            </a:r>
            <a:endParaRPr lang="en-US" sz="25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1462" y="673100"/>
            <a:ext cx="88011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2" indent="-342900">
              <a:lnSpc>
                <a:spcPct val="150000"/>
              </a:lnSpc>
            </a:pPr>
            <a:endParaRPr lang="en-US" sz="1800" dirty="0" smtClean="0"/>
          </a:p>
          <a:p>
            <a:pPr marL="342900" lvl="2" indent="-342900">
              <a:lnSpc>
                <a:spcPct val="150000"/>
              </a:lnSpc>
            </a:pPr>
            <a:endParaRPr lang="en-US" sz="1800" dirty="0"/>
          </a:p>
          <a:p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279400" y="838200"/>
            <a:ext cx="8864600" cy="4384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 smtClean="0"/>
              <a:t>The following elements can be fitted in one of the following diagrams. Select     the appropriate option.</a:t>
            </a:r>
          </a:p>
          <a:p>
            <a:pPr>
              <a:lnSpc>
                <a:spcPct val="150000"/>
              </a:lnSpc>
            </a:pPr>
            <a:r>
              <a:rPr lang="en-US" sz="1800" b="1" dirty="0" smtClean="0"/>
              <a:t>Lotus, Flower, Rose</a:t>
            </a:r>
          </a:p>
          <a:p>
            <a:pPr>
              <a:lnSpc>
                <a:spcPct val="150000"/>
              </a:lnSpc>
            </a:pPr>
            <a:endParaRPr lang="en-US" sz="1800" b="1" dirty="0" smtClean="0"/>
          </a:p>
          <a:p>
            <a:pPr>
              <a:lnSpc>
                <a:spcPct val="150000"/>
              </a:lnSpc>
            </a:pPr>
            <a:endParaRPr lang="en-US" sz="1800" b="1" dirty="0" smtClean="0"/>
          </a:p>
          <a:p>
            <a:pPr>
              <a:lnSpc>
                <a:spcPct val="150000"/>
              </a:lnSpc>
            </a:pPr>
            <a:endParaRPr lang="en-US" sz="1800" b="1" dirty="0" smtClean="0"/>
          </a:p>
          <a:p>
            <a:pPr>
              <a:lnSpc>
                <a:spcPct val="150000"/>
              </a:lnSpc>
            </a:pPr>
            <a:endParaRPr lang="en-US" sz="1800" b="1" dirty="0" smtClean="0"/>
          </a:p>
          <a:p>
            <a:pPr>
              <a:lnSpc>
                <a:spcPct val="150000"/>
              </a:lnSpc>
            </a:pPr>
            <a:endParaRPr lang="en-US" sz="1800" b="1" dirty="0" smtClean="0"/>
          </a:p>
          <a:p>
            <a:r>
              <a:rPr lang="en-US" sz="1800" b="1" dirty="0" smtClean="0"/>
              <a:t>							</a:t>
            </a:r>
          </a:p>
          <a:p>
            <a:r>
              <a:rPr lang="en-US" sz="1800" b="1" dirty="0" smtClean="0"/>
              <a:t>						</a:t>
            </a:r>
            <a:r>
              <a:rPr lang="en-US" sz="1800" b="1" i="1" dirty="0" smtClean="0"/>
              <a:t>	</a:t>
            </a:r>
            <a:r>
              <a:rPr lang="en-US" sz="1800" i="1" dirty="0" smtClean="0"/>
              <a:t>Answer: </a:t>
            </a:r>
            <a:r>
              <a:rPr lang="en-US" sz="1800" b="1" i="1" dirty="0" smtClean="0"/>
              <a:t>C</a:t>
            </a:r>
            <a:endParaRPr lang="en-US" sz="1800" b="1" dirty="0" smtClean="0"/>
          </a:p>
          <a:p>
            <a:pPr>
              <a:lnSpc>
                <a:spcPct val="150000"/>
              </a:lnSpc>
            </a:pPr>
            <a:endParaRPr lang="en-US" sz="18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57550" y="1471613"/>
            <a:ext cx="262890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68772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0" y="149125"/>
            <a:ext cx="4786635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25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 Question: 0</a:t>
            </a:r>
            <a:r>
              <a:rPr lang="en-IN" sz="25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</a:t>
            </a:r>
            <a:endParaRPr lang="en-US" sz="25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300" y="660400"/>
            <a:ext cx="8574088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 smtClean="0"/>
              <a:t>The following elements can be fitted in one of the following </a:t>
            </a:r>
          </a:p>
          <a:p>
            <a:pPr>
              <a:lnSpc>
                <a:spcPct val="150000"/>
              </a:lnSpc>
            </a:pPr>
            <a:r>
              <a:rPr lang="en-US" sz="1800" b="1" dirty="0" smtClean="0"/>
              <a:t>diagrams. Select the appropriate option.</a:t>
            </a:r>
          </a:p>
          <a:p>
            <a:pPr>
              <a:lnSpc>
                <a:spcPct val="150000"/>
              </a:lnSpc>
            </a:pPr>
            <a:r>
              <a:rPr lang="en-US" sz="1800" b="1" dirty="0" smtClean="0"/>
              <a:t>Triangle, Quadrilateral, Square</a:t>
            </a:r>
          </a:p>
          <a:p>
            <a:pPr>
              <a:lnSpc>
                <a:spcPct val="150000"/>
              </a:lnSpc>
            </a:pPr>
            <a:endParaRPr lang="en-US" sz="1800" b="1" dirty="0" smtClean="0"/>
          </a:p>
          <a:p>
            <a:pPr>
              <a:lnSpc>
                <a:spcPct val="150000"/>
              </a:lnSpc>
            </a:pPr>
            <a:endParaRPr lang="en-US" sz="1800" b="1" dirty="0" smtClean="0"/>
          </a:p>
          <a:p>
            <a:pPr>
              <a:lnSpc>
                <a:spcPct val="150000"/>
              </a:lnSpc>
            </a:pPr>
            <a:endParaRPr lang="en-US" sz="1800" b="1" dirty="0" smtClean="0"/>
          </a:p>
          <a:p>
            <a:pPr>
              <a:lnSpc>
                <a:spcPct val="150000"/>
              </a:lnSpc>
            </a:pPr>
            <a:endParaRPr lang="en-US" sz="1800" b="1" dirty="0" smtClean="0"/>
          </a:p>
          <a:p>
            <a:endParaRPr lang="en-US" sz="1800" b="1" dirty="0" smtClean="0"/>
          </a:p>
          <a:p>
            <a:endParaRPr lang="en-US" sz="1800" b="1" dirty="0" smtClean="0"/>
          </a:p>
          <a:p>
            <a:endParaRPr lang="en-US" sz="1800" b="1" dirty="0" smtClean="0"/>
          </a:p>
          <a:p>
            <a:r>
              <a:rPr lang="en-US" sz="1800" b="1" dirty="0" smtClean="0"/>
              <a:t>							</a:t>
            </a:r>
            <a:r>
              <a:rPr lang="en-US" sz="1800" i="1" dirty="0" smtClean="0"/>
              <a:t>Answer: </a:t>
            </a:r>
            <a:r>
              <a:rPr lang="en-US" sz="1800" b="1" i="1" dirty="0" smtClean="0"/>
              <a:t>D</a:t>
            </a:r>
            <a:endParaRPr lang="en-US" sz="1800" b="1" dirty="0" smtClean="0"/>
          </a:p>
          <a:p>
            <a:pPr>
              <a:lnSpc>
                <a:spcPct val="15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6322" name="Picture 2" descr="https://static.examsbook.com/uploads/6947aaf45f150be7eae6d52671a82d4da0601b29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24400" y="1244600"/>
            <a:ext cx="3390900" cy="248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0" y="162267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25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Question: 05</a:t>
            </a:r>
            <a:endParaRPr lang="en-US" sz="25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850900"/>
            <a:ext cx="8561388" cy="424624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endParaRPr lang="en-US" sz="1800" b="1" dirty="0" smtClean="0"/>
          </a:p>
          <a:p>
            <a:r>
              <a:rPr lang="en-US" sz="1800" b="1" dirty="0" smtClean="0"/>
              <a:t>The following elements can be fitted in one of the following diagrams. Select     the appropriate option.</a:t>
            </a:r>
          </a:p>
          <a:p>
            <a:r>
              <a:rPr lang="en-US" sz="1800" b="1" dirty="0" smtClean="0"/>
              <a:t>Dog, Cat, Animal</a:t>
            </a:r>
          </a:p>
          <a:p>
            <a:endParaRPr lang="en-US" sz="1800" b="1" dirty="0" smtClean="0"/>
          </a:p>
          <a:p>
            <a:endParaRPr lang="en-US" sz="1800" b="1" dirty="0" smtClean="0"/>
          </a:p>
          <a:p>
            <a:endParaRPr lang="en-US" sz="1800" b="1" dirty="0" smtClean="0"/>
          </a:p>
          <a:p>
            <a:endParaRPr lang="en-US" sz="1800" b="1" dirty="0" smtClean="0"/>
          </a:p>
          <a:p>
            <a:endParaRPr lang="en-US" sz="1800" b="1" dirty="0" smtClean="0"/>
          </a:p>
          <a:p>
            <a:endParaRPr lang="en-US" sz="1800" b="1" dirty="0" smtClean="0"/>
          </a:p>
          <a:p>
            <a:endParaRPr lang="en-US" sz="1800" b="1" dirty="0" smtClean="0"/>
          </a:p>
          <a:p>
            <a:endParaRPr lang="en-US" sz="1800" b="1" dirty="0" smtClean="0"/>
          </a:p>
          <a:p>
            <a:endParaRPr lang="en-US" sz="1800" b="1" dirty="0" smtClean="0"/>
          </a:p>
          <a:p>
            <a:r>
              <a:rPr lang="en-US" sz="1800" b="1" dirty="0" smtClean="0"/>
              <a:t>							</a:t>
            </a:r>
            <a:r>
              <a:rPr lang="en-US" sz="1800" i="1" dirty="0" smtClean="0"/>
              <a:t>Answer: </a:t>
            </a:r>
            <a:r>
              <a:rPr lang="en-US" sz="1800" b="1" i="1" dirty="0" smtClean="0"/>
              <a:t>A</a:t>
            </a:r>
            <a:endParaRPr lang="en-US" sz="1800" b="1" dirty="0" smtClean="0"/>
          </a:p>
          <a:p>
            <a:endParaRPr lang="en-US" sz="1800" b="1" dirty="0"/>
          </a:p>
        </p:txBody>
      </p:sp>
      <p:pic>
        <p:nvPicPr>
          <p:cNvPr id="52226" name="Picture 2" descr="https://static.examsbook.com/uploads/2dafef96cb8c094969ceb881712091511e28bf04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74389" y="1642110"/>
            <a:ext cx="3022601" cy="238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9FEDB7F3802F468C3F317ED9EE4CFD" ma:contentTypeVersion="5" ma:contentTypeDescription="Create a new document." ma:contentTypeScope="" ma:versionID="6fe5db675d18f63c65be8bb08b523b90">
  <xsd:schema xmlns:xsd="http://www.w3.org/2001/XMLSchema" xmlns:xs="http://www.w3.org/2001/XMLSchema" xmlns:p="http://schemas.microsoft.com/office/2006/metadata/properties" xmlns:ns2="b59e9f2d-0158-4a14-8bbe-457d8844f88f" targetNamespace="http://schemas.microsoft.com/office/2006/metadata/properties" ma:root="true" ma:fieldsID="461deb205d52b7b2dc1eb04643edfaa4" ns2:_="">
    <xsd:import namespace="b59e9f2d-0158-4a14-8bbe-457d8844f8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9e9f2d-0158-4a14-8bbe-457d8844f8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7416349-5E6B-478A-B13B-9B0D71EF08F2}"/>
</file>

<file path=customXml/itemProps2.xml><?xml version="1.0" encoding="utf-8"?>
<ds:datastoreItem xmlns:ds="http://schemas.openxmlformats.org/officeDocument/2006/customXml" ds:itemID="{889B28AA-46F6-41D8-8986-24B1AA885942}"/>
</file>

<file path=customXml/itemProps3.xml><?xml version="1.0" encoding="utf-8"?>
<ds:datastoreItem xmlns:ds="http://schemas.openxmlformats.org/officeDocument/2006/customXml" ds:itemID="{07DCE9AA-6062-4A3A-A10F-1E9274E278DE}"/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466</Words>
  <Application>Microsoft Office PowerPoint</Application>
  <PresentationFormat>On-screen Show (16:9)</PresentationFormat>
  <Paragraphs>246</Paragraphs>
  <Slides>20</Slides>
  <Notes>20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Question: 07</vt:lpstr>
      <vt:lpstr>   Question: 08</vt:lpstr>
      <vt:lpstr>   Question: 09</vt:lpstr>
      <vt:lpstr>   Question: 10</vt:lpstr>
      <vt:lpstr>   Question: 11</vt:lpstr>
      <vt:lpstr>   Question: 12</vt:lpstr>
      <vt:lpstr>   Question: 13</vt:lpstr>
      <vt:lpstr>   Question: 14</vt:lpstr>
      <vt:lpstr>   Explanation :</vt:lpstr>
      <vt:lpstr>   Question: 15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sushmitha</dc:creator>
  <cp:lastModifiedBy>Meghana D</cp:lastModifiedBy>
  <cp:revision>606</cp:revision>
  <dcterms:created xsi:type="dcterms:W3CDTF">2019-11-29T09:10:00Z</dcterms:created>
  <dcterms:modified xsi:type="dcterms:W3CDTF">2022-01-10T03:40:32Z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1033-11.2.0.9926</vt:lpwstr>
  </property>
  <property fmtid="{D5CDD505-2E9C-101B-9397-08002B2CF9AE}" pid="3" name="ContentTypeId">
    <vt:lpwstr>0x010100459FEDB7F3802F468C3F317ED9EE4CFD</vt:lpwstr>
  </property>
</Properties>
</file>