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98" r:id="rId3"/>
    <p:sldId id="304" r:id="rId4"/>
    <p:sldId id="317" r:id="rId5"/>
    <p:sldId id="342" r:id="rId6"/>
    <p:sldId id="266" r:id="rId7"/>
    <p:sldId id="343" r:id="rId8"/>
    <p:sldId id="268" r:id="rId9"/>
    <p:sldId id="344" r:id="rId10"/>
    <p:sldId id="269" r:id="rId11"/>
    <p:sldId id="345" r:id="rId12"/>
    <p:sldId id="285" r:id="rId13"/>
    <p:sldId id="346" r:id="rId14"/>
    <p:sldId id="286" r:id="rId15"/>
    <p:sldId id="287" r:id="rId16"/>
    <p:sldId id="288" r:id="rId17"/>
    <p:sldId id="335" r:id="rId18"/>
    <p:sldId id="292" r:id="rId19"/>
    <p:sldId id="347" r:id="rId20"/>
    <p:sldId id="348" r:id="rId21"/>
    <p:sldId id="293" r:id="rId22"/>
    <p:sldId id="349" r:id="rId23"/>
    <p:sldId id="294" r:id="rId24"/>
    <p:sldId id="295" r:id="rId25"/>
    <p:sldId id="296" r:id="rId26"/>
    <p:sldId id="341" r:id="rId27"/>
    <p:sldId id="297"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772">
          <p15:clr>
            <a:srgbClr val="A4A3A4"/>
          </p15:clr>
        </p15:guide>
        <p15:guide id="2" orient="horz" pos="828">
          <p15:clr>
            <a:srgbClr val="A4A3A4"/>
          </p15:clr>
        </p15:guide>
        <p15:guide id="3" orient="horz" pos="1140">
          <p15:clr>
            <a:srgbClr val="A4A3A4"/>
          </p15:clr>
        </p15:guide>
        <p15:guide id="4" orient="horz" pos="2451">
          <p15:clr>
            <a:srgbClr val="A4A3A4"/>
          </p15:clr>
        </p15:guide>
        <p15:guide id="5" orient="horz" pos="2172">
          <p15:clr>
            <a:srgbClr val="A4A3A4"/>
          </p15:clr>
        </p15:guide>
        <p15:guide id="6" pos="2208">
          <p15:clr>
            <a:srgbClr val="A4A3A4"/>
          </p15:clr>
        </p15:guide>
        <p15:guide id="7" pos="192">
          <p15:clr>
            <a:srgbClr val="A4A3A4"/>
          </p15:clr>
        </p15:guide>
        <p15:guide id="8" pos="5552">
          <p15:clr>
            <a:srgbClr val="A4A3A4"/>
          </p15:clr>
        </p15:guide>
        <p15:guide id="9" pos="888">
          <p15:clr>
            <a:srgbClr val="A4A3A4"/>
          </p15:clr>
        </p15:guide>
        <p15:guide id="10" pos="2856">
          <p15:clr>
            <a:srgbClr val="A4A3A4"/>
          </p15:clr>
        </p15:guide>
        <p15:guide id="11" pos="49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068" autoAdjust="0"/>
  </p:normalViewPr>
  <p:slideViewPr>
    <p:cSldViewPr snapToGrid="0">
      <p:cViewPr varScale="1">
        <p:scale>
          <a:sx n="86" d="100"/>
          <a:sy n="86" d="100"/>
        </p:scale>
        <p:origin x="960" y="90"/>
      </p:cViewPr>
      <p:guideLst>
        <p:guide orient="horz" pos="2772"/>
        <p:guide orient="horz" pos="828"/>
        <p:guide orient="horz" pos="1140"/>
        <p:guide orient="horz" pos="2451"/>
        <p:guide orient="horz" pos="2172"/>
        <p:guide pos="2208"/>
        <p:guide pos="192"/>
        <p:guide pos="5552"/>
        <p:guide pos="888"/>
        <p:guide pos="2856"/>
        <p:guide pos="49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b="0" dirty="0">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b="0" dirty="0">
              <a:effectLs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pic>
        <p:nvPicPr>
          <p:cNvPr id="10" name="Picture 9" descr="A close up of a logo&#10;&#10;Description generated with high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800" y="183600"/>
            <a:ext cx="1022401" cy="766801"/>
          </a:xfrm>
          <a:prstGeom prst="rect">
            <a:avLst/>
          </a:prstGeom>
        </p:spPr>
      </p:pic>
      <p:pic>
        <p:nvPicPr>
          <p:cNvPr id="18" name="Picture 17" descr="A picture containing colorful, colored&#10;&#10;Description generated with very high confidence"/>
          <p:cNvPicPr>
            <a:picLocks noChangeAspect="1"/>
          </p:cNvPicPr>
          <p:nvPr userDrawn="1"/>
        </p:nvPicPr>
        <p:blipFill rotWithShape="1">
          <a:blip r:embed="rId3">
            <a:extLst>
              <a:ext uri="{28A0092B-C50C-407E-A947-70E740481C1C}">
                <a14:useLocalDpi xmlns:a14="http://schemas.microsoft.com/office/drawing/2010/main" val="0"/>
              </a:ext>
            </a:extLst>
          </a:blip>
          <a:srcRect t="55603" b="37531"/>
          <a:stretch>
            <a:fillRect/>
          </a:stretch>
        </p:blipFill>
        <p:spPr>
          <a:xfrm>
            <a:off x="0" y="4849200"/>
            <a:ext cx="9144000" cy="294300"/>
          </a:xfrm>
          <a:prstGeom prst="rect">
            <a:avLst/>
          </a:prstGeom>
        </p:spPr>
      </p:pic>
      <p:sp>
        <p:nvSpPr>
          <p:cNvPr id="13" name="Oval 12"/>
          <p:cNvSpPr/>
          <p:nvPr userDrawn="1"/>
        </p:nvSpPr>
        <p:spPr>
          <a:xfrm>
            <a:off x="894683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5" name="Oval 24"/>
          <p:cNvSpPr/>
          <p:nvPr userDrawn="1"/>
        </p:nvSpPr>
        <p:spPr>
          <a:xfrm>
            <a:off x="887040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6" name="Oval 25"/>
          <p:cNvSpPr/>
          <p:nvPr userDrawn="1"/>
        </p:nvSpPr>
        <p:spPr>
          <a:xfrm>
            <a:off x="879397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7" name="Oval 26"/>
          <p:cNvSpPr/>
          <p:nvPr userDrawn="1"/>
        </p:nvSpPr>
        <p:spPr>
          <a:xfrm>
            <a:off x="871754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stretch>
            <a:fillRect/>
          </a:stretch>
        </p:blipFill>
        <p:spPr>
          <a:xfrm>
            <a:off x="2808000" y="431425"/>
            <a:ext cx="3527998" cy="4280641"/>
          </a:xfrm>
          <a:prstGeom prst="rect">
            <a:avLst/>
          </a:prstGeom>
          <a:noFill/>
          <a:ln>
            <a:noFill/>
          </a:ln>
        </p:spPr>
      </p:pic>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68772"/>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0" y="149125"/>
            <a:ext cx="4786635" cy="475200"/>
          </a:xfrm>
          <a:prstGeom prst="rect">
            <a:avLst/>
          </a:prstGeom>
          <a:noFill/>
          <a:ln>
            <a:noFill/>
          </a:ln>
        </p:spPr>
        <p:txBody>
          <a:bodyPr spcFirstLastPara="1" wrap="square" lIns="0" tIns="0" rIns="0" bIns="0" anchor="ctr" anchorCtr="0">
            <a:no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Question 0</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4</a:t>
            </a:r>
            <a:r>
              <a:rPr lang="en-IN" sz="2500" b="1" dirty="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Rectangle 7"/>
          <p:cNvSpPr/>
          <p:nvPr/>
        </p:nvSpPr>
        <p:spPr>
          <a:xfrm>
            <a:off x="266700" y="948055"/>
            <a:ext cx="8877300" cy="3415030"/>
          </a:xfrm>
          <a:prstGeom prst="rect">
            <a:avLst/>
          </a:prstGeom>
        </p:spPr>
        <p:txBody>
          <a:bodyPr wrap="square">
            <a:spAutoFit/>
          </a:bodyPr>
          <a:lstStyle/>
          <a:p>
            <a:pPr>
              <a:lnSpc>
                <a:spcPct val="150000"/>
              </a:lnSpc>
            </a:pPr>
            <a:r>
              <a:rPr lang="en-US" sz="1600" b="1" dirty="0" smtClean="0"/>
              <a:t>Main street high school has 10 members on its football team and 14 members on its science club. 5 members at the school belong to both the football and science teams. How many students belong to only science club team or football team?</a:t>
            </a:r>
          </a:p>
          <a:p>
            <a:pPr marL="342900" indent="-342900">
              <a:lnSpc>
                <a:spcPct val="150000"/>
              </a:lnSpc>
              <a:buAutoNum type="alphaUcPeriod"/>
            </a:pPr>
            <a:r>
              <a:rPr lang="pt-BR" sz="1600" dirty="0" smtClean="0"/>
              <a:t>9</a:t>
            </a:r>
          </a:p>
          <a:p>
            <a:pPr marL="342900" indent="-342900">
              <a:lnSpc>
                <a:spcPct val="150000"/>
              </a:lnSpc>
              <a:buAutoNum type="alphaUcPeriod"/>
            </a:pPr>
            <a:r>
              <a:rPr lang="pt-BR" sz="1600" dirty="0" smtClean="0"/>
              <a:t>14</a:t>
            </a:r>
          </a:p>
          <a:p>
            <a:pPr marL="342900" indent="-342900">
              <a:lnSpc>
                <a:spcPct val="150000"/>
              </a:lnSpc>
              <a:buAutoNum type="alphaUcPeriod"/>
            </a:pPr>
            <a:r>
              <a:rPr lang="pt-BR" sz="1600" dirty="0" smtClean="0"/>
              <a:t>24</a:t>
            </a:r>
          </a:p>
          <a:p>
            <a:pPr marL="342900" indent="-342900">
              <a:lnSpc>
                <a:spcPct val="150000"/>
              </a:lnSpc>
              <a:buAutoNum type="alphaUcPeriod"/>
            </a:pPr>
            <a:r>
              <a:rPr lang="pt-BR" sz="1600" dirty="0" smtClean="0"/>
              <a:t>21</a:t>
            </a:r>
          </a:p>
          <a:p>
            <a:pPr marL="342900" indent="-342900">
              <a:lnSpc>
                <a:spcPct val="150000"/>
              </a:lnSpc>
            </a:pPr>
            <a:r>
              <a:rPr lang="pt-BR" sz="1600" dirty="0" smtClean="0"/>
              <a:t>								</a:t>
            </a:r>
          </a:p>
          <a:p>
            <a:pPr marL="342900" indent="-342900">
              <a:lnSpc>
                <a:spcPct val="150000"/>
              </a:lnSpc>
            </a:pPr>
            <a:r>
              <a:rPr lang="pt-BR" sz="1600" b="1" dirty="0" smtClean="0"/>
              <a:t>								Answer: A</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68772"/>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0" y="149125"/>
            <a:ext cx="4786635" cy="475200"/>
          </a:xfrm>
          <a:prstGeom prst="rect">
            <a:avLst/>
          </a:prstGeom>
          <a:noFill/>
          <a:ln>
            <a:noFill/>
          </a:ln>
        </p:spPr>
        <p:txBody>
          <a:bodyPr spcFirstLastPara="1" wrap="square" lIns="0" tIns="0" rIns="0" bIns="0" anchor="ctr" anchorCtr="0">
            <a:no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Explanation</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Rectangle 7"/>
          <p:cNvSpPr/>
          <p:nvPr/>
        </p:nvSpPr>
        <p:spPr>
          <a:xfrm>
            <a:off x="266700" y="723900"/>
            <a:ext cx="8877300" cy="4385816"/>
          </a:xfrm>
          <a:prstGeom prst="rect">
            <a:avLst/>
          </a:prstGeom>
        </p:spPr>
        <p:txBody>
          <a:bodyPr wrap="square">
            <a:spAutoFit/>
          </a:bodyPr>
          <a:lstStyle/>
          <a:p>
            <a:r>
              <a:rPr lang="en-US" sz="1800" dirty="0" smtClean="0">
                <a:solidFill>
                  <a:schemeClr val="tx1"/>
                </a:solidFill>
              </a:rPr>
              <a:t>Given that,</a:t>
            </a:r>
          </a:p>
          <a:p>
            <a:r>
              <a:rPr lang="en-US" sz="1800" dirty="0" smtClean="0">
                <a:solidFill>
                  <a:schemeClr val="tx1"/>
                </a:solidFill>
              </a:rPr>
              <a:t>Members in football team = n(f) = 10</a:t>
            </a:r>
          </a:p>
          <a:p>
            <a:r>
              <a:rPr lang="en-US" sz="1800" dirty="0" smtClean="0">
                <a:solidFill>
                  <a:schemeClr val="tx1"/>
                </a:solidFill>
              </a:rPr>
              <a:t>Members in science club = n(s) = 14</a:t>
            </a:r>
          </a:p>
          <a:p>
            <a:r>
              <a:rPr lang="en-US" sz="1800" dirty="0" smtClean="0">
                <a:solidFill>
                  <a:schemeClr val="tx1"/>
                </a:solidFill>
              </a:rPr>
              <a:t>Members in both football team and science club = n(f ^ s) = 5</a:t>
            </a:r>
          </a:p>
          <a:p>
            <a:r>
              <a:rPr lang="en-US" sz="1800" dirty="0" smtClean="0">
                <a:solidFill>
                  <a:schemeClr val="tx1"/>
                </a:solidFill>
              </a:rPr>
              <a:t> Then, Members in only football team = n(F) = 10 - 5 = 5</a:t>
            </a:r>
          </a:p>
          <a:p>
            <a:r>
              <a:rPr lang="en-US" sz="1800" dirty="0" smtClean="0">
                <a:solidFill>
                  <a:schemeClr val="tx1"/>
                </a:solidFill>
              </a:rPr>
              <a:t>Members in only science team = n(S) = 14 - 5 = 9</a:t>
            </a:r>
          </a:p>
          <a:p>
            <a:r>
              <a:rPr lang="en-US" sz="1800" dirty="0" smtClean="0"/>
              <a:t>Hence, members in only football or science team </a:t>
            </a:r>
          </a:p>
          <a:p>
            <a:r>
              <a:rPr lang="en-US" sz="1800" b="1" dirty="0" smtClean="0"/>
              <a:t>= n(FUS) = n(F) + n(S) - n(</a:t>
            </a:r>
            <a:r>
              <a:rPr lang="en-US" sz="1800" b="1" dirty="0" err="1" smtClean="0"/>
              <a:t>f^s</a:t>
            </a:r>
            <a:r>
              <a:rPr lang="en-US" sz="1800" b="1" dirty="0" smtClean="0"/>
              <a:t>) </a:t>
            </a:r>
            <a:endParaRPr lang="en-US" sz="1800" dirty="0" smtClean="0"/>
          </a:p>
          <a:p>
            <a:r>
              <a:rPr lang="en-US" sz="1800" b="1" dirty="0" smtClean="0"/>
              <a:t>= 9 + 5 - 5</a:t>
            </a:r>
            <a:endParaRPr lang="en-US" sz="1800" dirty="0" smtClean="0"/>
          </a:p>
          <a:p>
            <a:r>
              <a:rPr lang="en-US" sz="1800" b="1" dirty="0" smtClean="0"/>
              <a:t>= 9.</a:t>
            </a:r>
            <a:endParaRPr lang="en-US" sz="1800" dirty="0" smtClean="0"/>
          </a:p>
          <a:p>
            <a:r>
              <a:rPr lang="en-US" sz="1800" dirty="0" smtClean="0"/>
              <a:t> </a:t>
            </a:r>
          </a:p>
          <a:p>
            <a:r>
              <a:rPr lang="en-US" sz="1800" dirty="0" smtClean="0"/>
              <a:t>Hence, many students belong to only science club team or football team </a:t>
            </a:r>
            <a:r>
              <a:rPr lang="en-US" sz="1800" b="1" dirty="0" smtClean="0"/>
              <a:t>= 9.</a:t>
            </a:r>
            <a:endParaRPr lang="en-US" sz="1800" dirty="0" smtClean="0"/>
          </a:p>
          <a:p>
            <a:endParaRPr lang="en-US" sz="1800" dirty="0" smtClean="0">
              <a:solidFill>
                <a:schemeClr val="tx1"/>
              </a:solidFill>
            </a:endParaRPr>
          </a:p>
          <a:p>
            <a:endParaRPr lang="en-US" sz="1800" dirty="0" smtClean="0">
              <a:solidFill>
                <a:schemeClr val="tx1"/>
              </a:solidFill>
            </a:endParaRPr>
          </a:p>
          <a:p>
            <a:pPr>
              <a:lnSpc>
                <a:spcPct val="150000"/>
              </a:lnSpc>
            </a:pPr>
            <a:endParaRPr lang="en-US" sz="1800" dirty="0"/>
          </a:p>
        </p:txBody>
      </p:sp>
      <p:pic>
        <p:nvPicPr>
          <p:cNvPr id="59394" name="Picture 2" descr="football_science_teams1533013879.jpg image"/>
          <p:cNvPicPr>
            <a:picLocks noChangeAspect="1" noChangeArrowheads="1"/>
          </p:cNvPicPr>
          <p:nvPr/>
        </p:nvPicPr>
        <p:blipFill>
          <a:blip r:embed="rId5"/>
          <a:srcRect/>
          <a:stretch>
            <a:fillRect/>
          </a:stretch>
        </p:blipFill>
        <p:spPr bwMode="auto">
          <a:xfrm>
            <a:off x="6019799" y="1879600"/>
            <a:ext cx="3124201" cy="1917700"/>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6226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smtClean="0">
                <a:ln w="6600">
                  <a:solidFill>
                    <a:schemeClr val="accent2"/>
                  </a:solidFill>
                  <a:prstDash val="solid"/>
                </a:ln>
                <a:solidFill>
                  <a:srgbClr val="FFFFFF"/>
                </a:solidFill>
                <a:effectLst>
                  <a:outerShdw dist="38100" dir="2700000" algn="tl" rotWithShape="0">
                    <a:schemeClr val="accent2"/>
                  </a:outerShdw>
                </a:effectLst>
              </a:rPr>
              <a:t>   Directions to solve questions 05-09:</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extBox 6"/>
          <p:cNvSpPr txBox="1"/>
          <p:nvPr/>
        </p:nvSpPr>
        <p:spPr>
          <a:xfrm>
            <a:off x="266700" y="901700"/>
            <a:ext cx="8561388" cy="369332"/>
          </a:xfrm>
          <a:prstGeom prst="rect">
            <a:avLst/>
          </a:prstGeom>
          <a:noFill/>
        </p:spPr>
        <p:txBody>
          <a:bodyPr wrap="square" numCol="1" rtlCol="0">
            <a:spAutoFit/>
          </a:bodyPr>
          <a:lstStyle/>
          <a:p>
            <a:r>
              <a:rPr lang="en-US" sz="1800" b="1" dirty="0" smtClean="0"/>
              <a:t>Study the following figure and answer the questions given below</a:t>
            </a:r>
            <a:r>
              <a:rPr lang="en-US" sz="1800" dirty="0" smtClean="0"/>
              <a:t>.</a:t>
            </a:r>
            <a:endParaRPr lang="en-US" sz="1800" b="1" dirty="0"/>
          </a:p>
        </p:txBody>
      </p:sp>
      <p:pic>
        <p:nvPicPr>
          <p:cNvPr id="26625" name="Picture 1"/>
          <p:cNvPicPr>
            <a:picLocks noChangeAspect="1" noChangeArrowheads="1"/>
          </p:cNvPicPr>
          <p:nvPr/>
        </p:nvPicPr>
        <p:blipFill>
          <a:blip r:embed="rId5"/>
          <a:srcRect/>
          <a:stretch>
            <a:fillRect/>
          </a:stretch>
        </p:blipFill>
        <p:spPr bwMode="auto">
          <a:xfrm>
            <a:off x="1447800" y="1244600"/>
            <a:ext cx="5981700" cy="287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5"/>
                                        </p:tgtEl>
                                        <p:attrNameLst>
                                          <p:attrName>style.visibility</p:attrName>
                                        </p:attrNameLst>
                                      </p:cBhvr>
                                      <p:to>
                                        <p:strVal val="visible"/>
                                      </p:to>
                                    </p:set>
                                    <p:anim calcmode="lin" valueType="num">
                                      <p:cBhvr additive="base">
                                        <p:cTn id="13" dur="500" fill="hold"/>
                                        <p:tgtEl>
                                          <p:spTgt spid="26625"/>
                                        </p:tgtEl>
                                        <p:attrNameLst>
                                          <p:attrName>ppt_x</p:attrName>
                                        </p:attrNameLst>
                                      </p:cBhvr>
                                      <p:tavLst>
                                        <p:tav tm="0">
                                          <p:val>
                                            <p:strVal val="#ppt_x"/>
                                          </p:val>
                                        </p:tav>
                                        <p:tav tm="100000">
                                          <p:val>
                                            <p:strVal val="#ppt_x"/>
                                          </p:val>
                                        </p:tav>
                                      </p:tavLst>
                                    </p:anim>
                                    <p:anim calcmode="lin" valueType="num">
                                      <p:cBhvr additive="base">
                                        <p:cTn id="14" dur="500" fill="hold"/>
                                        <p:tgtEl>
                                          <p:spTgt spid="266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6226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05</a:t>
            </a:r>
            <a:r>
              <a:rPr lang="en-IN" sz="2500" b="1" dirty="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TextBox 10"/>
          <p:cNvSpPr txBox="1"/>
          <p:nvPr/>
        </p:nvSpPr>
        <p:spPr>
          <a:xfrm>
            <a:off x="279400" y="944245"/>
            <a:ext cx="8661400" cy="3923030"/>
          </a:xfrm>
          <a:prstGeom prst="rect">
            <a:avLst/>
          </a:prstGeom>
          <a:noFill/>
        </p:spPr>
        <p:txBody>
          <a:bodyPr wrap="square" rtlCol="0">
            <a:spAutoFit/>
          </a:bodyPr>
          <a:lstStyle/>
          <a:p>
            <a:pPr>
              <a:lnSpc>
                <a:spcPct val="150000"/>
              </a:lnSpc>
            </a:pPr>
            <a:r>
              <a:rPr lang="en-US" sz="1800" b="1" dirty="0" smtClean="0">
                <a:latin typeface="Arial" panose="020B0604020202020204"/>
              </a:rPr>
              <a:t>If hospital management requires only married trained nurses for operation theater, which part of diagram should be chosen by him?</a:t>
            </a:r>
          </a:p>
          <a:p>
            <a:pPr>
              <a:lnSpc>
                <a:spcPct val="150000"/>
              </a:lnSpc>
            </a:pPr>
            <a:r>
              <a:rPr lang="en-US" sz="1800" dirty="0" smtClean="0"/>
              <a:t>A. 7</a:t>
            </a:r>
          </a:p>
          <a:p>
            <a:pPr>
              <a:lnSpc>
                <a:spcPct val="150000"/>
              </a:lnSpc>
            </a:pPr>
            <a:r>
              <a:rPr lang="en-US" sz="1800" dirty="0" smtClean="0"/>
              <a:t>B. 4</a:t>
            </a:r>
          </a:p>
          <a:p>
            <a:pPr>
              <a:lnSpc>
                <a:spcPct val="150000"/>
              </a:lnSpc>
            </a:pPr>
            <a:r>
              <a:rPr lang="en-US" sz="1800" dirty="0" smtClean="0"/>
              <a:t>C. 5</a:t>
            </a:r>
          </a:p>
          <a:p>
            <a:pPr>
              <a:lnSpc>
                <a:spcPct val="150000"/>
              </a:lnSpc>
            </a:pPr>
            <a:r>
              <a:rPr lang="en-US" sz="1800" dirty="0" smtClean="0"/>
              <a:t>D. 6</a:t>
            </a:r>
          </a:p>
          <a:p>
            <a:pPr>
              <a:lnSpc>
                <a:spcPct val="150000"/>
              </a:lnSpc>
            </a:pPr>
            <a:endParaRPr lang="en-US" sz="1800" dirty="0" smtClean="0">
              <a:latin typeface="Arial" panose="020B0604020202020204"/>
            </a:endParaRPr>
          </a:p>
          <a:p>
            <a:endParaRPr lang="en-US" dirty="0" smtClean="0"/>
          </a:p>
          <a:p>
            <a:endParaRPr lang="en-US" dirty="0" smtClean="0"/>
          </a:p>
          <a:p>
            <a:r>
              <a:rPr lang="en-US" dirty="0" smtClean="0"/>
              <a:t>						</a:t>
            </a:r>
          </a:p>
          <a:p>
            <a:r>
              <a:rPr lang="en-US" sz="1800" b="1" dirty="0" smtClean="0"/>
              <a:t>							Answer: 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9"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70" name="Google Shape;70;p15"/>
          <p:cNvSpPr/>
          <p:nvPr/>
        </p:nvSpPr>
        <p:spPr>
          <a:xfrm>
            <a:off x="0" y="1700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06:</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304800" y="1096645"/>
            <a:ext cx="8382000" cy="3830955"/>
          </a:xfrm>
          <a:prstGeom prst="rect">
            <a:avLst/>
          </a:prstGeom>
        </p:spPr>
        <p:txBody>
          <a:bodyPr wrap="square">
            <a:spAutoFit/>
          </a:bodyPr>
          <a:lstStyle/>
          <a:p>
            <a:pPr>
              <a:lnSpc>
                <a:spcPct val="150000"/>
              </a:lnSpc>
            </a:pPr>
            <a:r>
              <a:rPr lang="en-US" sz="1800" b="1" dirty="0" smtClean="0"/>
              <a:t>By which number, married but untrained nurses in the hospital are</a:t>
            </a:r>
          </a:p>
          <a:p>
            <a:pPr>
              <a:lnSpc>
                <a:spcPct val="150000"/>
              </a:lnSpc>
            </a:pPr>
            <a:r>
              <a:rPr lang="en-US" sz="1800" b="1" dirty="0" smtClean="0"/>
              <a:t>represented?</a:t>
            </a:r>
          </a:p>
          <a:p>
            <a:pPr>
              <a:lnSpc>
                <a:spcPct val="150000"/>
              </a:lnSpc>
            </a:pPr>
            <a:r>
              <a:rPr lang="en-US" sz="1800" dirty="0" smtClean="0"/>
              <a:t>A. 4</a:t>
            </a:r>
          </a:p>
          <a:p>
            <a:pPr>
              <a:lnSpc>
                <a:spcPct val="150000"/>
              </a:lnSpc>
            </a:pPr>
            <a:r>
              <a:rPr lang="en-US" sz="1800" dirty="0" smtClean="0"/>
              <a:t>B. 6</a:t>
            </a:r>
          </a:p>
          <a:p>
            <a:pPr>
              <a:lnSpc>
                <a:spcPct val="150000"/>
              </a:lnSpc>
            </a:pPr>
            <a:r>
              <a:rPr lang="en-US" sz="1800" dirty="0" smtClean="0"/>
              <a:t>C. 7</a:t>
            </a:r>
          </a:p>
          <a:p>
            <a:pPr>
              <a:lnSpc>
                <a:spcPct val="150000"/>
              </a:lnSpc>
            </a:pPr>
            <a:r>
              <a:rPr lang="en-US" sz="1800" dirty="0" smtClean="0"/>
              <a:t>D. 5</a:t>
            </a:r>
          </a:p>
          <a:p>
            <a:pPr>
              <a:lnSpc>
                <a:spcPct val="150000"/>
              </a:lnSpc>
            </a:pPr>
            <a:endParaRPr lang="en-US" sz="1800" dirty="0" smtClean="0"/>
          </a:p>
          <a:p>
            <a:pPr>
              <a:lnSpc>
                <a:spcPct val="150000"/>
              </a:lnSpc>
            </a:pPr>
            <a:endParaRPr lang="en-US" sz="1800" dirty="0" smtClean="0"/>
          </a:p>
          <a:p>
            <a:pPr>
              <a:lnSpc>
                <a:spcPct val="150000"/>
              </a:lnSpc>
            </a:pPr>
            <a:r>
              <a:rPr lang="en-US" sz="1800" dirty="0" smtClean="0"/>
              <a:t>							</a:t>
            </a:r>
            <a:r>
              <a:rPr lang="en-US" sz="1800" b="1" dirty="0" smtClean="0"/>
              <a:t>Answer: C</a:t>
            </a:r>
            <a:endParaRPr lang="en-US" sz="1800" dirty="0"/>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diamond(in)">
                                      <p:cBhvr>
                                        <p:cTn id="43"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812800"/>
            <a:ext cx="8520600" cy="3756075"/>
          </a:xfrm>
        </p:spPr>
        <p:txBody>
          <a:bodyPr/>
          <a:lstStyle/>
          <a:p>
            <a:pPr marL="114300" indent="0">
              <a:buNone/>
            </a:pPr>
            <a:endParaRPr lang="en-US" dirty="0"/>
          </a:p>
          <a:p>
            <a:pPr marL="114300" indent="0">
              <a:buNone/>
            </a:pPr>
            <a:endParaRPr lang="en-IN" dirty="0" smtClean="0"/>
          </a:p>
          <a:p>
            <a:pPr marL="114300" indent="0">
              <a:buNone/>
            </a:pPr>
            <a:endParaRPr lang="en-IN" dirty="0" smtClean="0"/>
          </a:p>
          <a:p>
            <a:pPr marL="114300" indent="0">
              <a:buNone/>
            </a:pPr>
            <a:endParaRPr lang="en-IN" dirty="0" smtClean="0"/>
          </a:p>
          <a:p>
            <a:pPr marL="114300" indent="0">
              <a:buNone/>
            </a:pPr>
            <a:endParaRPr lang="en-IN" dirty="0" smtClean="0"/>
          </a:p>
          <a:p>
            <a:pPr marL="114300" indent="0">
              <a:buNone/>
            </a:pPr>
            <a:endParaRPr lang="en-IN" dirty="0" smtClean="0"/>
          </a:p>
          <a:p>
            <a:pPr marL="114300" indent="0">
              <a:buNone/>
            </a:pPr>
            <a:endParaRPr lang="en-IN" dirty="0" smtClean="0"/>
          </a:p>
          <a:p>
            <a:pPr marL="114300" indent="0">
              <a:buNone/>
            </a:pPr>
            <a:endParaRPr lang="en-IN" dirty="0" smtClean="0"/>
          </a:p>
          <a:p>
            <a:pPr marL="114300" indent="0">
              <a:buNone/>
            </a:pPr>
            <a:r>
              <a:rPr lang="en-IN" b="1" dirty="0" smtClean="0">
                <a:solidFill>
                  <a:schemeClr val="tx1"/>
                </a:solidFill>
              </a:rPr>
              <a:t>							</a:t>
            </a:r>
          </a:p>
          <a:p>
            <a:pPr marL="114300" indent="0">
              <a:buNone/>
            </a:pPr>
            <a:r>
              <a:rPr lang="en-IN" b="1" dirty="0" smtClean="0">
                <a:solidFill>
                  <a:schemeClr val="tx1"/>
                </a:solidFill>
              </a:rPr>
              <a:t>							</a:t>
            </a:r>
            <a:endParaRPr lang="en-IN" dirty="0">
              <a:solidFill>
                <a:schemeClr val="tx1"/>
              </a:solidFill>
            </a:endParaRPr>
          </a:p>
        </p:txBody>
      </p:sp>
      <p:sp>
        <p:nvSpPr>
          <p:cNvPr id="4" name="Google Shape;70;p15"/>
          <p:cNvSpPr>
            <a:spLocks noGrp="1"/>
          </p:cNvSpPr>
          <p:nvPr>
            <p:ph type="title"/>
          </p:nvPr>
        </p:nvSpPr>
        <p:spPr>
          <a:xfrm>
            <a:off x="0" y="160216"/>
            <a:ext cx="6541477" cy="5024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07</a:t>
            </a:r>
            <a:r>
              <a:rPr lang="en-IN" sz="2500" b="1" dirty="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9;p15"/>
          <p:cNvPicPr preferRelativeResize="0"/>
          <p:nvPr/>
        </p:nvPicPr>
        <p:blipFill>
          <a:blip r:embed="rId3"/>
          <a:stretch>
            <a:fillRect/>
          </a:stretch>
        </p:blipFill>
        <p:spPr>
          <a:xfrm>
            <a:off x="6983604" y="110532"/>
            <a:ext cx="1831460" cy="800147"/>
          </a:xfrm>
          <a:prstGeom prst="rect">
            <a:avLst/>
          </a:prstGeom>
          <a:noFill/>
          <a:ln>
            <a:noFill/>
          </a:ln>
        </p:spPr>
      </p:pic>
      <p:sp>
        <p:nvSpPr>
          <p:cNvPr id="9" name="Rectangle 8"/>
          <p:cNvSpPr/>
          <p:nvPr/>
        </p:nvSpPr>
        <p:spPr>
          <a:xfrm>
            <a:off x="279400" y="850900"/>
            <a:ext cx="8864600" cy="5355312"/>
          </a:xfrm>
          <a:prstGeom prst="rect">
            <a:avLst/>
          </a:prstGeom>
        </p:spPr>
        <p:txBody>
          <a:bodyPr wrap="square">
            <a:spAutoFit/>
          </a:bodyPr>
          <a:lstStyle/>
          <a:p>
            <a:pPr>
              <a:lnSpc>
                <a:spcPct val="150000"/>
              </a:lnSpc>
            </a:pPr>
            <a:r>
              <a:rPr lang="en-US" sz="1800" b="1" dirty="0" smtClean="0"/>
              <a:t>By which number, married but untrained nurses in the hospital are represented?</a:t>
            </a:r>
          </a:p>
          <a:p>
            <a:pPr>
              <a:lnSpc>
                <a:spcPct val="150000"/>
              </a:lnSpc>
            </a:pPr>
            <a:r>
              <a:rPr lang="en-US" sz="1800" dirty="0" smtClean="0"/>
              <a:t>A. 4</a:t>
            </a:r>
          </a:p>
          <a:p>
            <a:pPr>
              <a:lnSpc>
                <a:spcPct val="150000"/>
              </a:lnSpc>
            </a:pPr>
            <a:r>
              <a:rPr lang="en-US" sz="1800" dirty="0" smtClean="0"/>
              <a:t>B. 6</a:t>
            </a:r>
          </a:p>
          <a:p>
            <a:pPr>
              <a:lnSpc>
                <a:spcPct val="150000"/>
              </a:lnSpc>
            </a:pPr>
            <a:r>
              <a:rPr lang="en-US" sz="1800" dirty="0" smtClean="0"/>
              <a:t>C. 7</a:t>
            </a:r>
          </a:p>
          <a:p>
            <a:pPr>
              <a:lnSpc>
                <a:spcPct val="150000"/>
              </a:lnSpc>
            </a:pPr>
            <a:r>
              <a:rPr lang="en-US" sz="1800" dirty="0" smtClean="0"/>
              <a:t>D. 5</a:t>
            </a:r>
          </a:p>
          <a:p>
            <a:pPr>
              <a:lnSpc>
                <a:spcPct val="150000"/>
              </a:lnSpc>
            </a:pPr>
            <a:endParaRPr lang="en-US" sz="1800" dirty="0" smtClean="0"/>
          </a:p>
          <a:p>
            <a:pPr>
              <a:lnSpc>
                <a:spcPct val="150000"/>
              </a:lnSpc>
            </a:pPr>
            <a:endParaRPr lang="en-US" sz="1800" dirty="0" smtClean="0"/>
          </a:p>
          <a:p>
            <a:pPr>
              <a:lnSpc>
                <a:spcPct val="150000"/>
              </a:lnSpc>
            </a:pPr>
            <a:r>
              <a:rPr lang="en-US" sz="1800" dirty="0" smtClean="0"/>
              <a:t>							</a:t>
            </a:r>
            <a:r>
              <a:rPr lang="en-US" sz="1800" b="1" dirty="0" smtClean="0"/>
              <a:t>Answer: C</a:t>
            </a:r>
            <a:endParaRPr lang="en-US" sz="1800" dirty="0" smtClean="0"/>
          </a:p>
          <a:p>
            <a:pPr>
              <a:lnSpc>
                <a:spcPct val="150000"/>
              </a:lnSpc>
            </a:pPr>
            <a:endParaRPr lang="en-US" sz="1800" dirty="0" smtClean="0"/>
          </a:p>
          <a:p>
            <a:pPr>
              <a:lnSpc>
                <a:spcPct val="150000"/>
              </a:lnSpc>
            </a:pPr>
            <a:endParaRPr lang="en-US" sz="1800" dirty="0" smtClean="0"/>
          </a:p>
          <a:p>
            <a:pPr>
              <a:lnSpc>
                <a:spcPct val="150000"/>
              </a:lnSpc>
            </a:pPr>
            <a:r>
              <a:rPr lang="en-US" sz="1800" dirty="0" smtClean="0"/>
              <a:t>					</a:t>
            </a:r>
          </a:p>
          <a:p>
            <a:endParaRPr lang="en-US" sz="1800" b="1" dirty="0"/>
          </a:p>
        </p:txBody>
      </p:sp>
      <p:pic>
        <p:nvPicPr>
          <p:cNvPr id="8"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900" y="838200"/>
            <a:ext cx="8520600" cy="4114800"/>
          </a:xfrm>
        </p:spPr>
        <p:txBody>
          <a:bodyPr/>
          <a:lstStyle/>
          <a:p>
            <a:pPr marL="114300" indent="0">
              <a:lnSpc>
                <a:spcPct val="150000"/>
              </a:lnSpc>
              <a:buNone/>
            </a:pPr>
            <a:r>
              <a:rPr lang="en-US" b="1" dirty="0" smtClean="0">
                <a:solidFill>
                  <a:schemeClr val="tx1"/>
                </a:solidFill>
              </a:rPr>
              <a:t>By which numbers trained nurses are represented?</a:t>
            </a:r>
          </a:p>
          <a:p>
            <a:pPr marL="114300" indent="0">
              <a:lnSpc>
                <a:spcPct val="150000"/>
              </a:lnSpc>
              <a:buNone/>
            </a:pPr>
            <a:r>
              <a:rPr lang="en-US" dirty="0" smtClean="0">
                <a:solidFill>
                  <a:schemeClr val="tx1"/>
                </a:solidFill>
              </a:rPr>
              <a:t>A. 3, 6</a:t>
            </a:r>
          </a:p>
          <a:p>
            <a:pPr marL="114300" indent="0">
              <a:lnSpc>
                <a:spcPct val="150000"/>
              </a:lnSpc>
              <a:buNone/>
            </a:pPr>
            <a:r>
              <a:rPr lang="en-US" dirty="0" smtClean="0">
                <a:solidFill>
                  <a:schemeClr val="tx1"/>
                </a:solidFill>
              </a:rPr>
              <a:t>B. 7, 5</a:t>
            </a:r>
          </a:p>
          <a:p>
            <a:pPr marL="114300" indent="0">
              <a:lnSpc>
                <a:spcPct val="150000"/>
              </a:lnSpc>
              <a:buNone/>
            </a:pPr>
            <a:r>
              <a:rPr lang="en-US" dirty="0" smtClean="0">
                <a:solidFill>
                  <a:schemeClr val="tx1"/>
                </a:solidFill>
              </a:rPr>
              <a:t>C. 5, 6</a:t>
            </a:r>
          </a:p>
          <a:p>
            <a:pPr marL="114300" indent="0">
              <a:lnSpc>
                <a:spcPct val="150000"/>
              </a:lnSpc>
              <a:buNone/>
            </a:pPr>
            <a:r>
              <a:rPr lang="en-US" dirty="0" smtClean="0">
                <a:solidFill>
                  <a:schemeClr val="tx1"/>
                </a:solidFill>
              </a:rPr>
              <a:t>D. 1, 5</a:t>
            </a:r>
          </a:p>
          <a:p>
            <a:pPr marL="114300" indent="0">
              <a:lnSpc>
                <a:spcPct val="150000"/>
              </a:lnSpc>
              <a:buNone/>
            </a:pPr>
            <a:endParaRPr lang="en-US" dirty="0" smtClean="0">
              <a:solidFill>
                <a:schemeClr val="tx1"/>
              </a:solidFill>
            </a:endParaRPr>
          </a:p>
          <a:p>
            <a:pPr marL="114300" indent="0">
              <a:lnSpc>
                <a:spcPct val="150000"/>
              </a:lnSpc>
              <a:buNone/>
            </a:pPr>
            <a:r>
              <a:rPr lang="en-US" dirty="0" smtClean="0">
                <a:solidFill>
                  <a:schemeClr val="tx1"/>
                </a:solidFill>
              </a:rPr>
              <a:t> </a:t>
            </a:r>
          </a:p>
          <a:p>
            <a:pPr marL="114300" indent="0">
              <a:lnSpc>
                <a:spcPct val="150000"/>
              </a:lnSpc>
              <a:buNone/>
            </a:pPr>
            <a:endParaRPr lang="en-US" dirty="0" smtClean="0">
              <a:solidFill>
                <a:schemeClr val="tx1"/>
              </a:solidFill>
            </a:endParaRPr>
          </a:p>
          <a:p>
            <a:pPr marL="114300" indent="0">
              <a:lnSpc>
                <a:spcPct val="150000"/>
              </a:lnSpc>
              <a:buNone/>
            </a:pPr>
            <a:r>
              <a:rPr lang="en-US" dirty="0" smtClean="0">
                <a:solidFill>
                  <a:schemeClr val="tx1"/>
                </a:solidFill>
              </a:rPr>
              <a:t>							</a:t>
            </a:r>
            <a:r>
              <a:rPr lang="en-US" b="1" dirty="0" smtClean="0">
                <a:solidFill>
                  <a:schemeClr val="tx1"/>
                </a:solidFill>
              </a:rPr>
              <a:t>Answer: C</a:t>
            </a:r>
            <a:endParaRPr lang="en-US" dirty="0" smtClean="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524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08</a:t>
            </a:r>
            <a:r>
              <a:rPr lang="en-IN" sz="2500" b="1" dirty="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5900" y="850900"/>
            <a:ext cx="8831118" cy="4102100"/>
          </a:xfrm>
        </p:spPr>
        <p:txBody>
          <a:bodyPr/>
          <a:lstStyle/>
          <a:p>
            <a:pPr>
              <a:lnSpc>
                <a:spcPct val="150000"/>
              </a:lnSpc>
              <a:buNone/>
            </a:pPr>
            <a:r>
              <a:rPr lang="en-US" b="1" dirty="0" smtClean="0">
                <a:solidFill>
                  <a:schemeClr val="tx1"/>
                </a:solidFill>
              </a:rPr>
              <a:t>By which number, the trained unmarried nurses in the hospital are</a:t>
            </a:r>
          </a:p>
          <a:p>
            <a:pPr>
              <a:lnSpc>
                <a:spcPct val="150000"/>
              </a:lnSpc>
              <a:buNone/>
            </a:pPr>
            <a:r>
              <a:rPr lang="en-US" b="1" dirty="0" smtClean="0">
                <a:solidFill>
                  <a:schemeClr val="tx1"/>
                </a:solidFill>
              </a:rPr>
              <a:t>represented?</a:t>
            </a:r>
          </a:p>
          <a:p>
            <a:pPr>
              <a:lnSpc>
                <a:spcPct val="150000"/>
              </a:lnSpc>
              <a:buNone/>
            </a:pPr>
            <a:r>
              <a:rPr lang="en-US" dirty="0" smtClean="0">
                <a:solidFill>
                  <a:schemeClr val="tx1"/>
                </a:solidFill>
              </a:rPr>
              <a:t>A. 6</a:t>
            </a:r>
          </a:p>
          <a:p>
            <a:pPr>
              <a:lnSpc>
                <a:spcPct val="150000"/>
              </a:lnSpc>
              <a:buNone/>
            </a:pPr>
            <a:r>
              <a:rPr lang="en-US" dirty="0" smtClean="0">
                <a:solidFill>
                  <a:schemeClr val="tx1"/>
                </a:solidFill>
              </a:rPr>
              <a:t>B. 5</a:t>
            </a:r>
          </a:p>
          <a:p>
            <a:pPr>
              <a:lnSpc>
                <a:spcPct val="150000"/>
              </a:lnSpc>
              <a:buNone/>
            </a:pPr>
            <a:r>
              <a:rPr lang="en-US" dirty="0" smtClean="0">
                <a:solidFill>
                  <a:schemeClr val="tx1"/>
                </a:solidFill>
              </a:rPr>
              <a:t>C. 7</a:t>
            </a:r>
          </a:p>
          <a:p>
            <a:pPr>
              <a:lnSpc>
                <a:spcPct val="150000"/>
              </a:lnSpc>
              <a:buNone/>
            </a:pPr>
            <a:r>
              <a:rPr lang="en-US" dirty="0" smtClean="0">
                <a:solidFill>
                  <a:schemeClr val="tx1"/>
                </a:solidFill>
              </a:rPr>
              <a:t>D. 4</a:t>
            </a: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D</a:t>
            </a:r>
            <a:endParaRPr lang="en-US" dirty="0" smtClean="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09:</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amond(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1300" y="774700"/>
            <a:ext cx="8591000" cy="4216400"/>
          </a:xfrm>
        </p:spPr>
        <p:txBody>
          <a:bodyPr/>
          <a:lstStyle/>
          <a:p>
            <a:pPr>
              <a:lnSpc>
                <a:spcPct val="150000"/>
              </a:lnSpc>
              <a:buNone/>
            </a:pPr>
            <a:r>
              <a:rPr lang="en-US" b="1" dirty="0" smtClean="0">
                <a:solidFill>
                  <a:schemeClr val="tx1"/>
                </a:solidFill>
              </a:rPr>
              <a:t>Study the following figure and answer the questions given below.</a:t>
            </a:r>
          </a:p>
          <a:p>
            <a:pPr>
              <a:lnSpc>
                <a:spcPct val="150000"/>
              </a:lnSpc>
              <a:buNone/>
            </a:pPr>
            <a:endParaRPr lang="en-US" b="1" dirty="0" smtClean="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a:t>
            </a:r>
            <a:br>
              <a:rPr lang="en-US" sz="2500" b="1" dirty="0" smtClean="0">
                <a:ln w="6600">
                  <a:solidFill>
                    <a:schemeClr val="accent2"/>
                  </a:solidFill>
                  <a:prstDash val="solid"/>
                </a:ln>
                <a:solidFill>
                  <a:srgbClr val="FFFFFF"/>
                </a:solidFill>
                <a:effectLst>
                  <a:outerShdw dist="38100" dir="2700000" algn="tl" rotWithShape="0">
                    <a:schemeClr val="accent2"/>
                  </a:outerShdw>
                </a:effectLst>
              </a:rPr>
            </a:br>
            <a:r>
              <a:rPr lang="en-US" sz="2500" b="1" dirty="0" smtClean="0">
                <a:ln w="6600">
                  <a:solidFill>
                    <a:schemeClr val="accent2"/>
                  </a:solidFill>
                  <a:prstDash val="solid"/>
                </a:ln>
                <a:solidFill>
                  <a:srgbClr val="FFFFFF"/>
                </a:solidFill>
                <a:effectLst>
                  <a:outerShdw dist="38100" dir="2700000" algn="tl" rotWithShape="0">
                    <a:schemeClr val="accent2"/>
                  </a:outerShdw>
                </a:effectLst>
              </a:rPr>
              <a:t>   </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Directions to solve questions 10-13:</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
            </a:r>
            <a:br>
              <a:rPr lang="en-US" sz="2500" b="1" dirty="0" smtClean="0">
                <a:ln w="6600">
                  <a:solidFill>
                    <a:schemeClr val="accent2"/>
                  </a:solidFill>
                  <a:prstDash val="solid"/>
                </a:ln>
                <a:solidFill>
                  <a:srgbClr val="FFFFFF"/>
                </a:solidFill>
                <a:effectLst>
                  <a:outerShdw dist="38100" dir="2700000" algn="tl" rotWithShape="0">
                    <a:schemeClr val="accent2"/>
                  </a:outerShdw>
                </a:effectLst>
              </a:rPr>
            </a:b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6385" name="Picture 1"/>
          <p:cNvPicPr>
            <a:picLocks noChangeAspect="1" noChangeArrowheads="1"/>
          </p:cNvPicPr>
          <p:nvPr/>
        </p:nvPicPr>
        <p:blipFill>
          <a:blip r:embed="rId4"/>
          <a:srcRect/>
          <a:stretch>
            <a:fillRect/>
          </a:stretch>
        </p:blipFill>
        <p:spPr bwMode="auto">
          <a:xfrm>
            <a:off x="1600200" y="1257300"/>
            <a:ext cx="5410200" cy="2870200"/>
          </a:xfrm>
          <a:prstGeom prst="rect">
            <a:avLst/>
          </a:prstGeom>
          <a:noFill/>
          <a:ln w="9525">
            <a:noFill/>
            <a:miter lim="800000"/>
            <a:headEnd/>
            <a:tailEnd/>
          </a:ln>
          <a:effectLst/>
        </p:spPr>
      </p:pic>
      <p:pic>
        <p:nvPicPr>
          <p:cNvPr id="8" name="Google Shape;68;p15"/>
          <p:cNvPicPr preferRelativeResize="0"/>
          <p:nvPr/>
        </p:nvPicPr>
        <p:blipFill rotWithShape="1">
          <a:blip r:embed="rId5"/>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5"/>
                                        </p:tgtEl>
                                        <p:attrNameLst>
                                          <p:attrName>style.visibility</p:attrName>
                                        </p:attrNameLst>
                                      </p:cBhvr>
                                      <p:to>
                                        <p:strVal val="visible"/>
                                      </p:to>
                                    </p:set>
                                    <p:anim calcmode="lin" valueType="num">
                                      <p:cBhvr additive="base">
                                        <p:cTn id="13" dur="500" fill="hold"/>
                                        <p:tgtEl>
                                          <p:spTgt spid="16385"/>
                                        </p:tgtEl>
                                        <p:attrNameLst>
                                          <p:attrName>ppt_x</p:attrName>
                                        </p:attrNameLst>
                                      </p:cBhvr>
                                      <p:tavLst>
                                        <p:tav tm="0">
                                          <p:val>
                                            <p:strVal val="#ppt_x"/>
                                          </p:val>
                                        </p:tav>
                                        <p:tav tm="100000">
                                          <p:val>
                                            <p:strVal val="#ppt_x"/>
                                          </p:val>
                                        </p:tav>
                                      </p:tavLst>
                                    </p:anim>
                                    <p:anim calcmode="lin" valueType="num">
                                      <p:cBhvr additive="base">
                                        <p:cTn id="14" dur="500" fill="hold"/>
                                        <p:tgtEl>
                                          <p:spTgt spid="16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76300"/>
            <a:ext cx="8603700" cy="4114800"/>
          </a:xfrm>
        </p:spPr>
        <p:txBody>
          <a:bodyPr/>
          <a:lstStyle/>
          <a:p>
            <a:pPr>
              <a:lnSpc>
                <a:spcPct val="150000"/>
              </a:lnSpc>
              <a:buNone/>
            </a:pPr>
            <a:r>
              <a:rPr lang="en-US" b="1" dirty="0" smtClean="0">
                <a:solidFill>
                  <a:schemeClr val="tx1"/>
                </a:solidFill>
              </a:rPr>
              <a:t>How many educated people are employed?</a:t>
            </a:r>
          </a:p>
          <a:p>
            <a:pPr>
              <a:lnSpc>
                <a:spcPct val="150000"/>
              </a:lnSpc>
              <a:buNone/>
            </a:pPr>
            <a:r>
              <a:rPr lang="en-US" dirty="0" smtClean="0">
                <a:solidFill>
                  <a:schemeClr val="tx1"/>
                </a:solidFill>
              </a:rPr>
              <a:t>A. 9</a:t>
            </a:r>
          </a:p>
          <a:p>
            <a:pPr>
              <a:lnSpc>
                <a:spcPct val="150000"/>
              </a:lnSpc>
              <a:buNone/>
            </a:pPr>
            <a:r>
              <a:rPr lang="en-US" dirty="0" smtClean="0">
                <a:solidFill>
                  <a:schemeClr val="tx1"/>
                </a:solidFill>
              </a:rPr>
              <a:t>B.18</a:t>
            </a:r>
          </a:p>
          <a:p>
            <a:pPr>
              <a:lnSpc>
                <a:spcPct val="150000"/>
              </a:lnSpc>
              <a:buNone/>
            </a:pPr>
            <a:r>
              <a:rPr lang="en-US" dirty="0" smtClean="0">
                <a:solidFill>
                  <a:schemeClr val="tx1"/>
                </a:solidFill>
              </a:rPr>
              <a:t>C. 20</a:t>
            </a:r>
          </a:p>
          <a:p>
            <a:pPr>
              <a:lnSpc>
                <a:spcPct val="150000"/>
              </a:lnSpc>
              <a:buNone/>
            </a:pPr>
            <a:r>
              <a:rPr lang="en-US" dirty="0" smtClean="0">
                <a:solidFill>
                  <a:schemeClr val="tx1"/>
                </a:solidFill>
              </a:rPr>
              <a:t>D. 15</a:t>
            </a: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A</a:t>
            </a:r>
            <a:endParaRPr lang="en-US" dirty="0" smtClean="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Question 10:</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2" y="1683657"/>
            <a:ext cx="8699500" cy="1802494"/>
          </a:xfrm>
        </p:spPr>
        <p:txBody>
          <a:bodyPr/>
          <a:lstStyle/>
          <a:p>
            <a:pPr marL="114300" indent="0">
              <a:buNone/>
            </a:pPr>
            <a:r>
              <a:rPr lang="en-IN" sz="6000" b="1" dirty="0" smtClean="0">
                <a:solidFill>
                  <a:schemeClr val="tx1"/>
                </a:solidFill>
              </a:rPr>
              <a:t>   VENN DIAGRAMS</a:t>
            </a:r>
            <a:endParaRPr lang="en-IN" sz="6600" b="1" dirty="0">
              <a:solidFill>
                <a:schemeClr val="tx1"/>
              </a:solidFill>
            </a:endParaRPr>
          </a:p>
        </p:txBody>
      </p:sp>
      <p:pic>
        <p:nvPicPr>
          <p:cNvPr id="4" name="Google Shape;69;p15"/>
          <p:cNvPicPr preferRelativeResize="0"/>
          <p:nvPr/>
        </p:nvPicPr>
        <p:blipFill>
          <a:blip r:embed="rId3"/>
          <a:stretch>
            <a:fillRect/>
          </a:stretch>
        </p:blipFill>
        <p:spPr>
          <a:xfrm>
            <a:off x="7082971" y="174171"/>
            <a:ext cx="1959429" cy="826178"/>
          </a:xfrm>
          <a:prstGeom prst="rect">
            <a:avLst/>
          </a:prstGeom>
          <a:noFill/>
          <a:ln>
            <a:noFill/>
          </a:ln>
        </p:spPr>
      </p:pic>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76300"/>
            <a:ext cx="8603700" cy="4114800"/>
          </a:xfrm>
        </p:spPr>
        <p:txBody>
          <a:bodyPr/>
          <a:lstStyle/>
          <a:p>
            <a:pPr>
              <a:buNone/>
            </a:pPr>
            <a:r>
              <a:rPr lang="en-US" dirty="0" smtClean="0">
                <a:solidFill>
                  <a:schemeClr val="tx1"/>
                </a:solidFill>
              </a:rPr>
              <a:t>Number of educated people who are employed = 3 + 6 = 9.</a:t>
            </a: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Explanation:</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7800" y="762000"/>
            <a:ext cx="8654500" cy="4203700"/>
          </a:xfrm>
        </p:spPr>
        <p:txBody>
          <a:bodyPr/>
          <a:lstStyle/>
          <a:p>
            <a:pPr>
              <a:lnSpc>
                <a:spcPct val="150000"/>
              </a:lnSpc>
              <a:buNone/>
            </a:pPr>
            <a:r>
              <a:rPr lang="en-US" b="1" dirty="0" smtClean="0">
                <a:solidFill>
                  <a:schemeClr val="tx1"/>
                </a:solidFill>
              </a:rPr>
              <a:t>How many backward people are educated?</a:t>
            </a:r>
          </a:p>
          <a:p>
            <a:pPr>
              <a:lnSpc>
                <a:spcPct val="150000"/>
              </a:lnSpc>
              <a:buNone/>
            </a:pPr>
            <a:r>
              <a:rPr lang="en-US" dirty="0" smtClean="0">
                <a:solidFill>
                  <a:schemeClr val="tx1"/>
                </a:solidFill>
              </a:rPr>
              <a:t>A. 9</a:t>
            </a:r>
          </a:p>
          <a:p>
            <a:pPr>
              <a:lnSpc>
                <a:spcPct val="150000"/>
              </a:lnSpc>
              <a:buNone/>
            </a:pPr>
            <a:r>
              <a:rPr lang="en-US" dirty="0" smtClean="0">
                <a:solidFill>
                  <a:schemeClr val="tx1"/>
                </a:solidFill>
              </a:rPr>
              <a:t>B. 28</a:t>
            </a:r>
          </a:p>
          <a:p>
            <a:pPr>
              <a:lnSpc>
                <a:spcPct val="150000"/>
              </a:lnSpc>
              <a:buNone/>
            </a:pPr>
            <a:r>
              <a:rPr lang="en-US" dirty="0" smtClean="0">
                <a:solidFill>
                  <a:schemeClr val="tx1"/>
                </a:solidFill>
              </a:rPr>
              <a:t>C. 14</a:t>
            </a:r>
          </a:p>
          <a:p>
            <a:pPr>
              <a:lnSpc>
                <a:spcPct val="150000"/>
              </a:lnSpc>
              <a:buNone/>
            </a:pPr>
            <a:r>
              <a:rPr lang="en-US" dirty="0" smtClean="0">
                <a:solidFill>
                  <a:schemeClr val="tx1"/>
                </a:solidFill>
              </a:rPr>
              <a:t>D. 6</a:t>
            </a: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C</a:t>
            </a: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11</a:t>
            </a:r>
            <a:r>
              <a:rPr lang="en-IN" sz="2500" b="1" dirty="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762000"/>
            <a:ext cx="8603700" cy="4203700"/>
          </a:xfrm>
        </p:spPr>
        <p:txBody>
          <a:bodyPr/>
          <a:lstStyle/>
          <a:p>
            <a:pPr>
              <a:lnSpc>
                <a:spcPct val="150000"/>
              </a:lnSpc>
              <a:buNone/>
            </a:pPr>
            <a:r>
              <a:rPr lang="en-US" dirty="0" smtClean="0">
                <a:solidFill>
                  <a:schemeClr val="tx1"/>
                </a:solidFill>
              </a:rPr>
              <a:t>Number of backward people are who are educated = 11 + 3 = 14</a:t>
            </a:r>
            <a:r>
              <a:rPr lang="en-US" dirty="0" smtClean="0"/>
              <a:t>.</a:t>
            </a:r>
            <a:endParaRPr lang="en-US" dirty="0" smtClean="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smtClean="0">
                <a:ln w="6600">
                  <a:solidFill>
                    <a:schemeClr val="accent2"/>
                  </a:solidFill>
                  <a:prstDash val="solid"/>
                </a:ln>
                <a:solidFill>
                  <a:srgbClr val="FFFFFF"/>
                </a:solidFill>
                <a:effectLst>
                  <a:outerShdw dist="38100" dir="2700000" algn="tl" rotWithShape="0">
                    <a:schemeClr val="accent2"/>
                  </a:outerShdw>
                </a:effectLst>
              </a:rPr>
              <a:t>   Explanation:</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6255" y="876300"/>
            <a:ext cx="9088581" cy="3898900"/>
          </a:xfrm>
        </p:spPr>
        <p:txBody>
          <a:bodyPr/>
          <a:lstStyle/>
          <a:p>
            <a:pPr marL="114300" indent="0">
              <a:lnSpc>
                <a:spcPct val="150000"/>
              </a:lnSpc>
              <a:buNone/>
            </a:pPr>
            <a:r>
              <a:rPr lang="en-US" b="1" dirty="0" smtClean="0">
                <a:solidFill>
                  <a:schemeClr val="tx1"/>
                </a:solidFill>
              </a:rPr>
              <a:t>How many backward uneducated people are employed?</a:t>
            </a:r>
          </a:p>
          <a:p>
            <a:pPr>
              <a:lnSpc>
                <a:spcPct val="150000"/>
              </a:lnSpc>
              <a:buNone/>
            </a:pPr>
            <a:r>
              <a:rPr lang="en-US" dirty="0" smtClean="0">
                <a:solidFill>
                  <a:schemeClr val="tx1"/>
                </a:solidFill>
              </a:rPr>
              <a:t>A. 14</a:t>
            </a:r>
          </a:p>
          <a:p>
            <a:pPr>
              <a:lnSpc>
                <a:spcPct val="150000"/>
              </a:lnSpc>
              <a:buNone/>
            </a:pPr>
            <a:r>
              <a:rPr lang="en-US" dirty="0" smtClean="0">
                <a:solidFill>
                  <a:schemeClr val="tx1"/>
                </a:solidFill>
              </a:rPr>
              <a:t>B. 5</a:t>
            </a:r>
          </a:p>
          <a:p>
            <a:pPr>
              <a:lnSpc>
                <a:spcPct val="150000"/>
              </a:lnSpc>
              <a:buNone/>
            </a:pPr>
            <a:r>
              <a:rPr lang="en-US" dirty="0" smtClean="0">
                <a:solidFill>
                  <a:schemeClr val="tx1"/>
                </a:solidFill>
              </a:rPr>
              <a:t>C. 7</a:t>
            </a:r>
          </a:p>
          <a:p>
            <a:pPr>
              <a:lnSpc>
                <a:spcPct val="150000"/>
              </a:lnSpc>
              <a:buNone/>
            </a:pPr>
            <a:r>
              <a:rPr lang="en-US" dirty="0" smtClean="0">
                <a:solidFill>
                  <a:schemeClr val="tx1"/>
                </a:solidFill>
              </a:rPr>
              <a:t>D. 11</a:t>
            </a: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B</a:t>
            </a: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12</a:t>
            </a:r>
            <a:r>
              <a:rPr lang="en-IN" sz="2500" b="1" dirty="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7801" y="863600"/>
            <a:ext cx="8780462" cy="4038600"/>
          </a:xfrm>
        </p:spPr>
        <p:txBody>
          <a:bodyPr/>
          <a:lstStyle/>
          <a:p>
            <a:pPr>
              <a:lnSpc>
                <a:spcPct val="150000"/>
              </a:lnSpc>
              <a:buNone/>
            </a:pPr>
            <a:r>
              <a:rPr lang="en-US" b="1" dirty="0" smtClean="0">
                <a:solidFill>
                  <a:schemeClr val="tx1"/>
                </a:solidFill>
              </a:rPr>
              <a:t>How many backward people are not educated?</a:t>
            </a:r>
          </a:p>
          <a:p>
            <a:pPr>
              <a:lnSpc>
                <a:spcPct val="150000"/>
              </a:lnSpc>
              <a:buNone/>
            </a:pPr>
            <a:r>
              <a:rPr lang="en-US" dirty="0" smtClean="0">
                <a:solidFill>
                  <a:schemeClr val="tx1"/>
                </a:solidFill>
              </a:rPr>
              <a:t>A. 3</a:t>
            </a:r>
          </a:p>
          <a:p>
            <a:pPr>
              <a:lnSpc>
                <a:spcPct val="150000"/>
              </a:lnSpc>
              <a:buNone/>
            </a:pPr>
            <a:r>
              <a:rPr lang="en-US" dirty="0" smtClean="0">
                <a:solidFill>
                  <a:schemeClr val="tx1"/>
                </a:solidFill>
              </a:rPr>
              <a:t>B.14</a:t>
            </a:r>
          </a:p>
          <a:p>
            <a:pPr>
              <a:lnSpc>
                <a:spcPct val="150000"/>
              </a:lnSpc>
              <a:buNone/>
            </a:pPr>
            <a:r>
              <a:rPr lang="en-US" dirty="0" smtClean="0">
                <a:solidFill>
                  <a:schemeClr val="tx1"/>
                </a:solidFill>
              </a:rPr>
              <a:t>C. 22</a:t>
            </a:r>
          </a:p>
          <a:p>
            <a:pPr>
              <a:lnSpc>
                <a:spcPct val="150000"/>
              </a:lnSpc>
              <a:buNone/>
            </a:pPr>
            <a:r>
              <a:rPr lang="en-US" dirty="0" smtClean="0">
                <a:solidFill>
                  <a:schemeClr val="tx1"/>
                </a:solidFill>
              </a:rPr>
              <a:t>D. 25</a:t>
            </a: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C</a:t>
            </a:r>
            <a:endParaRPr lang="en-US"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13</a:t>
            </a:r>
            <a:r>
              <a:rPr lang="en-IN" sz="2500" b="1" dirty="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7800" y="825500"/>
            <a:ext cx="8654500" cy="3732213"/>
          </a:xfrm>
        </p:spPr>
        <p:txBody>
          <a:bodyPr/>
          <a:lstStyle/>
          <a:p>
            <a:pPr marL="114300" indent="0">
              <a:buNone/>
            </a:pPr>
            <a:r>
              <a:rPr lang="en-US" b="1" dirty="0" smtClean="0">
                <a:solidFill>
                  <a:schemeClr val="tx1"/>
                </a:solidFill>
              </a:rPr>
              <a:t>Study the following figure and answer the questions given below.</a:t>
            </a:r>
          </a:p>
          <a:p>
            <a:pPr marL="114300" indent="0">
              <a:buNone/>
            </a:pPr>
            <a:endParaRPr lang="en-IN" b="1"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  Directions to solve questions 14 &amp; 15:</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8193" name="Picture 1"/>
          <p:cNvPicPr>
            <a:picLocks noChangeAspect="1" noChangeArrowheads="1"/>
          </p:cNvPicPr>
          <p:nvPr/>
        </p:nvPicPr>
        <p:blipFill>
          <a:blip r:embed="rId4"/>
          <a:srcRect/>
          <a:stretch>
            <a:fillRect/>
          </a:stretch>
        </p:blipFill>
        <p:spPr bwMode="auto">
          <a:xfrm>
            <a:off x="1092200" y="1282700"/>
            <a:ext cx="6083300" cy="3022600"/>
          </a:xfrm>
          <a:prstGeom prst="rect">
            <a:avLst/>
          </a:prstGeom>
          <a:noFill/>
          <a:ln w="9525">
            <a:noFill/>
            <a:miter lim="800000"/>
            <a:headEnd/>
            <a:tailEnd/>
          </a:ln>
          <a:effectLst/>
        </p:spPr>
      </p:pic>
      <p:pic>
        <p:nvPicPr>
          <p:cNvPr id="8" name="Google Shape;68;p15"/>
          <p:cNvPicPr preferRelativeResize="0"/>
          <p:nvPr/>
        </p:nvPicPr>
        <p:blipFill rotWithShape="1">
          <a:blip r:embed="rId5"/>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3"/>
                                        </p:tgtEl>
                                        <p:attrNameLst>
                                          <p:attrName>style.visibility</p:attrName>
                                        </p:attrNameLst>
                                      </p:cBhvr>
                                      <p:to>
                                        <p:strVal val="visible"/>
                                      </p:to>
                                    </p:set>
                                    <p:anim calcmode="lin" valueType="num">
                                      <p:cBhvr additive="base">
                                        <p:cTn id="13" dur="500" fill="hold"/>
                                        <p:tgtEl>
                                          <p:spTgt spid="8193"/>
                                        </p:tgtEl>
                                        <p:attrNameLst>
                                          <p:attrName>ppt_x</p:attrName>
                                        </p:attrNameLst>
                                      </p:cBhvr>
                                      <p:tavLst>
                                        <p:tav tm="0">
                                          <p:val>
                                            <p:strVal val="#ppt_x"/>
                                          </p:val>
                                        </p:tav>
                                        <p:tav tm="100000">
                                          <p:val>
                                            <p:strVal val="#ppt_x"/>
                                          </p:val>
                                        </p:tav>
                                      </p:tavLst>
                                    </p:anim>
                                    <p:anim calcmode="lin" valueType="num">
                                      <p:cBhvr additive="base">
                                        <p:cTn id="14" dur="500" fill="hold"/>
                                        <p:tgtEl>
                                          <p:spTgt spid="8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500" y="863600"/>
            <a:ext cx="8641800" cy="3924300"/>
          </a:xfrm>
        </p:spPr>
        <p:txBody>
          <a:bodyPr/>
          <a:lstStyle/>
          <a:p>
            <a:pPr>
              <a:lnSpc>
                <a:spcPct val="150000"/>
              </a:lnSpc>
              <a:buNone/>
            </a:pPr>
            <a:r>
              <a:rPr lang="en-US" b="1" dirty="0" smtClean="0">
                <a:solidFill>
                  <a:schemeClr val="tx1"/>
                </a:solidFill>
              </a:rPr>
              <a:t>By which letter, the married teachers who live in joint family are</a:t>
            </a:r>
          </a:p>
          <a:p>
            <a:pPr>
              <a:lnSpc>
                <a:spcPct val="150000"/>
              </a:lnSpc>
              <a:buNone/>
            </a:pPr>
            <a:r>
              <a:rPr lang="en-US" b="1" dirty="0" smtClean="0">
                <a:solidFill>
                  <a:schemeClr val="tx1"/>
                </a:solidFill>
              </a:rPr>
              <a:t>represented?</a:t>
            </a:r>
          </a:p>
          <a:p>
            <a:pPr>
              <a:lnSpc>
                <a:spcPct val="150000"/>
              </a:lnSpc>
              <a:buNone/>
            </a:pPr>
            <a:r>
              <a:rPr lang="en-US" dirty="0" smtClean="0">
                <a:solidFill>
                  <a:schemeClr val="tx1"/>
                </a:solidFill>
              </a:rPr>
              <a:t>A. R</a:t>
            </a:r>
          </a:p>
          <a:p>
            <a:pPr>
              <a:lnSpc>
                <a:spcPct val="150000"/>
              </a:lnSpc>
              <a:buNone/>
            </a:pPr>
            <a:r>
              <a:rPr lang="en-US" dirty="0" smtClean="0">
                <a:solidFill>
                  <a:schemeClr val="tx1"/>
                </a:solidFill>
              </a:rPr>
              <a:t>B. Q</a:t>
            </a:r>
          </a:p>
          <a:p>
            <a:pPr>
              <a:lnSpc>
                <a:spcPct val="150000"/>
              </a:lnSpc>
              <a:buNone/>
            </a:pPr>
            <a:r>
              <a:rPr lang="en-US" dirty="0" smtClean="0">
                <a:solidFill>
                  <a:schemeClr val="tx1"/>
                </a:solidFill>
              </a:rPr>
              <a:t>C. S</a:t>
            </a:r>
          </a:p>
          <a:p>
            <a:pPr>
              <a:lnSpc>
                <a:spcPct val="150000"/>
              </a:lnSpc>
              <a:buNone/>
            </a:pPr>
            <a:r>
              <a:rPr lang="en-US" dirty="0" smtClean="0">
                <a:solidFill>
                  <a:schemeClr val="tx1"/>
                </a:solidFill>
              </a:rPr>
              <a:t>D. P</a:t>
            </a:r>
          </a:p>
          <a:p>
            <a:pPr>
              <a:lnSpc>
                <a:spcPct val="150000"/>
              </a:lnSpc>
              <a:buNone/>
            </a:pPr>
            <a:endParaRPr lang="en-US" dirty="0" smtClean="0">
              <a:solidFill>
                <a:schemeClr val="tx1"/>
              </a:solidFill>
            </a:endParaRP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r>
              <a:rPr lang="en-US" b="1" dirty="0" smtClean="0">
                <a:solidFill>
                  <a:schemeClr val="tx1"/>
                </a:solidFill>
              </a:rPr>
              <a:t>Answer: B</a:t>
            </a:r>
            <a:endParaRPr lang="en-IN"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14 :</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amond(in)">
                                      <p:cBhvr>
                                        <p:cTn id="4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76300"/>
            <a:ext cx="8603700" cy="3681413"/>
          </a:xfrm>
        </p:spPr>
        <p:txBody>
          <a:bodyPr/>
          <a:lstStyle/>
          <a:p>
            <a:pPr>
              <a:lnSpc>
                <a:spcPct val="150000"/>
              </a:lnSpc>
              <a:buNone/>
            </a:pPr>
            <a:r>
              <a:rPr lang="en-US" b="1" dirty="0" smtClean="0">
                <a:solidFill>
                  <a:schemeClr val="tx1"/>
                </a:solidFill>
              </a:rPr>
              <a:t>By which letter, the married people who live in joint family but not are</a:t>
            </a:r>
          </a:p>
          <a:p>
            <a:pPr>
              <a:lnSpc>
                <a:spcPct val="150000"/>
              </a:lnSpc>
              <a:buNone/>
            </a:pPr>
            <a:r>
              <a:rPr lang="en-US" b="1" dirty="0" smtClean="0">
                <a:solidFill>
                  <a:schemeClr val="tx1"/>
                </a:solidFill>
              </a:rPr>
              <a:t>school teachers are represented?</a:t>
            </a:r>
          </a:p>
          <a:p>
            <a:pPr>
              <a:lnSpc>
                <a:spcPct val="150000"/>
              </a:lnSpc>
              <a:buNone/>
            </a:pPr>
            <a:r>
              <a:rPr lang="en-US" dirty="0" smtClean="0">
                <a:solidFill>
                  <a:schemeClr val="tx1"/>
                </a:solidFill>
              </a:rPr>
              <a:t>A. R</a:t>
            </a:r>
          </a:p>
          <a:p>
            <a:pPr>
              <a:lnSpc>
                <a:spcPct val="150000"/>
              </a:lnSpc>
              <a:buNone/>
            </a:pPr>
            <a:r>
              <a:rPr lang="en-US" dirty="0" smtClean="0">
                <a:solidFill>
                  <a:schemeClr val="tx1"/>
                </a:solidFill>
              </a:rPr>
              <a:t>B. U</a:t>
            </a:r>
          </a:p>
          <a:p>
            <a:pPr>
              <a:lnSpc>
                <a:spcPct val="150000"/>
              </a:lnSpc>
              <a:buNone/>
            </a:pPr>
            <a:r>
              <a:rPr lang="en-US" dirty="0" smtClean="0">
                <a:solidFill>
                  <a:schemeClr val="tx1"/>
                </a:solidFill>
              </a:rPr>
              <a:t>C. S</a:t>
            </a:r>
          </a:p>
          <a:p>
            <a:pPr>
              <a:lnSpc>
                <a:spcPct val="150000"/>
              </a:lnSpc>
              <a:buNone/>
            </a:pPr>
            <a:r>
              <a:rPr lang="en-US" dirty="0" smtClean="0">
                <a:solidFill>
                  <a:schemeClr val="tx1"/>
                </a:solidFill>
              </a:rPr>
              <a:t>D. P</a:t>
            </a: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t>
            </a:r>
          </a:p>
          <a:p>
            <a:pPr>
              <a:lnSpc>
                <a:spcPct val="150000"/>
              </a:lnSpc>
              <a:buNone/>
            </a:pPr>
            <a:r>
              <a:rPr lang="en-US" b="1" dirty="0" smtClean="0">
                <a:solidFill>
                  <a:schemeClr val="tx1"/>
                </a:solidFill>
              </a:rPr>
              <a:t>								Answer: C</a:t>
            </a:r>
            <a:endParaRPr lang="en-IN"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smtClean="0">
                <a:ln w="6600">
                  <a:solidFill>
                    <a:schemeClr val="accent2"/>
                  </a:solidFill>
                  <a:prstDash val="solid"/>
                </a:ln>
                <a:solidFill>
                  <a:srgbClr val="FFFFFF"/>
                </a:solidFill>
                <a:effectLst>
                  <a:outerShdw dist="38100" dir="2700000" algn="tl" rotWithShape="0">
                    <a:schemeClr val="accent2"/>
                  </a:outerShdw>
                </a:effectLst>
              </a:rPr>
              <a:t> Question 15</a:t>
            </a:r>
            <a:r>
              <a:rPr lang="en-IN" sz="2500" b="1" dirty="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amond(in)">
                                      <p:cBhvr>
                                        <p:cTn id="4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p:cNvSpPr txBox="1"/>
          <p:nvPr/>
        </p:nvSpPr>
        <p:spPr>
          <a:xfrm>
            <a:off x="1" y="141778"/>
            <a:ext cx="3505200" cy="477054"/>
          </a:xfrm>
          <a:prstGeom prst="rect">
            <a:avLst/>
          </a:prstGeom>
          <a:noFill/>
        </p:spPr>
        <p:txBody>
          <a:bodyPr wrap="square" rtlCol="0">
            <a:sp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Concepts:</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304800" y="1039495"/>
            <a:ext cx="8839200" cy="2999740"/>
          </a:xfrm>
          <a:prstGeom prst="rect">
            <a:avLst/>
          </a:prstGeom>
        </p:spPr>
        <p:txBody>
          <a:bodyPr wrap="square">
            <a:spAutoFit/>
          </a:bodyPr>
          <a:lstStyle/>
          <a:p>
            <a:pPr>
              <a:lnSpc>
                <a:spcPct val="150000"/>
              </a:lnSpc>
              <a:buFont typeface="Wingdings" panose="05000000000000000000" pitchFamily="2" charset="2"/>
              <a:buChar char="v"/>
            </a:pPr>
            <a:r>
              <a:rPr lang="en-US" sz="1800" dirty="0" smtClean="0"/>
              <a:t> Venn diagrams are an efficient way of representing and analyzing sets and </a:t>
            </a:r>
          </a:p>
          <a:p>
            <a:pPr indent="0">
              <a:lnSpc>
                <a:spcPct val="150000"/>
              </a:lnSpc>
              <a:buFont typeface="Wingdings" panose="05000000000000000000" pitchFamily="2" charset="2"/>
              <a:buNone/>
            </a:pPr>
            <a:r>
              <a:rPr lang="en-US" sz="1800" dirty="0" smtClean="0"/>
              <a:t>    performing set operations</a:t>
            </a:r>
            <a:r>
              <a:rPr lang="en-US" dirty="0" smtClean="0"/>
              <a:t>.</a:t>
            </a:r>
          </a:p>
          <a:p>
            <a:pPr>
              <a:lnSpc>
                <a:spcPct val="150000"/>
              </a:lnSpc>
              <a:buFont typeface="Wingdings" panose="05000000000000000000" pitchFamily="2" charset="2"/>
              <a:buChar char="v"/>
            </a:pPr>
            <a:r>
              <a:rPr lang="en-US" sz="1800" dirty="0" smtClean="0"/>
              <a:t>  Sets are generally represented by circles. </a:t>
            </a:r>
          </a:p>
          <a:p>
            <a:pPr>
              <a:lnSpc>
                <a:spcPct val="150000"/>
              </a:lnSpc>
              <a:buFont typeface="Wingdings" panose="05000000000000000000" pitchFamily="2" charset="2"/>
              <a:buChar char="v"/>
            </a:pPr>
            <a:r>
              <a:rPr lang="en-US" sz="1800" dirty="0" smtClean="0"/>
              <a:t> The universal set is represented by a rectangle that encloses all other sets.</a:t>
            </a:r>
          </a:p>
          <a:p>
            <a:pPr>
              <a:lnSpc>
                <a:spcPct val="150000"/>
              </a:lnSpc>
              <a:buFont typeface="Wingdings" panose="05000000000000000000" pitchFamily="2" charset="2"/>
              <a:buChar char="v"/>
            </a:pPr>
            <a:r>
              <a:rPr lang="en-US" sz="1800" b="1" dirty="0" smtClean="0"/>
              <a:t> ∪</a:t>
            </a:r>
            <a:r>
              <a:rPr lang="en-US" sz="1800" dirty="0" smtClean="0"/>
              <a:t> is Union: is in either set or both sets</a:t>
            </a:r>
          </a:p>
          <a:p>
            <a:pPr>
              <a:lnSpc>
                <a:spcPct val="150000"/>
              </a:lnSpc>
              <a:buFont typeface="Wingdings" panose="05000000000000000000" pitchFamily="2" charset="2"/>
              <a:buChar char="v"/>
            </a:pPr>
            <a:r>
              <a:rPr lang="en-US" sz="1800" b="1" dirty="0" smtClean="0"/>
              <a:t> ∩</a:t>
            </a:r>
            <a:r>
              <a:rPr lang="en-US" sz="1800" dirty="0" smtClean="0"/>
              <a:t> is Intersection: only in both sets</a:t>
            </a:r>
          </a:p>
          <a:p>
            <a:pPr>
              <a:lnSpc>
                <a:spcPct val="150000"/>
              </a:lnSpc>
              <a:buFont typeface="Wingdings" panose="05000000000000000000" pitchFamily="2" charset="2"/>
              <a:buChar char="v"/>
            </a:pPr>
            <a:r>
              <a:rPr lang="en-US" sz="1800" b="1" dirty="0" smtClean="0"/>
              <a:t> −</a:t>
            </a:r>
            <a:r>
              <a:rPr lang="en-US" sz="1800" dirty="0" smtClean="0"/>
              <a:t> is Difference: in one set but not the other</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1000"/>
                                        <p:tgtEl>
                                          <p:spTgt spid="7">
                                            <p:txEl>
                                              <p:pRg st="3" end="3"/>
                                            </p:txEl>
                                          </p:spTgt>
                                        </p:tgtEl>
                                      </p:cBhvr>
                                    </p:animEffect>
                                    <p:anim calcmode="lin" valueType="num">
                                      <p:cBhvr>
                                        <p:cTn id="27"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fade">
                                      <p:cBhvr>
                                        <p:cTn id="40" dur="1000"/>
                                        <p:tgtEl>
                                          <p:spTgt spid="7">
                                            <p:txEl>
                                              <p:pRg st="5" end="5"/>
                                            </p:txEl>
                                          </p:spTgt>
                                        </p:tgtEl>
                                      </p:cBhvr>
                                    </p:animEffect>
                                    <p:anim calcmode="lin" valueType="num">
                                      <p:cBhvr>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fade">
                                      <p:cBhvr>
                                        <p:cTn id="47" dur="1000"/>
                                        <p:tgtEl>
                                          <p:spTgt spid="7">
                                            <p:txEl>
                                              <p:pRg st="6" end="6"/>
                                            </p:txEl>
                                          </p:spTgt>
                                        </p:tgtEl>
                                      </p:cBhvr>
                                    </p:animEffect>
                                    <p:anim calcmode="lin" valueType="num">
                                      <p:cBhvr>
                                        <p:cTn id="4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p:cNvSpPr txBox="1"/>
          <p:nvPr/>
        </p:nvSpPr>
        <p:spPr>
          <a:xfrm>
            <a:off x="0" y="141778"/>
            <a:ext cx="3505201" cy="477054"/>
          </a:xfrm>
          <a:prstGeom prst="rect">
            <a:avLst/>
          </a:prstGeom>
          <a:noFill/>
        </p:spPr>
        <p:txBody>
          <a:bodyPr wrap="square" rtlCol="0">
            <a:sp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Question 01</a:t>
            </a:r>
            <a:r>
              <a:rPr lang="en-US" sz="2500" b="1" dirty="0">
                <a:ln w="6600">
                  <a:solidFill>
                    <a:schemeClr val="accent2"/>
                  </a:solidFill>
                  <a:prstDash val="solid"/>
                </a:ln>
                <a:solidFill>
                  <a:srgbClr val="FFFFFF"/>
                </a:solidFill>
                <a:effectLst>
                  <a:outerShdw dist="38100" dir="2700000" algn="tl" rotWithShape="0">
                    <a:schemeClr val="accent2"/>
                  </a:outerShdw>
                </a:effectLst>
              </a:rPr>
              <a:t>:</a:t>
            </a:r>
          </a:p>
        </p:txBody>
      </p:sp>
      <p:graphicFrame>
        <p:nvGraphicFramePr>
          <p:cNvPr id="8" name="Table 7"/>
          <p:cNvGraphicFramePr>
            <a:graphicFrameLocks noGrp="1"/>
          </p:cNvGraphicFramePr>
          <p:nvPr/>
        </p:nvGraphicFramePr>
        <p:xfrm>
          <a:off x="2286000" y="2167890"/>
          <a:ext cx="4572000" cy="807720"/>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0">
                <a:tc>
                  <a:txBody>
                    <a:bodyPr/>
                    <a:lstStyle/>
                    <a:p>
                      <a:endParaRPr lang="en-US" dirty="0"/>
                    </a:p>
                  </a:txBody>
                  <a:tcPr marL="95250" marR="142875" marT="95250" marB="95250" anchor="ctr">
                    <a:lnL>
                      <a:noFill/>
                    </a:lnL>
                    <a:lnR>
                      <a:noFill/>
                    </a:lnR>
                    <a:lnT>
                      <a:noFill/>
                    </a:lnT>
                    <a:lnB>
                      <a:noFill/>
                    </a:lnB>
                  </a:tcPr>
                </a:tc>
                <a:tc>
                  <a:txBody>
                    <a:bodyPr/>
                    <a:lstStyle/>
                    <a:p>
                      <a:endParaRPr lang="en-US"/>
                    </a:p>
                  </a:txBody>
                  <a:tcPr marL="95250" marR="95250" marT="95250" marB="95250" anchor="ctr">
                    <a:lnL>
                      <a:noFill/>
                    </a:lnL>
                    <a:lnR>
                      <a:noFill/>
                    </a:lnR>
                    <a:lnT>
                      <a:noFill/>
                    </a:lnT>
                    <a:lnB>
                      <a:noFill/>
                    </a:lnB>
                  </a:tcPr>
                </a:tc>
                <a:extLst>
                  <a:ext uri="{0D108BD9-81ED-4DB2-BD59-A6C34878D82A}">
                    <a16:rowId xmlns:a16="http://schemas.microsoft.com/office/drawing/2014/main" val="10000"/>
                  </a:ext>
                </a:extLst>
              </a:tr>
              <a:tr h="0">
                <a:tc>
                  <a:txBody>
                    <a:bodyPr/>
                    <a:lstStyle/>
                    <a:p>
                      <a:endParaRPr lang="en-US"/>
                    </a:p>
                  </a:txBody>
                  <a:tcPr marL="95250" marR="142875" marT="95250" marB="95250" anchor="ctr">
                    <a:lnL>
                      <a:noFill/>
                    </a:lnL>
                    <a:lnR>
                      <a:noFill/>
                    </a:lnR>
                    <a:lnT>
                      <a:noFill/>
                    </a:lnT>
                    <a:lnB>
                      <a:noFill/>
                    </a:lnB>
                  </a:tcPr>
                </a:tc>
                <a:tc>
                  <a:txBody>
                    <a:bodyPr/>
                    <a:lstStyle/>
                    <a:p>
                      <a:endParaRPr lang="en-US" dirty="0"/>
                    </a:p>
                  </a:txBody>
                  <a:tcPr marL="95250" marR="95250" marT="95250" marB="9525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11" name="TextBox 10"/>
          <p:cNvSpPr txBox="1"/>
          <p:nvPr/>
        </p:nvSpPr>
        <p:spPr>
          <a:xfrm>
            <a:off x="266700" y="932815"/>
            <a:ext cx="8623300" cy="3907790"/>
          </a:xfrm>
          <a:prstGeom prst="rect">
            <a:avLst/>
          </a:prstGeom>
          <a:noFill/>
        </p:spPr>
        <p:txBody>
          <a:bodyPr wrap="square" rtlCol="0">
            <a:spAutoFit/>
          </a:bodyPr>
          <a:lstStyle/>
          <a:p>
            <a:pPr lvl="0" fontAlgn="base">
              <a:lnSpc>
                <a:spcPct val="150000"/>
              </a:lnSpc>
              <a:spcBef>
                <a:spcPct val="0"/>
              </a:spcBef>
              <a:spcAft>
                <a:spcPct val="0"/>
              </a:spcAft>
              <a:buClrTx/>
            </a:pPr>
            <a:r>
              <a:rPr lang="en-US" sz="1600" b="1" dirty="0" smtClean="0">
                <a:solidFill>
                  <a:schemeClr val="tx1"/>
                </a:solidFill>
                <a:latin typeface="+mj-lt"/>
                <a:cs typeface="Arial" panose="020B0604020202020204" pitchFamily="34" charset="0"/>
              </a:rPr>
              <a:t>In a group of persons travelling in a bus, 6 persons can speak Tamil, 15 can speak Hindi and 6 can speak Gujarati. In that group, none can speak any other language. If 2 persons in the group can speak two languages and one person can speak all the three languages, then how many persons are there in the group ? </a:t>
            </a:r>
          </a:p>
          <a:p>
            <a:pPr lvl="0" fontAlgn="base">
              <a:lnSpc>
                <a:spcPct val="150000"/>
              </a:lnSpc>
              <a:spcBef>
                <a:spcPct val="0"/>
              </a:spcBef>
              <a:spcAft>
                <a:spcPct val="0"/>
              </a:spcAft>
              <a:buClrTx/>
            </a:pPr>
            <a:r>
              <a:rPr lang="pt-BR" sz="1600" dirty="0" smtClean="0">
                <a:solidFill>
                  <a:schemeClr val="tx1"/>
                </a:solidFill>
              </a:rPr>
              <a:t>A. 21</a:t>
            </a:r>
          </a:p>
          <a:p>
            <a:pPr lvl="0" fontAlgn="base">
              <a:lnSpc>
                <a:spcPct val="150000"/>
              </a:lnSpc>
              <a:spcBef>
                <a:spcPct val="0"/>
              </a:spcBef>
              <a:spcAft>
                <a:spcPct val="0"/>
              </a:spcAft>
              <a:buClrTx/>
            </a:pPr>
            <a:r>
              <a:rPr lang="pt-BR" sz="1600" dirty="0" smtClean="0">
                <a:solidFill>
                  <a:schemeClr val="tx1"/>
                </a:solidFill>
              </a:rPr>
              <a:t>B. 22</a:t>
            </a:r>
          </a:p>
          <a:p>
            <a:pPr lvl="0" fontAlgn="base">
              <a:lnSpc>
                <a:spcPct val="150000"/>
              </a:lnSpc>
              <a:spcBef>
                <a:spcPct val="0"/>
              </a:spcBef>
              <a:spcAft>
                <a:spcPct val="0"/>
              </a:spcAft>
              <a:buClrTx/>
            </a:pPr>
            <a:r>
              <a:rPr lang="pt-BR" sz="1600" dirty="0" smtClean="0">
                <a:solidFill>
                  <a:schemeClr val="tx1"/>
                </a:solidFill>
              </a:rPr>
              <a:t>C. 23</a:t>
            </a:r>
          </a:p>
          <a:p>
            <a:pPr lvl="0" fontAlgn="base">
              <a:lnSpc>
                <a:spcPct val="150000"/>
              </a:lnSpc>
              <a:spcBef>
                <a:spcPct val="0"/>
              </a:spcBef>
              <a:spcAft>
                <a:spcPct val="0"/>
              </a:spcAft>
              <a:buClrTx/>
            </a:pPr>
            <a:r>
              <a:rPr lang="pt-BR" sz="1600" dirty="0" smtClean="0">
                <a:solidFill>
                  <a:schemeClr val="tx1"/>
                </a:solidFill>
              </a:rPr>
              <a:t>D. 24</a:t>
            </a:r>
          </a:p>
          <a:p>
            <a:pPr lvl="0" fontAlgn="base">
              <a:lnSpc>
                <a:spcPct val="150000"/>
              </a:lnSpc>
              <a:spcBef>
                <a:spcPct val="0"/>
              </a:spcBef>
              <a:spcAft>
                <a:spcPct val="0"/>
              </a:spcAft>
              <a:buClrTx/>
            </a:pPr>
            <a:r>
              <a:rPr lang="pt-BR" sz="1600" dirty="0" smtClean="0">
                <a:solidFill>
                  <a:schemeClr val="tx1"/>
                </a:solidFill>
                <a:latin typeface="+mj-lt"/>
                <a:cs typeface="Arial" panose="020B0604020202020204" pitchFamily="34" charset="0"/>
              </a:rPr>
              <a:t>							</a:t>
            </a:r>
            <a:r>
              <a:rPr lang="pt-BR" sz="1600" b="1" dirty="0" smtClean="0">
                <a:solidFill>
                  <a:schemeClr val="tx1"/>
                </a:solidFill>
                <a:latin typeface="+mn-lt"/>
                <a:cs typeface="Arial" panose="020B0604020202020204" pitchFamily="34" charset="0"/>
              </a:rPr>
              <a:t>Answer: C</a:t>
            </a:r>
            <a:endParaRPr lang="en-US" sz="1600" dirty="0" smtClean="0">
              <a:solidFill>
                <a:schemeClr val="tx1"/>
              </a:solidFill>
              <a:latin typeface="+mj-lt"/>
              <a:cs typeface="Arial" panose="020B0604020202020204" pitchFamily="34" charset="0"/>
            </a:endParaRPr>
          </a:p>
          <a:p>
            <a:pPr lvl="0" eaLnBrk="0" fontAlgn="base" hangingPunct="0">
              <a:spcBef>
                <a:spcPct val="0"/>
              </a:spcBef>
              <a:spcAft>
                <a:spcPct val="0"/>
              </a:spcAft>
              <a:buClrTx/>
            </a:pPr>
            <a:endParaRPr lang="en-US" sz="1600" dirty="0" smtClean="0">
              <a:solidFill>
                <a:schemeClr val="tx1"/>
              </a:solidFill>
              <a:latin typeface="Arial" panose="020B0604020202020204" pitchFamily="34" charset="0"/>
              <a:cs typeface="Arial" panose="020B0604020202020204" pitchFamily="34" charset="0"/>
            </a:endParaRPr>
          </a:p>
          <a:p>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 calcmode="lin" valueType="num">
                                      <p:cBhvr additive="base">
                                        <p:cTn id="14"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 calcmode="lin" valueType="num">
                                      <p:cBhvr additive="base">
                                        <p:cTn id="20"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 calcmode="lin" valueType="num">
                                      <p:cBhvr additive="base">
                                        <p:cTn id="26"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 calcmode="lin" valueType="num">
                                      <p:cBhvr additive="base">
                                        <p:cTn id="32"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diamond(in)">
                                      <p:cBhvr>
                                        <p:cTn id="38" dur="20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p:cNvSpPr txBox="1"/>
          <p:nvPr/>
        </p:nvSpPr>
        <p:spPr>
          <a:xfrm>
            <a:off x="0" y="141778"/>
            <a:ext cx="3505201" cy="477054"/>
          </a:xfrm>
          <a:prstGeom prst="rect">
            <a:avLst/>
          </a:prstGeom>
          <a:noFill/>
        </p:spPr>
        <p:txBody>
          <a:bodyPr wrap="square" rtlCol="0">
            <a:sp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Explanation:</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8" name="Table 7"/>
          <p:cNvGraphicFramePr>
            <a:graphicFrameLocks noGrp="1"/>
          </p:cNvGraphicFramePr>
          <p:nvPr/>
        </p:nvGraphicFramePr>
        <p:xfrm>
          <a:off x="2286000" y="2167890"/>
          <a:ext cx="4572000" cy="807720"/>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0">
                <a:tc>
                  <a:txBody>
                    <a:bodyPr/>
                    <a:lstStyle/>
                    <a:p>
                      <a:endParaRPr lang="en-US" dirty="0"/>
                    </a:p>
                  </a:txBody>
                  <a:tcPr marL="95250" marR="142875" marT="95250" marB="95250" anchor="ctr">
                    <a:lnL>
                      <a:noFill/>
                    </a:lnL>
                    <a:lnR>
                      <a:noFill/>
                    </a:lnR>
                    <a:lnT>
                      <a:noFill/>
                    </a:lnT>
                    <a:lnB>
                      <a:noFill/>
                    </a:lnB>
                  </a:tcPr>
                </a:tc>
                <a:tc>
                  <a:txBody>
                    <a:bodyPr/>
                    <a:lstStyle/>
                    <a:p>
                      <a:endParaRPr lang="en-US"/>
                    </a:p>
                  </a:txBody>
                  <a:tcPr marL="95250" marR="95250" marT="95250" marB="95250" anchor="ctr">
                    <a:lnL>
                      <a:noFill/>
                    </a:lnL>
                    <a:lnR>
                      <a:noFill/>
                    </a:lnR>
                    <a:lnT>
                      <a:noFill/>
                    </a:lnT>
                    <a:lnB>
                      <a:noFill/>
                    </a:lnB>
                  </a:tcPr>
                </a:tc>
                <a:extLst>
                  <a:ext uri="{0D108BD9-81ED-4DB2-BD59-A6C34878D82A}">
                    <a16:rowId xmlns:a16="http://schemas.microsoft.com/office/drawing/2014/main" val="10000"/>
                  </a:ext>
                </a:extLst>
              </a:tr>
              <a:tr h="0">
                <a:tc>
                  <a:txBody>
                    <a:bodyPr/>
                    <a:lstStyle/>
                    <a:p>
                      <a:endParaRPr lang="en-US"/>
                    </a:p>
                  </a:txBody>
                  <a:tcPr marL="95250" marR="142875" marT="95250" marB="95250" anchor="ctr">
                    <a:lnL>
                      <a:noFill/>
                    </a:lnL>
                    <a:lnR>
                      <a:noFill/>
                    </a:lnR>
                    <a:lnT>
                      <a:noFill/>
                    </a:lnT>
                    <a:lnB>
                      <a:noFill/>
                    </a:lnB>
                  </a:tcPr>
                </a:tc>
                <a:tc>
                  <a:txBody>
                    <a:bodyPr/>
                    <a:lstStyle/>
                    <a:p>
                      <a:endParaRPr lang="en-US" dirty="0"/>
                    </a:p>
                  </a:txBody>
                  <a:tcPr marL="95250" marR="95250" marT="95250" marB="9525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9" name="TextBox 8"/>
          <p:cNvSpPr txBox="1"/>
          <p:nvPr/>
        </p:nvSpPr>
        <p:spPr>
          <a:xfrm>
            <a:off x="381000" y="1078230"/>
            <a:ext cx="8534400" cy="2862322"/>
          </a:xfrm>
          <a:prstGeom prst="rect">
            <a:avLst/>
          </a:prstGeom>
          <a:noFill/>
        </p:spPr>
        <p:txBody>
          <a:bodyPr wrap="square" rtlCol="0">
            <a:spAutoFit/>
          </a:bodyPr>
          <a:lstStyle/>
          <a:p>
            <a:r>
              <a:rPr lang="en-US" sz="1800" dirty="0" smtClean="0"/>
              <a:t>Let us assume the two persons who can speak two languages speak Hindi and Tamil. The third person then speaks all the three languages.</a:t>
            </a:r>
          </a:p>
          <a:p>
            <a:r>
              <a:rPr lang="en-US" sz="1800" dirty="0" smtClean="0"/>
              <a:t>Tamil – Number of persons who can speak is 6. Only Tamil 6 – 2 – 1 = 3</a:t>
            </a:r>
          </a:p>
          <a:p>
            <a:r>
              <a:rPr lang="en-US" sz="1800" dirty="0" smtClean="0"/>
              <a:t>Hindi - Number of persons who can speak is 15. Only Hindi 15 – 2 – 1 12</a:t>
            </a:r>
          </a:p>
          <a:p>
            <a:r>
              <a:rPr lang="en-US" sz="1800" dirty="0" smtClean="0"/>
              <a:t>Gujarati – Number of persons who can speak is 6. Only Gujarati 6 – 1 = 5</a:t>
            </a:r>
          </a:p>
          <a:p>
            <a:r>
              <a:rPr lang="en-US" sz="1800" dirty="0" smtClean="0"/>
              <a:t>Thus the number of persons who can speak only one language is 3 + 12 + 5 = 20</a:t>
            </a:r>
          </a:p>
          <a:p>
            <a:r>
              <a:rPr lang="en-US" sz="1800" dirty="0" smtClean="0"/>
              <a:t>Number of persons who can speak two languages = 2</a:t>
            </a:r>
          </a:p>
          <a:p>
            <a:r>
              <a:rPr lang="en-US" sz="1800" dirty="0" smtClean="0"/>
              <a:t>Number of person who an speak all the languages = 1</a:t>
            </a:r>
          </a:p>
          <a:p>
            <a:r>
              <a:rPr lang="en-US" sz="1800" dirty="0" smtClean="0"/>
              <a:t>Total number of persons = 23.</a:t>
            </a:r>
          </a:p>
          <a:p>
            <a:endParaRPr lang="en-US" sz="1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9"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9" name="Google Shape;70;p15"/>
          <p:cNvSpPr/>
          <p:nvPr/>
        </p:nvSpPr>
        <p:spPr>
          <a:xfrm>
            <a:off x="0" y="1609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577"/>
            <a:ext cx="3267157" cy="477054"/>
          </a:xfrm>
          <a:prstGeom prst="rect">
            <a:avLst/>
          </a:prstGeom>
          <a:noFill/>
        </p:spPr>
        <p:txBody>
          <a:bodyPr wrap="square" rtlCol="0">
            <a:sp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Question 02</a:t>
            </a:r>
            <a:r>
              <a:rPr lang="en-US" sz="2500" b="1"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8" name="Rectangle 7"/>
          <p:cNvSpPr/>
          <p:nvPr/>
        </p:nvSpPr>
        <p:spPr>
          <a:xfrm>
            <a:off x="381000" y="864235"/>
            <a:ext cx="8763000" cy="4276725"/>
          </a:xfrm>
          <a:prstGeom prst="rect">
            <a:avLst/>
          </a:prstGeom>
        </p:spPr>
        <p:txBody>
          <a:bodyPr wrap="square">
            <a:spAutoFit/>
          </a:bodyPr>
          <a:lstStyle/>
          <a:p>
            <a:pPr>
              <a:lnSpc>
                <a:spcPct val="150000"/>
              </a:lnSpc>
            </a:pPr>
            <a:r>
              <a:rPr lang="en-US" sz="1600" b="1" dirty="0" smtClean="0"/>
              <a:t>In a town of 500 people, 285 read Hindu, 212 read Indian Express, 127 read Times of India, 20 read Hindu and Times of India and 29 read Hindu and Indian Express, 35 read Times of India and Indian express and 50 read no news paper, then how many read only one paper ?</a:t>
            </a:r>
          </a:p>
          <a:p>
            <a:pPr marL="342900" indent="-342900">
              <a:lnSpc>
                <a:spcPct val="150000"/>
              </a:lnSpc>
              <a:buAutoNum type="alphaUcPeriod"/>
            </a:pPr>
            <a:r>
              <a:rPr lang="pt-BR" sz="1600" dirty="0" smtClean="0"/>
              <a:t>123</a:t>
            </a:r>
          </a:p>
          <a:p>
            <a:pPr marL="342900" indent="-342900">
              <a:lnSpc>
                <a:spcPct val="150000"/>
              </a:lnSpc>
              <a:buAutoNum type="alphaUcPeriod"/>
            </a:pPr>
            <a:r>
              <a:rPr lang="pt-BR" sz="1600" dirty="0" smtClean="0"/>
              <a:t>231</a:t>
            </a:r>
          </a:p>
          <a:p>
            <a:pPr marL="342900" indent="-342900">
              <a:lnSpc>
                <a:spcPct val="150000"/>
              </a:lnSpc>
              <a:buAutoNum type="alphaUcPeriod"/>
            </a:pPr>
            <a:r>
              <a:rPr lang="pt-BR" sz="1600" dirty="0" smtClean="0"/>
              <a:t>312</a:t>
            </a:r>
          </a:p>
          <a:p>
            <a:pPr marL="342900" indent="-342900">
              <a:lnSpc>
                <a:spcPct val="150000"/>
              </a:lnSpc>
              <a:buAutoNum type="alphaUcPeriod"/>
            </a:pPr>
            <a:r>
              <a:rPr lang="pt-BR" sz="1600" dirty="0" smtClean="0"/>
              <a:t>321</a:t>
            </a:r>
          </a:p>
          <a:p>
            <a:pPr marL="342900" indent="-342900">
              <a:lnSpc>
                <a:spcPct val="150000"/>
              </a:lnSpc>
            </a:pPr>
            <a:r>
              <a:rPr lang="pt-BR" sz="1600" dirty="0" smtClean="0"/>
              <a:t>								</a:t>
            </a:r>
          </a:p>
          <a:p>
            <a:pPr marL="342900" indent="-342900">
              <a:lnSpc>
                <a:spcPct val="150000"/>
              </a:lnSpc>
            </a:pPr>
            <a:r>
              <a:rPr lang="pt-BR" sz="1600" b="1" dirty="0" smtClean="0"/>
              <a:t>								Answer: D</a:t>
            </a:r>
            <a:endParaRPr lang="pt-BR" sz="1600" dirty="0" smtClean="0"/>
          </a:p>
          <a:p>
            <a:r>
              <a:rPr lang="pt-BR" sz="1600" dirty="0" smtClean="0"/>
              <a:t/>
            </a:r>
            <a:br>
              <a:rPr lang="pt-BR" sz="1600" dirty="0" smtClean="0"/>
            </a:br>
            <a:endParaRPr lang="en-US" sz="1600" b="1" dirty="0"/>
          </a:p>
        </p:txBody>
      </p:sp>
      <p:pic>
        <p:nvPicPr>
          <p:cNvPr id="7"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additive="base">
                                        <p:cTn id="1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additive="base">
                                        <p:cTn id="32"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diamond(in)">
                                      <p:cBhvr>
                                        <p:cTn id="38"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9"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9" name="Google Shape;70;p15"/>
          <p:cNvSpPr/>
          <p:nvPr/>
        </p:nvSpPr>
        <p:spPr>
          <a:xfrm>
            <a:off x="0" y="1736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577"/>
            <a:ext cx="3267157" cy="477054"/>
          </a:xfrm>
          <a:prstGeom prst="rect">
            <a:avLst/>
          </a:prstGeom>
          <a:noFill/>
        </p:spPr>
        <p:txBody>
          <a:bodyPr wrap="square" rtlCol="0">
            <a:sp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Explanation:</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Rectangle 7"/>
          <p:cNvSpPr/>
          <p:nvPr/>
        </p:nvSpPr>
        <p:spPr>
          <a:xfrm>
            <a:off x="381000" y="850900"/>
            <a:ext cx="8763000" cy="4247317"/>
          </a:xfrm>
          <a:prstGeom prst="rect">
            <a:avLst/>
          </a:prstGeom>
        </p:spPr>
        <p:txBody>
          <a:bodyPr wrap="square">
            <a:spAutoFit/>
          </a:bodyPr>
          <a:lstStyle/>
          <a:p>
            <a:r>
              <a:rPr lang="en-US" sz="1800" dirty="0" smtClean="0">
                <a:solidFill>
                  <a:schemeClr val="tx1"/>
                </a:solidFill>
              </a:rPr>
              <a:t>No. of people who read Hindu = 285</a:t>
            </a:r>
            <a:br>
              <a:rPr lang="en-US" sz="1800" dirty="0" smtClean="0">
                <a:solidFill>
                  <a:schemeClr val="tx1"/>
                </a:solidFill>
              </a:rPr>
            </a:br>
            <a:r>
              <a:rPr lang="en-US" sz="1800" dirty="0" smtClean="0">
                <a:solidFill>
                  <a:schemeClr val="tx1"/>
                </a:solidFill>
              </a:rPr>
              <a:t>No. of people who read TOI = 127</a:t>
            </a:r>
            <a:br>
              <a:rPr lang="en-US" sz="1800" dirty="0" smtClean="0">
                <a:solidFill>
                  <a:schemeClr val="tx1"/>
                </a:solidFill>
              </a:rPr>
            </a:br>
            <a:r>
              <a:rPr lang="en-US" sz="1800" dirty="0" smtClean="0">
                <a:solidFill>
                  <a:schemeClr val="tx1"/>
                </a:solidFill>
              </a:rPr>
              <a:t>No. of people who read IE = 212</a:t>
            </a:r>
            <a:br>
              <a:rPr lang="en-US" sz="1800" dirty="0" smtClean="0">
                <a:solidFill>
                  <a:schemeClr val="tx1"/>
                </a:solidFill>
              </a:rPr>
            </a:br>
            <a:r>
              <a:rPr lang="en-US" sz="1800" dirty="0" smtClean="0">
                <a:solidFill>
                  <a:schemeClr val="tx1"/>
                </a:solidFill>
              </a:rPr>
              <a:t>Now,</a:t>
            </a:r>
            <a:br>
              <a:rPr lang="en-US" sz="1800" dirty="0" smtClean="0">
                <a:solidFill>
                  <a:schemeClr val="tx1"/>
                </a:solidFill>
              </a:rPr>
            </a:br>
            <a:r>
              <a:rPr lang="en-US" sz="1800" dirty="0" smtClean="0">
                <a:solidFill>
                  <a:schemeClr val="tx1"/>
                </a:solidFill>
              </a:rPr>
              <a:t>No. of people who read Hindu and TOI both is = 20</a:t>
            </a:r>
            <a:br>
              <a:rPr lang="en-US" sz="1800" dirty="0" smtClean="0">
                <a:solidFill>
                  <a:schemeClr val="tx1"/>
                </a:solidFill>
              </a:rPr>
            </a:br>
            <a:r>
              <a:rPr lang="en-US" sz="1800" dirty="0" smtClean="0">
                <a:solidFill>
                  <a:schemeClr val="tx1"/>
                </a:solidFill>
              </a:rPr>
              <a:t>No. of people who read TOI and IE both is = 35</a:t>
            </a:r>
            <a:br>
              <a:rPr lang="en-US" sz="1800" dirty="0" smtClean="0">
                <a:solidFill>
                  <a:schemeClr val="tx1"/>
                </a:solidFill>
              </a:rPr>
            </a:br>
            <a:r>
              <a:rPr lang="en-US" sz="1800" dirty="0" smtClean="0">
                <a:solidFill>
                  <a:schemeClr val="tx1"/>
                </a:solidFill>
              </a:rPr>
              <a:t>No. of people who read Hindu and IE both is = 29</a:t>
            </a:r>
            <a:br>
              <a:rPr lang="en-US" sz="1800" dirty="0" smtClean="0">
                <a:solidFill>
                  <a:schemeClr val="tx1"/>
                </a:solidFill>
              </a:rPr>
            </a:br>
            <a:r>
              <a:rPr lang="en-US" sz="1800" dirty="0" smtClean="0">
                <a:solidFill>
                  <a:schemeClr val="tx1"/>
                </a:solidFill>
              </a:rPr>
              <a:t>Let No. of people who read Hindu , TOI and IE all is = x ;</a:t>
            </a:r>
            <a:br>
              <a:rPr lang="en-US" sz="1800" dirty="0" smtClean="0">
                <a:solidFill>
                  <a:schemeClr val="tx1"/>
                </a:solidFill>
              </a:rPr>
            </a:br>
            <a:r>
              <a:rPr lang="en-US" sz="1800" dirty="0" smtClean="0">
                <a:solidFill>
                  <a:schemeClr val="tx1"/>
                </a:solidFill>
              </a:rPr>
              <a:t>So, only Hindu is = 285-20-29-x = 236-x ;</a:t>
            </a:r>
            <a:br>
              <a:rPr lang="en-US" sz="1800" dirty="0" smtClean="0">
                <a:solidFill>
                  <a:schemeClr val="tx1"/>
                </a:solidFill>
              </a:rPr>
            </a:br>
            <a:r>
              <a:rPr lang="en-US" sz="1800" dirty="0" smtClean="0">
                <a:solidFill>
                  <a:schemeClr val="tx1"/>
                </a:solidFill>
              </a:rPr>
              <a:t>Only TOI is = 127-20-35-x = 72-x ;</a:t>
            </a:r>
            <a:br>
              <a:rPr lang="en-US" sz="1800" dirty="0" smtClean="0">
                <a:solidFill>
                  <a:schemeClr val="tx1"/>
                </a:solidFill>
              </a:rPr>
            </a:br>
            <a:r>
              <a:rPr lang="en-US" sz="1800" dirty="0" smtClean="0">
                <a:solidFill>
                  <a:schemeClr val="tx1"/>
                </a:solidFill>
              </a:rPr>
              <a:t>Only IE is = 212-35-29-x = 148-x ;Now, 236-x + 72-x + 148-x + 20 + 29 + 35 + x + 50 							= 500 590 -2x = 500</a:t>
            </a:r>
            <a:br>
              <a:rPr lang="en-US" sz="1800" dirty="0" smtClean="0">
                <a:solidFill>
                  <a:schemeClr val="tx1"/>
                </a:solidFill>
              </a:rPr>
            </a:br>
            <a:r>
              <a:rPr lang="en-US" sz="1800" dirty="0" smtClean="0">
                <a:solidFill>
                  <a:schemeClr val="tx1"/>
                </a:solidFill>
              </a:rPr>
              <a:t>				x = 45 this is the value who read all the 3 dailies.</a:t>
            </a:r>
            <a:br>
              <a:rPr lang="en-US" sz="1800" dirty="0" smtClean="0">
                <a:solidFill>
                  <a:schemeClr val="tx1"/>
                </a:solidFill>
              </a:rPr>
            </a:br>
            <a:r>
              <a:rPr lang="en-US" sz="1800" dirty="0" smtClean="0">
                <a:solidFill>
                  <a:schemeClr val="tx1"/>
                </a:solidFill>
              </a:rPr>
              <a:t>			       No. of people who read only one paper is = 236-45 + 				72-45 + 148-45 = 191 + 27 + 103 = 321. </a:t>
            </a:r>
            <a:endParaRPr lang="en-US" sz="1800" b="1" dirty="0">
              <a:solidFill>
                <a:schemeClr val="tx1"/>
              </a:solidFill>
            </a:endParaRPr>
          </a:p>
        </p:txBody>
      </p:sp>
      <p:pic>
        <p:nvPicPr>
          <p:cNvPr id="13" name="Google Shape;68;p15"/>
          <p:cNvPicPr preferRelativeResize="0"/>
          <p:nvPr/>
        </p:nvPicPr>
        <p:blipFill rotWithShape="1">
          <a:blip r:embed="rId4"/>
          <a:srcRect l="41241" t="9528" r="-23988" b="51129"/>
          <a:stretch>
            <a:fillRect/>
          </a:stretch>
        </p:blipFill>
        <p:spPr>
          <a:xfrm>
            <a:off x="0" y="4073752"/>
            <a:ext cx="4457700" cy="1065625"/>
          </a:xfrm>
          <a:prstGeom prst="rect">
            <a:avLst/>
          </a:prstGeom>
          <a:noFill/>
          <a:ln>
            <a:noFill/>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Question 03:</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271462" y="673100"/>
            <a:ext cx="8801100" cy="1169551"/>
          </a:xfrm>
          <a:prstGeom prst="rect">
            <a:avLst/>
          </a:prstGeom>
          <a:noFill/>
        </p:spPr>
        <p:txBody>
          <a:bodyPr wrap="square" rtlCol="0">
            <a:spAutoFit/>
          </a:bodyPr>
          <a:lstStyle/>
          <a:p>
            <a:pPr marL="342900" lvl="2" indent="-342900">
              <a:lnSpc>
                <a:spcPct val="150000"/>
              </a:lnSpc>
            </a:pPr>
            <a:endParaRPr lang="en-US" sz="1800" dirty="0" smtClean="0"/>
          </a:p>
          <a:p>
            <a:pPr marL="342900" lvl="2" indent="-342900">
              <a:lnSpc>
                <a:spcPct val="150000"/>
              </a:lnSpc>
            </a:pPr>
            <a:endParaRPr lang="en-US" sz="1800" dirty="0"/>
          </a:p>
          <a:p>
            <a:endParaRPr lang="en-US" sz="1600" dirty="0"/>
          </a:p>
        </p:txBody>
      </p:sp>
      <p:sp>
        <p:nvSpPr>
          <p:cNvPr id="8" name="Rectangle 7"/>
          <p:cNvSpPr/>
          <p:nvPr/>
        </p:nvSpPr>
        <p:spPr>
          <a:xfrm>
            <a:off x="342900" y="911226"/>
            <a:ext cx="8801100" cy="3415030"/>
          </a:xfrm>
          <a:prstGeom prst="rect">
            <a:avLst/>
          </a:prstGeom>
        </p:spPr>
        <p:txBody>
          <a:bodyPr wrap="square">
            <a:spAutoFit/>
          </a:bodyPr>
          <a:lstStyle/>
          <a:p>
            <a:pPr>
              <a:lnSpc>
                <a:spcPct val="150000"/>
              </a:lnSpc>
            </a:pPr>
            <a:r>
              <a:rPr lang="en-US" sz="1600" b="1" dirty="0" smtClean="0"/>
              <a:t>Out of 120 students in a school, 5% can play all the three games Cricket, Chess and </a:t>
            </a:r>
            <a:r>
              <a:rPr lang="en-US" sz="1600" b="1" dirty="0" err="1" smtClean="0"/>
              <a:t>Carrom</a:t>
            </a:r>
            <a:r>
              <a:rPr lang="en-US" sz="1600" b="1" dirty="0" smtClean="0"/>
              <a:t>. If so happens that the number of players who can play any and only two games is 30. The number of students who can play the Cricket alone is 40. What is the total number of those who can play Chess alone or </a:t>
            </a:r>
            <a:r>
              <a:rPr lang="en-US" sz="1600" b="1" dirty="0" err="1" smtClean="0"/>
              <a:t>Carrom</a:t>
            </a:r>
            <a:r>
              <a:rPr lang="en-US" sz="1600" b="1" dirty="0" smtClean="0"/>
              <a:t> alone ?</a:t>
            </a:r>
          </a:p>
          <a:p>
            <a:pPr>
              <a:lnSpc>
                <a:spcPct val="150000"/>
              </a:lnSpc>
            </a:pPr>
            <a:r>
              <a:rPr lang="pt-BR" sz="1600" dirty="0" smtClean="0"/>
              <a:t>A. 45</a:t>
            </a:r>
          </a:p>
          <a:p>
            <a:pPr>
              <a:lnSpc>
                <a:spcPct val="150000"/>
              </a:lnSpc>
            </a:pPr>
            <a:r>
              <a:rPr lang="pt-BR" sz="1600" dirty="0" smtClean="0"/>
              <a:t>B. 44</a:t>
            </a:r>
          </a:p>
          <a:p>
            <a:pPr>
              <a:lnSpc>
                <a:spcPct val="150000"/>
              </a:lnSpc>
            </a:pPr>
            <a:r>
              <a:rPr lang="pt-BR" sz="1600" dirty="0" smtClean="0"/>
              <a:t>C. 46</a:t>
            </a:r>
          </a:p>
          <a:p>
            <a:pPr>
              <a:lnSpc>
                <a:spcPct val="150000"/>
              </a:lnSpc>
            </a:pPr>
            <a:r>
              <a:rPr lang="pt-BR" sz="1600" dirty="0" smtClean="0"/>
              <a:t>D. 24</a:t>
            </a:r>
          </a:p>
          <a:p>
            <a:pPr>
              <a:lnSpc>
                <a:spcPct val="150000"/>
              </a:lnSpc>
            </a:pPr>
            <a:r>
              <a:rPr lang="pt-BR" sz="1600" dirty="0" smtClean="0"/>
              <a:t>							</a:t>
            </a:r>
            <a:r>
              <a:rPr lang="pt-BR" sz="1600" b="1" dirty="0" smtClean="0"/>
              <a:t>Answer: B</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500" b="1" dirty="0" smtClean="0">
                <a:ln w="6600">
                  <a:solidFill>
                    <a:schemeClr val="accent2"/>
                  </a:solidFill>
                  <a:prstDash val="solid"/>
                </a:ln>
                <a:solidFill>
                  <a:srgbClr val="FFFFFF"/>
                </a:solidFill>
                <a:effectLst>
                  <a:outerShdw dist="38100" dir="2700000" algn="tl" rotWithShape="0">
                    <a:schemeClr val="accent2"/>
                  </a:outerShdw>
                </a:effectLst>
              </a:rPr>
              <a:t>   Explanation:</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271462" y="673100"/>
            <a:ext cx="8801100" cy="1169551"/>
          </a:xfrm>
          <a:prstGeom prst="rect">
            <a:avLst/>
          </a:prstGeom>
          <a:noFill/>
        </p:spPr>
        <p:txBody>
          <a:bodyPr wrap="square" rtlCol="0">
            <a:spAutoFit/>
          </a:bodyPr>
          <a:lstStyle/>
          <a:p>
            <a:pPr marL="342900" lvl="2" indent="-342900">
              <a:lnSpc>
                <a:spcPct val="150000"/>
              </a:lnSpc>
            </a:pPr>
            <a:endParaRPr lang="en-US" sz="1800" dirty="0" smtClean="0"/>
          </a:p>
          <a:p>
            <a:pPr marL="342900" lvl="2" indent="-342900">
              <a:lnSpc>
                <a:spcPct val="150000"/>
              </a:lnSpc>
            </a:pPr>
            <a:endParaRPr lang="en-US" sz="1800" dirty="0"/>
          </a:p>
          <a:p>
            <a:endParaRPr lang="en-US" sz="1600" dirty="0"/>
          </a:p>
        </p:txBody>
      </p:sp>
      <p:pic>
        <p:nvPicPr>
          <p:cNvPr id="53250" name="Picture 2" descr="k11483174138.jpg image"/>
          <p:cNvPicPr>
            <a:picLocks noChangeAspect="1" noChangeArrowheads="1"/>
          </p:cNvPicPr>
          <p:nvPr/>
        </p:nvPicPr>
        <p:blipFill>
          <a:blip r:embed="rId5"/>
          <a:srcRect/>
          <a:stretch>
            <a:fillRect/>
          </a:stretch>
        </p:blipFill>
        <p:spPr bwMode="auto">
          <a:xfrm>
            <a:off x="1739900" y="830262"/>
            <a:ext cx="3086100" cy="2255838"/>
          </a:xfrm>
          <a:prstGeom prst="rect">
            <a:avLst/>
          </a:prstGeom>
          <a:noFill/>
        </p:spPr>
      </p:pic>
      <p:sp>
        <p:nvSpPr>
          <p:cNvPr id="9" name="Rectangle 8"/>
          <p:cNvSpPr/>
          <p:nvPr/>
        </p:nvSpPr>
        <p:spPr>
          <a:xfrm>
            <a:off x="381000" y="2501097"/>
            <a:ext cx="8763000" cy="1754326"/>
          </a:xfrm>
          <a:prstGeom prst="rect">
            <a:avLst/>
          </a:prstGeom>
        </p:spPr>
        <p:txBody>
          <a:bodyPr wrap="square">
            <a:spAutoFit/>
          </a:bodyPr>
          <a:lstStyle/>
          <a:p>
            <a:endParaRPr lang="en-US" sz="1800" dirty="0" smtClean="0"/>
          </a:p>
          <a:p>
            <a:endParaRPr lang="en-US" sz="1800" dirty="0" smtClean="0"/>
          </a:p>
          <a:p>
            <a:r>
              <a:rPr lang="en-US" sz="1800" dirty="0" smtClean="0"/>
              <a:t>Given U=120</a:t>
            </a:r>
          </a:p>
          <a:p>
            <a:r>
              <a:rPr lang="en-US" sz="1800" dirty="0" smtClean="0"/>
              <a:t>5% of 120 = 6</a:t>
            </a:r>
          </a:p>
          <a:p>
            <a:r>
              <a:rPr lang="en-US" sz="1800" dirty="0" smtClean="0"/>
              <a:t>Therefore, Students who can play Chess alone or </a:t>
            </a:r>
            <a:r>
              <a:rPr lang="en-US" sz="1800" dirty="0" err="1" smtClean="0"/>
              <a:t>Carroms</a:t>
            </a:r>
            <a:r>
              <a:rPr lang="en-US" sz="1800" dirty="0" smtClean="0"/>
              <a:t> alone =  120 - (30+40+6)= 44</a:t>
            </a:r>
            <a:endParaRPr lang="en-US" sz="18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C4635C-27FA-4D5A-9257-EAF48706322B}"/>
</file>

<file path=customXml/itemProps2.xml><?xml version="1.0" encoding="utf-8"?>
<ds:datastoreItem xmlns:ds="http://schemas.openxmlformats.org/officeDocument/2006/customXml" ds:itemID="{9D9C52EA-7EF7-4E4C-A8DA-CA96DC0A7BAB}"/>
</file>

<file path=customXml/itemProps3.xml><?xml version="1.0" encoding="utf-8"?>
<ds:datastoreItem xmlns:ds="http://schemas.openxmlformats.org/officeDocument/2006/customXml" ds:itemID="{CC1869A3-F7BD-44AA-B47E-3B4377FFB168}"/>
</file>

<file path=docProps/app.xml><?xml version="1.0" encoding="utf-8"?>
<Properties xmlns="http://schemas.openxmlformats.org/officeDocument/2006/extended-properties" xmlns:vt="http://schemas.openxmlformats.org/officeDocument/2006/docPropsVTypes">
  <TotalTime>2</TotalTime>
  <Words>915</Words>
  <Application>Microsoft Office PowerPoint</Application>
  <PresentationFormat>On-screen Show (16:9)</PresentationFormat>
  <Paragraphs>216</Paragraphs>
  <Slides>27</Slides>
  <Notes>27</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 07:</vt:lpstr>
      <vt:lpstr>   Question 08:</vt:lpstr>
      <vt:lpstr>   Question 09:</vt:lpstr>
      <vt:lpstr>       Directions to solve questions 10-13: </vt:lpstr>
      <vt:lpstr>   Question 10:</vt:lpstr>
      <vt:lpstr>   Explanation:</vt:lpstr>
      <vt:lpstr>   Question 11:</vt:lpstr>
      <vt:lpstr>   Explanation:</vt:lpstr>
      <vt:lpstr>   Question 12:</vt:lpstr>
      <vt:lpstr>   Question 13:</vt:lpstr>
      <vt:lpstr>   Directions to solve questions 14 &amp; 15:</vt:lpstr>
      <vt:lpstr>   Question 14 :</vt:lpstr>
      <vt:lpstr>   Question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Meghana D</cp:lastModifiedBy>
  <cp:revision>601</cp:revision>
  <dcterms:created xsi:type="dcterms:W3CDTF">2019-12-04T10:31:10Z</dcterms:created>
  <dcterms:modified xsi:type="dcterms:W3CDTF">2022-01-12T11:21:32Z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y fmtid="{D5CDD505-2E9C-101B-9397-08002B2CF9AE}" pid="3" name="ContentTypeId">
    <vt:lpwstr>0x010100459FEDB7F3802F468C3F317ED9EE4CFD</vt:lpwstr>
  </property>
</Properties>
</file>