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1" r:id="rId6"/>
    <p:sldId id="263" r:id="rId7"/>
    <p:sldId id="262" r:id="rId8"/>
    <p:sldId id="266" r:id="rId9"/>
    <p:sldId id="265" r:id="rId10"/>
    <p:sldId id="284" r:id="rId11"/>
    <p:sldId id="268" r:id="rId12"/>
    <p:sldId id="275" r:id="rId13"/>
    <p:sldId id="276" r:id="rId14"/>
    <p:sldId id="277" r:id="rId15"/>
    <p:sldId id="267" r:id="rId16"/>
    <p:sldId id="278" r:id="rId17"/>
    <p:sldId id="279" r:id="rId18"/>
    <p:sldId id="270" r:id="rId19"/>
    <p:sldId id="283"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8139-09CA-48CB-8CDA-035F58EA1E08}" type="datetimeFigureOut">
              <a:rPr lang="en-IN" smtClean="0"/>
              <a:t>02/05/22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9CF1-D36E-4B88-9E16-E2198E98BF9C}" type="slidenum">
              <a:rPr lang="en-IN" smtClean="0"/>
              <a:t>‹#›</a:t>
            </a:fld>
            <a:endParaRPr lang="en-IN"/>
          </a:p>
        </p:txBody>
      </p:sp>
    </p:spTree>
    <p:extLst>
      <p:ext uri="{BB962C8B-B14F-4D97-AF65-F5344CB8AC3E}">
        <p14:creationId xmlns:p14="http://schemas.microsoft.com/office/powerpoint/2010/main" val="467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81A7AC-692C-4A23-88A4-C60CCB572704}" type="slidenum">
              <a:rPr lang="en-US" altLang="en-US" sz="1200">
                <a:latin typeface="Calibri" panose="020F0502020204030204" pitchFamily="34" charset="0"/>
              </a:rPr>
              <a:pPr eaLnBrk="1" hangingPunct="1"/>
              <a:t>11</a:t>
            </a:fld>
            <a:endParaRPr lang="en-US" altLang="en-US" sz="1200">
              <a:latin typeface="Calibri" panose="020F0502020204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8566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02/05/22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8402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02/05/22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88364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02/05/22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1503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02/05/22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2776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F2463-A982-4AB9-994A-DD70319C6C4E}" type="datetimeFigureOut">
              <a:rPr lang="en-IN" smtClean="0"/>
              <a:t>02/05/22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54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7F2463-A982-4AB9-994A-DD70319C6C4E}" type="datetimeFigureOut">
              <a:rPr lang="en-IN" smtClean="0"/>
              <a:t>02/05/22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7421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7F2463-A982-4AB9-994A-DD70319C6C4E}" type="datetimeFigureOut">
              <a:rPr lang="en-IN" smtClean="0"/>
              <a:t>02/05/22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23322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7F2463-A982-4AB9-994A-DD70319C6C4E}" type="datetimeFigureOut">
              <a:rPr lang="en-IN" smtClean="0"/>
              <a:t>02/05/22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47872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2463-A982-4AB9-994A-DD70319C6C4E}" type="datetimeFigureOut">
              <a:rPr lang="en-IN" smtClean="0"/>
              <a:t>02/05/22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0801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02/05/22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167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02/05/22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22255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F2463-A982-4AB9-994A-DD70319C6C4E}" type="datetimeFigureOut">
              <a:rPr lang="en-IN" smtClean="0"/>
              <a:t>02/05/22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7560D-46EC-404D-8661-5F712FB3A879}" type="slidenum">
              <a:rPr lang="en-IN" smtClean="0"/>
              <a:t>‹#›</a:t>
            </a:fld>
            <a:endParaRPr lang="en-IN"/>
          </a:p>
        </p:txBody>
      </p:sp>
    </p:spTree>
    <p:extLst>
      <p:ext uri="{BB962C8B-B14F-4D97-AF65-F5344CB8AC3E}">
        <p14:creationId xmlns:p14="http://schemas.microsoft.com/office/powerpoint/2010/main" val="301394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Integrity and Authentication</a:t>
            </a:r>
          </a:p>
        </p:txBody>
      </p:sp>
      <p:sp>
        <p:nvSpPr>
          <p:cNvPr id="3" name="Subtitle 2"/>
          <p:cNvSpPr>
            <a:spLocks noGrp="1"/>
          </p:cNvSpPr>
          <p:nvPr>
            <p:ph type="subTitle" idx="1"/>
          </p:nvPr>
        </p:nvSpPr>
        <p:spPr/>
        <p:txBody>
          <a:bodyPr/>
          <a:lstStyle/>
          <a:p>
            <a:r>
              <a:rPr lang="en-IN" dirty="0"/>
              <a:t>Module3</a:t>
            </a:r>
          </a:p>
        </p:txBody>
      </p:sp>
    </p:spTree>
    <p:extLst>
      <p:ext uri="{BB962C8B-B14F-4D97-AF65-F5344CB8AC3E}">
        <p14:creationId xmlns:p14="http://schemas.microsoft.com/office/powerpoint/2010/main" val="415573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hash function</a:t>
            </a:r>
          </a:p>
        </p:txBody>
      </p:sp>
      <p:sp>
        <p:nvSpPr>
          <p:cNvPr id="3" name="Content Placeholder 2"/>
          <p:cNvSpPr>
            <a:spLocks noGrp="1"/>
          </p:cNvSpPr>
          <p:nvPr>
            <p:ph idx="1"/>
          </p:nvPr>
        </p:nvSpPr>
        <p:spPr/>
        <p:txBody>
          <a:bodyPr>
            <a:normAutofit fontScale="92500"/>
          </a:bodyPr>
          <a:lstStyle/>
          <a:p>
            <a:r>
              <a:rPr lang="en-US" dirty="0"/>
              <a:t>The kind of hash function needed for security applications is referred to as a </a:t>
            </a:r>
            <a:r>
              <a:rPr lang="en-US" dirty="0">
                <a:solidFill>
                  <a:srgbClr val="FF0000"/>
                </a:solidFill>
              </a:rPr>
              <a:t>cryptographic hash function</a:t>
            </a:r>
            <a:r>
              <a:rPr lang="en-US" dirty="0"/>
              <a:t>. </a:t>
            </a:r>
          </a:p>
          <a:p>
            <a:r>
              <a:rPr lang="en-US" dirty="0"/>
              <a:t>A cryptographic hash function is an algorithm for which it is computationally infeasible (because no attack is significantly more efficient than brute force) to find either </a:t>
            </a:r>
          </a:p>
          <a:p>
            <a:pPr marL="914400" lvl="1" indent="-457200">
              <a:buAutoNum type="alphaLcParenBoth"/>
            </a:pPr>
            <a:r>
              <a:rPr lang="en-US" dirty="0"/>
              <a:t>a data object that maps to a pre-specified hash result (the one-way property) or </a:t>
            </a:r>
          </a:p>
          <a:p>
            <a:pPr marL="914400" lvl="1" indent="-457200">
              <a:buAutoNum type="alphaLcParenBoth"/>
            </a:pPr>
            <a:r>
              <a:rPr lang="en-US" dirty="0"/>
              <a:t>two data objects that map to the same hash result (the collision-free property).</a:t>
            </a:r>
          </a:p>
          <a:p>
            <a:pPr marL="457200" lvl="1" indent="0">
              <a:buNone/>
            </a:pPr>
            <a:endParaRPr lang="en-US" dirty="0"/>
          </a:p>
          <a:p>
            <a:r>
              <a:rPr lang="en-US" dirty="0"/>
              <a:t>Because of these characteristics, hash functions are often used to determine whether or not data has changed</a:t>
            </a:r>
            <a:endParaRPr lang="en-IN" dirty="0"/>
          </a:p>
        </p:txBody>
      </p:sp>
    </p:spTree>
    <p:extLst>
      <p:ext uri="{BB962C8B-B14F-4D97-AF65-F5344CB8AC3E}">
        <p14:creationId xmlns:p14="http://schemas.microsoft.com/office/powerpoint/2010/main" val="166968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dirty="0">
                <a:latin typeface="Calibri" panose="020F0502020204030204" pitchFamily="34" charset="0"/>
              </a:rPr>
              <a:t>Hash Function Applications</a:t>
            </a:r>
          </a:p>
        </p:txBody>
      </p:sp>
      <p:sp>
        <p:nvSpPr>
          <p:cNvPr id="25602" name="Rectangle 3" descr="Rectangle: Click to edit Master text styles&#10;Second level&#10;Third level&#10;Fourth level&#10;Fifth level"/>
          <p:cNvSpPr>
            <a:spLocks noGrp="1" noChangeArrowheads="1"/>
          </p:cNvSpPr>
          <p:nvPr>
            <p:ph type="body" idx="1"/>
          </p:nvPr>
        </p:nvSpPr>
        <p:spPr>
          <a:xfrm>
            <a:off x="631065" y="1970468"/>
            <a:ext cx="9579735" cy="4185858"/>
          </a:xfrm>
        </p:spPr>
        <p:txBody>
          <a:bodyPr/>
          <a:lstStyle/>
          <a:p>
            <a:pPr lvl="1" eaLnBrk="1" hangingPunct="1"/>
            <a:r>
              <a:rPr lang="en-US" altLang="en-US" dirty="0">
                <a:latin typeface="Calibri" panose="020F0502020204030204" pitchFamily="34" charset="0"/>
              </a:rPr>
              <a:t>Message Authentication</a:t>
            </a:r>
          </a:p>
          <a:p>
            <a:pPr lvl="1" eaLnBrk="1" hangingPunct="1"/>
            <a:r>
              <a:rPr lang="en-US" altLang="en-US" dirty="0">
                <a:latin typeface="Calibri" panose="020F0502020204030204" pitchFamily="34" charset="0"/>
              </a:rPr>
              <a:t>Digital Signatures</a:t>
            </a:r>
          </a:p>
          <a:p>
            <a:pPr lvl="1" eaLnBrk="1" hangingPunct="1"/>
            <a:r>
              <a:rPr lang="en-US" altLang="en-US" dirty="0">
                <a:latin typeface="Calibri" panose="020F0502020204030204" pitchFamily="34" charset="0"/>
              </a:rPr>
              <a:t>One way Password File</a:t>
            </a:r>
          </a:p>
          <a:p>
            <a:pPr lvl="1" eaLnBrk="1" hangingPunct="1"/>
            <a:r>
              <a:rPr lang="en-US" altLang="en-US" dirty="0">
                <a:latin typeface="Calibri" panose="020F0502020204030204" pitchFamily="34" charset="0"/>
              </a:rPr>
              <a:t>Intrusion Detection and Prevention</a:t>
            </a:r>
          </a:p>
          <a:p>
            <a:pPr eaLnBrk="1" hangingPunct="1"/>
            <a:endParaRPr lang="en-US" altLang="en-US" sz="2400" dirty="0">
              <a:latin typeface="Calibri" panose="020F0502020204030204" pitchFamily="34" charset="0"/>
            </a:endParaRPr>
          </a:p>
          <a:p>
            <a:pPr lvl="2" eaLnBrk="1" hangingPunct="1"/>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p:txBody>
      </p:sp>
    </p:spTree>
    <p:extLst>
      <p:ext uri="{BB962C8B-B14F-4D97-AF65-F5344CB8AC3E}">
        <p14:creationId xmlns:p14="http://schemas.microsoft.com/office/powerpoint/2010/main" val="3264683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Authentication</a:t>
            </a:r>
          </a:p>
        </p:txBody>
      </p:sp>
      <p:sp>
        <p:nvSpPr>
          <p:cNvPr id="3" name="Content Placeholder 2"/>
          <p:cNvSpPr>
            <a:spLocks noGrp="1"/>
          </p:cNvSpPr>
          <p:nvPr>
            <p:ph idx="1"/>
          </p:nvPr>
        </p:nvSpPr>
        <p:spPr/>
        <p:txBody>
          <a:bodyPr/>
          <a:lstStyle/>
          <a:p>
            <a:r>
              <a:rPr lang="en-US" altLang="en-US" dirty="0">
                <a:latin typeface="Calibri" panose="020F0502020204030204" pitchFamily="34" charset="0"/>
              </a:rPr>
              <a:t>Message authentication is a mechanism or service used to verify the integrity of a message.</a:t>
            </a:r>
          </a:p>
          <a:p>
            <a:r>
              <a:rPr lang="en-US" dirty="0">
                <a:latin typeface="Calibri" panose="020F0502020204030204" pitchFamily="34" charset="0"/>
              </a:rPr>
              <a:t>Message Authentication assures that data received are exactly as sent without any modification.</a:t>
            </a:r>
          </a:p>
          <a:p>
            <a:r>
              <a:rPr lang="en-US" dirty="0">
                <a:latin typeface="Calibri" panose="020F0502020204030204" pitchFamily="34" charset="0"/>
              </a:rPr>
              <a:t>When a hash function is used for message authentication, that hash function value is referred as </a:t>
            </a:r>
            <a:r>
              <a:rPr lang="en-US" dirty="0">
                <a:solidFill>
                  <a:srgbClr val="FF0000"/>
                </a:solidFill>
                <a:latin typeface="Calibri" panose="020F0502020204030204" pitchFamily="34" charset="0"/>
              </a:rPr>
              <a:t>message digest.</a:t>
            </a:r>
          </a:p>
          <a:p>
            <a:endParaRPr lang="en-IN" dirty="0"/>
          </a:p>
        </p:txBody>
      </p:sp>
    </p:spTree>
    <p:extLst>
      <p:ext uri="{BB962C8B-B14F-4D97-AF65-F5344CB8AC3E}">
        <p14:creationId xmlns:p14="http://schemas.microsoft.com/office/powerpoint/2010/main" val="408375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2132" y="365125"/>
            <a:ext cx="9200211" cy="6444878"/>
          </a:xfrm>
          <a:prstGeom prst="rect">
            <a:avLst/>
          </a:prstGeom>
        </p:spPr>
      </p:pic>
    </p:spTree>
    <p:extLst>
      <p:ext uri="{BB962C8B-B14F-4D97-AF65-F5344CB8AC3E}">
        <p14:creationId xmlns:p14="http://schemas.microsoft.com/office/powerpoint/2010/main" val="156706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9026" y="182786"/>
            <a:ext cx="9121193" cy="6527203"/>
          </a:xfrm>
          <a:prstGeom prst="rect">
            <a:avLst/>
          </a:prstGeom>
        </p:spPr>
      </p:pic>
    </p:spTree>
    <p:extLst>
      <p:ext uri="{BB962C8B-B14F-4D97-AF65-F5344CB8AC3E}">
        <p14:creationId xmlns:p14="http://schemas.microsoft.com/office/powerpoint/2010/main" val="119655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653" y="751490"/>
            <a:ext cx="10289146" cy="5158147"/>
          </a:xfrm>
          <a:prstGeom prst="rect">
            <a:avLst/>
          </a:prstGeom>
        </p:spPr>
      </p:pic>
    </p:spTree>
    <p:extLst>
      <p:ext uri="{BB962C8B-B14F-4D97-AF65-F5344CB8AC3E}">
        <p14:creationId xmlns:p14="http://schemas.microsoft.com/office/powerpoint/2010/main" val="313711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4738" y="121400"/>
            <a:ext cx="9212755" cy="6736600"/>
          </a:xfrm>
          <a:prstGeom prst="rect">
            <a:avLst/>
          </a:prstGeom>
        </p:spPr>
      </p:pic>
    </p:spTree>
    <p:extLst>
      <p:ext uri="{BB962C8B-B14F-4D97-AF65-F5344CB8AC3E}">
        <p14:creationId xmlns:p14="http://schemas.microsoft.com/office/powerpoint/2010/main" val="242701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186" y="133304"/>
            <a:ext cx="8869787" cy="6418925"/>
          </a:xfrm>
          <a:prstGeom prst="rect">
            <a:avLst/>
          </a:prstGeom>
        </p:spPr>
      </p:pic>
    </p:spTree>
    <p:extLst>
      <p:ext uri="{BB962C8B-B14F-4D97-AF65-F5344CB8AC3E}">
        <p14:creationId xmlns:p14="http://schemas.microsoft.com/office/powerpoint/2010/main" val="43273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a:latin typeface="Calibri" panose="020F0502020204030204" pitchFamily="34" charset="0"/>
              </a:rPr>
              <a:t>Password Verification</a:t>
            </a:r>
          </a:p>
        </p:txBody>
      </p:sp>
      <p:grpSp>
        <p:nvGrpSpPr>
          <p:cNvPr id="29698" name="Group 32"/>
          <p:cNvGrpSpPr>
            <a:grpSpLocks/>
          </p:cNvGrpSpPr>
          <p:nvPr/>
        </p:nvGrpSpPr>
        <p:grpSpPr bwMode="auto">
          <a:xfrm>
            <a:off x="1905000" y="1219200"/>
            <a:ext cx="2667000" cy="5029200"/>
            <a:chOff x="381000" y="1219200"/>
            <a:chExt cx="2667000" cy="5029200"/>
          </a:xfrm>
        </p:grpSpPr>
        <p:sp>
          <p:nvSpPr>
            <p:cNvPr id="92" name="Rectangle 91"/>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8" name="Trapezoid 7"/>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9" name="Straight Arrow Connector 8"/>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49" name="Rectangle 15"/>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17" name="Rectangle 16"/>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20" name="Can 19"/>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21" name="Straight Arrow Connector 20"/>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757" name="Rectangle 97"/>
            <p:cNvSpPr>
              <a:spLocks noChangeArrowheads="1"/>
            </p:cNvSpPr>
            <p:nvPr/>
          </p:nvSpPr>
          <p:spPr bwMode="auto">
            <a:xfrm>
              <a:off x="381000" y="1295400"/>
              <a:ext cx="221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Store Hashing Password</a:t>
              </a:r>
              <a:endParaRPr lang="en-US" altLang="en-US" sz="1600" b="1">
                <a:latin typeface="Calibri" panose="020F0502020204030204" pitchFamily="34" charset="0"/>
              </a:endParaRPr>
            </a:p>
          </p:txBody>
        </p:sp>
      </p:grpSp>
      <p:grpSp>
        <p:nvGrpSpPr>
          <p:cNvPr id="3" name="Group 33"/>
          <p:cNvGrpSpPr>
            <a:grpSpLocks/>
          </p:cNvGrpSpPr>
          <p:nvPr/>
        </p:nvGrpSpPr>
        <p:grpSpPr bwMode="auto">
          <a:xfrm>
            <a:off x="4724400" y="1219200"/>
            <a:ext cx="6096000" cy="5029200"/>
            <a:chOff x="3200400" y="1219200"/>
            <a:chExt cx="6096000" cy="5029200"/>
          </a:xfrm>
        </p:grpSpPr>
        <p:sp>
          <p:nvSpPr>
            <p:cNvPr id="93" name="Rectangle 92"/>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51" name="Elbow Connector 50"/>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24" name="Straight Arrow Connector 23"/>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13" name="Rectangle 26"/>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28" name="Rectangle 27"/>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30" name="Rectangle 29"/>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64" name="Elbow Connector 63"/>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600" dirty="0">
                  <a:latin typeface="Calibri"/>
                </a:rPr>
                <a:t>Hash Matching Exactly?</a:t>
              </a:r>
            </a:p>
          </p:txBody>
        </p:sp>
        <p:sp>
          <p:nvSpPr>
            <p:cNvPr id="87" name="Rectangle 86"/>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Grant</a:t>
              </a:r>
            </a:p>
          </p:txBody>
        </p:sp>
        <p:sp>
          <p:nvSpPr>
            <p:cNvPr id="88" name="Rectangle 87"/>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Deny</a:t>
              </a:r>
            </a:p>
          </p:txBody>
        </p:sp>
        <p:sp>
          <p:nvSpPr>
            <p:cNvPr id="29735" name="Rectangle 88"/>
            <p:cNvSpPr>
              <a:spLocks noChangeArrowheads="1"/>
            </p:cNvSpPr>
            <p:nvPr/>
          </p:nvSpPr>
          <p:spPr bwMode="auto">
            <a:xfrm>
              <a:off x="5334000" y="54864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Yes</a:t>
              </a:r>
              <a:endParaRPr lang="en-US" altLang="en-US" sz="1800">
                <a:latin typeface="Calibri" panose="020F0502020204030204" pitchFamily="34" charset="0"/>
              </a:endParaRPr>
            </a:p>
          </p:txBody>
        </p:sp>
        <p:sp>
          <p:nvSpPr>
            <p:cNvPr id="29736" name="Rectangle 89"/>
            <p:cNvSpPr>
              <a:spLocks noChangeArrowheads="1"/>
            </p:cNvSpPr>
            <p:nvPr/>
          </p:nvSpPr>
          <p:spPr bwMode="auto">
            <a:xfrm>
              <a:off x="6248400" y="5486400"/>
              <a:ext cx="45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No</a:t>
              </a:r>
              <a:endParaRPr lang="en-US" altLang="en-US" sz="1800">
                <a:latin typeface="Calibri" panose="020F0502020204030204" pitchFamily="34" charset="0"/>
              </a:endParaRPr>
            </a:p>
          </p:txBody>
        </p:sp>
        <p:sp>
          <p:nvSpPr>
            <p:cNvPr id="29737" name="Rectangle 98"/>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Verification an input password against the stored hash</a:t>
              </a:r>
            </a:p>
          </p:txBody>
        </p:sp>
      </p:grpSp>
    </p:spTree>
    <p:extLst>
      <p:ext uri="{BB962C8B-B14F-4D97-AF65-F5344CB8AC3E}">
        <p14:creationId xmlns:p14="http://schemas.microsoft.com/office/powerpoint/2010/main" val="15424356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1027" y="688684"/>
            <a:ext cx="9244348" cy="5603765"/>
          </a:xfrm>
          <a:prstGeom prst="rect">
            <a:avLst/>
          </a:prstGeom>
        </p:spPr>
      </p:pic>
    </p:spTree>
    <p:extLst>
      <p:ext uri="{BB962C8B-B14F-4D97-AF65-F5344CB8AC3E}">
        <p14:creationId xmlns:p14="http://schemas.microsoft.com/office/powerpoint/2010/main" val="5783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Hashing- Introduction</a:t>
            </a:r>
          </a:p>
        </p:txBody>
      </p:sp>
      <p:sp>
        <p:nvSpPr>
          <p:cNvPr id="3" name="Content Placeholder 2"/>
          <p:cNvSpPr>
            <a:spLocks noGrp="1"/>
          </p:cNvSpPr>
          <p:nvPr>
            <p:ph idx="1"/>
          </p:nvPr>
        </p:nvSpPr>
        <p:spPr/>
        <p:txBody>
          <a:bodyPr/>
          <a:lstStyle/>
          <a:p>
            <a:r>
              <a:rPr lang="en-US" dirty="0"/>
              <a:t>Hashing is a mathematical algorithm that converts plaintext to a unique text string or a </a:t>
            </a:r>
            <a:r>
              <a:rPr lang="en-US" dirty="0" err="1"/>
              <a:t>ciphertext</a:t>
            </a:r>
            <a:r>
              <a:rPr lang="en-US" dirty="0"/>
              <a:t>.</a:t>
            </a:r>
          </a:p>
          <a:p>
            <a:r>
              <a:rPr lang="en-US" dirty="0"/>
              <a:t>Example</a:t>
            </a:r>
          </a:p>
          <a:p>
            <a:pPr lvl="1" algn="just"/>
            <a:r>
              <a:rPr lang="en-US" dirty="0"/>
              <a:t>Let’s say your name is Daniel, and you do not want to disclose your name to anyone. With the use of a hashing algorithm, you can represent your name differently in the form of a unique text string. It will only be you who can tell the unique text or number.</a:t>
            </a:r>
          </a:p>
          <a:p>
            <a:endParaRPr lang="en-US" dirty="0"/>
          </a:p>
          <a:p>
            <a:pPr marL="457200" lvl="1" indent="0">
              <a:buNone/>
            </a:pPr>
            <a:r>
              <a:rPr lang="en-US" dirty="0"/>
              <a:t>		</a:t>
            </a:r>
            <a:r>
              <a:rPr lang="en-US" dirty="0">
                <a:solidFill>
                  <a:srgbClr val="FF0000"/>
                </a:solidFill>
              </a:rPr>
              <a:t>Daniel = FO8230hRq5K4g7nA</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91418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90126" y="365124"/>
            <a:ext cx="8722820" cy="6095739"/>
          </a:xfrm>
          <a:prstGeom prst="rect">
            <a:avLst/>
          </a:prstGeom>
        </p:spPr>
      </p:pic>
    </p:spTree>
    <p:extLst>
      <p:ext uri="{BB962C8B-B14F-4D97-AF65-F5344CB8AC3E}">
        <p14:creationId xmlns:p14="http://schemas.microsoft.com/office/powerpoint/2010/main" val="109487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15016" y="365125"/>
            <a:ext cx="10338783" cy="5182924"/>
          </a:xfrm>
          <a:prstGeom prst="rect">
            <a:avLst/>
          </a:prstGeom>
        </p:spPr>
      </p:pic>
    </p:spTree>
    <p:extLst>
      <p:ext uri="{BB962C8B-B14F-4D97-AF65-F5344CB8AC3E}">
        <p14:creationId xmlns:p14="http://schemas.microsoft.com/office/powerpoint/2010/main" val="21889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hashing?</a:t>
            </a:r>
          </a:p>
        </p:txBody>
      </p:sp>
      <p:sp>
        <p:nvSpPr>
          <p:cNvPr id="3" name="Content Placeholder 2"/>
          <p:cNvSpPr>
            <a:spLocks noGrp="1"/>
          </p:cNvSpPr>
          <p:nvPr>
            <p:ph idx="1"/>
          </p:nvPr>
        </p:nvSpPr>
        <p:spPr/>
        <p:txBody>
          <a:bodyPr/>
          <a:lstStyle/>
          <a:p>
            <a:pPr algn="just"/>
            <a:r>
              <a:rPr lang="en-US" dirty="0"/>
              <a:t>A hash value is the output of plaintext or </a:t>
            </a:r>
            <a:r>
              <a:rPr lang="en-US" dirty="0" err="1"/>
              <a:t>ciphertext</a:t>
            </a:r>
            <a:r>
              <a:rPr lang="en-US" dirty="0"/>
              <a:t>.</a:t>
            </a:r>
          </a:p>
          <a:p>
            <a:pPr algn="just"/>
            <a:r>
              <a:rPr lang="en-US" dirty="0"/>
              <a:t>Hashing is a cryptographic technique that transforms any form of data into a special text string.</a:t>
            </a:r>
          </a:p>
          <a:p>
            <a:pPr algn="just"/>
            <a:r>
              <a:rPr lang="en-US" dirty="0"/>
              <a:t>For any given input, there is a deterministic output. When you put a plaintext into a hashing algorithm in simpler terms, you get the same outcome. Suppose you change anything about the input or the plaintext to the hashing algorithm. The hashing output also becomes different.</a:t>
            </a:r>
            <a:endParaRPr lang="en-IN" dirty="0"/>
          </a:p>
        </p:txBody>
      </p:sp>
    </p:spTree>
    <p:extLst>
      <p:ext uri="{BB962C8B-B14F-4D97-AF65-F5344CB8AC3E}">
        <p14:creationId xmlns:p14="http://schemas.microsoft.com/office/powerpoint/2010/main" val="52159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Hashing works by converting a readable text into an unreadable text of secure data.</a:t>
            </a:r>
          </a:p>
          <a:p>
            <a:r>
              <a:rPr lang="en-US" dirty="0"/>
              <a:t>Hashing is efficiently executed but extremely difficult to reverse.</a:t>
            </a:r>
          </a:p>
          <a:p>
            <a:r>
              <a:rPr lang="en-US" dirty="0"/>
              <a:t>Hashing and Encryption are often mistaken. Encryption is a two-way function. The plaintext can be encrypted into </a:t>
            </a:r>
            <a:r>
              <a:rPr lang="en-US" dirty="0" err="1"/>
              <a:t>ciphertext</a:t>
            </a:r>
            <a:r>
              <a:rPr lang="en-US" dirty="0"/>
              <a:t> and decrypted back into plaintext using a unique key. </a:t>
            </a:r>
          </a:p>
          <a:p>
            <a:r>
              <a:rPr lang="en-US" dirty="0"/>
              <a:t>The difference between encryption and hashing is that encryption is reversible while hashing is irreversible.</a:t>
            </a:r>
            <a:endParaRPr lang="en-IN" dirty="0"/>
          </a:p>
        </p:txBody>
      </p:sp>
    </p:spTree>
    <p:extLst>
      <p:ext uri="{BB962C8B-B14F-4D97-AF65-F5344CB8AC3E}">
        <p14:creationId xmlns:p14="http://schemas.microsoft.com/office/powerpoint/2010/main" val="286181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example:</a:t>
            </a:r>
          </a:p>
          <a:p>
            <a:r>
              <a:rPr lang="en-US" dirty="0"/>
              <a:t>In the bank, when you apply for a credit card. You create a password to help you access your account. The bank system does not save your password. The bank system runs the password through a hashing algorithm. It then saves the hash as your password. Every time you attempt to log in to your account. The bank system compares the password you enter with the hash it has saved. Only when the two-match, do you get authorization to access your bank account.</a:t>
            </a:r>
            <a:endParaRPr lang="en-IN" dirty="0"/>
          </a:p>
        </p:txBody>
      </p:sp>
    </p:spTree>
    <p:extLst>
      <p:ext uri="{BB962C8B-B14F-4D97-AF65-F5344CB8AC3E}">
        <p14:creationId xmlns:p14="http://schemas.microsoft.com/office/powerpoint/2010/main" val="88638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4638" y="2206849"/>
            <a:ext cx="8610600" cy="2933700"/>
          </a:xfrm>
          <a:prstGeom prst="rect">
            <a:avLst/>
          </a:prstGeom>
        </p:spPr>
      </p:pic>
    </p:spTree>
    <p:extLst>
      <p:ext uri="{BB962C8B-B14F-4D97-AF65-F5344CB8AC3E}">
        <p14:creationId xmlns:p14="http://schemas.microsoft.com/office/powerpoint/2010/main" val="35173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7576" y="1352214"/>
            <a:ext cx="6905625" cy="4333875"/>
          </a:xfrm>
          <a:prstGeom prst="rect">
            <a:avLst/>
          </a:prstGeom>
        </p:spPr>
      </p:pic>
    </p:spTree>
    <p:extLst>
      <p:ext uri="{BB962C8B-B14F-4D97-AF65-F5344CB8AC3E}">
        <p14:creationId xmlns:p14="http://schemas.microsoft.com/office/powerpoint/2010/main" val="56480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057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39" name="Rectangle 38"/>
          <p:cNvSpPr/>
          <p:nvPr/>
        </p:nvSpPr>
        <p:spPr>
          <a:xfrm>
            <a:off x="2057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2535" name="Title 1"/>
          <p:cNvSpPr>
            <a:spLocks noGrp="1"/>
          </p:cNvSpPr>
          <p:nvPr>
            <p:ph type="title"/>
          </p:nvPr>
        </p:nvSpPr>
        <p:spPr/>
        <p:txBody>
          <a:bodyPr/>
          <a:lstStyle/>
          <a:p>
            <a:pPr eaLnBrk="1" hangingPunct="1"/>
            <a:r>
              <a:rPr lang="en-US" altLang="en-US">
                <a:latin typeface="Calibri" panose="020F0502020204030204" pitchFamily="34" charset="0"/>
              </a:rPr>
              <a:t>Hashing V.S. Encryption</a:t>
            </a:r>
          </a:p>
        </p:txBody>
      </p:sp>
      <p:sp>
        <p:nvSpPr>
          <p:cNvPr id="22537" name="Content Placeholder 2"/>
          <p:cNvSpPr>
            <a:spLocks noGrp="1"/>
          </p:cNvSpPr>
          <p:nvPr>
            <p:ph idx="1"/>
          </p:nvPr>
        </p:nvSpPr>
        <p:spPr>
          <a:xfrm>
            <a:off x="1981200" y="5791200"/>
            <a:ext cx="8229600" cy="457200"/>
          </a:xfrm>
        </p:spPr>
        <p:txBody>
          <a:bodyPr/>
          <a:lstStyle/>
          <a:p>
            <a:pPr lvl="1" eaLnBrk="1" hangingPunct="1"/>
            <a:r>
              <a:rPr lang="en-US" altLang="en-US" sz="2000">
                <a:latin typeface="Calibri" panose="020F0502020204030204" pitchFamily="34" charset="0"/>
              </a:rPr>
              <a:t>Hashing is one-way.  There is no 'de-hashing’</a:t>
            </a:r>
          </a:p>
        </p:txBody>
      </p:sp>
      <p:grpSp>
        <p:nvGrpSpPr>
          <p:cNvPr id="2" name="Group 27"/>
          <p:cNvGrpSpPr>
            <a:grpSpLocks/>
          </p:cNvGrpSpPr>
          <p:nvPr/>
        </p:nvGrpSpPr>
        <p:grpSpPr bwMode="auto">
          <a:xfrm>
            <a:off x="2362200" y="1295400"/>
            <a:ext cx="7772400" cy="990600"/>
            <a:chOff x="838200" y="1295400"/>
            <a:chExt cx="7772400" cy="990600"/>
          </a:xfrm>
        </p:grpSpPr>
        <p:cxnSp>
          <p:nvCxnSpPr>
            <p:cNvPr id="10" name="Straight Arrow Connector 9"/>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a:solidFill>
                    <a:srgbClr val="FFFFFF"/>
                  </a:solidFill>
                  <a:latin typeface="Calibri" charset="0"/>
                  <a:ea typeface="ＭＳ Ｐゴシック" charset="-128"/>
                  <a:cs typeface="ＭＳ Ｐゴシック" charset="-128"/>
                </a:rPr>
                <a:t>Hello, world.</a:t>
              </a:r>
            </a:p>
            <a:p>
              <a:pPr algn="ctr">
                <a:defRPr/>
              </a:pPr>
              <a:r>
                <a:rPr lang="en-US" sz="1600">
                  <a:solidFill>
                    <a:srgbClr val="FFFFFF"/>
                  </a:solidFill>
                  <a:latin typeface="Calibri" charset="0"/>
                  <a:ea typeface="ＭＳ Ｐゴシック" charset="-128"/>
                  <a:cs typeface="ＭＳ Ｐゴシック" charset="-128"/>
                </a:rPr>
                <a:t>A sample sentence to show encryption.</a:t>
              </a:r>
            </a:p>
          </p:txBody>
        </p:sp>
        <p:sp>
          <p:nvSpPr>
            <p:cNvPr id="16" name="Rectangle 15"/>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E</a:t>
              </a:r>
            </a:p>
          </p:txBody>
        </p:sp>
        <p:sp>
          <p:nvSpPr>
            <p:cNvPr id="17" name="Rectangle 16"/>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0" name="Rectangle 29"/>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1" name="Straight Arrow Connector 30"/>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28"/>
          <p:cNvGrpSpPr>
            <a:grpSpLocks/>
          </p:cNvGrpSpPr>
          <p:nvPr/>
        </p:nvGrpSpPr>
        <p:grpSpPr bwMode="auto">
          <a:xfrm>
            <a:off x="2362200" y="2514600"/>
            <a:ext cx="7772400" cy="1066800"/>
            <a:chOff x="838200" y="2514600"/>
            <a:chExt cx="7772400" cy="1066800"/>
          </a:xfrm>
        </p:grpSpPr>
        <p:cxnSp>
          <p:nvCxnSpPr>
            <p:cNvPr id="19" name="Straight Arrow Connector 18"/>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FFFFFF"/>
                  </a:solidFill>
                  <a:latin typeface="Calibri" charset="0"/>
                  <a:ea typeface="ＭＳ Ｐゴシック" charset="-128"/>
                  <a:cs typeface="ＭＳ Ｐゴシック" charset="-128"/>
                </a:rPr>
                <a:t>Hello, world.</a:t>
              </a:r>
            </a:p>
            <a:p>
              <a:pPr algn="ctr">
                <a:defRPr/>
              </a:pPr>
              <a:r>
                <a:rPr lang="en-US" sz="1600" dirty="0">
                  <a:solidFill>
                    <a:srgbClr val="FFFFFF"/>
                  </a:solidFill>
                  <a:latin typeface="Calibri" charset="0"/>
                  <a:ea typeface="ＭＳ Ｐゴシック" charset="-128"/>
                  <a:cs typeface="ＭＳ Ｐゴシック" charset="-128"/>
                </a:rPr>
                <a:t>A sample sentence to show encryption.</a:t>
              </a:r>
            </a:p>
          </p:txBody>
        </p:sp>
        <p:sp>
          <p:nvSpPr>
            <p:cNvPr id="22" name="Rectangle 21"/>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D</a:t>
              </a:r>
            </a:p>
          </p:txBody>
        </p:sp>
        <p:sp>
          <p:nvSpPr>
            <p:cNvPr id="23" name="Rectangle 22"/>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3" name="Rectangle 32"/>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4" name="Straight Arrow Connector 33"/>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41" name="Content Placeholder 2"/>
          <p:cNvSpPr txBox="1">
            <a:spLocks/>
          </p:cNvSpPr>
          <p:nvPr/>
        </p:nvSpPr>
        <p:spPr bwMode="auto">
          <a:xfrm>
            <a:off x="1981200" y="3581401"/>
            <a:ext cx="822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MS PGothic" panose="020B0600070205080204" pitchFamily="34" charset="-128"/>
              </a:defRPr>
            </a:lvl1pPr>
            <a:lvl2pPr marL="547688" indent="-2730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eaLnBrk="1" hangingPunct="1">
              <a:spcBef>
                <a:spcPts val="500"/>
              </a:spcBef>
              <a:buClr>
                <a:schemeClr val="accent2"/>
              </a:buClr>
              <a:buSzPct val="76000"/>
              <a:buFont typeface="Wingdings 3" panose="05040102010807070707" pitchFamily="18" charset="2"/>
              <a:buChar char=""/>
            </a:pPr>
            <a:r>
              <a:rPr lang="en-US" altLang="en-US" sz="2000">
                <a:solidFill>
                  <a:schemeClr val="tx2"/>
                </a:solidFill>
                <a:latin typeface="Calibri" panose="020F0502020204030204" pitchFamily="34" charset="0"/>
              </a:rPr>
              <a:t>Encryption is two way, and requires a key to encrypt/decrypt</a:t>
            </a:r>
          </a:p>
          <a:p>
            <a:pPr eaLnBrk="1" hangingPunct="1">
              <a:spcBef>
                <a:spcPts val="600"/>
              </a:spcBef>
              <a:buClr>
                <a:schemeClr val="accent1"/>
              </a:buClr>
              <a:buSzPct val="76000"/>
              <a:buFont typeface="Wingdings 3" panose="05040102010807070707" pitchFamily="18" charset="2"/>
              <a:buChar char=""/>
            </a:pPr>
            <a:endParaRPr lang="en-US" altLang="en-US">
              <a:latin typeface="Calibri" panose="020F0502020204030204" pitchFamily="34" charset="0"/>
            </a:endParaRPr>
          </a:p>
        </p:txBody>
      </p:sp>
      <p:grpSp>
        <p:nvGrpSpPr>
          <p:cNvPr id="9" name="Group 31"/>
          <p:cNvGrpSpPr>
            <a:grpSpLocks/>
          </p:cNvGrpSpPr>
          <p:nvPr/>
        </p:nvGrpSpPr>
        <p:grpSpPr bwMode="auto">
          <a:xfrm>
            <a:off x="2362200" y="4343400"/>
            <a:ext cx="7620000" cy="1447800"/>
            <a:chOff x="838200" y="4343400"/>
            <a:chExt cx="7620000" cy="1447800"/>
          </a:xfrm>
        </p:grpSpPr>
        <p:sp>
          <p:nvSpPr>
            <p:cNvPr id="4" name="Trapezoid 3"/>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5" name="Straight Arrow Connector 4"/>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This is a clear text that can easily read without using the key.  The sentence is longer than the text above.</a:t>
              </a:r>
            </a:p>
          </p:txBody>
        </p:sp>
        <p:cxnSp>
          <p:nvCxnSpPr>
            <p:cNvPr id="26" name="Straight Arrow Connector 25"/>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grpSp>
    </p:spTree>
    <p:extLst>
      <p:ext uri="{BB962C8B-B14F-4D97-AF65-F5344CB8AC3E}">
        <p14:creationId xmlns:p14="http://schemas.microsoft.com/office/powerpoint/2010/main" val="34677949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000"/>
                                        <p:tgtEl>
                                          <p:spTgt spid="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0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2000"/>
                                        <p:tgtEl>
                                          <p:spTgt spid="22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3"/>
            <a:ext cx="10515600" cy="5198169"/>
          </a:xfrm>
        </p:spPr>
        <p:txBody>
          <a:bodyPr>
            <a:normAutofit/>
          </a:bodyPr>
          <a:lstStyle/>
          <a:p>
            <a:r>
              <a:rPr lang="en-US" dirty="0"/>
              <a:t>A hash function H accepts a variable-length block of data M as input and produces a fixed-size hash value </a:t>
            </a:r>
            <a:r>
              <a:rPr lang="en-US" dirty="0">
                <a:solidFill>
                  <a:srgbClr val="FF0000"/>
                </a:solidFill>
              </a:rPr>
              <a:t>h = H(M)</a:t>
            </a:r>
            <a:r>
              <a:rPr lang="en-US" dirty="0"/>
              <a:t>. </a:t>
            </a:r>
          </a:p>
          <a:p>
            <a:endParaRPr lang="en-US" dirty="0"/>
          </a:p>
          <a:p>
            <a:r>
              <a:rPr lang="en-US" dirty="0"/>
              <a:t>A "good" hash function has the property that the results of applying the function to a large set of inputs will produce outputs that are </a:t>
            </a:r>
            <a:r>
              <a:rPr lang="en-US" dirty="0">
                <a:solidFill>
                  <a:srgbClr val="0070C0"/>
                </a:solidFill>
              </a:rPr>
              <a:t>evenly distributed, and apparently random. </a:t>
            </a:r>
          </a:p>
          <a:p>
            <a:endParaRPr lang="en-US" dirty="0">
              <a:solidFill>
                <a:srgbClr val="0070C0"/>
              </a:solidFill>
            </a:endParaRPr>
          </a:p>
          <a:p>
            <a:r>
              <a:rPr lang="en-US" dirty="0"/>
              <a:t>In general terms, the principal object of a hash function is </a:t>
            </a:r>
            <a:r>
              <a:rPr lang="en-US" dirty="0">
                <a:solidFill>
                  <a:srgbClr val="0070C0"/>
                </a:solidFill>
              </a:rPr>
              <a:t>data integrity</a:t>
            </a:r>
            <a:r>
              <a:rPr lang="en-US" dirty="0"/>
              <a:t>. A change to any bit or bits in M results, with high probability, in a change to the hash code. </a:t>
            </a:r>
          </a:p>
          <a:p>
            <a:pPr marL="0" indent="0">
              <a:buNone/>
            </a:pPr>
            <a:endParaRPr lang="en-IN" dirty="0"/>
          </a:p>
        </p:txBody>
      </p:sp>
    </p:spTree>
    <p:extLst>
      <p:ext uri="{BB962C8B-B14F-4D97-AF65-F5344CB8AC3E}">
        <p14:creationId xmlns:p14="http://schemas.microsoft.com/office/powerpoint/2010/main" val="364233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17122</TotalTime>
  <Words>725</Words>
  <Application>Microsoft Macintosh PowerPoint</Application>
  <PresentationFormat>Widescreen</PresentationFormat>
  <Paragraphs>74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 3</vt:lpstr>
      <vt:lpstr>Office Theme</vt:lpstr>
      <vt:lpstr>Integrity and Authentication</vt:lpstr>
      <vt:lpstr>Hashing- Introduction</vt:lpstr>
      <vt:lpstr>What is hashing?</vt:lpstr>
      <vt:lpstr>PowerPoint Presentation</vt:lpstr>
      <vt:lpstr>PowerPoint Presentation</vt:lpstr>
      <vt:lpstr>PowerPoint Presentation</vt:lpstr>
      <vt:lpstr>PowerPoint Presentation</vt:lpstr>
      <vt:lpstr>Hashing V.S. Encryption</vt:lpstr>
      <vt:lpstr>PowerPoint Presentation</vt:lpstr>
      <vt:lpstr>Cryptographic hash function</vt:lpstr>
      <vt:lpstr>Hash Function Applications</vt:lpstr>
      <vt:lpstr>Message Authentication</vt:lpstr>
      <vt:lpstr>PowerPoint Presentation</vt:lpstr>
      <vt:lpstr>PowerPoint Presentation</vt:lpstr>
      <vt:lpstr>PowerPoint Presentation</vt:lpstr>
      <vt:lpstr>PowerPoint Presentation</vt:lpstr>
      <vt:lpstr>PowerPoint Presentation</vt:lpstr>
      <vt:lpstr>Password Verification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and Authentication</dc:title>
  <dc:creator>Admin</dc:creator>
  <cp:lastModifiedBy>PRASHANTH S</cp:lastModifiedBy>
  <cp:revision>55</cp:revision>
  <dcterms:created xsi:type="dcterms:W3CDTF">2021-10-18T05:32:23Z</dcterms:created>
  <dcterms:modified xsi:type="dcterms:W3CDTF">2022-05-02T14:40:00Z</dcterms:modified>
</cp:coreProperties>
</file>