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EB Garamond"/>
      <p:regular r:id="rId22"/>
      <p:bold r:id="rId23"/>
      <p:italic r:id="rId24"/>
      <p:boldItalic r:id="rId25"/>
    </p:embeddedFon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EBGaramond-regular.fntdata"/><Relationship Id="rId21" Type="http://schemas.openxmlformats.org/officeDocument/2006/relationships/font" Target="fonts/Roboto-boldItalic.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EBGaramond-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bc8a3f6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c8a3f6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1. </a:t>
            </a:r>
            <a:r>
              <a:rPr b="1" lang="en-GB" sz="1200">
                <a:solidFill>
                  <a:schemeClr val="dk1"/>
                </a:solidFill>
              </a:rPr>
              <a:t>Giving Satisfaction</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Reading gives great satisfaction to the readers. A popular phrase “curling up with books” creates an image of a warm and close relationship with the book.</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Even parents feel satisfied when they see their kids are reading books.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a:t>
            </a:r>
            <a:r>
              <a:rPr b="1" lang="en-GB" sz="1200">
                <a:solidFill>
                  <a:schemeClr val="dk1"/>
                </a:solidFill>
              </a:rPr>
              <a:t>Enhancing Concentration</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For reading one needs to be focused for a longer duration and it requires mental exercise. For understanding the text or the whole story, the reader must concentrate his mind on a particular matter.</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In this way, reading improves our concentration power and focus.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3. </a:t>
            </a:r>
            <a:r>
              <a:rPr b="1" lang="en-GB" sz="1200">
                <a:solidFill>
                  <a:schemeClr val="dk1"/>
                </a:solidFill>
              </a:rPr>
              <a:t>Imparting Knowledge</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Reading enhances the knowledge of the readers.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By developing the reading skills, the readers can diversify their field of knowledge which provides them with the chance to participate in fruitful discussion and decision-making processes.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a:t>
            </a:r>
            <a:r>
              <a:rPr b="1" lang="en-GB" sz="1200">
                <a:solidFill>
                  <a:schemeClr val="dk1"/>
                </a:solidFill>
              </a:rPr>
              <a:t>Exercise of Brain</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Reading is regarded as an exercise of the brain.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When we involved in reading our brain cells start to work for understanding the meaning of the text and try to relate various aspects of the matter read.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Thus reading stimulates the brain and impels it to think about all possible aspects for realizing the meaning.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It not only enriches our vocabulary but also teaches us a better way of expressing ourselves.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bc8a3f6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bc8a3f6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5. </a:t>
            </a:r>
            <a:r>
              <a:rPr b="1" lang="en-GB" sz="1200">
                <a:solidFill>
                  <a:schemeClr val="dk1"/>
                </a:solidFill>
              </a:rPr>
              <a:t>Reducing Stress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Reading is a great habit that can change human lives dramatically. It can entertain us; amuse us and enrich us with knowledge.</a:t>
            </a:r>
            <a:endParaRPr sz="1200">
              <a:solidFill>
                <a:schemeClr val="dk1"/>
              </a:solidFill>
            </a:endParaRPr>
          </a:p>
          <a:p>
            <a:pPr indent="0" lvl="0" marL="0" rtl="0" algn="l">
              <a:spcBef>
                <a:spcPts val="0"/>
              </a:spcBef>
              <a:spcAft>
                <a:spcPts val="0"/>
              </a:spcAft>
              <a:buNone/>
            </a:pPr>
            <a:r>
              <a:rPr lang="en-GB" sz="1200">
                <a:solidFill>
                  <a:schemeClr val="dk1"/>
                </a:solidFill>
              </a:rPr>
              <a:t>It helps us reducing stress, relieving tensions and thus boosts our energy. It carries us to the realm of dream and amusement – far away from the real complex world.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6. </a:t>
            </a:r>
            <a:r>
              <a:rPr b="1" lang="en-GB" sz="1200">
                <a:solidFill>
                  <a:schemeClr val="dk1"/>
                </a:solidFill>
              </a:rPr>
              <a:t>Enhancing Analytical Thinking</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Reading not only enriches your knowledge but also makes it sharpen to analyze and evaluate things in a better way.</a:t>
            </a:r>
            <a:endParaRPr sz="1200">
              <a:solidFill>
                <a:schemeClr val="dk1"/>
              </a:solidFill>
            </a:endParaRPr>
          </a:p>
          <a:p>
            <a:pPr indent="0" lvl="0" marL="0" rtl="0" algn="l">
              <a:spcBef>
                <a:spcPts val="0"/>
              </a:spcBef>
              <a:spcAft>
                <a:spcPts val="0"/>
              </a:spcAft>
              <a:buNone/>
            </a:pPr>
            <a:r>
              <a:rPr lang="en-GB" sz="1200">
                <a:solidFill>
                  <a:schemeClr val="dk1"/>
                </a:solidFill>
              </a:rPr>
              <a:t>In this way, reading enhances our analytical thinking.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7. </a:t>
            </a:r>
            <a:r>
              <a:rPr b="1" lang="en-GB" sz="1200">
                <a:solidFill>
                  <a:schemeClr val="dk1"/>
                </a:solidFill>
              </a:rPr>
              <a:t>Improving Vocabulary</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Skillful reading increases the vocabulary of the readers by introducing them with the new and unfamiliar words and phrases regularly.</a:t>
            </a:r>
            <a:endParaRPr sz="1200">
              <a:solidFill>
                <a:schemeClr val="dk1"/>
              </a:solidFill>
            </a:endParaRPr>
          </a:p>
          <a:p>
            <a:pPr indent="0" lvl="0" marL="0" rtl="0" algn="l">
              <a:spcBef>
                <a:spcPts val="0"/>
              </a:spcBef>
              <a:spcAft>
                <a:spcPts val="0"/>
              </a:spcAft>
              <a:buNone/>
            </a:pPr>
            <a:r>
              <a:rPr lang="en-GB" sz="1200">
                <a:solidFill>
                  <a:schemeClr val="dk1"/>
                </a:solidFill>
              </a:rPr>
              <a:t>It not only enriches our vocabulary but also teaches us a better way of expressing ourselves.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8. </a:t>
            </a:r>
            <a:r>
              <a:rPr b="1" lang="en-GB" sz="1200">
                <a:solidFill>
                  <a:schemeClr val="dk1"/>
                </a:solidFill>
              </a:rPr>
              <a:t>Improving Writing Skills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Reading helps gradual improvements in vocabulary that in turn enhances the reader’s writing skills.</a:t>
            </a:r>
            <a:endParaRPr sz="1200">
              <a:solidFill>
                <a:schemeClr val="dk1"/>
              </a:solidFill>
            </a:endParaRPr>
          </a:p>
          <a:p>
            <a:pPr indent="0" lvl="0" marL="0" rtl="0" algn="l">
              <a:spcBef>
                <a:spcPts val="0"/>
              </a:spcBef>
              <a:spcAft>
                <a:spcPts val="0"/>
              </a:spcAft>
              <a:buNone/>
            </a:pPr>
            <a:r>
              <a:rPr lang="en-GB" sz="1200">
                <a:solidFill>
                  <a:schemeClr val="dk1"/>
                </a:solidFill>
              </a:rPr>
              <a:t>As it boosts the ability to think, it also improves the written expression.</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bc8a3f6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bc8a3f6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94dab6d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94dab6d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template for slides with only an image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a5bc3509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a5bc350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Reading skills denotes the capability to grasp the written text. Reading skills of a person must be developed from an early age. This allows them to master this skill. When students are able to understand the text efficiently, they will perform well in class. Reading skills are important for a child’s development. In addition to performing well academically, it further helps in succeeding in life.</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endParaRPr>
          </a:p>
          <a:p>
            <a:pPr indent="0" lvl="0" marL="0" marR="2478024" rtl="0" algn="l">
              <a:lnSpc>
                <a:spcPct val="115000"/>
              </a:lnSpc>
              <a:spcBef>
                <a:spcPts val="1080"/>
              </a:spcBef>
              <a:spcAft>
                <a:spcPts val="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d6681845c695db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d6681845c695db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rPr>
              <a:t>Skimming</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Skimming is sometimes referred to as gist reading.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Skimming may help in order to know what the text is about at its most basic level.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You might typically do this with a magazine or newspaper and would help you mentally and quickly shortlist those articles which you might consider for a deeper read.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You might typically skim to search for a name in a telephone directory.</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You can reach a speed count of even 700 words per minute if you train yourself well in this particular method.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Comprehension is of course very low and understanding of overall content very superficial.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Skimming Saves You Time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Skimming will certainly save you a lot of time.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But as stated above, it is not the best way to read because you’re comprehension will be lowered.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However, skimming is useful when your goal is to preview the text to get a better idea of what it’s about. It will help prepare you for deeper learning.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As learning expert and author Pat Wyman says in her book, Instant Learning for Amazing Grades, skimming is a terrific idea to get an overview and mental picture in your mind.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This strategy makes it much easier to recall what you’re about to read.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Take a look at the table of contents first.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Review the subheadings in each chapter</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Quicky read the first paragrph in that section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Check out anything in your text that is in bold or italics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If there is a chapter summary, now is a good time read it over.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This completely prepares your brain to have an overview of what this chapter is about.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You can then go on to use scanning to find specific important ideas.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Scanning</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Picture yourself visiting a historical city, guide book in hand.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You would most probably just scan the guide book to see which site you might want to visit.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Scanning involves getting your eyes to quickly scuttle across sentence and is used to get just a simple piece of information.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Interestingly, research has concluded that reading off a computer screen actually inhibits the pathways to effective scanning and thus, reading of paper is far more conducive to speedy comprehension of texts.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Something students sometimes do not give enough importance to is illustrations.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These should be included in your scanning. Pay special attention to the introduction and the conclusion.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Intensive Reading</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You need to have your aims clear in mind when undertaking intensive reading.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Remember this is going to be far more time consuming than scanning or skimming.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If you need to list the chronology of events in a long passage, you will need to read it intensively.</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This type of reading has indeed beneficial to language learners as it helps them understand vocabulary by deducing the meaning of words in context.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It moreover, helps with retention of information for long periods of time and knowledge resulting from intensive reading persists in your long term memory.</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This is one reason why reading huge amounts of information just before an exam does not work very well.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Students tend to do this, and they undertake neither type of reading process effectively, especially neglecting intensive reading.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They may remember the answers in an exam but will likely forget everything soon afterwards.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Extensive reading</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Extensive reading involves reading for pleasure.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Because there is an element of enjoyment in extensive reading it is unlikely that students will undertake extensive reading of a text they do not like.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It also requires a fluid decoding and assimilation of the text and content in front of you.</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If the text is difficult and you stop every few minutes to figure out what is being said or to look up new words in the dictionary, you are breaking your concentration and diverting your thoughts.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be5bd42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e5bd42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Here are six essential skills needed for reading comprehension, and tips on what can help kids improve this skill.</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a:t>
            </a:r>
            <a:r>
              <a:rPr b="1" lang="en-GB" sz="1200">
                <a:solidFill>
                  <a:schemeClr val="dk1"/>
                </a:solidFill>
              </a:rPr>
              <a:t>Decoding</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Decoding is a vital step in the reading process. Kids use this skill to sound out words they’ve heard before but haven’t seen written out. The ability to do that is the foundation for other reading skills.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Decoding relies on an early language skill called phonemic awareness. (This skill is part of an even broader skill called phonological awareness.) Phonemic awareness lets kids hear individual sounds in words (known as phonemes). It also allows them to “play” with sounds at the word and syllable level.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Decoding also relies on connecting individual sounds to letters. For instance, to read the word sun, kids must know that the letter s makes the /s/ sound. Grasping the connection between a letter (or group of letters) and the sounds they typically make is an important step toward “sounding out” words.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What can help: Most kids pick up the broad skill of phonological awareness naturally, by being exposed to books, songs, and rhymes. But some kids don’t. In fact, one of the early signs of reading difficulties is trouble with rhyming, counting syllables, or identifying the first sound in a word.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 best way to help kids with these skills is through specific instruction and practice. Kids have to be taught how to identify and work with sounds. You can also build phonological awareness at home through activities like word games and reading to your child.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a:t>
            </a:r>
            <a:r>
              <a:rPr b="1" lang="en-GB" sz="1200">
                <a:solidFill>
                  <a:schemeClr val="dk1"/>
                </a:solidFill>
              </a:rPr>
              <a:t> Fluency</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To read fluently, kids need to instantly recognize words, including ones they can’t sound out. Fluency speeds up the rate at which they can read and understand text. It’s also important when kids encounter irregular words, like of and the, which can’t be sounded out.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Sounding out or decoding every word can take a lot of effort. Word recognition is the ability to recognize whole words instantly by sight, without sounding them out.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When kids can read quickly and without making too many errors, they are “fluent” readers.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Fluent readers read smoothly at a good pace. They group words together to help with meaning, and they use the proper tone in their voice when reading aloud. Reading fluency is essential for good reading comprehension.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What can help: Word recognition can be a big obstacle for struggling readers. Average readers need to see a word four to 14 times before it becomes a “sight word” they automatically recognize. Kids with dyslexia, for instance, may need to see it up to 40 times.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Lots of kids struggle with reading fluency. As with other reading skills, kids need lots of specific instruction and practice to improve word recognition.</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 main way to help build this skill is through practice reading books. It’s important to pick out books that are at the right level of difficulty for kids.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3. </a:t>
            </a:r>
            <a:r>
              <a:rPr b="1" lang="en-GB" sz="1200">
                <a:solidFill>
                  <a:schemeClr val="dk1"/>
                </a:solidFill>
              </a:rPr>
              <a:t>Vocabulary</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To understand what you’re reading, you need to understand most of the words in the text. Having a strong vocabulary is a key component of reading comprehension. Students can learn vocabulary through instruction. But they typically learn the meaning of words through everyday experience and also by reading.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What can help: The more words kids are exposed to, the richer their vocabulary becomes. You can help build your child’s vocabulary by having frequent conversations on a variety of topics. Try to include new words and ideas. Telling jokes and playing word games is a fun way to build this skill.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Reading together every day also helps improve vocabulary. When reading aloud, stop at new words and define them. But also encourage your child to read alone. Even without hearing a definition of a new word, your child can use context to help figure it out.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Teachers can help, too. They can carefully choose interesting words to teach and then give explicit instruction (instruction that is specialized and direct). They can engage students in conversation. And they can make learning vocabulary fun by playing word games in class.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For more ideas, watch as an expert explains how to help struggling readers build their vocabulary.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a:t>
            </a:r>
            <a:r>
              <a:rPr b="1" lang="en-GB" sz="1200">
                <a:solidFill>
                  <a:schemeClr val="dk1"/>
                </a:solidFill>
              </a:rPr>
              <a:t>Sentence Construction and Cohesion</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Understanding how sentences are built might seem like a writing skill. So might connecting ideas within and between sentences, which is called cohesion. But these skills are important for reading comprehension as well.</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Knowing how ideas link up at the sentence level helps kids get meaning from passages and entire texts. It also leads to something called coherence, or the ability to connect ideas to other ideas in an overall piece of writing.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What can help: Explicit instruction can teach kids the basics of sentence construction. For example, teachers can work with students on connecting two or more thoughts, through both writing and reading.</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5. </a:t>
            </a:r>
            <a:r>
              <a:rPr b="1" lang="en-GB" sz="1200">
                <a:solidFill>
                  <a:schemeClr val="dk1"/>
                </a:solidFill>
              </a:rPr>
              <a:t>Reasoning and Background Knowledge</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Most readers relate what they’ve read to what they know. So it’s important for kids to have background or prior knowledge about the world when they read. They also need to be able to “read between the lines” and pull out meaning even when it’s not literally spelled out.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Take this example: A child is reading a story about a poor family in the 1930s. Having knowledge about the Great Depression can provide insight into what’s happening in the story. The child can use that background knowledge to make inferences and draw conclusions.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What can help: Your child can build knowledge through reading, conversations, movies and TV shows, and art. Life experience and hands-on activities also build knowledge.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Expose your child to as much as possible, and talk about what you’ve learned from experiences you’ve had together and separately. Help your child make connections between new knowledge and existing knowledge. And ask open-ended questions that require thinking and explanations.</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You can also read a teacher tip on using animated videos to help your child make inferences.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6. </a:t>
            </a:r>
            <a:r>
              <a:rPr b="1" lang="en-GB" sz="1200">
                <a:solidFill>
                  <a:schemeClr val="dk1"/>
                </a:solidFill>
              </a:rPr>
              <a:t>Working Memory and Attention</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These two skills are both part of a group of abilities known as executive function. They’re different but closely related.</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When kids read, attention allows them to take in information from the text. Working memory allows them to hold on to that information and use it to gain meaning and build knowledge from what they’re reading.</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The ability to self-monitor while reading is also tied to that. Kids need to be able to recognize when they don’t understand something. Then they need to stop, go back, and re-read to clear up any confusion they may have.</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What can help: There are many ways you can help improve your child’s working memory. Skillbuilders don’t have to feel like work, either. There are a number of games and everyday activities that can build working memory without kids even knowing it.</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To help increase your child’s attention, look for reading material that’s interesting or motivating. For example, some kids may like graphic novels. Encourage your child to stop and re-read when something isn’t clear. And demonstrate how you “think aloud” when you read to make sure what you’re reading makes sense.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bc8a3f6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c8a3f6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There are five distinct ways of approaching any reading task based upon your reading goals.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i="1" lang="en-GB">
                <a:solidFill>
                  <a:schemeClr val="dk1"/>
                </a:solidFill>
              </a:rPr>
              <a:t>Overview:</a:t>
            </a:r>
            <a:r>
              <a:rPr lang="en-GB">
                <a:solidFill>
                  <a:schemeClr val="dk1"/>
                </a:solidFill>
              </a:rPr>
              <a:t> To determine whether the material will be useful.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i="1" lang="en-GB">
                <a:solidFill>
                  <a:schemeClr val="dk1"/>
                </a:solidFill>
              </a:rPr>
              <a:t>Main ideas:</a:t>
            </a:r>
            <a:r>
              <a:rPr lang="en-GB">
                <a:solidFill>
                  <a:schemeClr val="dk1"/>
                </a:solidFill>
              </a:rPr>
              <a:t> To seek the main points being put forward in the literature.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i="1" lang="en-GB">
                <a:solidFill>
                  <a:schemeClr val="dk1"/>
                </a:solidFill>
              </a:rPr>
              <a:t>Specific information:</a:t>
            </a:r>
            <a:r>
              <a:rPr lang="en-GB">
                <a:solidFill>
                  <a:schemeClr val="dk1"/>
                </a:solidFill>
              </a:rPr>
              <a:t> You are only interested in specific points as opposed to all points.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i="1" lang="en-GB">
                <a:solidFill>
                  <a:schemeClr val="dk1"/>
                </a:solidFill>
              </a:rPr>
              <a:t>Detailed knowledge:</a:t>
            </a:r>
            <a:r>
              <a:rPr lang="en-GB">
                <a:solidFill>
                  <a:schemeClr val="dk1"/>
                </a:solidFill>
              </a:rPr>
              <a:t> To understand and remember the material to gain mastery.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i="1" lang="en-GB">
                <a:solidFill>
                  <a:schemeClr val="dk1"/>
                </a:solidFill>
              </a:rPr>
              <a:t>Entertainment:</a:t>
            </a:r>
            <a:r>
              <a:rPr lang="en-GB">
                <a:solidFill>
                  <a:schemeClr val="dk1"/>
                </a:solidFill>
              </a:rPr>
              <a:t> The information may be useful but is probably dispensable.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Below are details of how to use these reading strategies to determine whether the material you are reading is useful to your study. Once that is clear, use the strategies to obtain what you need from your reading.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GB">
                <a:solidFill>
                  <a:schemeClr val="dk1"/>
                </a:solidFill>
              </a:rPr>
              <a:t> </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1. Overview</a:t>
            </a:r>
            <a:endParaRPr b="1"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intention here is to swiftly cover the material and determine whether it is useful for your purpose. The main technique used here is called surveying. Surveying is a strategy to obtain a limited overview of an entire piece without reading in detail. The procedure relies on your understanding of the structure of a book or journal.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The steps for surveying are: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Look at the title, dust jacket or cover, and table of contents to fond out what information is covered.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Read the preface or introduction to determine the dominant themes.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Read the chapter headings and sub-headings and the opening and closing paragraphs of each chapter (for a book), or abstract/synopsis and sub-headings (for a journal article).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2. Main ideas</a:t>
            </a:r>
            <a:endParaRPr b="1"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Extracting the main ideas is similar to gaining an overview except that you will be looking for key words. Key words (and phrases) are those that are central to the topic. Once you have identified the key words you can read sections about the key words in more detail.</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Survey to get an overview. Become familiar with the scope of the material as this will make it easier to identify the main points as they are presented.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Skim through the material looking for sections that provide information about the main ideas. Skimming involves looking for information that may be useful by letting your eyes glance quickly over the text and stopping to read important passages in greater detail.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Identify the key words/phrases that contribute to your understanding of the topic. Go back and read these sections in detail.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3. Specific information</a:t>
            </a:r>
            <a:endParaRPr b="1"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Finding specific information is similar to reading for the main ideas except you are focusing only on points of interest and ignoring the rest. Finding information frequently involves searching through a large number of references and therefore relies heavily on surveying and skimming. The main factor in finding specific information is to know what you are seeking in advance.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Generate a list of questions that you hope to answer.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Survey to determine whether the material is useful. If it is, skim looking for key words/phrases that answer your questions. Use the index to locate specific key words.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Read and, if necessary, re-read specific passages containing the information you need.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Generate additional questions that need to be answered and repeat this entire process.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4. Detailed knowledge</a:t>
            </a:r>
            <a:endParaRPr b="1"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Gaining mastery of the information contained in books and articles requires effort and a systematic approach. An effective study technique to use here is called SQ3R. This stands for survey, question, read, recall, and review and includes some of the techniques discussed earlier.</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a:solidFill>
                  <a:schemeClr val="dk1"/>
                </a:solidFill>
              </a:rPr>
              <a:t>Survey</a:t>
            </a:r>
            <a:br>
              <a:rPr b="1" lang="en-GB">
                <a:solidFill>
                  <a:schemeClr val="dk1"/>
                </a:solidFill>
              </a:rPr>
            </a:br>
            <a:r>
              <a:rPr lang="en-GB">
                <a:solidFill>
                  <a:schemeClr val="dk1"/>
                </a:solidFill>
              </a:rPr>
              <a:t> Survey the material to decide what needs to be learned in detail.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Question</a:t>
            </a:r>
            <a:br>
              <a:rPr b="1" lang="en-GB">
                <a:solidFill>
                  <a:schemeClr val="dk1"/>
                </a:solidFill>
              </a:rPr>
            </a:br>
            <a:r>
              <a:rPr lang="en-GB">
                <a:solidFill>
                  <a:schemeClr val="dk1"/>
                </a:solidFill>
              </a:rPr>
              <a:t> Decide what you don't understand from your initial survey. Write specific questions that you hope to answer through your reading. Generating questions means that you have specific goals to satisfy, and your reading can be focused.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Read</a:t>
            </a:r>
            <a:br>
              <a:rPr b="1" lang="en-GB">
                <a:solidFill>
                  <a:schemeClr val="dk1"/>
                </a:solidFill>
              </a:rPr>
            </a:br>
            <a:r>
              <a:rPr lang="en-GB">
                <a:solidFill>
                  <a:schemeClr val="dk1"/>
                </a:solidFill>
              </a:rPr>
              <a:t> Read with the intention of answering the questions you raised and identifying the main ideas. Try to anticipate what is about to be covered.</a:t>
            </a:r>
            <a:br>
              <a:rPr lang="en-GB">
                <a:solidFill>
                  <a:schemeClr val="dk1"/>
                </a:solidFill>
              </a:rPr>
            </a:br>
            <a:r>
              <a:rPr lang="en-GB">
                <a:solidFill>
                  <a:schemeClr val="dk1"/>
                </a:solidFill>
              </a:rPr>
              <a:t> This is active reading and it will make it easier for you to remember the points you cover. You may need to re-read passages that are difficult to follow. Re-reading is useful because it reinforces the main points and allows you to examine supporting arguments and examples in greater detail. You may wish to take notes while you read.</a:t>
            </a:r>
            <a:br>
              <a:rPr lang="en-GB">
                <a:solidFill>
                  <a:schemeClr val="dk1"/>
                </a:solidFill>
              </a:rPr>
            </a:br>
            <a:r>
              <a:rPr lang="en-GB">
                <a:solidFill>
                  <a:schemeClr val="dk1"/>
                </a:solidFill>
              </a:rPr>
              <a:t> NB: Don't use note-taking as a substitute for understanding. Try to postpone any note-taking to coincide with the end of a section, then attempt to recall the main points.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Recall</a:t>
            </a:r>
            <a:br>
              <a:rPr b="1" lang="en-GB">
                <a:solidFill>
                  <a:schemeClr val="dk1"/>
                </a:solidFill>
              </a:rPr>
            </a:br>
            <a:r>
              <a:rPr lang="en-GB">
                <a:solidFill>
                  <a:schemeClr val="dk1"/>
                </a:solidFill>
              </a:rPr>
              <a:t> If you are going to remember the material you read, it is necessary to test yourself on comprehension. Without recalling the information, you are likely to forget it very quickly.</a:t>
            </a:r>
            <a:br>
              <a:rPr lang="en-GB">
                <a:solidFill>
                  <a:schemeClr val="dk1"/>
                </a:solidFill>
              </a:rPr>
            </a:br>
            <a:r>
              <a:rPr lang="en-GB">
                <a:solidFill>
                  <a:schemeClr val="dk1"/>
                </a:solidFill>
              </a:rPr>
              <a:t> Systematically recall your material on a section- by-section basis. Plan your reading by setting the points in the book where you will stop and recall. Use the questions you generated to quiz your understanding. If you have difficulty recalling then go back and re-read! Do not proceed unless you are sure you understand, as most written information builds progressively and failing to understand earlier material can cause problems later in the book.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Review</a:t>
            </a:r>
            <a:br>
              <a:rPr b="1" lang="en-GB">
                <a:solidFill>
                  <a:schemeClr val="dk1"/>
                </a:solidFill>
              </a:rPr>
            </a:br>
            <a:r>
              <a:rPr lang="en-GB">
                <a:solidFill>
                  <a:schemeClr val="dk1"/>
                </a:solidFill>
              </a:rPr>
              <a:t> Re-examine the material by surveying the general structure and ideas, raising questions and seeing if you can answer them. Re-read the passages that slipped your mind. The best times for review are immediately after you have covered the material, followed by one or two reviews at regular intervals before you are required to demonstrate your understanding in a test or interview. If you don't review the material, you will find that the main points will soon be forgotten.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5. Entertainment</a:t>
            </a:r>
            <a:endParaRPr b="1"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information may be of personal interest but is unlikely to be relevant to your course. Nonetheless reading for enjoyment is a valuable pastime, and can be a refreshing break from your study.</a:t>
            </a:r>
            <a:endParaRPr>
              <a:solidFill>
                <a:schemeClr val="dk1"/>
              </a:solidFill>
            </a:endParaRPr>
          </a:p>
          <a:p>
            <a:pPr indent="0" lvl="0" marL="0" rtl="0" algn="l">
              <a:spcBef>
                <a:spcPts val="1200"/>
              </a:spcBef>
              <a:spcAft>
                <a:spcPts val="0"/>
              </a:spcAft>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bc8a3f6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c8a3f6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While studying at university, you will find that much of your reading is devoted to absorbing and remembering new concepts and facts. Knowing why you are reading helps you to map out a strategy to cover the material more efficiently without reducing your comprehension of it.</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The next time you read an article, ask yourself:</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      1.Why is it important for me to read this material?</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	</a:t>
            </a:r>
            <a:r>
              <a:rPr lang="en-GB" sz="1200">
                <a:solidFill>
                  <a:schemeClr val="dk1"/>
                </a:solidFill>
              </a:rPr>
              <a:t>2.What information am I expected to absorb?</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	3.How can I demonstrate comprehension of the material?</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endParaRPr>
          </a:p>
          <a:p>
            <a:pPr indent="0" lvl="0" marL="0" marR="2478024" rtl="0" algn="l">
              <a:lnSpc>
                <a:spcPct val="115000"/>
              </a:lnSpc>
              <a:spcBef>
                <a:spcPts val="108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be5bd42b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be5bd42b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Here are some simple and effective ways to help students build reading skills to better understand classroom curriculum.</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1. </a:t>
            </a:r>
            <a:r>
              <a:rPr b="1" lang="en-GB" sz="1200">
                <a:solidFill>
                  <a:schemeClr val="dk1"/>
                </a:solidFill>
              </a:rPr>
              <a:t>Annotate and highlight text</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Teach your students to highlight and underline valuable information as they read. Have students write notes on the pages they are reading to help them stay focused and improve comprehension. Students can also write down questions as they read to receive more explanation on a new concept or to define a new word.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2. </a:t>
            </a:r>
            <a:r>
              <a:rPr b="1" lang="en-GB" sz="1200">
                <a:solidFill>
                  <a:schemeClr val="dk1"/>
                </a:solidFill>
              </a:rPr>
              <a:t>Personalize the content</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Students can increase their understanding by seeing how the material connects with their life. Have your students make personal connections with the text by writing it down on the page. You can also help students comprehend the text by helping them see an association with current events.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3</a:t>
            </a:r>
            <a:r>
              <a:rPr b="1" lang="en-GB" sz="1200">
                <a:solidFill>
                  <a:schemeClr val="dk1"/>
                </a:solidFill>
              </a:rPr>
              <a:t>. Practice problem solving skills</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Blend real-world problem solving skills into your curriculum. Have your students write out solutions to the problem and discuss their ideas as a class or in small groups.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4. </a:t>
            </a:r>
            <a:r>
              <a:rPr b="1" lang="en-GB" sz="1200">
                <a:solidFill>
                  <a:schemeClr val="dk1"/>
                </a:solidFill>
              </a:rPr>
              <a:t>Incorporate more senses</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Add in activities that reinforce learning and comprehension by using more senses as they read. Remind students to read with a pen or pencil to annotate the text. Have your students take turns reading out loud. Use projectors to guide your lesson and write down questions for those who are visual learners.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cc4c9f8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c4c9f8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5. </a:t>
            </a:r>
            <a:r>
              <a:rPr b="1" lang="en-GB" sz="1200">
                <a:solidFill>
                  <a:schemeClr val="dk1"/>
                </a:solidFill>
              </a:rPr>
              <a:t>Understand common themes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Ask your students to look for examples of a certain theme throughout the chapter to increase engagement. Have students share their findings with the class to help students learn a specific theme more in-depth.</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6. </a:t>
            </a:r>
            <a:r>
              <a:rPr b="1" lang="en-GB" sz="1200">
                <a:solidFill>
                  <a:schemeClr val="dk1"/>
                </a:solidFill>
              </a:rPr>
              <a:t>Set reading goals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Have each student set their own reading goals. This can help them take action in building reading skills and students will be more mindful of how they are improving.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7. </a:t>
            </a:r>
            <a:r>
              <a:rPr b="1" lang="en-GB" sz="1200">
                <a:solidFill>
                  <a:schemeClr val="dk1"/>
                </a:solidFill>
              </a:rPr>
              <a:t>Read in portions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Long, complex reading can be more digestible by breaking it up into pieces. Shorter segments will help students retain the information as the class discusses the materials. It can also help students build confidence in understanding a complex subject.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8</a:t>
            </a:r>
            <a:r>
              <a:rPr b="1" lang="en-GB" sz="1200">
                <a:solidFill>
                  <a:schemeClr val="dk1"/>
                </a:solidFill>
              </a:rPr>
              <a:t>. Let students guide their reading</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Your students process reading material and curriculum in very different ways. As you implement reading activities to help your class learn complex materials, you will learn what works best for each student individually.</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5" name="Google Shape;135;p22"/>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6" name="Google Shape;136;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138" name="Google Shape;138;p22"/>
          <p:cNvSpPr txBox="1"/>
          <p:nvPr/>
        </p:nvSpPr>
        <p:spPr>
          <a:xfrm>
            <a:off x="327600" y="13836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Benefits of</a:t>
            </a:r>
            <a:r>
              <a:rPr lang="en-GB" sz="2000">
                <a:latin typeface="Roboto Light"/>
                <a:ea typeface="Roboto Light"/>
                <a:cs typeface="Roboto Light"/>
                <a:sym typeface="Roboto Light"/>
              </a:rPr>
              <a:t> Reading Skills</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Giving Satisfaction</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Enhancing Concentration</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Imparting Knowledge</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Exercise of Brain</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139" name="Google Shape;139;p22"/>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000"/>
                                        <p:tgtEl>
                                          <p:spTgt spid="1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5" name="Google Shape;145;p23"/>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46" name="Google Shape;146;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148" name="Google Shape;148;p23"/>
          <p:cNvSpPr txBox="1"/>
          <p:nvPr/>
        </p:nvSpPr>
        <p:spPr>
          <a:xfrm>
            <a:off x="327600" y="13836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Benefits of Reading Skills</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Reducing Stress</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Enhancing Analytical Thinking</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Improving Vocabulary</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Improving Writing Skills</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149" name="Google Shape;149;p23"/>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1000"/>
                                        <p:tgtEl>
                                          <p:spTgt spid="1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1000"/>
                                        <p:tgtEl>
                                          <p:spTgt spid="1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1000"/>
                                        <p:tgtEl>
                                          <p:spTgt spid="14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1039100" y="1849575"/>
            <a:ext cx="59853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latin typeface="EB Garamond"/>
                <a:ea typeface="EB Garamond"/>
                <a:cs typeface="EB Garamond"/>
                <a:sym typeface="EB Garamond"/>
              </a:rPr>
              <a:t>  </a:t>
            </a:r>
            <a:r>
              <a:rPr lang="en-GB" sz="3600">
                <a:latin typeface="EB Garamond"/>
                <a:ea typeface="EB Garamond"/>
                <a:cs typeface="EB Garamond"/>
                <a:sym typeface="EB Garamond"/>
              </a:rPr>
              <a:t>THANK YOU                      </a:t>
            </a:r>
            <a:endParaRPr sz="36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3642" l="48597" r="-23989" t="9527"/>
          <a:stretch/>
        </p:blipFill>
        <p:spPr>
          <a:xfrm>
            <a:off x="0" y="4145925"/>
            <a:ext cx="4061500" cy="99757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txBox="1"/>
          <p:nvPr/>
        </p:nvSpPr>
        <p:spPr>
          <a:xfrm>
            <a:off x="4753475" y="3607050"/>
            <a:ext cx="4061400" cy="766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800"/>
              </a:spcAft>
              <a:buNone/>
            </a:pPr>
            <a:r>
              <a:rPr lang="en-GB" sz="2000">
                <a:latin typeface="Roboto Light"/>
                <a:ea typeface="Roboto Light"/>
                <a:cs typeface="Roboto Light"/>
                <a:sym typeface="Roboto Light"/>
              </a:rPr>
              <a:t>Reading Skills</a:t>
            </a:r>
            <a:endParaRPr sz="2000">
              <a:latin typeface="Roboto Light"/>
              <a:ea typeface="Roboto Light"/>
              <a:cs typeface="Roboto Light"/>
              <a:sym typeface="Roboto Light"/>
            </a:endParaRPr>
          </a:p>
        </p:txBody>
      </p:sp>
      <p:pic>
        <p:nvPicPr>
          <p:cNvPr id="59" name="Google Shape;59;p14"/>
          <p:cNvPicPr preferRelativeResize="0"/>
          <p:nvPr/>
        </p:nvPicPr>
        <p:blipFill rotWithShape="1">
          <a:blip r:embed="rId5">
            <a:alphaModFix/>
          </a:blip>
          <a:srcRect b="0" l="21875" r="21875" t="0"/>
          <a:stretch/>
        </p:blipFill>
        <p:spPr>
          <a:xfrm>
            <a:off x="327588" y="233549"/>
            <a:ext cx="4140000" cy="41400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0" l="16696" r="16703" t="0"/>
          <a:stretch/>
        </p:blipFill>
        <p:spPr>
          <a:xfrm>
            <a:off x="312288" y="1230749"/>
            <a:ext cx="2858400" cy="2858400"/>
          </a:xfrm>
          <a:prstGeom prst="roundRect">
            <a:avLst>
              <a:gd fmla="val 16667" name="adj"/>
            </a:avLst>
          </a:prstGeom>
          <a:noFill/>
          <a:ln>
            <a:noFill/>
          </a:ln>
        </p:spPr>
      </p:pic>
      <p:pic>
        <p:nvPicPr>
          <p:cNvPr id="65" name="Google Shape;65;p15"/>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66" name="Google Shape;66;p15"/>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67" name="Google Shape;67;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69" name="Google Shape;69;p15"/>
          <p:cNvSpPr txBox="1"/>
          <p:nvPr/>
        </p:nvSpPr>
        <p:spPr>
          <a:xfrm>
            <a:off x="3664750" y="1450825"/>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800"/>
              </a:spcAft>
              <a:buNone/>
            </a:pPr>
            <a:r>
              <a:rPr lang="en-GB" sz="2000">
                <a:latin typeface="Roboto Light"/>
                <a:ea typeface="Roboto Light"/>
                <a:cs typeface="Roboto Light"/>
                <a:sym typeface="Roboto Light"/>
              </a:rPr>
              <a:t>What is Reading Skills?</a:t>
            </a:r>
            <a:endParaRPr sz="2000">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5" name="Google Shape;75;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6" name="Google Shape;76;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78" name="Google Shape;78;p16"/>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Types of Reading Skills</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Skimming</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Scanning</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 Intensive</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Extensive</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79" name="Google Shape;79;p16"/>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1000"/>
                                        <p:tgtEl>
                                          <p:spTgt spid="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1000"/>
                                        <p:tgtEl>
                                          <p:spTgt spid="7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5" name="Google Shape;85;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6" name="Google Shape;86;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88" name="Google Shape;88;p17"/>
          <p:cNvSpPr txBox="1"/>
          <p:nvPr/>
        </p:nvSpPr>
        <p:spPr>
          <a:xfrm>
            <a:off x="327600" y="12312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Essential Skills </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Decoding</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Fluency</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Vocabulary</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Sentence Construction and Cohesion</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Reasoning and Background</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Working Memory and Attention</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89" name="Google Shape;89;p17"/>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1000"/>
                                        <p:tgtEl>
                                          <p:spTgt spid="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1000"/>
                                        <p:tgtEl>
                                          <p:spTgt spid="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Effect filter="fade" transition="in">
                                      <p:cBhvr>
                                        <p:cTn dur="1000"/>
                                        <p:tgtEl>
                                          <p:spTgt spid="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8" st="8"/>
                                            </p:txEl>
                                          </p:spTgt>
                                        </p:tgtEl>
                                        <p:attrNameLst>
                                          <p:attrName>style.visibility</p:attrName>
                                        </p:attrNameLst>
                                      </p:cBhvr>
                                      <p:to>
                                        <p:strVal val="visible"/>
                                      </p:to>
                                    </p:set>
                                    <p:animEffect filter="fade" transition="in">
                                      <p:cBhvr>
                                        <p:cTn dur="1000"/>
                                        <p:tgtEl>
                                          <p:spTgt spid="8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5" name="Google Shape;95;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6" name="Google Shape;96;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98" name="Google Shape;98;p18"/>
          <p:cNvSpPr txBox="1"/>
          <p:nvPr/>
        </p:nvSpPr>
        <p:spPr>
          <a:xfrm>
            <a:off x="327600" y="9264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Reading Strategies</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Overview</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Main Ideas</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Specific Information</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Detailed Knowledge</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Survey</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Question</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Read</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Recall</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Review</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Entertainment</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99" name="Google Shape;99;p18"/>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animEffect filter="fade" transition="in">
                                      <p:cBhvr>
                                        <p:cTn dur="1000"/>
                                        <p:tgtEl>
                                          <p:spTgt spid="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animEffect filter="fade" transition="in">
                                      <p:cBhvr>
                                        <p:cTn dur="1000"/>
                                        <p:tgtEl>
                                          <p:spTgt spid="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9" st="9"/>
                                            </p:txEl>
                                          </p:spTgt>
                                        </p:tgtEl>
                                        <p:attrNameLst>
                                          <p:attrName>style.visibility</p:attrName>
                                        </p:attrNameLst>
                                      </p:cBhvr>
                                      <p:to>
                                        <p:strVal val="visible"/>
                                      </p:to>
                                    </p:set>
                                    <p:animEffect filter="fade" transition="in">
                                      <p:cBhvr>
                                        <p:cTn dur="1000"/>
                                        <p:tgtEl>
                                          <p:spTgt spid="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0" st="10"/>
                                            </p:txEl>
                                          </p:spTgt>
                                        </p:tgtEl>
                                        <p:attrNameLst>
                                          <p:attrName>style.visibility</p:attrName>
                                        </p:attrNameLst>
                                      </p:cBhvr>
                                      <p:to>
                                        <p:strVal val="visible"/>
                                      </p:to>
                                    </p:set>
                                    <p:animEffect filter="fade" transition="in">
                                      <p:cBhvr>
                                        <p:cTn dur="1000"/>
                                        <p:tgtEl>
                                          <p:spTgt spid="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1" st="11"/>
                                            </p:txEl>
                                          </p:spTgt>
                                        </p:tgtEl>
                                        <p:attrNameLst>
                                          <p:attrName>style.visibility</p:attrName>
                                        </p:attrNameLst>
                                      </p:cBhvr>
                                      <p:to>
                                        <p:strVal val="visible"/>
                                      </p:to>
                                    </p:set>
                                    <p:animEffect filter="fade" transition="in">
                                      <p:cBhvr>
                                        <p:cTn dur="1000"/>
                                        <p:tgtEl>
                                          <p:spTgt spid="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2" st="12"/>
                                            </p:txEl>
                                          </p:spTgt>
                                        </p:tgtEl>
                                        <p:attrNameLst>
                                          <p:attrName>style.visibility</p:attrName>
                                        </p:attrNameLst>
                                      </p:cBhvr>
                                      <p:to>
                                        <p:strVal val="visible"/>
                                      </p:to>
                                    </p:set>
                                    <p:animEffect filter="fade" transition="in">
                                      <p:cBhvr>
                                        <p:cTn dur="1000"/>
                                        <p:tgtEl>
                                          <p:spTgt spid="9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b="0" l="16666" r="16666" t="0"/>
          <a:stretch/>
        </p:blipFill>
        <p:spPr>
          <a:xfrm>
            <a:off x="312288" y="1230749"/>
            <a:ext cx="2858400" cy="2858400"/>
          </a:xfrm>
          <a:prstGeom prst="roundRect">
            <a:avLst>
              <a:gd fmla="val 16667" name="adj"/>
            </a:avLst>
          </a:prstGeom>
          <a:noFill/>
          <a:ln>
            <a:noFill/>
          </a:ln>
        </p:spPr>
      </p:pic>
      <p:pic>
        <p:nvPicPr>
          <p:cNvPr id="105" name="Google Shape;105;p19"/>
          <p:cNvPicPr preferRelativeResize="0"/>
          <p:nvPr/>
        </p:nvPicPr>
        <p:blipFill rotWithShape="1">
          <a:blip r:embed="rId4">
            <a:alphaModFix/>
          </a:blip>
          <a:srcRect b="51129" l="41241" r="-23988" t="9528"/>
          <a:stretch/>
        </p:blipFill>
        <p:spPr>
          <a:xfrm>
            <a:off x="0" y="4075175"/>
            <a:ext cx="4457700" cy="1065625"/>
          </a:xfrm>
          <a:prstGeom prst="rect">
            <a:avLst/>
          </a:prstGeom>
          <a:noFill/>
          <a:ln>
            <a:noFill/>
          </a:ln>
        </p:spPr>
      </p:pic>
      <p:pic>
        <p:nvPicPr>
          <p:cNvPr id="106" name="Google Shape;106;p19"/>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107" name="Google Shape;107;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109" name="Google Shape;109;p19"/>
          <p:cNvSpPr txBox="1"/>
          <p:nvPr/>
        </p:nvSpPr>
        <p:spPr>
          <a:xfrm>
            <a:off x="3664750" y="1450825"/>
            <a:ext cx="52872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0"/>
              </a:spcAft>
              <a:buNone/>
            </a:pPr>
            <a:r>
              <a:t/>
            </a:r>
            <a:endParaRPr sz="2000">
              <a:latin typeface="Roboto Light"/>
              <a:ea typeface="Roboto Light"/>
              <a:cs typeface="Roboto Light"/>
              <a:sym typeface="Roboto Light"/>
            </a:endParaRPr>
          </a:p>
          <a:p>
            <a:pPr indent="0" lvl="0" marL="0" rtl="0" algn="l">
              <a:spcBef>
                <a:spcPts val="800"/>
              </a:spcBef>
              <a:spcAft>
                <a:spcPts val="800"/>
              </a:spcAft>
              <a:buNone/>
            </a:pPr>
            <a:r>
              <a:rPr lang="en-GB" sz="2000">
                <a:latin typeface="Roboto Light"/>
                <a:ea typeface="Roboto Light"/>
                <a:cs typeface="Roboto Light"/>
                <a:sym typeface="Roboto Light"/>
              </a:rPr>
              <a:t>What is Effective Reading?</a:t>
            </a:r>
            <a:endParaRPr sz="2000">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5" name="Google Shape;115;p20"/>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16" name="Google Shape;116;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118" name="Google Shape;118;p20"/>
          <p:cNvSpPr txBox="1"/>
          <p:nvPr/>
        </p:nvSpPr>
        <p:spPr>
          <a:xfrm>
            <a:off x="327600" y="13836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Effective ways to Improve Reading Skills</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Annotate and highlight text</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Personalize the content</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Practice problem solving skills</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Incorporate more senses</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119" name="Google Shape;119;p20"/>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1000"/>
                                        <p:tgtEl>
                                          <p:spTgt spid="1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animEffect filter="fade" transition="in">
                                      <p:cBhvr>
                                        <p:cTn dur="1000"/>
                                        <p:tgtEl>
                                          <p:spTgt spid="1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animEffect filter="fade" transition="in">
                                      <p:cBhvr>
                                        <p:cTn dur="1000"/>
                                        <p:tgtEl>
                                          <p:spTgt spid="11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5" name="Google Shape;125;p21"/>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26" name="Google Shape;126;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GB" sz="2000">
                <a:solidFill>
                  <a:schemeClr val="lt1"/>
                </a:solidFill>
                <a:latin typeface="Roboto"/>
                <a:ea typeface="Roboto"/>
                <a:cs typeface="Roboto"/>
                <a:sym typeface="Roboto"/>
              </a:rPr>
              <a:t>READING SKILLS</a:t>
            </a:r>
            <a:endParaRPr b="1" sz="2000">
              <a:solidFill>
                <a:schemeClr val="lt1"/>
              </a:solidFill>
              <a:latin typeface="Roboto"/>
              <a:ea typeface="Roboto"/>
              <a:cs typeface="Roboto"/>
              <a:sym typeface="Roboto"/>
            </a:endParaRPr>
          </a:p>
        </p:txBody>
      </p:sp>
      <p:sp>
        <p:nvSpPr>
          <p:cNvPr id="128" name="Google Shape;128;p21"/>
          <p:cNvSpPr txBox="1"/>
          <p:nvPr/>
        </p:nvSpPr>
        <p:spPr>
          <a:xfrm>
            <a:off x="327600" y="1383600"/>
            <a:ext cx="8487600" cy="261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2000">
                <a:latin typeface="Roboto Light"/>
                <a:ea typeface="Roboto Light"/>
                <a:cs typeface="Roboto Light"/>
                <a:sym typeface="Roboto Light"/>
              </a:rPr>
              <a:t>Effective ways to Improve Reading Skills</a:t>
            </a:r>
            <a:endParaRPr sz="2000">
              <a:latin typeface="Roboto Light"/>
              <a:ea typeface="Roboto Light"/>
              <a:cs typeface="Roboto Light"/>
              <a:sym typeface="Roboto Light"/>
            </a:endParaRPr>
          </a:p>
          <a:p>
            <a:pPr indent="-342900" lvl="0" marL="457200" rtl="0" algn="l">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Understand common themes</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Set reading goals</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Read in portions</a:t>
            </a:r>
            <a:endParaRPr sz="1800">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Let students guide their reading</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pic>
        <p:nvPicPr>
          <p:cNvPr id="129" name="Google Shape;129;p21"/>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1000"/>
                                        <p:tgtEl>
                                          <p:spTgt spid="1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1000"/>
                                        <p:tgtEl>
                                          <p:spTgt spid="1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1000"/>
                                        <p:tgtEl>
                                          <p:spTgt spid="1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