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41"/>
  </p:notesMasterIdLst>
  <p:sldIdLst>
    <p:sldId id="256" r:id="rId5"/>
    <p:sldId id="298" r:id="rId6"/>
    <p:sldId id="265" r:id="rId7"/>
    <p:sldId id="304" r:id="rId8"/>
    <p:sldId id="266" r:id="rId9"/>
    <p:sldId id="312" r:id="rId10"/>
    <p:sldId id="268" r:id="rId11"/>
    <p:sldId id="313" r:id="rId12"/>
    <p:sldId id="269" r:id="rId13"/>
    <p:sldId id="314" r:id="rId14"/>
    <p:sldId id="285" r:id="rId15"/>
    <p:sldId id="315" r:id="rId16"/>
    <p:sldId id="286" r:id="rId17"/>
    <p:sldId id="316" r:id="rId18"/>
    <p:sldId id="287" r:id="rId19"/>
    <p:sldId id="317" r:id="rId20"/>
    <p:sldId id="288" r:id="rId21"/>
    <p:sldId id="318" r:id="rId22"/>
    <p:sldId id="291" r:id="rId23"/>
    <p:sldId id="319" r:id="rId24"/>
    <p:sldId id="292" r:id="rId25"/>
    <p:sldId id="320" r:id="rId26"/>
    <p:sldId id="293" r:id="rId27"/>
    <p:sldId id="321" r:id="rId28"/>
    <p:sldId id="294" r:id="rId29"/>
    <p:sldId id="322" r:id="rId30"/>
    <p:sldId id="295" r:id="rId31"/>
    <p:sldId id="323" r:id="rId32"/>
    <p:sldId id="296" r:id="rId33"/>
    <p:sldId id="324" r:id="rId34"/>
    <p:sldId id="297" r:id="rId35"/>
    <p:sldId id="325" r:id="rId36"/>
    <p:sldId id="306" r:id="rId37"/>
    <p:sldId id="326" r:id="rId38"/>
    <p:sldId id="327" r:id="rId39"/>
    <p:sldId id="328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208" userDrawn="1">
          <p15:clr>
            <a:srgbClr val="9AA0A6"/>
          </p15:clr>
        </p15:guide>
        <p15:guide id="2" orient="horz" pos="2772" userDrawn="1">
          <p15:clr>
            <a:srgbClr val="9AA0A6"/>
          </p15:clr>
        </p15:guide>
        <p15:guide id="3" orient="horz" pos="828" userDrawn="1">
          <p15:clr>
            <a:srgbClr val="9AA0A6"/>
          </p15:clr>
        </p15:guide>
        <p15:guide id="4" pos="216" userDrawn="1">
          <p15:clr>
            <a:srgbClr val="9AA0A6"/>
          </p15:clr>
        </p15:guide>
        <p15:guide id="5" pos="5553">
          <p15:clr>
            <a:srgbClr val="9AA0A6"/>
          </p15:clr>
        </p15:guide>
        <p15:guide id="6" orient="horz" pos="1140" userDrawn="1">
          <p15:clr>
            <a:srgbClr val="9AA0A6"/>
          </p15:clr>
        </p15:guide>
        <p15:guide id="7" orient="horz" pos="2451">
          <p15:clr>
            <a:srgbClr val="9AA0A6"/>
          </p15:clr>
        </p15:guide>
        <p15:guide id="8" pos="888" userDrawn="1">
          <p15:clr>
            <a:srgbClr val="9AA0A6"/>
          </p15:clr>
        </p15:guide>
        <p15:guide id="9" pos="2856" userDrawn="1">
          <p15:clr>
            <a:srgbClr val="9AA0A6"/>
          </p15:clr>
        </p15:guide>
        <p15:guide id="10" pos="4909">
          <p15:clr>
            <a:srgbClr val="9AA0A6"/>
          </p15:clr>
        </p15:guide>
        <p15:guide id="11" orient="horz" pos="2196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7813" autoAdjust="0"/>
  </p:normalViewPr>
  <p:slideViewPr>
    <p:cSldViewPr snapToGrid="0">
      <p:cViewPr varScale="1">
        <p:scale>
          <a:sx n="120" d="100"/>
          <a:sy n="120" d="100"/>
        </p:scale>
        <p:origin x="1136" y="168"/>
      </p:cViewPr>
      <p:guideLst>
        <p:guide pos="2208"/>
        <p:guide orient="horz" pos="2772"/>
        <p:guide orient="horz" pos="828"/>
        <p:guide pos="216"/>
        <p:guide pos="5553"/>
        <p:guide orient="horz" pos="1140"/>
        <p:guide orient="horz" pos="2451"/>
        <p:guide pos="888"/>
        <p:guide pos="2856"/>
        <p:guide pos="4909"/>
        <p:guide orient="horz" pos="21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03581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2302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3099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3099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7224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N" dirty="0"/>
              <a:t>A blue ball (7C1) </a:t>
            </a:r>
            <a:r>
              <a:rPr lang="en-IN" dirty="0">
                <a:sym typeface="Wingdings" pitchFamily="2" charset="2"/>
              </a:rPr>
              <a:t> 7</a:t>
            </a:r>
            <a:r>
              <a:rPr lang="en-IN" dirty="0"/>
              <a:t> </a:t>
            </a:r>
            <a:r>
              <a:rPr lang="en-IN" dirty="0">
                <a:sym typeface="Wingdings" pitchFamily="2" charset="2"/>
              </a:rPr>
              <a:t> doesn’t require combination.</a:t>
            </a:r>
            <a:endParaRPr lang="en-IN" dirty="0"/>
          </a:p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7224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7476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7476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990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990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88666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886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8231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N" dirty="0"/>
              <a:t>A prize </a:t>
            </a:r>
            <a:r>
              <a:rPr lang="en-IN" dirty="0">
                <a:sym typeface="Wingdings" pitchFamily="2" charset="2"/>
              </a:rPr>
              <a:t> doesn’t require combination.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4487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448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152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1526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5470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547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N" dirty="0"/>
              <a:t>Exactly requires a king heart and a queen club </a:t>
            </a:r>
            <a:r>
              <a:rPr lang="en-IN" dirty="0">
                <a:sym typeface="Wingdings" pitchFamily="2" charset="2"/>
              </a:rPr>
              <a:t> So no need of combination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382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382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22842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2284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91714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7186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7186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86256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N" dirty="0"/>
              <a:t>4*3 cards </a:t>
            </a:r>
            <a:r>
              <a:rPr lang="en-IN" dirty="0">
                <a:sym typeface="Wingdings" pitchFamily="2" charset="2"/>
              </a:rPr>
              <a:t> 12 cards.</a:t>
            </a:r>
            <a:br>
              <a:rPr lang="en-IN" dirty="0">
                <a:sym typeface="Wingdings" pitchFamily="2" charset="2"/>
              </a:rPr>
            </a:br>
            <a:r>
              <a:rPr lang="en-IN" dirty="0">
                <a:sym typeface="Wingdings" pitchFamily="2" charset="2"/>
              </a:rPr>
              <a:t>From these 12 cards, pick 1  12C1  12</a:t>
            </a:r>
            <a:br>
              <a:rPr lang="en-IN" dirty="0">
                <a:sym typeface="Wingdings" pitchFamily="2" charset="2"/>
              </a:rPr>
            </a:br>
            <a:r>
              <a:rPr lang="en-IN" dirty="0">
                <a:sym typeface="Wingdings" pitchFamily="2" charset="2"/>
              </a:rPr>
              <a:t>then 12/52  3/13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86256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86256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990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9506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9506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3309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3309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7388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738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800" y="183600"/>
            <a:ext cx="1022401" cy="766801"/>
          </a:xfrm>
          <a:prstGeom prst="rect">
            <a:avLst/>
          </a:prstGeom>
        </p:spPr>
      </p:pic>
      <p:pic>
        <p:nvPicPr>
          <p:cNvPr id="18" name="Picture 17" descr="A picture containing colorful, colored&#10;&#10;Description generated with very high confidence">
            <a:extLst>
              <a:ext uri="{FF2B5EF4-FFF2-40B4-BE49-F238E27FC236}">
                <a16:creationId xmlns:a16="http://schemas.microsoft.com/office/drawing/2014/main" id="{E0D97DB0-BDD7-4C1B-9D80-139ACF9A60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03" b="37531"/>
          <a:stretch/>
        </p:blipFill>
        <p:spPr>
          <a:xfrm>
            <a:off x="0" y="4849200"/>
            <a:ext cx="9144000" cy="2943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64DDAD7-9253-4567-A1F3-65F4B7C61A77}"/>
              </a:ext>
            </a:extLst>
          </p:cNvPr>
          <p:cNvSpPr/>
          <p:nvPr userDrawn="1"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EC6E10-6AC4-4503-9F03-C632F86B55C7}"/>
              </a:ext>
            </a:extLst>
          </p:cNvPr>
          <p:cNvSpPr/>
          <p:nvPr userDrawn="1"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B03500-4568-47CA-AE21-6AA1F318D5E6}"/>
              </a:ext>
            </a:extLst>
          </p:cNvPr>
          <p:cNvSpPr/>
          <p:nvPr userDrawn="1"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B747C6B-6CFB-4B24-8FFB-DDD7294145F4}"/>
              </a:ext>
            </a:extLst>
          </p:cNvPr>
          <p:cNvSpPr/>
          <p:nvPr userDrawn="1"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114781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68772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28936" y="149125"/>
            <a:ext cx="4457699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indent="53975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9F00F3-00D1-4AAD-8471-3C02492BC13D}"/>
              </a:ext>
            </a:extLst>
          </p:cNvPr>
          <p:cNvSpPr txBox="1"/>
          <p:nvPr/>
        </p:nvSpPr>
        <p:spPr>
          <a:xfrm>
            <a:off x="328936" y="1120877"/>
            <a:ext cx="8486452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Here, S = {1, 2, 3, 4, ...., 19, 20}.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Let E = event of getting a multiple of 3 or 5 = {3, 6 , 9, 12, 15, 18, 5, 10, 20}.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P(E) =</a:t>
            </a:r>
            <a:r>
              <a:rPr lang="en-US" sz="1800" i="1" dirty="0"/>
              <a:t>n</a:t>
            </a:r>
            <a:r>
              <a:rPr lang="en-US" sz="1800" dirty="0"/>
              <a:t>(E)/n(S)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P(E)=9/20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08183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225767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282575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03: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F91DC-D613-4AC8-BE26-1340F443BAEC}"/>
              </a:ext>
            </a:extLst>
          </p:cNvPr>
          <p:cNvSpPr txBox="1"/>
          <p:nvPr/>
        </p:nvSpPr>
        <p:spPr>
          <a:xfrm>
            <a:off x="354110" y="969883"/>
            <a:ext cx="8472164" cy="41088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bag contains 2 red, 3 green and 2 blue balls. Two balls are drawn at random. What is the probability that none of the balls drawn is blue?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10/21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11/21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2/7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5/7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							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							Answer: A</a:t>
            </a:r>
          </a:p>
          <a:p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58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225767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188913">
              <a:buNone/>
            </a:pPr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F91DC-D613-4AC8-BE26-1340F443BAEC}"/>
              </a:ext>
            </a:extLst>
          </p:cNvPr>
          <p:cNvSpPr txBox="1"/>
          <p:nvPr/>
        </p:nvSpPr>
        <p:spPr>
          <a:xfrm>
            <a:off x="343224" y="870857"/>
            <a:ext cx="8472164" cy="387536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Total number of balls = (2 + 3 + 2) = 7.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Let S be the sample space.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Then, </a:t>
            </a:r>
            <a:r>
              <a:rPr lang="en-US" sz="1800" i="1" dirty="0"/>
              <a:t>n</a:t>
            </a:r>
            <a:r>
              <a:rPr lang="en-US" sz="1800" dirty="0"/>
              <a:t>(S)= Number of ways of drawing 2 balls out of 7= </a:t>
            </a:r>
            <a:r>
              <a:rPr lang="en-US" sz="1800" baseline="30000" dirty="0"/>
              <a:t>7</a:t>
            </a:r>
            <a:r>
              <a:rPr lang="en-US" sz="1800" dirty="0"/>
              <a:t>C</a:t>
            </a:r>
            <a:r>
              <a:rPr lang="en-US" sz="1800" baseline="-25000" dirty="0"/>
              <a:t>2</a:t>
            </a:r>
            <a:r>
              <a:rPr lang="en-US" sz="1800" dirty="0"/>
              <a:t> `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 </a:t>
            </a:r>
            <a:r>
              <a:rPr lang="en-US" sz="1800" baseline="30000" dirty="0"/>
              <a:t>7</a:t>
            </a:r>
            <a:r>
              <a:rPr lang="en-US" sz="1800" dirty="0"/>
              <a:t>C</a:t>
            </a:r>
            <a:r>
              <a:rPr lang="en-US" sz="1800" baseline="-25000" dirty="0"/>
              <a:t>2</a:t>
            </a:r>
            <a:r>
              <a:rPr lang="en-US" sz="1800" dirty="0"/>
              <a:t> = 7x6/2x1=21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Let E = Event of drawing 2 balls, none of which is blue.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 </a:t>
            </a:r>
            <a:r>
              <a:rPr lang="en-US" sz="1800" i="1" dirty="0"/>
              <a:t>n</a:t>
            </a:r>
            <a:r>
              <a:rPr lang="en-US" sz="1800" dirty="0"/>
              <a:t>(E)= Number of ways of drawing 2 balls out of (2 + 3) balls.= </a:t>
            </a:r>
            <a:r>
              <a:rPr lang="en-US" sz="1800" baseline="30000" dirty="0"/>
              <a:t>5</a:t>
            </a:r>
            <a:r>
              <a:rPr lang="en-US" sz="1800" dirty="0"/>
              <a:t>C</a:t>
            </a:r>
            <a:r>
              <a:rPr lang="en-US" sz="1800" baseline="-25000" dirty="0"/>
              <a:t>2</a:t>
            </a:r>
          </a:p>
          <a:p>
            <a:pPr>
              <a:lnSpc>
                <a:spcPct val="150000"/>
              </a:lnSpc>
            </a:pPr>
            <a:r>
              <a:rPr lang="en-US" sz="1800" baseline="30000" dirty="0"/>
              <a:t>5</a:t>
            </a:r>
            <a:r>
              <a:rPr lang="en-US" sz="1800" dirty="0"/>
              <a:t>C</a:t>
            </a:r>
            <a:r>
              <a:rPr lang="en-US" sz="1800" baseline="-25000" dirty="0"/>
              <a:t>2 </a:t>
            </a:r>
            <a:r>
              <a:rPr lang="en-US" sz="1800" dirty="0"/>
              <a:t> =5x4/2x1=10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P(E) =</a:t>
            </a:r>
            <a:r>
              <a:rPr lang="en-US" sz="1800" i="1" dirty="0"/>
              <a:t>n</a:t>
            </a:r>
            <a:r>
              <a:rPr lang="en-US" sz="1800" dirty="0"/>
              <a:t>(E)/n(S)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P(E)=10/21</a:t>
            </a:r>
          </a:p>
        </p:txBody>
      </p:sp>
    </p:spTree>
    <p:extLst>
      <p:ext uri="{BB962C8B-B14F-4D97-AF65-F5344CB8AC3E}">
        <p14:creationId xmlns:p14="http://schemas.microsoft.com/office/powerpoint/2010/main" val="40715851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282575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04: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C8740B-B0B9-4584-9410-5EF2A7338749}"/>
              </a:ext>
            </a:extLst>
          </p:cNvPr>
          <p:cNvSpPr txBox="1"/>
          <p:nvPr/>
        </p:nvSpPr>
        <p:spPr>
          <a:xfrm>
            <a:off x="375557" y="944336"/>
            <a:ext cx="847216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In a box, there are 8 red, 7 blue and 6 green balls. One ball is picked up randomly. What is the probability that it is neither red nor green?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1/3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3/4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7/19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8/21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							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</a:rPr>
              <a:t>							Answer: A</a:t>
            </a:r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65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244475">
              <a:buNone/>
            </a:pPr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C8740B-B0B9-4584-9410-5EF2A7338749}"/>
              </a:ext>
            </a:extLst>
          </p:cNvPr>
          <p:cNvSpPr txBox="1"/>
          <p:nvPr/>
        </p:nvSpPr>
        <p:spPr>
          <a:xfrm>
            <a:off x="64655" y="1045029"/>
            <a:ext cx="8872517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Total number of balls = (8 + 7 + 6) = 21.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event that the ball drawn is neither red nor green= event that the ball drawn is blue.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 </a:t>
            </a:r>
            <a:r>
              <a:rPr lang="en-US" sz="1800" i="1" dirty="0"/>
              <a:t>n</a:t>
            </a:r>
            <a:r>
              <a:rPr lang="en-US" sz="1800" dirty="0"/>
              <a:t>(E) = 7.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P(E) =</a:t>
            </a:r>
            <a:r>
              <a:rPr lang="en-US" sz="1800" i="1" dirty="0"/>
              <a:t>n</a:t>
            </a:r>
            <a:r>
              <a:rPr lang="en-US" sz="1800" dirty="0"/>
              <a:t>(E)/n(S)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P(E) =7/21=1/3</a:t>
            </a:r>
          </a:p>
        </p:txBody>
      </p:sp>
    </p:spTree>
    <p:extLst>
      <p:ext uri="{BB962C8B-B14F-4D97-AF65-F5344CB8AC3E}">
        <p14:creationId xmlns:p14="http://schemas.microsoft.com/office/powerpoint/2010/main" val="2027655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713B0-BB37-4E14-B58B-966745BA7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Google Shape;70;p15">
            <a:extLst>
              <a:ext uri="{FF2B5EF4-FFF2-40B4-BE49-F238E27FC236}">
                <a16:creationId xmlns:a16="http://schemas.microsoft.com/office/drawing/2014/main" id="{1DD5EB74-9029-47E2-AEA8-9D69AC37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1016"/>
            <a:ext cx="6541477" cy="502418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403225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05:</a:t>
            </a:r>
          </a:p>
        </p:txBody>
      </p:sp>
      <p:pic>
        <p:nvPicPr>
          <p:cNvPr id="7" name="Google Shape;69;p15">
            <a:extLst>
              <a:ext uri="{FF2B5EF4-FFF2-40B4-BE49-F238E27FC236}">
                <a16:creationId xmlns:a16="http://schemas.microsoft.com/office/drawing/2014/main" id="{A5BB65EE-33BA-41CA-A19D-465AD4BC7C8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3604" y="110532"/>
            <a:ext cx="1831460" cy="80014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4E6B8A-B903-4260-A890-468717C04A7B}"/>
              </a:ext>
            </a:extLst>
          </p:cNvPr>
          <p:cNvSpPr txBox="1"/>
          <p:nvPr/>
        </p:nvSpPr>
        <p:spPr>
          <a:xfrm>
            <a:off x="422032" y="889908"/>
            <a:ext cx="839303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What is the probability of getting a sum 9 from two throws of a dice?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1/6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1/8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1/9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1/12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							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</a:rPr>
              <a:t>							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</a:rPr>
              <a:t>							Answer: C</a:t>
            </a:r>
            <a:endParaRPr lang="en-IN" sz="1800" b="1" dirty="0">
              <a:solidFill>
                <a:schemeClr val="tx1"/>
              </a:solidFill>
            </a:endParaRPr>
          </a:p>
        </p:txBody>
      </p:sp>
      <p:pic>
        <p:nvPicPr>
          <p:cNvPr id="10" name="Google Shape;68;p15">
            <a:extLst>
              <a:ext uri="{FF2B5EF4-FFF2-40B4-BE49-F238E27FC236}">
                <a16:creationId xmlns:a16="http://schemas.microsoft.com/office/drawing/2014/main" id="{5A452303-9EFD-468C-BC3D-D4C35F07B90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374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713B0-BB37-4E14-B58B-966745BA7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Google Shape;70;p15">
            <a:extLst>
              <a:ext uri="{FF2B5EF4-FFF2-40B4-BE49-F238E27FC236}">
                <a16:creationId xmlns:a16="http://schemas.microsoft.com/office/drawing/2014/main" id="{1DD5EB74-9029-47E2-AEA8-9D69AC37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1016"/>
            <a:ext cx="6541477" cy="502418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9213" indent="233363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pic>
        <p:nvPicPr>
          <p:cNvPr id="7" name="Google Shape;69;p15">
            <a:extLst>
              <a:ext uri="{FF2B5EF4-FFF2-40B4-BE49-F238E27FC236}">
                <a16:creationId xmlns:a16="http://schemas.microsoft.com/office/drawing/2014/main" id="{A5BB65EE-33BA-41CA-A19D-465AD4BC7C8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3604" y="110532"/>
            <a:ext cx="1831460" cy="80014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4E6B8A-B903-4260-A890-468717C04A7B}"/>
              </a:ext>
            </a:extLst>
          </p:cNvPr>
          <p:cNvSpPr txBox="1"/>
          <p:nvPr/>
        </p:nvSpPr>
        <p:spPr>
          <a:xfrm>
            <a:off x="326571" y="1016000"/>
            <a:ext cx="88174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In two throws of a dice, </a:t>
            </a:r>
            <a:r>
              <a:rPr lang="en-US" sz="1800" i="1" dirty="0"/>
              <a:t>n</a:t>
            </a:r>
            <a:r>
              <a:rPr lang="en-US" sz="1800" dirty="0"/>
              <a:t>(S) = (6 x 6) = 36.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Let E = event of getting a sum ={(3, 6), (4, 5), (5, 4), (6, 3)}.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P(E) =</a:t>
            </a:r>
            <a:r>
              <a:rPr lang="en-US" sz="1800" i="1" dirty="0"/>
              <a:t>n</a:t>
            </a:r>
            <a:r>
              <a:rPr lang="en-US" sz="1800" dirty="0"/>
              <a:t>(E)/n(S)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P(E) =4/36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P(E) =1/9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pic>
        <p:nvPicPr>
          <p:cNvPr id="10" name="Google Shape;68;p15">
            <a:extLst>
              <a:ext uri="{FF2B5EF4-FFF2-40B4-BE49-F238E27FC236}">
                <a16:creationId xmlns:a16="http://schemas.microsoft.com/office/drawing/2014/main" id="{5A452303-9EFD-468C-BC3D-D4C35F07B90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37475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49163"/>
            <a:ext cx="8520600" cy="3598607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Two dice are thrown simultaneously. What is the probability of getting two numbers whose product is even?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1/2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3/4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3/8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5/16</a:t>
            </a:r>
          </a:p>
          <a:p>
            <a:pPr>
              <a:lnSpc>
                <a:spcPct val="150000"/>
              </a:lnSpc>
              <a:buClrTx/>
              <a:buNone/>
            </a:pPr>
            <a:r>
              <a:rPr lang="en-IN" b="1" dirty="0">
                <a:solidFill>
                  <a:schemeClr val="tx1"/>
                </a:solidFill>
              </a:rPr>
              <a:t>								</a:t>
            </a:r>
          </a:p>
          <a:p>
            <a:pPr>
              <a:lnSpc>
                <a:spcPct val="150000"/>
              </a:lnSpc>
              <a:buClrTx/>
              <a:buNone/>
            </a:pPr>
            <a:r>
              <a:rPr lang="en-IN" b="1" dirty="0">
                <a:solidFill>
                  <a:schemeClr val="tx1"/>
                </a:solidFill>
              </a:rPr>
              <a:t>								Answer: B</a:t>
            </a: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403225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06:</a:t>
            </a: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984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47135"/>
            <a:ext cx="8520600" cy="3598607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In a simultaneous throw of two dice, we have 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(S) = (6 x 6) = 36.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Then, E= {(1, 2), (1, 4), (1, 6), (2, 1), (2, 2), (2, 3), (2, 4), (2, 5), (2, 6), (3, 2), (3,4),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    (3, 6), (4, 1), (4, 2), (4, 3), (4, 4), (4, 5), (4, 6), (5, 2), (5, 4), (5, 6), (6, 1),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    (6, 2), (6, 3), (6, 4), (6, 5), (6, 6)}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(E) = 27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P(E) =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(E)/n(S)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P(E) =27/36 = 3/4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                                        </a:t>
            </a: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244475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9844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91380"/>
            <a:ext cx="8520600" cy="3318387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In a class, there are 15 boys and 10 girls. Three students are selected at random. The probability that 1 girl and 2 boys are selected, is: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21/46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25/117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1/50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3/25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						</a:t>
            </a:r>
            <a:r>
              <a:rPr lang="en-US" b="1" dirty="0">
                <a:solidFill>
                  <a:schemeClr val="tx1"/>
                </a:solidFill>
              </a:rPr>
              <a:t>Answer: A</a:t>
            </a:r>
          </a:p>
          <a:p>
            <a:pPr marL="11430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403225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07:</a:t>
            </a: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451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838A5-A14C-4EE2-8462-BA33BEF27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914" y="1770743"/>
            <a:ext cx="8538367" cy="2104571"/>
          </a:xfrm>
        </p:spPr>
        <p:txBody>
          <a:bodyPr/>
          <a:lstStyle/>
          <a:p>
            <a:pPr marL="11430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        PROBABILITY</a:t>
            </a:r>
            <a:endParaRPr lang="en-IN" sz="4400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06EE1967-AF90-4264-BA94-BCBC16B6786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82971" y="174171"/>
            <a:ext cx="1959429" cy="826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8;p15">
            <a:extLst>
              <a:ext uri="{FF2B5EF4-FFF2-40B4-BE49-F238E27FC236}">
                <a16:creationId xmlns:a16="http://schemas.microsoft.com/office/drawing/2014/main" id="{FC024864-F07F-410A-9CD6-C6BA29AEDD0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195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91380"/>
            <a:ext cx="8520600" cy="3318387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Let S be the sample space and E be the event of selecting 1 girl and 2 boys.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Then, 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(S)= Number ways of selecting 3 students out of 25= </a:t>
            </a:r>
            <a:r>
              <a:rPr lang="en-US" baseline="30000" dirty="0">
                <a:solidFill>
                  <a:schemeClr val="tx1"/>
                </a:solidFill>
              </a:rPr>
              <a:t>25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 =2300</a:t>
            </a:r>
          </a:p>
          <a:p>
            <a:pPr>
              <a:lnSpc>
                <a:spcPct val="150000"/>
              </a:lnSpc>
              <a:buNone/>
            </a:pP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(E)= (</a:t>
            </a:r>
            <a:r>
              <a:rPr lang="en-US" baseline="30000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 x </a:t>
            </a:r>
            <a:r>
              <a:rPr lang="en-US" baseline="30000" dirty="0">
                <a:solidFill>
                  <a:schemeClr val="tx1"/>
                </a:solidFill>
              </a:rPr>
              <a:t>15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      =1050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P(E) =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(E)/n(S)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P(E) =1050/2300 = 21/46</a:t>
            </a:r>
          </a:p>
          <a:p>
            <a:pPr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244475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45107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303411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In a lottery, there are 10 prizes and 25 blanks. A lottery is drawn at random. What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is the probability of getting a prize?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1/10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2/5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5/7	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2/7</a:t>
            </a:r>
          </a:p>
          <a:p>
            <a:pPr>
              <a:lnSpc>
                <a:spcPct val="150000"/>
              </a:lnSpc>
              <a:buClrTx/>
              <a:buNone/>
            </a:pPr>
            <a:r>
              <a:rPr lang="en-IN" dirty="0">
                <a:solidFill>
                  <a:schemeClr val="tx1"/>
                </a:solidFill>
              </a:rPr>
              <a:t>								</a:t>
            </a:r>
            <a:r>
              <a:rPr lang="en-IN" b="1" dirty="0">
                <a:solidFill>
                  <a:schemeClr val="tx1"/>
                </a:solidFill>
              </a:rPr>
              <a:t>Answer: D</a:t>
            </a: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347663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08:</a:t>
            </a: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813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927156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P (getting a prize) =10/(10 + 25)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=10/35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=2/7</a:t>
            </a: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244475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8131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346954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From a pack of 52 cards, two cards are drawn together at random. What is the probability of both the cards being kings?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1/15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25/57</a:t>
            </a:r>
            <a:endParaRPr lang="en-I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35/256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1/221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dirty="0">
                <a:solidFill>
                  <a:schemeClr val="tx1"/>
                </a:solidFill>
              </a:rPr>
              <a:t>							</a:t>
            </a:r>
            <a:r>
              <a:rPr lang="en-IN" b="1" dirty="0">
                <a:solidFill>
                  <a:schemeClr val="tx1"/>
                </a:solidFill>
              </a:rPr>
              <a:t>Answer: D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403225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09:</a:t>
            </a: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267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230839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Let S be the sample space.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Then, 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(S) = </a:t>
            </a:r>
            <a:r>
              <a:rPr lang="en-US" baseline="30000" dirty="0">
                <a:solidFill>
                  <a:schemeClr val="tx1"/>
                </a:solidFill>
              </a:rPr>
              <a:t>52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2 </a:t>
            </a:r>
            <a:r>
              <a:rPr lang="en-US" dirty="0">
                <a:solidFill>
                  <a:schemeClr val="tx1"/>
                </a:solidFill>
              </a:rPr>
              <a:t>=1326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Let E = event of getting 2 kings out of 4.</a:t>
            </a:r>
          </a:p>
          <a:p>
            <a:pPr>
              <a:lnSpc>
                <a:spcPct val="150000"/>
              </a:lnSpc>
              <a:buNone/>
            </a:pP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(E) = </a:t>
            </a:r>
            <a:r>
              <a:rPr lang="en-US" baseline="30000" dirty="0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=6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P(E) =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(E)/n(S)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P(E) =6/1326 = 1/221</a:t>
            </a:r>
          </a:p>
          <a:p>
            <a:pPr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244475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2677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585" y="1010961"/>
            <a:ext cx="8520600" cy="3405238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Two dice are tossed. The probability that the total score is a prime number is: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1/6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5/12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1/2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7/9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dirty="0">
                <a:solidFill>
                  <a:schemeClr val="tx1"/>
                </a:solidFill>
              </a:rPr>
              <a:t>                                                                                                         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dirty="0">
                <a:solidFill>
                  <a:schemeClr val="tx1"/>
                </a:solidFill>
              </a:rPr>
              <a:t>							 </a:t>
            </a:r>
            <a:r>
              <a:rPr lang="en-IN" b="1" dirty="0">
                <a:solidFill>
                  <a:schemeClr val="tx1"/>
                </a:solidFill>
              </a:rPr>
              <a:t>Answer: B</a:t>
            </a: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347663"/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</a:t>
            </a:r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10: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437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5914"/>
            <a:ext cx="8520600" cy="3501799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(S) = (6 x 6) = 36.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Let E = Event that the sum is a prime number.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Then E= { (1, 1), (1, 2), (1, 4), (1, 6), (2, 1), (2, 3), (2, 5), (3, 2), (3, 4), (4, 1), (4,3),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     (5, 2), (5, 6), (6, 1), (6, 5) }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(E) = 15.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P(E) =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(E)/n(S)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P(E) =15/36 = 5/12</a:t>
            </a: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244475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4374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32387"/>
            <a:ext cx="8640571" cy="3525326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A card is drawn from a pack of 52 cards. The probability of getting a queen of club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or a king of heart is:</a:t>
            </a:r>
          </a:p>
          <a:p>
            <a:pPr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1/13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2/13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1/26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1/52 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							</a:t>
            </a:r>
            <a:r>
              <a:rPr lang="en-US" b="1" dirty="0">
                <a:solidFill>
                  <a:schemeClr val="tx1"/>
                </a:solidFill>
              </a:rPr>
              <a:t>Answer: C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</a:t>
            </a: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347663"/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</a:t>
            </a:r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11: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045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32387"/>
            <a:ext cx="8640571" cy="3525326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n(S) = 52.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Let E = event of getting a queen of club or a king of heart.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Then, n(E) = 2.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P(E) =n(E)/n(S)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P(E) =2/52 = 1/26</a:t>
            </a:r>
          </a:p>
          <a:p>
            <a:pPr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244475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0452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A bag contains 4 white, 5 red and 6 blue balls. Three balls are drawn at random from the bag. The probability that all of them are red, is: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1/22</a:t>
            </a:r>
            <a:endParaRPr lang="en-US" baseline="30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2/91</a:t>
            </a:r>
            <a:endParaRPr lang="en-US" baseline="30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3/22</a:t>
            </a:r>
            <a:endParaRPr lang="en-US" baseline="30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2/77</a:t>
            </a:r>
            <a:endParaRPr lang="en-US" baseline="30000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baseline="30000" dirty="0">
                <a:solidFill>
                  <a:schemeClr val="tx1"/>
                </a:solidFill>
              </a:rPr>
              <a:t>							</a:t>
            </a:r>
            <a:r>
              <a:rPr lang="en-US" b="1" dirty="0">
                <a:solidFill>
                  <a:schemeClr val="tx1"/>
                </a:solidFill>
              </a:rPr>
              <a:t>Answer: B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228600"/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</a:t>
            </a:r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12: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683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4541" y="191729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67974"/>
            <a:ext cx="6712857" cy="566286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261728-6E8D-4512-861C-80EFE0DD3349}"/>
              </a:ext>
            </a:extLst>
          </p:cNvPr>
          <p:cNvSpPr txBox="1"/>
          <p:nvPr/>
        </p:nvSpPr>
        <p:spPr>
          <a:xfrm>
            <a:off x="0" y="272143"/>
            <a:ext cx="6594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41313"/>
            <a:r>
              <a:rPr lang="en-US" sz="2000" b="1" dirty="0">
                <a:solidFill>
                  <a:schemeClr val="bg1"/>
                </a:solidFill>
              </a:rPr>
              <a:t>Probability: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C8EA53-6EC9-4D45-B5DC-169A184310AF}"/>
              </a:ext>
            </a:extLst>
          </p:cNvPr>
          <p:cNvSpPr txBox="1"/>
          <p:nvPr/>
        </p:nvSpPr>
        <p:spPr>
          <a:xfrm>
            <a:off x="363325" y="1017638"/>
            <a:ext cx="846727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Many events can't be predicted with total certainty. The best we can say is how likely they are to happen, using the idea of probability.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Probability= (# desired)/(# total)</a:t>
            </a:r>
          </a:p>
          <a:p>
            <a:pPr algn="just"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Probability lies between 0 and 1.</a:t>
            </a:r>
          </a:p>
          <a:p>
            <a:pPr algn="just"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7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Let S be the sample space.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Then, 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(S)= number of ways of drawing 3 balls out of 15= </a:t>
            </a:r>
            <a:r>
              <a:rPr lang="en-US" baseline="30000" dirty="0">
                <a:solidFill>
                  <a:schemeClr val="tx1"/>
                </a:solidFill>
              </a:rPr>
              <a:t>15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 =455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Let E = event of getting all the 3 red balls.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(E) = </a:t>
            </a:r>
            <a:r>
              <a:rPr lang="en-US" baseline="30000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 =10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P(E) =n(E)/n(S)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P(E) =10/455 = 2/91</a:t>
            </a:r>
          </a:p>
          <a:p>
            <a:pPr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244475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6837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Two cards are drawn together from a pack of 52 cards. The probability that one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is a spade and one is a heart, is:</a:t>
            </a:r>
          </a:p>
          <a:p>
            <a:pPr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3/20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29/34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47/100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13/102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             						</a:t>
            </a:r>
            <a:r>
              <a:rPr lang="en-US" b="1" dirty="0">
                <a:solidFill>
                  <a:schemeClr val="tx1"/>
                </a:solidFill>
              </a:rPr>
              <a:t>Answer: D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347663"/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Question 13: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903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Let S be the sample space.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Then, 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(S) = </a:t>
            </a:r>
            <a:r>
              <a:rPr lang="en-US" baseline="30000" dirty="0">
                <a:solidFill>
                  <a:schemeClr val="tx1"/>
                </a:solidFill>
              </a:rPr>
              <a:t>52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 =1326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Let E = event of getting 1 spade and 1 heart.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(E)= number of ways of choosing 1 spade out of 13 and 1 heart out of 13=(</a:t>
            </a:r>
            <a:r>
              <a:rPr lang="en-US" baseline="30000" dirty="0">
                <a:solidFill>
                  <a:schemeClr val="tx1"/>
                </a:solidFill>
              </a:rPr>
              <a:t>13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 x </a:t>
            </a:r>
            <a:r>
              <a:rPr lang="en-US" baseline="30000" dirty="0">
                <a:solidFill>
                  <a:schemeClr val="tx1"/>
                </a:solidFill>
              </a:rPr>
              <a:t>13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)= (13 x 13)= 169.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P(E) =n(E)/n(S)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P(E) =169/1326 = 13/102</a:t>
            </a:r>
          </a:p>
          <a:p>
            <a:pPr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244475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9034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One card is drawn at random from a pack of 52 cards. What is the probability that the card drawn is a face card (Jack, Queen and King only)?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rgbClr val="060606"/>
              </a:buClr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1/13</a:t>
            </a:r>
          </a:p>
          <a:p>
            <a:pPr>
              <a:lnSpc>
                <a:spcPct val="150000"/>
              </a:lnSpc>
              <a:buClr>
                <a:srgbClr val="060606"/>
              </a:buClr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3/13</a:t>
            </a:r>
          </a:p>
          <a:p>
            <a:pPr>
              <a:lnSpc>
                <a:spcPct val="150000"/>
              </a:lnSpc>
              <a:buClr>
                <a:srgbClr val="060606"/>
              </a:buClr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1/4</a:t>
            </a:r>
          </a:p>
          <a:p>
            <a:pPr>
              <a:lnSpc>
                <a:spcPct val="150000"/>
              </a:lnSpc>
              <a:buClr>
                <a:srgbClr val="060606"/>
              </a:buClr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9/52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               						</a:t>
            </a:r>
            <a:r>
              <a:rPr lang="en-US" b="1" dirty="0">
                <a:solidFill>
                  <a:schemeClr val="tx1"/>
                </a:solidFill>
              </a:rPr>
              <a:t>Answer: B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347663"/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14: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9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There are 52 cards, out of which there are 12 face cards.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Getting a face card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 12C(1)  12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P (getting a face card) =12/52 =3/13</a:t>
            </a: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244475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940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A bag contains 6 black and 8 white balls. One ball is drawn at random. What is the probability that the ball drawn is white?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rgbClr val="060606"/>
              </a:buClr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1/8</a:t>
            </a:r>
          </a:p>
          <a:p>
            <a:pPr>
              <a:lnSpc>
                <a:spcPct val="150000"/>
              </a:lnSpc>
              <a:buClr>
                <a:srgbClr val="060606"/>
              </a:buClr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3/4</a:t>
            </a:r>
          </a:p>
          <a:p>
            <a:pPr>
              <a:lnSpc>
                <a:spcPct val="150000"/>
              </a:lnSpc>
              <a:buClr>
                <a:srgbClr val="060606"/>
              </a:buClr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4/7</a:t>
            </a:r>
          </a:p>
          <a:p>
            <a:pPr>
              <a:lnSpc>
                <a:spcPct val="150000"/>
              </a:lnSpc>
              <a:buClr>
                <a:srgbClr val="060606"/>
              </a:buClr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3/7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               						</a:t>
            </a:r>
            <a:r>
              <a:rPr lang="en-US" b="1" dirty="0">
                <a:solidFill>
                  <a:schemeClr val="tx1"/>
                </a:solidFill>
              </a:rPr>
              <a:t>Answer: C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347663"/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I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</a:t>
            </a:r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15: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9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47135"/>
            <a:ext cx="8520600" cy="3598607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Let number of balls = (6 + 8) = 14.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Number of white balls = 8.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P (drawing a white ball) =8/14 =4/7</a:t>
            </a: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244475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9844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92544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261728-6E8D-4512-861C-80EFE0DD3349}"/>
              </a:ext>
            </a:extLst>
          </p:cNvPr>
          <p:cNvSpPr txBox="1"/>
          <p:nvPr/>
        </p:nvSpPr>
        <p:spPr>
          <a:xfrm>
            <a:off x="1" y="17417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35000"/>
            <a:r>
              <a:rPr lang="en-US" sz="2000" b="1" dirty="0">
                <a:solidFill>
                  <a:schemeClr val="bg1"/>
                </a:solidFill>
              </a:rPr>
              <a:t>Types: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1A8E7E-A32A-45D7-8800-5BE227894F76}"/>
              </a:ext>
            </a:extLst>
          </p:cNvPr>
          <p:cNvSpPr txBox="1"/>
          <p:nvPr/>
        </p:nvSpPr>
        <p:spPr>
          <a:xfrm>
            <a:off x="328934" y="1117600"/>
            <a:ext cx="8539295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Tossing of Coins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Rolling the Dice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Balls or Marbles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Playing Cards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8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1938"/>
            <a:ext cx="4886325" cy="1071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0;p15">
            <a:extLst>
              <a:ext uri="{FF2B5EF4-FFF2-40B4-BE49-F238E27FC236}">
                <a16:creationId xmlns:a16="http://schemas.microsoft.com/office/drawing/2014/main" id="{EAC73844-35FD-444E-AECC-E54980A9AD51}"/>
              </a:ext>
            </a:extLst>
          </p:cNvPr>
          <p:cNvSpPr/>
          <p:nvPr/>
        </p:nvSpPr>
        <p:spPr>
          <a:xfrm>
            <a:off x="0" y="135577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FCABAF-CA0A-4E57-940A-3BC4784CA037}"/>
              </a:ext>
            </a:extLst>
          </p:cNvPr>
          <p:cNvSpPr txBox="1"/>
          <p:nvPr/>
        </p:nvSpPr>
        <p:spPr>
          <a:xfrm>
            <a:off x="1" y="135577"/>
            <a:ext cx="3613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41313"/>
            <a:r>
              <a:rPr lang="en-US" sz="2000" b="1" dirty="0">
                <a:solidFill>
                  <a:schemeClr val="bg1"/>
                </a:solidFill>
              </a:rPr>
              <a:t>Example 1: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33EE28-3D2C-4626-89EC-33C3C42BA2AA}"/>
              </a:ext>
            </a:extLst>
          </p:cNvPr>
          <p:cNvSpPr txBox="1"/>
          <p:nvPr/>
        </p:nvSpPr>
        <p:spPr>
          <a:xfrm>
            <a:off x="342900" y="1194619"/>
            <a:ext cx="8472488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If you flip a coin, 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lphaLcParenR"/>
            </a:pPr>
            <a:r>
              <a:rPr lang="en-US" sz="1800" dirty="0">
                <a:solidFill>
                  <a:schemeClr val="tx1"/>
                </a:solidFill>
              </a:rPr>
              <a:t>what is the probability that you get a heads?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lphaLcParenR"/>
            </a:pPr>
            <a:r>
              <a:rPr lang="en-US" sz="1800" dirty="0">
                <a:solidFill>
                  <a:schemeClr val="tx1"/>
                </a:solidFill>
              </a:rPr>
              <a:t>What is the probability that you get a tails?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P(Heads)= 1/2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P(Tails)= 1/2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Total number of cases is 2; favorable case is 1 in both a) and b)</a:t>
            </a:r>
          </a:p>
        </p:txBody>
      </p:sp>
    </p:spTree>
    <p:extLst>
      <p:ext uri="{BB962C8B-B14F-4D97-AF65-F5344CB8AC3E}">
        <p14:creationId xmlns:p14="http://schemas.microsoft.com/office/powerpoint/2010/main" val="164106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1938"/>
            <a:ext cx="4886325" cy="1071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0;p15">
            <a:extLst>
              <a:ext uri="{FF2B5EF4-FFF2-40B4-BE49-F238E27FC236}">
                <a16:creationId xmlns:a16="http://schemas.microsoft.com/office/drawing/2014/main" id="{EAC73844-35FD-444E-AECC-E54980A9AD51}"/>
              </a:ext>
            </a:extLst>
          </p:cNvPr>
          <p:cNvSpPr/>
          <p:nvPr/>
        </p:nvSpPr>
        <p:spPr>
          <a:xfrm>
            <a:off x="0" y="135577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FCABAF-CA0A-4E57-940A-3BC4784CA037}"/>
              </a:ext>
            </a:extLst>
          </p:cNvPr>
          <p:cNvSpPr txBox="1"/>
          <p:nvPr/>
        </p:nvSpPr>
        <p:spPr>
          <a:xfrm>
            <a:off x="1" y="135577"/>
            <a:ext cx="3613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41313"/>
            <a:r>
              <a:rPr lang="en-US" sz="2000" b="1" dirty="0">
                <a:solidFill>
                  <a:schemeClr val="bg1"/>
                </a:solidFill>
              </a:rPr>
              <a:t>Example 2: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33EE28-3D2C-4626-89EC-33C3C42BA2AA}"/>
              </a:ext>
            </a:extLst>
          </p:cNvPr>
          <p:cNvSpPr txBox="1"/>
          <p:nvPr/>
        </p:nvSpPr>
        <p:spPr>
          <a:xfrm>
            <a:off x="342900" y="794657"/>
            <a:ext cx="83881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Two dice are rolled. What is the probability of getting an odd number in one die and getting an even number in the other die?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Total number of outcomes possible when a die is rolled, #total = 6 (∵ any one face out of the 6 faces)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Let A be the event of getting the odd number in one die = {1,3,5}=&gt;#desired1= 3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P(A) = # desired 1/# total=3/6=1/2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Let B be the event of getting an even number in the other die = {2,4, 6}=&gt; # desired2= 3 , P(B) = # desired2/# total=3/6=1/2.</a:t>
            </a:r>
          </a:p>
        </p:txBody>
      </p:sp>
    </p:spTree>
    <p:extLst>
      <p:ext uri="{BB962C8B-B14F-4D97-AF65-F5344CB8AC3E}">
        <p14:creationId xmlns:p14="http://schemas.microsoft.com/office/powerpoint/2010/main" val="164106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81536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347663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01: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3CDC98-8B9F-49F8-B729-9782F43D7824}"/>
              </a:ext>
            </a:extLst>
          </p:cNvPr>
          <p:cNvSpPr txBox="1"/>
          <p:nvPr/>
        </p:nvSpPr>
        <p:spPr>
          <a:xfrm>
            <a:off x="353785" y="973043"/>
            <a:ext cx="847248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Three unbiased coins are tossed. What is the probability of getting at most two    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heads?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3/4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1/4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3/8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7/8</a:t>
            </a: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</a:rPr>
              <a:t>							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solidFill>
                  <a:schemeClr val="tx1"/>
                </a:solidFill>
              </a:rPr>
              <a:t>							Answer: D</a:t>
            </a:r>
          </a:p>
        </p:txBody>
      </p:sp>
    </p:spTree>
    <p:extLst>
      <p:ext uri="{BB962C8B-B14F-4D97-AF65-F5344CB8AC3E}">
        <p14:creationId xmlns:p14="http://schemas.microsoft.com/office/powerpoint/2010/main" val="7556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81536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347663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3CDC98-8B9F-49F8-B729-9782F43D7824}"/>
              </a:ext>
            </a:extLst>
          </p:cNvPr>
          <p:cNvSpPr txBox="1"/>
          <p:nvPr/>
        </p:nvSpPr>
        <p:spPr>
          <a:xfrm>
            <a:off x="342900" y="1179871"/>
            <a:ext cx="84724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S = {TTT, TTH, THT, HTT, THH, HTH, HHT, HHH}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Let E = event of getting at most two heads.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Then E = {TTT, TTH, THT, HTT, THH, HTH, HHT}.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P(E) =</a:t>
            </a:r>
            <a:r>
              <a:rPr lang="en-US" sz="1800" i="1" dirty="0"/>
              <a:t>n</a:t>
            </a:r>
            <a:r>
              <a:rPr lang="en-US" sz="1800" dirty="0"/>
              <a:t>(E)/n(S)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P(E) =7/8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5631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68772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28936" y="149125"/>
            <a:ext cx="4457699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indent="53975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02: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9F00F3-00D1-4AAD-8471-3C02492BC13D}"/>
              </a:ext>
            </a:extLst>
          </p:cNvPr>
          <p:cNvSpPr txBox="1"/>
          <p:nvPr/>
        </p:nvSpPr>
        <p:spPr>
          <a:xfrm>
            <a:off x="328936" y="947480"/>
            <a:ext cx="848645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Tickets numbered 1 to 20 are mixed up and then a ticket is drawn at random. What is the probability that the ticket drawn has a number which is a multiple of 3 or 5?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2/5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8/15</a:t>
            </a: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9/20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11/20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							</a:t>
            </a:r>
            <a:r>
              <a:rPr lang="en-US" sz="1800" b="1" dirty="0">
                <a:solidFill>
                  <a:schemeClr val="tx1"/>
                </a:solidFill>
              </a:rPr>
              <a:t>Answer: C</a:t>
            </a:r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1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9FEDB7F3802F468C3F317ED9EE4CFD" ma:contentTypeVersion="5" ma:contentTypeDescription="Create a new document." ma:contentTypeScope="" ma:versionID="6fe5db675d18f63c65be8bb08b523b90">
  <xsd:schema xmlns:xsd="http://www.w3.org/2001/XMLSchema" xmlns:xs="http://www.w3.org/2001/XMLSchema" xmlns:p="http://schemas.microsoft.com/office/2006/metadata/properties" xmlns:ns2="b59e9f2d-0158-4a14-8bbe-457d8844f88f" targetNamespace="http://schemas.microsoft.com/office/2006/metadata/properties" ma:root="true" ma:fieldsID="461deb205d52b7b2dc1eb04643edfaa4" ns2:_="">
    <xsd:import namespace="b59e9f2d-0158-4a14-8bbe-457d8844f8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9e9f2d-0158-4a14-8bbe-457d8844f8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934F5C-C3AD-457F-8C94-DA053AA62D8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38D5276-F324-4FA9-9FC6-8DDF5318EF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331550-37F5-4289-AADD-4F6E30FB5D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9e9f2d-0158-4a14-8bbe-457d8844f8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8457</TotalTime>
  <Words>2168</Words>
  <Application>Microsoft Macintosh PowerPoint</Application>
  <PresentationFormat>On-screen Show (16:9)</PresentationFormat>
  <Paragraphs>256</Paragraphs>
  <Slides>36</Slides>
  <Notes>35</Notes>
  <HiddenSlides>5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05:</vt:lpstr>
      <vt:lpstr>Explanation:</vt:lpstr>
      <vt:lpstr>Question 06:</vt:lpstr>
      <vt:lpstr>Explanation:</vt:lpstr>
      <vt:lpstr>Question 07:</vt:lpstr>
      <vt:lpstr>Explanation:</vt:lpstr>
      <vt:lpstr>Question 08:</vt:lpstr>
      <vt:lpstr>Explanation:</vt:lpstr>
      <vt:lpstr>Question 09:</vt:lpstr>
      <vt:lpstr>Explanation:</vt:lpstr>
      <vt:lpstr> Question 10:</vt:lpstr>
      <vt:lpstr>Explanation:</vt:lpstr>
      <vt:lpstr> Question 11:</vt:lpstr>
      <vt:lpstr>Explanation:</vt:lpstr>
      <vt:lpstr>  Question 12:</vt:lpstr>
      <vt:lpstr>Explanation:</vt:lpstr>
      <vt:lpstr> Question 13:</vt:lpstr>
      <vt:lpstr>Explanation:</vt:lpstr>
      <vt:lpstr> Question 14:</vt:lpstr>
      <vt:lpstr>Explanation:</vt:lpstr>
      <vt:lpstr> Question 15:</vt:lpstr>
      <vt:lpstr>Explanation: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sushmitha</dc:creator>
  <cp:lastModifiedBy>PRASHANTH S</cp:lastModifiedBy>
  <cp:revision>492</cp:revision>
  <dcterms:modified xsi:type="dcterms:W3CDTF">2022-03-29T16:47:38Z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0x010100459FEDB7F3802F468C3F317ED9EE4CFD</vt:lpwstr>
  </property>
</Properties>
</file>