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0" r:id="rId2"/>
  </p:sldMasterIdLst>
  <p:notesMasterIdLst>
    <p:notesMasterId r:id="rId55"/>
  </p:notesMasterIdLst>
  <p:sldIdLst>
    <p:sldId id="318" r:id="rId3"/>
    <p:sldId id="390" r:id="rId4"/>
    <p:sldId id="394" r:id="rId5"/>
    <p:sldId id="391" r:id="rId6"/>
    <p:sldId id="392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68" r:id="rId16"/>
    <p:sldId id="369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82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58" r:id="rId36"/>
    <p:sldId id="333" r:id="rId37"/>
    <p:sldId id="334" r:id="rId38"/>
    <p:sldId id="336" r:id="rId39"/>
    <p:sldId id="338" r:id="rId40"/>
    <p:sldId id="340" r:id="rId41"/>
    <p:sldId id="339" r:id="rId42"/>
    <p:sldId id="341" r:id="rId43"/>
    <p:sldId id="344" r:id="rId44"/>
    <p:sldId id="345" r:id="rId45"/>
    <p:sldId id="343" r:id="rId46"/>
    <p:sldId id="346" r:id="rId47"/>
    <p:sldId id="387" r:id="rId48"/>
    <p:sldId id="388" r:id="rId49"/>
    <p:sldId id="389" r:id="rId50"/>
    <p:sldId id="384" r:id="rId51"/>
    <p:sldId id="385" r:id="rId52"/>
    <p:sldId id="386" r:id="rId53"/>
    <p:sldId id="3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6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3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3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7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D275-D77C-4946-9E6D-6CDF536FEF5F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6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 smtClean="0">
                <a:solidFill>
                  <a:srgbClr val="000000"/>
                </a:solidFill>
                <a:latin typeface="Times New Roman"/>
              </a:rPr>
              <a:t>K-means clustering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41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252"/>
            <a:ext cx="8719971" cy="58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3687"/>
            <a:ext cx="9021602" cy="59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7502"/>
            <a:ext cx="8778412" cy="5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4919"/>
            <a:ext cx="8607742" cy="5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24" y="76873"/>
            <a:ext cx="8720723" cy="650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906" y="246962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170" y="6492121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Since we getting the same mean again , we can stop now</a:t>
            </a:r>
          </a:p>
        </p:txBody>
      </p:sp>
    </p:spTree>
    <p:extLst>
      <p:ext uri="{BB962C8B-B14F-4D97-AF65-F5344CB8AC3E}">
        <p14:creationId xmlns:p14="http://schemas.microsoft.com/office/powerpoint/2010/main" val="8915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9512" y="1449650"/>
            <a:ext cx="3446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 1: Take/Assume Mean value (Random)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2: Find Nearest Number of Mean and them in Cluster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3: Repeat Step 1 and 2 until we get same mean;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17638"/>
            <a:ext cx="5913589" cy="54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8" y="2060848"/>
            <a:ext cx="7843034" cy="4680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07" y="34477"/>
            <a:ext cx="3139150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Randomly choose the centroid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9769"/>
            <a:ext cx="8640960" cy="54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-8289"/>
            <a:ext cx="9100494" cy="49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0012"/>
            <a:ext cx="8925832" cy="4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0500"/>
            <a:ext cx="9124895" cy="4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578"/>
            <a:ext cx="8970676" cy="44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9028856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-3610"/>
            <a:ext cx="8867631" cy="46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4" y="255041"/>
            <a:ext cx="9019876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578"/>
            <a:ext cx="8922297" cy="52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8112"/>
            <a:ext cx="8848390" cy="53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9439"/>
            <a:ext cx="8527333" cy="28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" y="0"/>
            <a:ext cx="925708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" y="114299"/>
            <a:ext cx="8844375" cy="6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-2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4" y="1446916"/>
            <a:ext cx="90353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0500"/>
            <a:ext cx="7704856" cy="63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" y="1596985"/>
            <a:ext cx="892486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9" y="1598414"/>
            <a:ext cx="8588955" cy="37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812"/>
            <a:ext cx="7092280" cy="59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0" y="220987"/>
            <a:ext cx="8664235" cy="51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1912"/>
            <a:ext cx="3024336" cy="668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124744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TRY IT OUT…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 smtClean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828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Consider eight data points with two dimensions X and Y as candidates. Find three clusters using the k means algorithm.</a:t>
            </a:r>
            <a:endParaRPr lang="en-IN" dirty="0">
              <a:ea typeface="Calibri"/>
              <a:cs typeface="Times New Roman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5837"/>
              </p:ext>
            </p:extLst>
          </p:nvPr>
        </p:nvGraphicFramePr>
        <p:xfrm>
          <a:off x="611560" y="3140968"/>
          <a:ext cx="8229600" cy="2999232"/>
        </p:xfrm>
        <a:graphic>
          <a:graphicData uri="http://schemas.openxmlformats.org/drawingml/2006/table">
            <a:tbl>
              <a:tblPr/>
              <a:tblGrid>
                <a:gridCol w="2422794"/>
                <a:gridCol w="3629254"/>
                <a:gridCol w="2177552"/>
              </a:tblGrid>
              <a:tr h="2806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310" marR="32131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5049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clusters = 3 (i.e.) K =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664296"/>
          </a:xfrm>
        </p:spPr>
        <p:txBody>
          <a:bodyPr>
            <a:noAutofit/>
          </a:bodyPr>
          <a:lstStyle/>
          <a:p>
            <a:r>
              <a:rPr lang="en-IN" sz="3600" dirty="0" smtClean="0"/>
              <a:t>Find the centroid</a:t>
            </a:r>
          </a:p>
          <a:p>
            <a:pPr marL="0" indent="0">
              <a:buNone/>
            </a:pPr>
            <a:r>
              <a:rPr lang="en-US" sz="3600" dirty="0" smtClean="0"/>
              <a:t>	Initial </a:t>
            </a:r>
            <a:r>
              <a:rPr lang="en-US" sz="3600" dirty="0"/>
              <a:t>Seeds:</a:t>
            </a:r>
            <a:endParaRPr lang="en-IN" sz="3600" dirty="0"/>
          </a:p>
          <a:p>
            <a:pPr marL="0" indent="0">
              <a:buNone/>
            </a:pPr>
            <a:r>
              <a:rPr lang="en-US" sz="3600" dirty="0" smtClean="0"/>
              <a:t>		Seed1(P1</a:t>
            </a:r>
            <a:r>
              <a:rPr lang="en-US" sz="3600" dirty="0"/>
              <a:t>)=(1,1)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		Seed2(P4</a:t>
            </a:r>
            <a:r>
              <a:rPr lang="en-US" sz="3600" dirty="0"/>
              <a:t>)=(</a:t>
            </a:r>
            <a:r>
              <a:rPr lang="en-US" sz="3600" dirty="0" smtClean="0"/>
              <a:t>5,7) </a:t>
            </a:r>
          </a:p>
          <a:p>
            <a:pPr marL="0" indent="0">
              <a:buNone/>
            </a:pPr>
            <a:r>
              <a:rPr lang="en-US" sz="3600" dirty="0" smtClean="0"/>
              <a:t>		Seed3(P7</a:t>
            </a:r>
            <a:r>
              <a:rPr lang="en-US" sz="3600" dirty="0"/>
              <a:t>)=(1,2)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dirty="0" smtClean="0"/>
              <a:t>Step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96470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Find the distance between objects (points) and centroids using Manhattan distance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78774"/>
              </p:ext>
            </p:extLst>
          </p:nvPr>
        </p:nvGraphicFramePr>
        <p:xfrm>
          <a:off x="457200" y="1988840"/>
          <a:ext cx="8229600" cy="4626864"/>
        </p:xfrm>
        <a:graphic>
          <a:graphicData uri="http://schemas.openxmlformats.org/drawingml/2006/table">
            <a:tbl>
              <a:tblPr/>
              <a:tblGrid>
                <a:gridCol w="1832080"/>
                <a:gridCol w="1873405"/>
                <a:gridCol w="2211877"/>
                <a:gridCol w="2312238"/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5" descr="http://www.improvedoutcomes.com/docs/WebSiteDocs/image/diagram_manhattan_distance_metr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1052736"/>
            <a:ext cx="2143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dirty="0" smtClean="0"/>
              <a:t>Step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12"/>
            <a:ext cx="8229600" cy="676672"/>
          </a:xfrm>
        </p:spPr>
        <p:txBody>
          <a:bodyPr/>
          <a:lstStyle/>
          <a:p>
            <a:r>
              <a:rPr lang="en-IN" dirty="0" smtClean="0"/>
              <a:t>Grouping based on minimum distance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1822"/>
              </p:ext>
            </p:extLst>
          </p:nvPr>
        </p:nvGraphicFramePr>
        <p:xfrm>
          <a:off x="323528" y="1772816"/>
          <a:ext cx="8229601" cy="4696968"/>
        </p:xfrm>
        <a:graphic>
          <a:graphicData uri="http://schemas.openxmlformats.org/drawingml/2006/table">
            <a:tbl>
              <a:tblPr/>
              <a:tblGrid>
                <a:gridCol w="1532352"/>
                <a:gridCol w="1566916"/>
                <a:gridCol w="1850014"/>
                <a:gridCol w="1933956"/>
                <a:gridCol w="1346363"/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800" b="1" dirty="0">
                        <a:solidFill>
                          <a:srgbClr val="0066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7139"/>
            <a:ext cx="8602663" cy="41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New Clusters </a:t>
            </a:r>
            <a:r>
              <a:rPr lang="en-US" b="1" dirty="0" smtClean="0"/>
              <a:t>members are: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Seed Calculation: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Seed1 = (1/2)[(1+3),(1+1)] =(2,1)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Seed2= (1/3)[(6+4+5),(7+6+7)] = (5,6.66)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Seed3 = (1/3)[(5+2+1),(2+3+2)] =(2.66,2.33)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Repeat Step 4 - 1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33263"/>
              </p:ext>
            </p:extLst>
          </p:nvPr>
        </p:nvGraphicFramePr>
        <p:xfrm>
          <a:off x="395536" y="1628800"/>
          <a:ext cx="8229600" cy="4626864"/>
        </p:xfrm>
        <a:graphic>
          <a:graphicData uri="http://schemas.openxmlformats.org/drawingml/2006/table">
            <a:tbl>
              <a:tblPr/>
              <a:tblGrid>
                <a:gridCol w="1260775"/>
                <a:gridCol w="1792407"/>
                <a:gridCol w="2027773"/>
                <a:gridCol w="1914205"/>
                <a:gridCol w="1234440"/>
              </a:tblGrid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(2,1)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 (2.66,2.33)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2.127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5.741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5.385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3.907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3.1623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2.3632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1.6925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1.328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New clusters </a:t>
            </a:r>
            <a:r>
              <a:rPr lang="en-US" b="1" dirty="0" smtClean="0">
                <a:ea typeface="Calibri"/>
              </a:rPr>
              <a:t>members are</a:t>
            </a:r>
            <a:r>
              <a:rPr lang="en-US" b="1" dirty="0">
                <a:ea typeface="Calibri"/>
              </a:rPr>
              <a:t>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ea typeface="Calibri"/>
              </a:rPr>
              <a:t>Cluster1</a:t>
            </a:r>
            <a:r>
              <a:rPr lang="en-US" dirty="0">
                <a:ea typeface="Calibri"/>
              </a:rPr>
              <a:t>={P1,P7,P8} </a:t>
            </a:r>
            <a:endParaRPr lang="en-US" dirty="0" smtClean="0">
              <a:ea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ea typeface="Calibri"/>
              </a:rPr>
              <a:t>Cluster2</a:t>
            </a:r>
            <a:r>
              <a:rPr lang="en-US" dirty="0">
                <a:ea typeface="Calibri"/>
              </a:rPr>
              <a:t>={P2,P3,P4} </a:t>
            </a:r>
            <a:endParaRPr lang="en-US" dirty="0" smtClean="0">
              <a:ea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ea typeface="Calibri"/>
              </a:rPr>
              <a:t>Cluster3</a:t>
            </a:r>
            <a:r>
              <a:rPr lang="en-US" dirty="0">
                <a:ea typeface="Calibri"/>
              </a:rPr>
              <a:t>={P5,P6</a:t>
            </a:r>
            <a:r>
              <a:rPr lang="en-US" dirty="0" smtClean="0">
                <a:ea typeface="Calibri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IN" dirty="0"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Seed Calculation</a:t>
            </a:r>
            <a:r>
              <a:rPr lang="en-US" b="1" dirty="0" smtClean="0">
                <a:ea typeface="Times New Roman"/>
              </a:rPr>
              <a:t>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Seed1 = (1/3)[(1+1+1),(1+2+1)] =(1.67,1.34)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Seed2= (1/3)[(6+4+5),(7+6+7)] = (5,6.66)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Seed3 = (1/2)[(5+2),(2+3)] =(3.5,2.5)</a:t>
            </a:r>
            <a:endParaRPr lang="en-IN" dirty="0">
              <a:ea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6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Compare previous clusters members with current </a:t>
            </a:r>
            <a:r>
              <a:rPr lang="en-IN" dirty="0"/>
              <a:t>clusters </a:t>
            </a:r>
            <a:r>
              <a:rPr lang="en-IN" dirty="0" smtClean="0"/>
              <a:t>members. Both members are same means stop the process otherwise repeat the step 4. </a:t>
            </a:r>
          </a:p>
          <a:p>
            <a:r>
              <a:rPr lang="en-IN" dirty="0" smtClean="0"/>
              <a:t>Previous </a:t>
            </a:r>
            <a:r>
              <a:rPr lang="en-IN" dirty="0"/>
              <a:t>clusters members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Cluster </a:t>
            </a:r>
            <a:r>
              <a:rPr lang="en-US" dirty="0"/>
              <a:t>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</a:t>
            </a:r>
            <a:r>
              <a:rPr lang="en-US" dirty="0" smtClean="0"/>
              <a:t>}</a:t>
            </a:r>
          </a:p>
          <a:p>
            <a:r>
              <a:rPr lang="en-IN" dirty="0" smtClean="0"/>
              <a:t>Current or </a:t>
            </a:r>
            <a:r>
              <a:rPr lang="en-US" dirty="0">
                <a:ea typeface="Calibri"/>
              </a:rPr>
              <a:t>New </a:t>
            </a:r>
            <a:r>
              <a:rPr lang="en-IN" dirty="0" smtClean="0"/>
              <a:t>clusters members </a:t>
            </a:r>
            <a:r>
              <a:rPr lang="en-US" dirty="0" smtClean="0">
                <a:ea typeface="Calibri"/>
              </a:rPr>
              <a:t>are</a:t>
            </a:r>
            <a:r>
              <a:rPr lang="en-US" dirty="0">
                <a:ea typeface="Calibri"/>
              </a:rPr>
              <a:t>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</a:t>
            </a:r>
            <a:r>
              <a:rPr lang="en-IN" dirty="0" smtClean="0"/>
              <a:t>4 - 2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914594"/>
              </p:ext>
            </p:extLst>
          </p:nvPr>
        </p:nvGraphicFramePr>
        <p:xfrm>
          <a:off x="467544" y="1600201"/>
          <a:ext cx="8280920" cy="4626864"/>
        </p:xfrm>
        <a:graphic>
          <a:graphicData uri="http://schemas.openxmlformats.org/drawingml/2006/table">
            <a:tbl>
              <a:tblPr/>
              <a:tblGrid>
                <a:gridCol w="1313355"/>
                <a:gridCol w="2146413"/>
                <a:gridCol w="1825115"/>
                <a:gridCol w="1753899"/>
                <a:gridCol w="1242138"/>
              </a:tblGrid>
              <a:tr h="2855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(1.67,1.34)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(3.5,2.5)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0.577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2.915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3.53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6.57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4.743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2.55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1.372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Autofit/>
          </a:bodyPr>
          <a:lstStyle/>
          <a:p>
            <a:pPr lvl="0" algn="just"/>
            <a:r>
              <a:rPr lang="en-IN" sz="2800" dirty="0">
                <a:solidFill>
                  <a:prstClr val="black"/>
                </a:solidFill>
              </a:rPr>
              <a:t>Compare previous clusters members with current clusters members. 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Previous clusters members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pPr lvl="0"/>
            <a:r>
              <a:rPr lang="en-IN" sz="2800" dirty="0" smtClean="0">
                <a:solidFill>
                  <a:prstClr val="black"/>
                </a:solidFill>
              </a:rPr>
              <a:t>Current </a:t>
            </a:r>
            <a:r>
              <a:rPr lang="en-IN" sz="2800" dirty="0">
                <a:solidFill>
                  <a:prstClr val="black"/>
                </a:solidFill>
              </a:rPr>
              <a:t>or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New </a:t>
            </a:r>
            <a:r>
              <a:rPr lang="en-IN" sz="2800" dirty="0">
                <a:solidFill>
                  <a:prstClr val="black"/>
                </a:solidFill>
              </a:rPr>
              <a:t>clusters members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are:</a:t>
            </a:r>
            <a:endParaRPr lang="en-IN" sz="2800" dirty="0">
              <a:solidFill>
                <a:prstClr val="black"/>
              </a:solidFill>
              <a:ea typeface="Times New Roman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r>
              <a:rPr lang="en-IN" sz="2800" dirty="0">
                <a:solidFill>
                  <a:prstClr val="black"/>
                </a:solidFill>
              </a:rPr>
              <a:t>Both members are </a:t>
            </a:r>
            <a:r>
              <a:rPr lang="en-IN" sz="2800" dirty="0" smtClean="0">
                <a:solidFill>
                  <a:prstClr val="black"/>
                </a:solidFill>
              </a:rPr>
              <a:t>same. </a:t>
            </a:r>
            <a:r>
              <a:rPr lang="en-IN" sz="2800" dirty="0">
                <a:solidFill>
                  <a:prstClr val="black"/>
                </a:solidFill>
              </a:rPr>
              <a:t>S</a:t>
            </a:r>
            <a:r>
              <a:rPr lang="en-IN" sz="2800" dirty="0" smtClean="0">
                <a:solidFill>
                  <a:prstClr val="black"/>
                </a:solidFill>
              </a:rPr>
              <a:t>top </a:t>
            </a:r>
            <a:r>
              <a:rPr lang="en-IN" sz="2800" dirty="0">
                <a:solidFill>
                  <a:prstClr val="black"/>
                </a:solidFill>
              </a:rPr>
              <a:t>the </a:t>
            </a:r>
            <a:r>
              <a:rPr lang="en-IN" sz="2800" dirty="0" smtClean="0">
                <a:solidFill>
                  <a:prstClr val="black"/>
                </a:solidFill>
              </a:rPr>
              <a:t>process.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30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" y="61118"/>
            <a:ext cx="8750764" cy="5672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4717" y="5733255"/>
            <a:ext cx="2296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Try it out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36" y="2636912"/>
            <a:ext cx="6538820" cy="4324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6985"/>
            <a:ext cx="3702822" cy="2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32568"/>
            <a:ext cx="8492076" cy="48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320"/>
            <a:ext cx="8925365" cy="2300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75" y="2219905"/>
            <a:ext cx="7139136" cy="45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8898436" cy="42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630"/>
            <a:ext cx="8819212" cy="49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16632"/>
            <a:ext cx="891604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66153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10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8124"/>
            <a:ext cx="4219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501"/>
            <a:ext cx="9052128" cy="60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659</Words>
  <Application>Microsoft Office PowerPoint</Application>
  <PresentationFormat>On-screen Show (4:3)</PresentationFormat>
  <Paragraphs>275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Black</vt:lpstr>
      <vt:lpstr>Calibri</vt:lpstr>
      <vt:lpstr>Times New Roman</vt:lpstr>
      <vt:lpstr>Office Theme</vt:lpstr>
      <vt:lpstr>1_Office Theme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Randomly choose the 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-2 </vt:lpstr>
      <vt:lpstr>Iteration 3</vt:lpstr>
      <vt:lpstr>Iteration 4</vt:lpstr>
      <vt:lpstr>PowerPoint Presentation</vt:lpstr>
      <vt:lpstr>PowerPoint Presentation</vt:lpstr>
      <vt:lpstr>PowerPoint Presentation</vt:lpstr>
      <vt:lpstr>Problem</vt:lpstr>
      <vt:lpstr>Step 1</vt:lpstr>
      <vt:lpstr>Step 2</vt:lpstr>
      <vt:lpstr>Step 3</vt:lpstr>
      <vt:lpstr>Step 4</vt:lpstr>
      <vt:lpstr>PowerPoint Presentation</vt:lpstr>
      <vt:lpstr>Repeat Step 4 - 1</vt:lpstr>
      <vt:lpstr>PowerPoint Presentation</vt:lpstr>
      <vt:lpstr>PowerPoint Presentation</vt:lpstr>
      <vt:lpstr>Repeat Step 4 - 2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2020-02-19T09:26:02Z</dcterms:created>
  <dcterms:modified xsi:type="dcterms:W3CDTF">2022-03-01T13:26:33Z</dcterms:modified>
</cp:coreProperties>
</file>