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82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7CFB-82CA-49F0-9BC8-86A78C3B930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79BC-6969-48BE-B282-98BBB84E3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7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7CFB-82CA-49F0-9BC8-86A78C3B930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79BC-6969-48BE-B282-98BBB84E3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7CFB-82CA-49F0-9BC8-86A78C3B930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79BC-6969-48BE-B282-98BBB84E3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0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7CFB-82CA-49F0-9BC8-86A78C3B930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79BC-6969-48BE-B282-98BBB84E3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00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7CFB-82CA-49F0-9BC8-86A78C3B930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79BC-6969-48BE-B282-98BBB84E3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4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7CFB-82CA-49F0-9BC8-86A78C3B930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79BC-6969-48BE-B282-98BBB84E3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19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7CFB-82CA-49F0-9BC8-86A78C3B930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79BC-6969-48BE-B282-98BBB84E3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9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7CFB-82CA-49F0-9BC8-86A78C3B930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79BC-6969-48BE-B282-98BBB84E3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26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7CFB-82CA-49F0-9BC8-86A78C3B930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79BC-6969-48BE-B282-98BBB84E3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13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7CFB-82CA-49F0-9BC8-86A78C3B930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79BC-6969-48BE-B282-98BBB84E3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24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7CFB-82CA-49F0-9BC8-86A78C3B930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79BC-6969-48BE-B282-98BBB84E3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1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7CFB-82CA-49F0-9BC8-86A78C3B930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79BC-6969-48BE-B282-98BBB84E3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6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6632"/>
            <a:ext cx="7772400" cy="1470025"/>
          </a:xfrm>
        </p:spPr>
        <p:txBody>
          <a:bodyPr/>
          <a:lstStyle/>
          <a:p>
            <a:r>
              <a:rPr lang="en-IN" dirty="0" smtClean="0"/>
              <a:t>Inference in FOL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340768"/>
            <a:ext cx="7920880" cy="482453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Inference in First-Order Logic is used to deduce new facts or sentences from existing sentences. Before understanding the FOL inference rule, let's understand some basic terminologies used in FOL.</a:t>
            </a:r>
          </a:p>
          <a:p>
            <a:pPr algn="just"/>
            <a:r>
              <a:rPr lang="en-IN" b="1" dirty="0" smtClean="0">
                <a:solidFill>
                  <a:srgbClr val="FF0000"/>
                </a:solidFill>
              </a:rPr>
              <a:t>Substitution: </a:t>
            </a:r>
            <a:endParaRPr lang="en-IN" dirty="0" smtClean="0">
              <a:solidFill>
                <a:srgbClr val="FF0000"/>
              </a:solidFill>
            </a:endParaRPr>
          </a:p>
          <a:p>
            <a:pPr algn="just"/>
            <a:r>
              <a:rPr lang="en-IN" dirty="0" smtClean="0"/>
              <a:t>Substitution is a fundamental operation performed on terms and formulas. It occurs in all inference systems in first-order logic. </a:t>
            </a:r>
            <a:r>
              <a:rPr lang="en-IN" dirty="0" smtClean="0">
                <a:solidFill>
                  <a:srgbClr val="FF0000"/>
                </a:solidFill>
              </a:rPr>
              <a:t>The substitution is complex in the presence of quantifiers in FOL</a:t>
            </a:r>
            <a:r>
              <a:rPr lang="en-IN" dirty="0" smtClean="0"/>
              <a:t>. If we write </a:t>
            </a:r>
            <a:r>
              <a:rPr lang="en-IN" b="1" dirty="0" smtClean="0">
                <a:solidFill>
                  <a:srgbClr val="FF0000"/>
                </a:solidFill>
              </a:rPr>
              <a:t>F[a/x]</a:t>
            </a:r>
            <a:r>
              <a:rPr lang="en-IN" dirty="0" smtClean="0"/>
              <a:t>, so it refers to substitute a </a:t>
            </a:r>
            <a:r>
              <a:rPr lang="en-IN" dirty="0" smtClean="0">
                <a:solidFill>
                  <a:srgbClr val="FF0000"/>
                </a:solidFill>
              </a:rPr>
              <a:t>constant "</a:t>
            </a:r>
            <a:r>
              <a:rPr lang="en-IN" b="1" dirty="0" smtClean="0">
                <a:solidFill>
                  <a:srgbClr val="FF0000"/>
                </a:solidFill>
              </a:rPr>
              <a:t>a</a:t>
            </a:r>
            <a:r>
              <a:rPr lang="en-IN" dirty="0" smtClean="0"/>
              <a:t>" in place of </a:t>
            </a:r>
            <a:r>
              <a:rPr lang="en-IN" dirty="0" smtClean="0">
                <a:solidFill>
                  <a:srgbClr val="FF0000"/>
                </a:solidFill>
              </a:rPr>
              <a:t>variable "</a:t>
            </a:r>
            <a:r>
              <a:rPr lang="en-IN" b="1" dirty="0" smtClean="0">
                <a:solidFill>
                  <a:srgbClr val="FF0000"/>
                </a:solidFill>
              </a:rPr>
              <a:t>x</a:t>
            </a:r>
            <a:r>
              <a:rPr lang="en-IN" dirty="0" smtClean="0">
                <a:solidFill>
                  <a:srgbClr val="FF0000"/>
                </a:solidFill>
              </a:rPr>
              <a:t>".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19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Generalized Modus Ponens Rule: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For the inference process in FOL, </a:t>
            </a:r>
            <a:r>
              <a:rPr lang="en-IN" dirty="0">
                <a:solidFill>
                  <a:srgbClr val="FF0000"/>
                </a:solidFill>
              </a:rPr>
              <a:t>we have a single inference rule which is called Generalized Modus Ponens</a:t>
            </a:r>
            <a:r>
              <a:rPr lang="en-IN" dirty="0"/>
              <a:t>. It is lifted version of </a:t>
            </a:r>
            <a:r>
              <a:rPr lang="en-IN" dirty="0">
                <a:solidFill>
                  <a:srgbClr val="FF0000"/>
                </a:solidFill>
              </a:rPr>
              <a:t>Modus ponens</a:t>
            </a:r>
            <a:r>
              <a:rPr lang="en-IN" dirty="0"/>
              <a:t>. </a:t>
            </a:r>
          </a:p>
          <a:p>
            <a:r>
              <a:rPr lang="en-IN" dirty="0"/>
              <a:t>Generalized Modus Ponens can be summarized as, " </a:t>
            </a:r>
            <a:r>
              <a:rPr lang="en-IN" dirty="0">
                <a:solidFill>
                  <a:srgbClr val="FF0000"/>
                </a:solidFill>
              </a:rPr>
              <a:t>P implies Q and P is asserted to be true, therefore Q must be True</a:t>
            </a:r>
            <a:r>
              <a:rPr lang="en-IN" dirty="0"/>
              <a:t>." </a:t>
            </a:r>
          </a:p>
          <a:p>
            <a:r>
              <a:rPr lang="en-IN" dirty="0"/>
              <a:t>According to Modus Ponens</a:t>
            </a:r>
            <a:r>
              <a:rPr lang="en-IN" dirty="0">
                <a:solidFill>
                  <a:srgbClr val="FF0000"/>
                </a:solidFill>
              </a:rPr>
              <a:t>, for atomic sentences </a:t>
            </a:r>
            <a:r>
              <a:rPr lang="en-IN" b="1" dirty="0">
                <a:solidFill>
                  <a:srgbClr val="FF0000"/>
                </a:solidFill>
              </a:rPr>
              <a:t>pi, pi', q</a:t>
            </a:r>
            <a:r>
              <a:rPr lang="en-IN" dirty="0"/>
              <a:t>. Where there is a substitution θ such that </a:t>
            </a:r>
            <a:r>
              <a:rPr lang="en-IN" dirty="0">
                <a:solidFill>
                  <a:srgbClr val="FF0000"/>
                </a:solidFill>
              </a:rPr>
              <a:t>SUBST </a:t>
            </a:r>
            <a:r>
              <a:rPr lang="en-IN" b="1" dirty="0">
                <a:solidFill>
                  <a:srgbClr val="FF0000"/>
                </a:solidFill>
              </a:rPr>
              <a:t>(θ, pi',) = SUBST(θ, pi)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/>
              <a:t>it can be represented as: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11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b="1" dirty="0"/>
              <a:t>Example:</a:t>
            </a:r>
            <a:endParaRPr lang="en-IN" dirty="0"/>
          </a:p>
          <a:p>
            <a:r>
              <a:rPr lang="en-IN" b="1" dirty="0"/>
              <a:t>We will use </a:t>
            </a:r>
            <a:r>
              <a:rPr lang="en-IN" b="1" dirty="0">
                <a:solidFill>
                  <a:srgbClr val="FF0000"/>
                </a:solidFill>
              </a:rPr>
              <a:t>this rule for Kings are evil</a:t>
            </a:r>
            <a:r>
              <a:rPr lang="en-IN" b="1" dirty="0"/>
              <a:t>, so we will find some x such that </a:t>
            </a:r>
            <a:r>
              <a:rPr lang="en-IN" b="1" dirty="0">
                <a:solidFill>
                  <a:srgbClr val="FF0000"/>
                </a:solidFill>
              </a:rPr>
              <a:t>x is king</a:t>
            </a:r>
            <a:r>
              <a:rPr lang="en-IN" b="1" dirty="0"/>
              <a:t>, and </a:t>
            </a:r>
            <a:r>
              <a:rPr lang="en-IN" b="1" dirty="0">
                <a:solidFill>
                  <a:srgbClr val="FF0000"/>
                </a:solidFill>
              </a:rPr>
              <a:t>x is greedy </a:t>
            </a:r>
            <a:r>
              <a:rPr lang="en-IN" b="1" dirty="0"/>
              <a:t>so we can infer that </a:t>
            </a:r>
            <a:r>
              <a:rPr lang="en-IN" b="1" dirty="0">
                <a:solidFill>
                  <a:srgbClr val="FF0000"/>
                </a:solidFill>
              </a:rPr>
              <a:t>x is evil</a:t>
            </a:r>
            <a:r>
              <a:rPr lang="en-IN" b="1" dirty="0"/>
              <a:t>. </a:t>
            </a:r>
            <a:endParaRPr lang="en-IN" dirty="0"/>
          </a:p>
          <a:p>
            <a:r>
              <a:rPr lang="en-IN" dirty="0"/>
              <a:t>Here let say, </a:t>
            </a:r>
            <a:r>
              <a:rPr lang="en-IN" dirty="0">
                <a:solidFill>
                  <a:srgbClr val="FF0000"/>
                </a:solidFill>
              </a:rPr>
              <a:t>p1' is king(John</a:t>
            </a:r>
            <a:r>
              <a:rPr lang="en-IN" dirty="0"/>
              <a:t>)     </a:t>
            </a:r>
            <a:r>
              <a:rPr lang="en-IN" dirty="0">
                <a:solidFill>
                  <a:srgbClr val="FF0000"/>
                </a:solidFill>
              </a:rPr>
              <a:t>   p1 is king(x)  </a:t>
            </a:r>
          </a:p>
          <a:p>
            <a:r>
              <a:rPr lang="en-IN" dirty="0">
                <a:solidFill>
                  <a:srgbClr val="FF0000"/>
                </a:solidFill>
              </a:rPr>
              <a:t>p2' is Greedy(y</a:t>
            </a:r>
            <a:r>
              <a:rPr lang="en-IN" dirty="0"/>
              <a:t>)                       </a:t>
            </a:r>
            <a:r>
              <a:rPr lang="en-IN" dirty="0">
                <a:solidFill>
                  <a:srgbClr val="FF0000"/>
                </a:solidFill>
              </a:rPr>
              <a:t>p2 is Greedy(x</a:t>
            </a:r>
            <a:r>
              <a:rPr lang="en-IN" dirty="0"/>
              <a:t>)  </a:t>
            </a:r>
          </a:p>
          <a:p>
            <a:r>
              <a:rPr lang="en-IN" dirty="0"/>
              <a:t>θ is {x/John, y/John}                  </a:t>
            </a:r>
            <a:r>
              <a:rPr lang="en-IN" dirty="0">
                <a:solidFill>
                  <a:srgbClr val="FF0000"/>
                </a:solidFill>
              </a:rPr>
              <a:t>q is evil(x)</a:t>
            </a:r>
            <a:r>
              <a:rPr lang="en-IN" dirty="0"/>
              <a:t>  </a:t>
            </a:r>
          </a:p>
          <a:p>
            <a:r>
              <a:rPr lang="en-IN" dirty="0">
                <a:solidFill>
                  <a:srgbClr val="FF0000"/>
                </a:solidFill>
              </a:rPr>
              <a:t>SUBST(</a:t>
            </a:r>
            <a:r>
              <a:rPr lang="en-IN" dirty="0" err="1">
                <a:solidFill>
                  <a:srgbClr val="FF0000"/>
                </a:solidFill>
              </a:rPr>
              <a:t>θ,q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.                          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908721"/>
            <a:ext cx="6784225" cy="16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56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Forward Chaining and backward chaining in AI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In </a:t>
            </a:r>
            <a:r>
              <a:rPr lang="en-IN" dirty="0"/>
              <a:t>artificial intelligence, </a:t>
            </a:r>
            <a:r>
              <a:rPr lang="en-IN" dirty="0">
                <a:solidFill>
                  <a:srgbClr val="FF0000"/>
                </a:solidFill>
              </a:rPr>
              <a:t>forward and backward chaining is one of the important topics, but before understanding forward and backward chaining lets first understand that from where these two terms came</a:t>
            </a:r>
            <a:r>
              <a:rPr lang="en-IN" dirty="0"/>
              <a:t>.</a:t>
            </a:r>
          </a:p>
          <a:p>
            <a:r>
              <a:rPr lang="en-IN" b="1" dirty="0"/>
              <a:t>Inference engine:</a:t>
            </a:r>
          </a:p>
          <a:p>
            <a:r>
              <a:rPr lang="en-IN" dirty="0"/>
              <a:t>The inference engine </a:t>
            </a:r>
            <a:r>
              <a:rPr lang="en-IN" dirty="0">
                <a:solidFill>
                  <a:srgbClr val="FF0000"/>
                </a:solidFill>
              </a:rPr>
              <a:t>is the component of the intelligent system in artificial intelligence, which applies logical rules to the knowledge base to infer new information from known facts</a:t>
            </a:r>
            <a:r>
              <a:rPr lang="en-IN" dirty="0"/>
              <a:t>. The first inference engine was part of the expert system. Inference engine commonly proceeds in two modes, which are:</a:t>
            </a:r>
          </a:p>
          <a:p>
            <a:r>
              <a:rPr lang="en-IN" b="1" dirty="0"/>
              <a:t>Forward chaining</a:t>
            </a:r>
            <a:endParaRPr lang="en-IN" dirty="0"/>
          </a:p>
          <a:p>
            <a:r>
              <a:rPr lang="en-IN" b="1" dirty="0"/>
              <a:t>Backward chaining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47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Horn Clause and Definite clause: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Horn clause and definite clause are the forms of sentences, which enables knowledge base to use a more restricted and efficient inference algorithm</a:t>
            </a:r>
            <a:r>
              <a:rPr lang="en-IN" dirty="0"/>
              <a:t>. Logical inference algorithms use </a:t>
            </a:r>
            <a:r>
              <a:rPr lang="en-IN" dirty="0">
                <a:solidFill>
                  <a:srgbClr val="FF0000"/>
                </a:solidFill>
              </a:rPr>
              <a:t>forward and backward chaining approaches</a:t>
            </a:r>
            <a:r>
              <a:rPr lang="en-IN" dirty="0"/>
              <a:t>, which require KB in the form of the </a:t>
            </a:r>
            <a:r>
              <a:rPr lang="en-IN" b="1" dirty="0"/>
              <a:t>first-order definite clause</a:t>
            </a:r>
            <a:r>
              <a:rPr lang="en-IN" dirty="0"/>
              <a:t>.</a:t>
            </a:r>
          </a:p>
          <a:p>
            <a:pPr algn="just"/>
            <a:r>
              <a:rPr lang="en-IN" b="1" dirty="0"/>
              <a:t>Definite clause</a:t>
            </a:r>
            <a:r>
              <a:rPr lang="en-IN" b="1" dirty="0">
                <a:solidFill>
                  <a:srgbClr val="FF0000"/>
                </a:solidFill>
              </a:rPr>
              <a:t>:</a:t>
            </a:r>
            <a:r>
              <a:rPr lang="en-IN" dirty="0">
                <a:solidFill>
                  <a:srgbClr val="FF0000"/>
                </a:solidFill>
              </a:rPr>
              <a:t> A clause which is a disjunction of literals with </a:t>
            </a:r>
            <a:r>
              <a:rPr lang="en-IN" b="1" dirty="0">
                <a:solidFill>
                  <a:srgbClr val="FF0000"/>
                </a:solidFill>
              </a:rPr>
              <a:t>exactly one positive literal</a:t>
            </a:r>
            <a:r>
              <a:rPr lang="en-IN" dirty="0">
                <a:solidFill>
                  <a:srgbClr val="FF0000"/>
                </a:solidFill>
              </a:rPr>
              <a:t> is known as a definite clause or strict horn clause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6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Horn clause</a:t>
            </a:r>
            <a:r>
              <a:rPr lang="en-IN" b="1" dirty="0">
                <a:solidFill>
                  <a:srgbClr val="FF0000"/>
                </a:solidFill>
              </a:rPr>
              <a:t>:</a:t>
            </a:r>
            <a:r>
              <a:rPr lang="en-IN" dirty="0">
                <a:solidFill>
                  <a:srgbClr val="FF0000"/>
                </a:solidFill>
              </a:rPr>
              <a:t> A clause which is a disjunction of literals with </a:t>
            </a:r>
            <a:r>
              <a:rPr lang="en-IN" b="1" dirty="0">
                <a:solidFill>
                  <a:srgbClr val="FF0000"/>
                </a:solidFill>
              </a:rPr>
              <a:t>at most one positive literal</a:t>
            </a:r>
            <a:r>
              <a:rPr lang="en-IN" dirty="0">
                <a:solidFill>
                  <a:srgbClr val="FF0000"/>
                </a:solidFill>
              </a:rPr>
              <a:t> is known as horn clause. Hence all the definite clauses are horn clauses.</a:t>
            </a:r>
          </a:p>
          <a:p>
            <a:r>
              <a:rPr lang="en-IN" b="1" dirty="0"/>
              <a:t>Example: (¬ p V ¬ q V k)</a:t>
            </a:r>
            <a:r>
              <a:rPr lang="en-IN" dirty="0"/>
              <a:t>. It has only one positive literal k.</a:t>
            </a:r>
          </a:p>
          <a:p>
            <a:r>
              <a:rPr lang="en-IN" dirty="0"/>
              <a:t>It is equivalent to p ∧ q → k.</a:t>
            </a:r>
          </a:p>
        </p:txBody>
      </p:sp>
    </p:spTree>
    <p:extLst>
      <p:ext uri="{BB962C8B-B14F-4D97-AF65-F5344CB8AC3E}">
        <p14:creationId xmlns:p14="http://schemas.microsoft.com/office/powerpoint/2010/main" val="90874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Forward Chaining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Forward chaining is also known as a </a:t>
            </a:r>
            <a:r>
              <a:rPr lang="en-IN" dirty="0">
                <a:solidFill>
                  <a:srgbClr val="FF0000"/>
                </a:solidFill>
              </a:rPr>
              <a:t>forward deduction or forward reasoning method</a:t>
            </a:r>
            <a:r>
              <a:rPr lang="en-IN" dirty="0"/>
              <a:t> when using an inference engine. </a:t>
            </a:r>
            <a:endParaRPr lang="en-IN" dirty="0" smtClean="0"/>
          </a:p>
          <a:p>
            <a:pPr algn="just"/>
            <a:r>
              <a:rPr lang="en-IN" dirty="0" smtClean="0"/>
              <a:t>Forward </a:t>
            </a:r>
            <a:r>
              <a:rPr lang="en-IN" dirty="0"/>
              <a:t>chaining is a </a:t>
            </a:r>
            <a:r>
              <a:rPr lang="en-IN" dirty="0">
                <a:solidFill>
                  <a:srgbClr val="FF0000"/>
                </a:solidFill>
              </a:rPr>
              <a:t>form of reasoning which start with atomic sentences in the knowledge base and applies inference rules (Modus Ponens) in the forward direction to extract more data until a goal is reached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The Forward-chaining algorithm starts from known </a:t>
            </a:r>
            <a:r>
              <a:rPr lang="en-IN" dirty="0">
                <a:solidFill>
                  <a:srgbClr val="FF0000"/>
                </a:solidFill>
              </a:rPr>
              <a:t>facts, triggers all rules whose premises are satisfied, and add their conclusion to the known facts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This process repeats until the problem is solved.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69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Properties of Forward-Chaining: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It </a:t>
            </a:r>
            <a:r>
              <a:rPr lang="en-IN" dirty="0"/>
              <a:t>is a down-up approach, as it moves from </a:t>
            </a:r>
            <a:r>
              <a:rPr lang="en-IN" dirty="0">
                <a:solidFill>
                  <a:srgbClr val="FF0000"/>
                </a:solidFill>
              </a:rPr>
              <a:t>bottom to top</a:t>
            </a:r>
            <a:r>
              <a:rPr lang="en-IN" dirty="0"/>
              <a:t>.</a:t>
            </a:r>
          </a:p>
          <a:p>
            <a:r>
              <a:rPr lang="en-IN" dirty="0"/>
              <a:t>It is a </a:t>
            </a:r>
            <a:r>
              <a:rPr lang="en-IN" dirty="0">
                <a:solidFill>
                  <a:srgbClr val="FF0000"/>
                </a:solidFill>
              </a:rPr>
              <a:t>process of making a conclusion </a:t>
            </a:r>
            <a:r>
              <a:rPr lang="en-IN" dirty="0"/>
              <a:t>based on </a:t>
            </a:r>
            <a:r>
              <a:rPr lang="en-IN" dirty="0">
                <a:solidFill>
                  <a:srgbClr val="FF0000"/>
                </a:solidFill>
              </a:rPr>
              <a:t>known facts or data</a:t>
            </a:r>
            <a:r>
              <a:rPr lang="en-IN" dirty="0"/>
              <a:t>, by starting </a:t>
            </a:r>
            <a:r>
              <a:rPr lang="en-IN" dirty="0">
                <a:solidFill>
                  <a:srgbClr val="FF0000"/>
                </a:solidFill>
              </a:rPr>
              <a:t>from the initial state and reaches the goal state</a:t>
            </a:r>
            <a:r>
              <a:rPr lang="en-IN" dirty="0"/>
              <a:t>.</a:t>
            </a:r>
          </a:p>
          <a:p>
            <a:r>
              <a:rPr lang="en-IN" dirty="0"/>
              <a:t>Forward-chaining approach is </a:t>
            </a:r>
            <a:r>
              <a:rPr lang="en-IN" dirty="0">
                <a:solidFill>
                  <a:srgbClr val="FF0000"/>
                </a:solidFill>
              </a:rPr>
              <a:t>also called as data-driven</a:t>
            </a:r>
            <a:r>
              <a:rPr lang="en-IN" dirty="0"/>
              <a:t> as we reach to the goal using available data.</a:t>
            </a:r>
          </a:p>
          <a:p>
            <a:r>
              <a:rPr lang="en-IN" dirty="0"/>
              <a:t>Forward -chaining approach is commonly used in the expert system, such as </a:t>
            </a:r>
            <a:r>
              <a:rPr lang="en-IN" dirty="0">
                <a:solidFill>
                  <a:srgbClr val="FF0000"/>
                </a:solidFill>
              </a:rPr>
              <a:t>CLIPS, business, and production rule systems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84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"</a:t>
            </a:r>
            <a:r>
              <a:rPr lang="en-IN" b="1" dirty="0">
                <a:solidFill>
                  <a:srgbClr val="FF0000"/>
                </a:solidFill>
              </a:rPr>
              <a:t>As per the law, it is a crime for an American to sell </a:t>
            </a:r>
            <a:r>
              <a:rPr lang="en-IN" b="1" dirty="0">
                <a:solidFill>
                  <a:srgbClr val="92D050"/>
                </a:solidFill>
              </a:rPr>
              <a:t>weapons </a:t>
            </a:r>
            <a:r>
              <a:rPr lang="en-IN" b="1" dirty="0">
                <a:solidFill>
                  <a:srgbClr val="FF0000"/>
                </a:solidFill>
              </a:rPr>
              <a:t>to hostile nations. Country A, an enemy of America, has some </a:t>
            </a:r>
            <a:r>
              <a:rPr lang="en-IN" b="1" dirty="0">
                <a:solidFill>
                  <a:srgbClr val="92D050"/>
                </a:solidFill>
              </a:rPr>
              <a:t>missiles</a:t>
            </a:r>
            <a:r>
              <a:rPr lang="en-IN" b="1" dirty="0">
                <a:solidFill>
                  <a:srgbClr val="FF0000"/>
                </a:solidFill>
              </a:rPr>
              <a:t>, and all the missiles were sold to it by Robert, who is an American citizen</a:t>
            </a:r>
            <a:r>
              <a:rPr lang="en-IN" b="1" dirty="0"/>
              <a:t>."</a:t>
            </a:r>
            <a:endParaRPr lang="en-IN" dirty="0"/>
          </a:p>
          <a:p>
            <a:r>
              <a:rPr lang="en-IN" dirty="0"/>
              <a:t>Prove that </a:t>
            </a:r>
            <a:r>
              <a:rPr lang="en-IN" b="1" dirty="0"/>
              <a:t>"Robert is criminal."</a:t>
            </a:r>
            <a:endParaRPr lang="en-IN" dirty="0"/>
          </a:p>
          <a:p>
            <a:r>
              <a:rPr lang="en-IN" dirty="0"/>
              <a:t>To solve the above problem, </a:t>
            </a:r>
            <a:r>
              <a:rPr lang="en-IN" dirty="0">
                <a:solidFill>
                  <a:srgbClr val="FF0000"/>
                </a:solidFill>
              </a:rPr>
              <a:t>first, we will convert all the above facts into first-order definite clauses, </a:t>
            </a:r>
            <a:r>
              <a:rPr lang="en-IN" dirty="0"/>
              <a:t>and then we will use a</a:t>
            </a:r>
            <a:r>
              <a:rPr lang="en-IN" dirty="0">
                <a:solidFill>
                  <a:srgbClr val="FF0000"/>
                </a:solidFill>
              </a:rPr>
              <a:t> forward-chaining algorithm to reach the goal.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38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Facts Conversion into FOL: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It </a:t>
            </a:r>
            <a:r>
              <a:rPr lang="en-IN" dirty="0">
                <a:solidFill>
                  <a:srgbClr val="FF0000"/>
                </a:solidFill>
              </a:rPr>
              <a:t>is a crime for an American to sell weapons to hostile nations</a:t>
            </a:r>
            <a:r>
              <a:rPr lang="en-IN" dirty="0"/>
              <a:t>. (Let's say p, q, and r are variables)</a:t>
            </a:r>
            <a:br>
              <a:rPr lang="en-IN" dirty="0"/>
            </a:br>
            <a:r>
              <a:rPr lang="en-IN" b="1" dirty="0"/>
              <a:t>American (p) ∧ weapon(q) ∧ sells (p, q, r) ∧ hostile(r) → Criminal(p)       ...(1)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Country A has some missiles</a:t>
            </a:r>
            <a:r>
              <a:rPr lang="en-IN" dirty="0"/>
              <a:t>. </a:t>
            </a:r>
            <a:r>
              <a:rPr lang="en-IN" b="1" dirty="0"/>
              <a:t>?p Owns(A, p) ∧ Missile(p)</a:t>
            </a:r>
            <a:r>
              <a:rPr lang="en-IN" dirty="0"/>
              <a:t>. It can be written in two definite clauses by using Existential Instantiation, introducing new Constant T1. </a:t>
            </a:r>
            <a:br>
              <a:rPr lang="en-IN" dirty="0"/>
            </a:br>
            <a:r>
              <a:rPr lang="en-IN" b="1" dirty="0"/>
              <a:t>Owns(A, T1)             ......(2)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Missile(T1)             .......(3)</a:t>
            </a:r>
            <a:endParaRPr lang="en-IN" dirty="0"/>
          </a:p>
          <a:p>
            <a:r>
              <a:rPr lang="en-IN" dirty="0"/>
              <a:t>All of the missiles were sold to country A by Robert.</a:t>
            </a:r>
            <a:br>
              <a:rPr lang="en-IN" dirty="0"/>
            </a:br>
            <a:r>
              <a:rPr lang="en-IN" b="1" dirty="0"/>
              <a:t>?p Missiles(p) ∧ Owns (A, p) → Sells (Robert, p, A)       ......(4)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61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Missiles are weapons.</a:t>
            </a:r>
            <a:br>
              <a:rPr lang="en-IN" dirty="0"/>
            </a:br>
            <a:r>
              <a:rPr lang="en-IN" b="1" dirty="0"/>
              <a:t>Missile(p) → Weapons (p)             .......(5)</a:t>
            </a:r>
            <a:r>
              <a:rPr lang="en-IN" dirty="0"/>
              <a:t> Enemy of America is known as hostile.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Enemy(p, America) →Hostile(p)             </a:t>
            </a:r>
            <a:r>
              <a:rPr lang="en-IN" b="1" dirty="0"/>
              <a:t>........(6)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Country A is an enemy of America.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b="1" dirty="0"/>
              <a:t>Enemy (A, America)             .........(7)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Robert is American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American(Robert).             ..........(8)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70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Equality: </a:t>
            </a:r>
            <a:endParaRPr lang="en-IN" dirty="0" smtClean="0"/>
          </a:p>
          <a:p>
            <a:r>
              <a:rPr lang="en-IN" dirty="0" smtClean="0"/>
              <a:t>First-Order logic does not only use predicate and terms for making atomic sentences but also uses another way, which is equality in FOL. For this, we can use </a:t>
            </a:r>
            <a:r>
              <a:rPr lang="en-IN" b="1" dirty="0" smtClean="0">
                <a:solidFill>
                  <a:srgbClr val="FF0000"/>
                </a:solidFill>
              </a:rPr>
              <a:t>equality symbols</a:t>
            </a:r>
            <a:r>
              <a:rPr lang="en-IN" dirty="0" smtClean="0">
                <a:solidFill>
                  <a:srgbClr val="FF0000"/>
                </a:solidFill>
              </a:rPr>
              <a:t> which specify that the two terms refer to the same object</a:t>
            </a:r>
            <a:r>
              <a:rPr lang="en-IN" dirty="0" smtClean="0"/>
              <a:t>. </a:t>
            </a:r>
          </a:p>
          <a:p>
            <a:r>
              <a:rPr lang="en-IN" b="1" dirty="0" smtClean="0"/>
              <a:t>Example: Brother (John) = Smith.</a:t>
            </a:r>
            <a:endParaRPr lang="en-IN" dirty="0" smtClean="0"/>
          </a:p>
          <a:p>
            <a:r>
              <a:rPr lang="en-IN" dirty="0" smtClean="0"/>
              <a:t>As in the above example, the object referred by the </a:t>
            </a:r>
            <a:r>
              <a:rPr lang="en-IN" b="1" dirty="0" smtClean="0"/>
              <a:t>Brother (John)</a:t>
            </a:r>
            <a:r>
              <a:rPr lang="en-IN" dirty="0" smtClean="0"/>
              <a:t> is similar to the object referred by </a:t>
            </a:r>
            <a:r>
              <a:rPr lang="en-IN" b="1" dirty="0" smtClean="0"/>
              <a:t>Smith</a:t>
            </a:r>
            <a:r>
              <a:rPr lang="en-IN" dirty="0" smtClean="0"/>
              <a:t>. The equality symbol can also be used with negation to represent that two terms are not the same objects. </a:t>
            </a:r>
          </a:p>
          <a:p>
            <a:r>
              <a:rPr lang="en-IN" b="1" dirty="0" smtClean="0"/>
              <a:t>Example: ￢(x=y) which is equivalent to x ≠y.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909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Forward chaining proof: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Step-1</a:t>
            </a:r>
            <a:r>
              <a:rPr lang="en-IN" b="1" dirty="0"/>
              <a:t>:</a:t>
            </a:r>
            <a:endParaRPr lang="en-IN" dirty="0"/>
          </a:p>
          <a:p>
            <a:r>
              <a:rPr lang="en-IN" dirty="0"/>
              <a:t>In the first step we will </a:t>
            </a:r>
            <a:r>
              <a:rPr lang="en-IN" dirty="0">
                <a:solidFill>
                  <a:srgbClr val="FF0000"/>
                </a:solidFill>
              </a:rPr>
              <a:t>start with the known facts and will choose the sentences which do not have implications, such as</a:t>
            </a:r>
            <a:r>
              <a:rPr lang="en-IN" dirty="0"/>
              <a:t>: </a:t>
            </a:r>
            <a:r>
              <a:rPr lang="en-IN" b="1" dirty="0"/>
              <a:t>American(Robert), Enemy(A, America), Owns(A, T1), and Missile(T1)</a:t>
            </a:r>
            <a:r>
              <a:rPr lang="en-IN" dirty="0"/>
              <a:t>. All these facts will be represented as below.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715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850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b="1" dirty="0"/>
              <a:t>Step-2:</a:t>
            </a:r>
            <a:endParaRPr lang="en-IN" dirty="0"/>
          </a:p>
          <a:p>
            <a:pPr algn="just"/>
            <a:r>
              <a:rPr lang="en-IN" dirty="0"/>
              <a:t>At the second step, we will see those facts which </a:t>
            </a:r>
            <a:r>
              <a:rPr lang="en-IN" dirty="0" smtClean="0"/>
              <a:t>infer </a:t>
            </a:r>
            <a:r>
              <a:rPr lang="en-IN" dirty="0"/>
              <a:t>from available facts and with satisfied premises.</a:t>
            </a:r>
          </a:p>
          <a:p>
            <a:pPr algn="just"/>
            <a:r>
              <a:rPr lang="en-IN" dirty="0"/>
              <a:t>Rule-(1) does not satisfy premises, so it will not be added in the first iteration.</a:t>
            </a:r>
          </a:p>
          <a:p>
            <a:pPr algn="just"/>
            <a:r>
              <a:rPr lang="en-IN" dirty="0"/>
              <a:t>Rule-(2) and (3) are already added.</a:t>
            </a:r>
          </a:p>
          <a:p>
            <a:pPr algn="just"/>
            <a:r>
              <a:rPr lang="en-IN" dirty="0"/>
              <a:t>Rule-(4) satisfy with the substitution {p/T1}, </a:t>
            </a:r>
            <a:r>
              <a:rPr lang="en-IN" b="1" dirty="0"/>
              <a:t>so Sells (Robert, T1, A)</a:t>
            </a:r>
            <a:r>
              <a:rPr lang="en-IN" dirty="0"/>
              <a:t> is added, which infers from the conjunction of Rule (2) and (3).</a:t>
            </a:r>
          </a:p>
          <a:p>
            <a:pPr algn="just"/>
            <a:r>
              <a:rPr lang="en-IN" dirty="0"/>
              <a:t>Rule-(6) is satisfied with the substitution(p/A), so Hostile(A) is added and which infers from Rule-(7).</a:t>
            </a:r>
          </a:p>
          <a:p>
            <a:pPr algn="just"/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78060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694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b="1" dirty="0"/>
              <a:t>Step-3: </a:t>
            </a:r>
            <a:endParaRPr lang="en-IN" dirty="0"/>
          </a:p>
          <a:p>
            <a:r>
              <a:rPr lang="en-IN" dirty="0"/>
              <a:t>At step-3, as we can check Rule-(1) is satisfied with the substitution </a:t>
            </a:r>
            <a:r>
              <a:rPr lang="en-IN" b="1" dirty="0"/>
              <a:t>{p/Robert, q/T1, r/A}, so we can add Criminal(Robert)</a:t>
            </a:r>
            <a:r>
              <a:rPr lang="en-IN" dirty="0"/>
              <a:t> which infers all the available facts. And hence we reached our goal statement. 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517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619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b="1" dirty="0"/>
              <a:t>Hence it is proved that Robert is Criminal using forward chaining approach.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64" y="309762"/>
            <a:ext cx="7947268" cy="465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551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Backward Chaining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Backward-chaining </a:t>
            </a:r>
            <a:r>
              <a:rPr lang="en-IN" dirty="0">
                <a:solidFill>
                  <a:srgbClr val="FF0000"/>
                </a:solidFill>
              </a:rPr>
              <a:t>is also known as a backward deduction or backward reasoning</a:t>
            </a:r>
            <a:r>
              <a:rPr lang="en-IN" dirty="0"/>
              <a:t> method when using an inference engine.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>
                <a:solidFill>
                  <a:srgbClr val="FF0000"/>
                </a:solidFill>
              </a:rPr>
              <a:t>backward chaining algorithm is a form of reasoning</a:t>
            </a:r>
            <a:r>
              <a:rPr lang="en-IN" dirty="0"/>
              <a:t>, which starts with the goal and works backward, chaining through rules to find known facts that support the goal.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196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Properties of backward </a:t>
            </a:r>
            <a:r>
              <a:rPr lang="en-IN" b="1" dirty="0" smtClean="0"/>
              <a:t>chaining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It </a:t>
            </a:r>
            <a:r>
              <a:rPr lang="en-IN" dirty="0"/>
              <a:t>is known as a </a:t>
            </a:r>
            <a:r>
              <a:rPr lang="en-IN" dirty="0">
                <a:solidFill>
                  <a:srgbClr val="FF0000"/>
                </a:solidFill>
              </a:rPr>
              <a:t>top-down approach</a:t>
            </a:r>
            <a:r>
              <a:rPr lang="en-IN" dirty="0"/>
              <a:t>.</a:t>
            </a:r>
          </a:p>
          <a:p>
            <a:pPr algn="just"/>
            <a:r>
              <a:rPr lang="en-IN" dirty="0">
                <a:solidFill>
                  <a:srgbClr val="FF0000"/>
                </a:solidFill>
              </a:rPr>
              <a:t>Backward-chaining is based on modus ponens inference rule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In backward chaining, </a:t>
            </a:r>
            <a:r>
              <a:rPr lang="en-IN" dirty="0">
                <a:solidFill>
                  <a:srgbClr val="FF0000"/>
                </a:solidFill>
              </a:rPr>
              <a:t>the goal is broken into sub-goal or sub-goals to prove the facts true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It is called a </a:t>
            </a:r>
            <a:r>
              <a:rPr lang="en-IN" dirty="0">
                <a:solidFill>
                  <a:srgbClr val="FF0000"/>
                </a:solidFill>
              </a:rPr>
              <a:t>goal-driven approach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as a list of goals decides which rules are selected and used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Backward -chaining algorithm is used in </a:t>
            </a:r>
            <a:r>
              <a:rPr lang="en-IN" dirty="0">
                <a:solidFill>
                  <a:srgbClr val="FF0000"/>
                </a:solidFill>
              </a:rPr>
              <a:t>game theory, automated theorem proving tools, inference engines, proof assistants, and various AI applications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The backward-chaining method mostly used a </a:t>
            </a:r>
            <a:r>
              <a:rPr lang="en-IN" b="1" dirty="0">
                <a:solidFill>
                  <a:srgbClr val="FF0000"/>
                </a:solidFill>
              </a:rPr>
              <a:t>depth-first search</a:t>
            </a:r>
            <a:r>
              <a:rPr lang="en-IN" dirty="0"/>
              <a:t> strategy for proof.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749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/>
              <a:t>In </a:t>
            </a:r>
            <a:r>
              <a:rPr lang="en-IN" dirty="0"/>
              <a:t>backward-chaining, we will use the same above example, and will rewrite all the rules.</a:t>
            </a:r>
          </a:p>
          <a:p>
            <a:pPr algn="just"/>
            <a:r>
              <a:rPr lang="en-IN" b="1" dirty="0"/>
              <a:t>American (p) ∧ weapon(q) ∧ </a:t>
            </a:r>
            <a:r>
              <a:rPr lang="en-IN" b="1" dirty="0">
                <a:solidFill>
                  <a:srgbClr val="FF0000"/>
                </a:solidFill>
              </a:rPr>
              <a:t>sells (p, q, r</a:t>
            </a:r>
            <a:r>
              <a:rPr lang="en-IN" b="1" dirty="0"/>
              <a:t>) ∧ hostile(r) → Criminal(p) ...(1)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Owns(A, T1)                 ........(2)</a:t>
            </a:r>
            <a:endParaRPr lang="en-IN" dirty="0"/>
          </a:p>
          <a:p>
            <a:pPr algn="just"/>
            <a:r>
              <a:rPr lang="en-IN" b="1" dirty="0"/>
              <a:t>Missile(T1</a:t>
            </a:r>
            <a:r>
              <a:rPr lang="en-IN" b="1" dirty="0" smtClean="0"/>
              <a:t>)                   ........(3)</a:t>
            </a:r>
            <a:endParaRPr lang="en-IN" dirty="0"/>
          </a:p>
          <a:p>
            <a:pPr algn="just"/>
            <a:r>
              <a:rPr lang="en-IN" b="1" dirty="0" smtClean="0"/>
              <a:t>Missiles(p</a:t>
            </a:r>
            <a:r>
              <a:rPr lang="en-IN" b="1" dirty="0"/>
              <a:t>) ∧ Owns (A, p) → Sells (Robert, p, A)           ......(4) </a:t>
            </a:r>
            <a:endParaRPr lang="en-IN" dirty="0"/>
          </a:p>
          <a:p>
            <a:pPr algn="just"/>
            <a:r>
              <a:rPr lang="en-IN" b="1" dirty="0"/>
              <a:t>Missile(p) → Weapons (p)                 .......(5)</a:t>
            </a:r>
            <a:endParaRPr lang="en-IN" dirty="0"/>
          </a:p>
          <a:p>
            <a:pPr algn="just"/>
            <a:r>
              <a:rPr lang="en-IN" b="1" dirty="0"/>
              <a:t>Enemy(p, America) →Hostile(p)                 ........(6)</a:t>
            </a:r>
            <a:endParaRPr lang="en-IN" dirty="0"/>
          </a:p>
          <a:p>
            <a:pPr algn="just"/>
            <a:r>
              <a:rPr lang="en-IN" b="1" dirty="0"/>
              <a:t>Enemy (A, America)                 .........(7)</a:t>
            </a:r>
            <a:endParaRPr lang="en-IN" dirty="0"/>
          </a:p>
          <a:p>
            <a:pPr algn="just"/>
            <a:r>
              <a:rPr lang="en-IN" b="1" dirty="0"/>
              <a:t>American(Robert).                 ..........(8)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825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Backward-Chaining </a:t>
            </a:r>
            <a:r>
              <a:rPr lang="en-IN" b="1" dirty="0" smtClean="0"/>
              <a:t>proof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6971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In </a:t>
            </a:r>
            <a:r>
              <a:rPr lang="en-IN" dirty="0"/>
              <a:t>Backward chaining, </a:t>
            </a:r>
            <a:r>
              <a:rPr lang="en-IN" dirty="0">
                <a:solidFill>
                  <a:srgbClr val="FF0000"/>
                </a:solidFill>
              </a:rPr>
              <a:t>we will start with our goal predicate</a:t>
            </a:r>
            <a:r>
              <a:rPr lang="en-IN" dirty="0"/>
              <a:t>, which is </a:t>
            </a:r>
            <a:r>
              <a:rPr lang="en-IN" b="1" dirty="0"/>
              <a:t>Criminal(Robert)</a:t>
            </a:r>
            <a:r>
              <a:rPr lang="en-IN" dirty="0"/>
              <a:t>, and then infer further rules.</a:t>
            </a:r>
          </a:p>
          <a:p>
            <a:pPr algn="just"/>
            <a:r>
              <a:rPr lang="en-IN" b="1" dirty="0"/>
              <a:t>Step-1:</a:t>
            </a:r>
            <a:endParaRPr lang="en-IN" dirty="0"/>
          </a:p>
          <a:p>
            <a:pPr algn="just"/>
            <a:r>
              <a:rPr lang="en-IN" dirty="0"/>
              <a:t>At the first step, </a:t>
            </a:r>
            <a:r>
              <a:rPr lang="en-IN" dirty="0">
                <a:solidFill>
                  <a:srgbClr val="FF0000"/>
                </a:solidFill>
              </a:rPr>
              <a:t>we will take the goal fact</a:t>
            </a:r>
            <a:r>
              <a:rPr lang="en-IN" dirty="0"/>
              <a:t>. And </a:t>
            </a:r>
            <a:r>
              <a:rPr lang="en-IN" dirty="0">
                <a:solidFill>
                  <a:srgbClr val="FF0000"/>
                </a:solidFill>
              </a:rPr>
              <a:t>from the goal fact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we will infer other facts</a:t>
            </a:r>
            <a:r>
              <a:rPr lang="en-IN" dirty="0"/>
              <a:t>, and at last, </a:t>
            </a:r>
            <a:r>
              <a:rPr lang="en-IN" dirty="0">
                <a:solidFill>
                  <a:srgbClr val="FF0000"/>
                </a:solidFill>
              </a:rPr>
              <a:t>we will prove those facts true</a:t>
            </a:r>
            <a:r>
              <a:rPr lang="en-IN" dirty="0"/>
              <a:t>. So </a:t>
            </a:r>
            <a:r>
              <a:rPr lang="en-IN" dirty="0">
                <a:solidFill>
                  <a:srgbClr val="FF0000"/>
                </a:solidFill>
              </a:rPr>
              <a:t>our goal fact is "Robert is Criminal</a:t>
            </a:r>
            <a:r>
              <a:rPr lang="en-IN" dirty="0"/>
              <a:t>," so following is the predicate of it.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049297"/>
            <a:ext cx="1944216" cy="7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443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Step-2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At </a:t>
            </a:r>
            <a:r>
              <a:rPr lang="en-IN" dirty="0"/>
              <a:t>the second step, we </a:t>
            </a:r>
            <a:r>
              <a:rPr lang="en-IN" dirty="0">
                <a:solidFill>
                  <a:srgbClr val="FF0000"/>
                </a:solidFill>
              </a:rPr>
              <a:t>will infer other facts form goal fact which satisfies the rules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So </a:t>
            </a:r>
            <a:r>
              <a:rPr lang="en-IN" dirty="0"/>
              <a:t>as we can see in Rule-1, the goal predicate </a:t>
            </a:r>
            <a:r>
              <a:rPr lang="en-IN" dirty="0">
                <a:solidFill>
                  <a:srgbClr val="FF0000"/>
                </a:solidFill>
              </a:rPr>
              <a:t>Criminal (Robert) </a:t>
            </a:r>
            <a:r>
              <a:rPr lang="en-IN" dirty="0"/>
              <a:t>is present with substitution </a:t>
            </a:r>
            <a:r>
              <a:rPr lang="en-IN" dirty="0">
                <a:solidFill>
                  <a:srgbClr val="FF0000"/>
                </a:solidFill>
              </a:rPr>
              <a:t>{Robert/P</a:t>
            </a:r>
            <a:r>
              <a:rPr lang="en-IN" dirty="0"/>
              <a:t>}. </a:t>
            </a:r>
            <a:endParaRPr lang="en-IN" dirty="0" smtClean="0"/>
          </a:p>
          <a:p>
            <a:pPr algn="just"/>
            <a:r>
              <a:rPr lang="en-IN" dirty="0" smtClean="0"/>
              <a:t>So </a:t>
            </a:r>
            <a:r>
              <a:rPr lang="en-IN" dirty="0"/>
              <a:t>we </a:t>
            </a:r>
            <a:r>
              <a:rPr lang="en-IN" dirty="0">
                <a:solidFill>
                  <a:srgbClr val="FF0000"/>
                </a:solidFill>
              </a:rPr>
              <a:t>will add all the conjunctive facts below the first level and will replace p with Robert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66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IN" b="1" dirty="0"/>
              <a:t>Here we can see American (Robert) is a fact, so it is proved here.</a:t>
            </a:r>
            <a:endParaRPr lang="en-IN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5181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0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FOL inference rules for quantifier: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propositional logic we also have inference rules in first-order logic, so following are some basic inference rules in FOL:</a:t>
            </a:r>
          </a:p>
          <a:p>
            <a:r>
              <a:rPr lang="en-IN" b="1" dirty="0" smtClean="0"/>
              <a:t>Universal Generalization</a:t>
            </a:r>
            <a:endParaRPr lang="en-IN" dirty="0" smtClean="0"/>
          </a:p>
          <a:p>
            <a:r>
              <a:rPr lang="en-IN" b="1" dirty="0" smtClean="0"/>
              <a:t>Universal Instantiation </a:t>
            </a:r>
            <a:endParaRPr lang="en-IN" dirty="0" smtClean="0"/>
          </a:p>
          <a:p>
            <a:r>
              <a:rPr lang="en-IN" b="1" dirty="0" smtClean="0"/>
              <a:t>Existential Instantiation</a:t>
            </a:r>
            <a:endParaRPr lang="en-IN" dirty="0" smtClean="0"/>
          </a:p>
          <a:p>
            <a:r>
              <a:rPr lang="en-IN" b="1" dirty="0" smtClean="0"/>
              <a:t>Existential introduction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244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Step-3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8240"/>
          </a:xfrm>
        </p:spPr>
        <p:txBody>
          <a:bodyPr/>
          <a:lstStyle/>
          <a:p>
            <a:pPr algn="just"/>
            <a:r>
              <a:rPr lang="en-IN" dirty="0" smtClean="0"/>
              <a:t>At </a:t>
            </a:r>
            <a:r>
              <a:rPr lang="en-IN" dirty="0"/>
              <a:t>step-3, </a:t>
            </a:r>
            <a:r>
              <a:rPr lang="en-IN" dirty="0">
                <a:solidFill>
                  <a:srgbClr val="FF0000"/>
                </a:solidFill>
              </a:rPr>
              <a:t>we will extract further fact Missile(q) which infer from Weapon(q</a:t>
            </a:r>
            <a:r>
              <a:rPr lang="en-IN" dirty="0"/>
              <a:t>), as it satisfies Rule-(5). </a:t>
            </a:r>
            <a:r>
              <a:rPr lang="en-IN" dirty="0">
                <a:solidFill>
                  <a:srgbClr val="FF0000"/>
                </a:solidFill>
              </a:rPr>
              <a:t>Weapon (q) is also true with the </a:t>
            </a:r>
            <a:r>
              <a:rPr lang="en-IN" dirty="0" smtClean="0">
                <a:solidFill>
                  <a:srgbClr val="FF0000"/>
                </a:solidFill>
              </a:rPr>
              <a:t>substitution </a:t>
            </a:r>
            <a:r>
              <a:rPr lang="en-IN" dirty="0">
                <a:solidFill>
                  <a:srgbClr val="FF0000"/>
                </a:solidFill>
              </a:rPr>
              <a:t>of a constant T1 at q. 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6264696" cy="2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709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Step-4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algn="just"/>
            <a:r>
              <a:rPr lang="en-IN" dirty="0" smtClean="0"/>
              <a:t>At </a:t>
            </a:r>
            <a:r>
              <a:rPr lang="en-IN" dirty="0"/>
              <a:t>step-4, </a:t>
            </a:r>
            <a:r>
              <a:rPr lang="en-IN" dirty="0">
                <a:solidFill>
                  <a:srgbClr val="FF0000"/>
                </a:solidFill>
              </a:rPr>
              <a:t>we can infer facts Missile(T1) and Owns(A, T1) form Sells(Robert, T1, r) </a:t>
            </a:r>
            <a:r>
              <a:rPr lang="en-IN" dirty="0"/>
              <a:t>which satisfies the </a:t>
            </a:r>
            <a:r>
              <a:rPr lang="en-IN" b="1" dirty="0"/>
              <a:t>Rule- 4</a:t>
            </a:r>
            <a:r>
              <a:rPr lang="en-IN" dirty="0"/>
              <a:t>, with the substitution of A in place of r. So these two statements are proved here. 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5875759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454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Step-5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At </a:t>
            </a:r>
            <a:r>
              <a:rPr lang="en-IN" dirty="0"/>
              <a:t>step-5, we can infer the fact </a:t>
            </a:r>
            <a:r>
              <a:rPr lang="en-IN" b="1" dirty="0">
                <a:solidFill>
                  <a:srgbClr val="FF0000"/>
                </a:solidFill>
              </a:rPr>
              <a:t>Enemy(A, America)</a:t>
            </a:r>
            <a:r>
              <a:rPr lang="en-IN" dirty="0">
                <a:solidFill>
                  <a:srgbClr val="FF0000"/>
                </a:solidFill>
              </a:rPr>
              <a:t> from </a:t>
            </a:r>
            <a:r>
              <a:rPr lang="en-IN" b="1" dirty="0">
                <a:solidFill>
                  <a:srgbClr val="FF0000"/>
                </a:solidFill>
              </a:rPr>
              <a:t>Hostile(A)</a:t>
            </a:r>
            <a:r>
              <a:rPr lang="en-IN" dirty="0">
                <a:solidFill>
                  <a:srgbClr val="FF0000"/>
                </a:solidFill>
              </a:rPr>
              <a:t> which satisfies </a:t>
            </a:r>
            <a:r>
              <a:rPr lang="en-IN" dirty="0"/>
              <a:t>Rule- 6. And hence all the statements are proved true using backward chaining. 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49080"/>
            <a:ext cx="6871534" cy="24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82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Universal Generalization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Universal generalization is a valid inference rule which states that if premise P(c) is true for any arbitrary element c in the universe of discourse, then we can have a conclusion as ∀ x P(x).</a:t>
            </a:r>
          </a:p>
          <a:p>
            <a:r>
              <a:rPr lang="en-IN" dirty="0" smtClean="0"/>
              <a:t>It can be represented as: .</a:t>
            </a:r>
          </a:p>
          <a:p>
            <a:r>
              <a:rPr lang="en-IN" dirty="0" smtClean="0"/>
              <a:t>This rule can be used if we want to show that every element has a similar property.</a:t>
            </a:r>
          </a:p>
          <a:p>
            <a:r>
              <a:rPr lang="en-IN" dirty="0" smtClean="0"/>
              <a:t>In this rule, x must not appear as a free variable.</a:t>
            </a:r>
          </a:p>
          <a:p>
            <a:r>
              <a:rPr lang="en-IN" b="1" dirty="0" smtClean="0"/>
              <a:t>Example:</a:t>
            </a:r>
            <a:r>
              <a:rPr lang="en-IN" dirty="0" smtClean="0"/>
              <a:t> Let's represent, P(c): "</a:t>
            </a:r>
            <a:r>
              <a:rPr lang="en-IN" b="1" dirty="0" smtClean="0"/>
              <a:t>A byte contains 8 bits</a:t>
            </a:r>
            <a:r>
              <a:rPr lang="en-IN" dirty="0" smtClean="0"/>
              <a:t>", so for </a:t>
            </a:r>
            <a:r>
              <a:rPr lang="en-IN" b="1" dirty="0" smtClean="0"/>
              <a:t>∀ x P(x)</a:t>
            </a:r>
            <a:r>
              <a:rPr lang="en-IN" dirty="0" smtClean="0"/>
              <a:t> "</a:t>
            </a:r>
            <a:r>
              <a:rPr lang="en-IN" b="1" dirty="0" smtClean="0"/>
              <a:t>All bytes contain 8 bits</a:t>
            </a:r>
            <a:r>
              <a:rPr lang="en-IN" dirty="0" smtClean="0"/>
              <a:t>.", it will also be true.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57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Universal Instantiation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Universal instantiation is also called as universal elimination or UI is a valid inference rule. It can be applied multiple times to add new sentences.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The new KB is logically equivalent to the previous KB</a:t>
            </a:r>
            <a:r>
              <a:rPr lang="en-IN" dirty="0" smtClean="0"/>
              <a:t>.</a:t>
            </a:r>
          </a:p>
          <a:p>
            <a:r>
              <a:rPr lang="en-IN" dirty="0" smtClean="0"/>
              <a:t>As per UI, </a:t>
            </a:r>
            <a:r>
              <a:rPr lang="en-IN" b="1" dirty="0" smtClean="0"/>
              <a:t>we can infer any sentence obtained by substituting a ground term for the variable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UI rule state that we can infer any sentence P(c) by substituting a ground term c (a constant within domain x) from </a:t>
            </a:r>
            <a:r>
              <a:rPr lang="en-IN" b="1" dirty="0" smtClean="0"/>
              <a:t>∀ x P(x) for any object in the universe of discourse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can be represented as:. 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36" y="5390406"/>
            <a:ext cx="1577240" cy="77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10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 smtClean="0"/>
              <a:t>Example:1.</a:t>
            </a:r>
            <a:endParaRPr lang="en-IN" dirty="0" smtClean="0"/>
          </a:p>
          <a:p>
            <a:r>
              <a:rPr lang="en-IN" dirty="0" smtClean="0"/>
              <a:t>IF "Every person like ice-cream"=&gt; ∀x P(x) so we can infer that </a:t>
            </a:r>
            <a:br>
              <a:rPr lang="en-IN" dirty="0" smtClean="0"/>
            </a:br>
            <a:r>
              <a:rPr lang="en-IN" dirty="0" smtClean="0"/>
              <a:t>"John likes ice-cream" =&gt; P(c)</a:t>
            </a:r>
          </a:p>
          <a:p>
            <a:r>
              <a:rPr lang="en-IN" b="1" dirty="0" smtClean="0"/>
              <a:t>Example: 2.</a:t>
            </a:r>
            <a:endParaRPr lang="en-IN" dirty="0" smtClean="0"/>
          </a:p>
          <a:p>
            <a:r>
              <a:rPr lang="en-IN" dirty="0" smtClean="0"/>
              <a:t>Let's take a famous example, </a:t>
            </a:r>
          </a:p>
          <a:p>
            <a:r>
              <a:rPr lang="en-IN" dirty="0" smtClean="0"/>
              <a:t>"All kings who are greedy are Evil." So let our knowledge base contains this detail as in the form of FOL: </a:t>
            </a:r>
          </a:p>
          <a:p>
            <a:r>
              <a:rPr lang="en-IN" b="1" dirty="0" smtClean="0"/>
              <a:t>∀x king(x) ∧ greedy (x) → Evil (x),</a:t>
            </a:r>
            <a:endParaRPr lang="en-IN" dirty="0" smtClean="0"/>
          </a:p>
          <a:p>
            <a:r>
              <a:rPr lang="en-IN" dirty="0" smtClean="0"/>
              <a:t>So from this information, we can infer any of the following statements using Universal Instantiation: </a:t>
            </a:r>
          </a:p>
          <a:p>
            <a:r>
              <a:rPr lang="en-IN" b="1" dirty="0" smtClean="0"/>
              <a:t>King(John) ∧ Greedy (John) → Evil (John),</a:t>
            </a:r>
            <a:endParaRPr lang="en-IN" dirty="0" smtClean="0"/>
          </a:p>
          <a:p>
            <a:r>
              <a:rPr lang="en-IN" b="1" dirty="0" smtClean="0"/>
              <a:t>King(Richard) ∧ Greedy (Richard) → Evil (Richard),</a:t>
            </a:r>
            <a:endParaRPr lang="en-IN" dirty="0" smtClean="0"/>
          </a:p>
          <a:p>
            <a:r>
              <a:rPr lang="en-IN" b="1" dirty="0" smtClean="0"/>
              <a:t>King(Father(John)) ∧ Greedy (Father(John)) → Evil (Father(John)),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32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Existential Instantiation: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816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Existential instantiation is also called as Existential Elimination, which is a valid inference rule in first-order logic.</a:t>
            </a:r>
          </a:p>
          <a:p>
            <a:r>
              <a:rPr lang="en-IN" dirty="0" smtClean="0"/>
              <a:t>It can be applied only once to replace the existential sentence.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The new KB is not logically equivalent to old KB</a:t>
            </a:r>
            <a:r>
              <a:rPr lang="en-IN" dirty="0" smtClean="0"/>
              <a:t>, but it will be </a:t>
            </a:r>
            <a:r>
              <a:rPr lang="en-IN" dirty="0" err="1" smtClean="0"/>
              <a:t>satisfiable</a:t>
            </a:r>
            <a:r>
              <a:rPr lang="en-IN" dirty="0" smtClean="0"/>
              <a:t> if old KB was </a:t>
            </a:r>
            <a:r>
              <a:rPr lang="en-IN" dirty="0" err="1" smtClean="0"/>
              <a:t>satisfiable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rule states that one can infer P(c) from the formula given in the form of ∃x P(x) for a new constant symbol c.</a:t>
            </a:r>
          </a:p>
          <a:p>
            <a:r>
              <a:rPr lang="en-IN" dirty="0" smtClean="0"/>
              <a:t>The restriction with this rule is that c used in the rule must be a new term for which P(c ) is true.</a:t>
            </a:r>
          </a:p>
          <a:p>
            <a:r>
              <a:rPr lang="en-IN" dirty="0" smtClean="0"/>
              <a:t>It can be represented as:</a:t>
            </a:r>
          </a:p>
          <a:p>
            <a:r>
              <a:rPr lang="en-IN" b="1" dirty="0" smtClean="0"/>
              <a:t>Example: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661248"/>
            <a:ext cx="1224136" cy="79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69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Example:</a:t>
            </a:r>
            <a:endParaRPr lang="en-IN" dirty="0" smtClean="0"/>
          </a:p>
          <a:p>
            <a:r>
              <a:rPr lang="en-IN" dirty="0" smtClean="0"/>
              <a:t>From the given sentence: </a:t>
            </a:r>
            <a:r>
              <a:rPr lang="en-IN" b="1" dirty="0" smtClean="0"/>
              <a:t>∃x Crown(x) ∧ </a:t>
            </a:r>
            <a:r>
              <a:rPr lang="en-IN" b="1" dirty="0" err="1" smtClean="0"/>
              <a:t>OnHead</a:t>
            </a:r>
            <a:r>
              <a:rPr lang="en-IN" b="1" dirty="0" smtClean="0"/>
              <a:t>(x, John),</a:t>
            </a:r>
            <a:r>
              <a:rPr lang="en-IN" dirty="0" smtClean="0"/>
              <a:t> </a:t>
            </a:r>
          </a:p>
          <a:p>
            <a:r>
              <a:rPr lang="en-IN" dirty="0" smtClean="0"/>
              <a:t>So we can infer: </a:t>
            </a:r>
            <a:r>
              <a:rPr lang="en-IN" b="1" dirty="0" smtClean="0"/>
              <a:t>Crown(K) ∧ </a:t>
            </a:r>
            <a:r>
              <a:rPr lang="en-IN" b="1" dirty="0" err="1" smtClean="0"/>
              <a:t>OnHead</a:t>
            </a:r>
            <a:r>
              <a:rPr lang="en-IN" b="1" dirty="0" smtClean="0"/>
              <a:t>( K, John),</a:t>
            </a:r>
            <a:r>
              <a:rPr lang="en-IN" dirty="0" smtClean="0"/>
              <a:t> as long as K does not appear in the knowledge base. </a:t>
            </a:r>
          </a:p>
          <a:p>
            <a:r>
              <a:rPr lang="en-IN" dirty="0" smtClean="0"/>
              <a:t>The above used K is a constant symbol, which is called </a:t>
            </a:r>
            <a:r>
              <a:rPr lang="en-IN" b="1" dirty="0" err="1" smtClean="0"/>
              <a:t>Skolem</a:t>
            </a:r>
            <a:r>
              <a:rPr lang="en-IN" b="1" dirty="0" smtClean="0"/>
              <a:t> constant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Existential instantiation is a special case of </a:t>
            </a:r>
            <a:r>
              <a:rPr lang="en-IN" b="1" dirty="0" err="1" smtClean="0"/>
              <a:t>Skolemization</a:t>
            </a:r>
            <a:r>
              <a:rPr lang="en-IN" b="1" dirty="0" smtClean="0"/>
              <a:t> process</a:t>
            </a:r>
            <a:r>
              <a:rPr lang="en-IN" dirty="0" smtClean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67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4. Existential introduction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An existential introduction is also known as an existential generalization, which is a valid inference rule in first-order logic.</a:t>
            </a:r>
          </a:p>
          <a:p>
            <a:r>
              <a:rPr lang="en-IN" dirty="0" smtClean="0"/>
              <a:t>This rule states that if there is some element c in the universe of discourse which has a property P, then we can infer that there exists something in the universe which has the property P.</a:t>
            </a:r>
          </a:p>
          <a:p>
            <a:r>
              <a:rPr lang="en-IN" dirty="0" smtClean="0"/>
              <a:t>It can be represented as: </a:t>
            </a:r>
          </a:p>
          <a:p>
            <a:r>
              <a:rPr lang="en-IN" b="1" dirty="0" smtClean="0"/>
              <a:t>Example: Let's say that,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"</a:t>
            </a:r>
            <a:r>
              <a:rPr lang="en-IN" dirty="0" err="1" smtClean="0"/>
              <a:t>Priyanka</a:t>
            </a:r>
            <a:r>
              <a:rPr lang="en-IN" dirty="0" smtClean="0"/>
              <a:t> got good marks in English."</a:t>
            </a:r>
            <a:br>
              <a:rPr lang="en-IN" dirty="0" smtClean="0"/>
            </a:br>
            <a:r>
              <a:rPr lang="en-IN" dirty="0" smtClean="0"/>
              <a:t>"Therefore, someone got good marks in English."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75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2107</Words>
  <Application>Microsoft Office PowerPoint</Application>
  <PresentationFormat>On-screen Show (4:3)</PresentationFormat>
  <Paragraphs>156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Inference in FOL</vt:lpstr>
      <vt:lpstr>PowerPoint Presentation</vt:lpstr>
      <vt:lpstr>FOL inference rules for quantifier: </vt:lpstr>
      <vt:lpstr>Universal Generalization </vt:lpstr>
      <vt:lpstr>Universal Instantiation</vt:lpstr>
      <vt:lpstr>PowerPoint Presentation</vt:lpstr>
      <vt:lpstr>Existential Instantiation:  </vt:lpstr>
      <vt:lpstr>PowerPoint Presentation</vt:lpstr>
      <vt:lpstr>4. Existential introduction  </vt:lpstr>
      <vt:lpstr>Generalized Modus Ponens Rule: </vt:lpstr>
      <vt:lpstr>PowerPoint Presentation</vt:lpstr>
      <vt:lpstr>Forward Chaining and backward chaining in AI </vt:lpstr>
      <vt:lpstr>Horn Clause and Definite clause:</vt:lpstr>
      <vt:lpstr>PowerPoint Presentation</vt:lpstr>
      <vt:lpstr>Forward Chaining </vt:lpstr>
      <vt:lpstr>Properties of Forward-Chaining:  </vt:lpstr>
      <vt:lpstr>Example </vt:lpstr>
      <vt:lpstr>Facts Conversion into FOL:  </vt:lpstr>
      <vt:lpstr>PowerPoint Presentation</vt:lpstr>
      <vt:lpstr>Forward chaining proof: </vt:lpstr>
      <vt:lpstr>PowerPoint Presentation</vt:lpstr>
      <vt:lpstr>PowerPoint Presentation</vt:lpstr>
      <vt:lpstr>PowerPoint Presentation</vt:lpstr>
      <vt:lpstr>Backward Chaining</vt:lpstr>
      <vt:lpstr>Properties of backward chaining </vt:lpstr>
      <vt:lpstr>Example </vt:lpstr>
      <vt:lpstr>Backward-Chaining proof </vt:lpstr>
      <vt:lpstr>Step-2 </vt:lpstr>
      <vt:lpstr>PowerPoint Presentation</vt:lpstr>
      <vt:lpstr>Step-3</vt:lpstr>
      <vt:lpstr>Step-4 </vt:lpstr>
      <vt:lpstr>Step-5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in FOL</dc:title>
  <dc:creator>admin</dc:creator>
  <cp:lastModifiedBy>admin</cp:lastModifiedBy>
  <cp:revision>48</cp:revision>
  <dcterms:created xsi:type="dcterms:W3CDTF">2021-04-27T11:24:51Z</dcterms:created>
  <dcterms:modified xsi:type="dcterms:W3CDTF">2022-03-11T11:04:14Z</dcterms:modified>
</cp:coreProperties>
</file>