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33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6"/>
  </p:normalViewPr>
  <p:slideViewPr>
    <p:cSldViewPr>
      <p:cViewPr varScale="1">
        <p:scale>
          <a:sx n="97" d="100"/>
          <a:sy n="97" d="100"/>
        </p:scale>
        <p:origin x="178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BDA8C-820C-459C-9AC3-513B5DFE5A4F}" type="datetimeFigureOut">
              <a:rPr lang="en-IN" smtClean="0"/>
              <a:t>02/04/22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56408-D555-4C89-9123-7E6A1DD49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9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Arial" panose="020B0604020202020204" pitchFamily="34" charset="0"/>
              </a:rPr>
              <a:t>For a dendrogram tree, its horizontal axis indexes all objects in a given data set, while its vertical axis expresses the lifetime of all possible cluster formation.</a:t>
            </a:r>
          </a:p>
          <a:p>
            <a:r>
              <a:rPr lang="en-US" altLang="en-US">
                <a:cs typeface="Arial" panose="020B0604020202020204" pitchFamily="34" charset="0"/>
              </a:rPr>
              <a:t>The lifetime of a cluster in the dendrogram is defined as a distance interval from the moment that the cluster is created to the moment that it disappears by merging with other clusters.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4A1612-C291-4DFD-881F-8CED5F6E4B5E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65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850C2-C8DF-46FD-84A6-7DD9E95936F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34" charset="0"/>
              </a:rPr>
              <a:t>Probably the simplest clustering technique </a:t>
            </a:r>
            <a:r>
              <a:rPr lang="en-US">
                <a:latin typeface="Times New Roman" pitchFamily="18" charset="0"/>
              </a:rPr>
              <a:t>–</a:t>
            </a:r>
            <a:r>
              <a:rPr lang="en-US">
                <a:latin typeface="Arial" pitchFamily="34" charset="0"/>
              </a:rPr>
              <a:t> very straightforward. </a:t>
            </a:r>
          </a:p>
        </p:txBody>
      </p:sp>
    </p:spTree>
    <p:extLst>
      <p:ext uri="{BB962C8B-B14F-4D97-AF65-F5344CB8AC3E}">
        <p14:creationId xmlns:p14="http://schemas.microsoft.com/office/powerpoint/2010/main" val="201149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7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4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3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D495B-1503-487C-A52E-DB530EB4B4C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0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5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2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0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8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2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5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26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3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6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jpe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49.png"/><Relationship Id="rId4" Type="http://schemas.openxmlformats.org/officeDocument/2006/relationships/image" Target="../media/image5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5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5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Hierarchical Agglomerative Cluster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HAC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1680" y="5895468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https://www.datavedas.com/hierarchical-clustering/</a:t>
            </a:r>
          </a:p>
        </p:txBody>
      </p:sp>
    </p:spTree>
    <p:extLst>
      <p:ext uri="{BB962C8B-B14F-4D97-AF65-F5344CB8AC3E}">
        <p14:creationId xmlns:p14="http://schemas.microsoft.com/office/powerpoint/2010/main" val="3449526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F5C9F5-53C7-7941-B27F-8071C35D1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5831"/>
            <a:ext cx="8728184" cy="553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6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91064"/>
            <a:ext cx="8821984" cy="56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4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38"/>
            <a:ext cx="8886278" cy="568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56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1762"/>
            <a:ext cx="9007534" cy="524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1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7530"/>
            <a:ext cx="8819653" cy="54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54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2387"/>
            <a:ext cx="8727402" cy="589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47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3" y="268170"/>
            <a:ext cx="8914728" cy="43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63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0"/>
            <a:ext cx="8714158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85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747713"/>
            <a:ext cx="8545512" cy="5183187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/>
              <a:t>Problem: clustering analysis with agglomerative algorithm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/>
              <a:t>     </a:t>
            </a:r>
            <a:endParaRPr lang="en-US" altLang="en-US" sz="1800"/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738188" y="-96838"/>
            <a:ext cx="8405812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 anchor="ctr"/>
          <a:lstStyle>
            <a:lvl1pPr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200">
                <a:solidFill>
                  <a:schemeClr val="tx2"/>
                </a:solidFill>
                <a:latin typeface="Tahoma" panose="020B0604030504040204" pitchFamily="34" charset="0"/>
              </a:rPr>
              <a:t>Example </a:t>
            </a:r>
            <a:r>
              <a:rPr lang="en-US" altLang="en-US" sz="4200" b="1">
                <a:solidFill>
                  <a:schemeClr val="tx2"/>
                </a:solidFill>
                <a:latin typeface="Tahoma" panose="020B0604030504040204" pitchFamily="34" charset="0"/>
              </a:rPr>
              <a:t>	</a:t>
            </a:r>
          </a:p>
        </p:txBody>
      </p:sp>
      <p:pic>
        <p:nvPicPr>
          <p:cNvPr id="34820" name="Picture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535488"/>
            <a:ext cx="37147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5087938"/>
            <a:ext cx="3387725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49"/>
          <p:cNvSpPr txBox="1">
            <a:spLocks noChangeArrowheads="1"/>
          </p:cNvSpPr>
          <p:nvPr/>
        </p:nvSpPr>
        <p:spPr bwMode="auto">
          <a:xfrm>
            <a:off x="6122988" y="3568700"/>
            <a:ext cx="1325562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Tahoma" panose="020B0604030504040204" pitchFamily="34" charset="0"/>
              </a:rPr>
              <a:t>data matrix</a:t>
            </a:r>
          </a:p>
        </p:txBody>
      </p:sp>
      <p:sp>
        <p:nvSpPr>
          <p:cNvPr id="34823" name="Text Box 50"/>
          <p:cNvSpPr txBox="1">
            <a:spLocks noChangeArrowheads="1"/>
          </p:cNvSpPr>
          <p:nvPr/>
        </p:nvSpPr>
        <p:spPr bwMode="auto">
          <a:xfrm>
            <a:off x="6070600" y="6042025"/>
            <a:ext cx="17145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Tahoma" panose="020B0604030504040204" pitchFamily="34" charset="0"/>
              </a:rPr>
              <a:t>distance matrix</a:t>
            </a:r>
          </a:p>
        </p:txBody>
      </p:sp>
      <p:sp>
        <p:nvSpPr>
          <p:cNvPr id="34824" name="Text Box 51"/>
          <p:cNvSpPr txBox="1">
            <a:spLocks noChangeArrowheads="1"/>
          </p:cNvSpPr>
          <p:nvPr/>
        </p:nvSpPr>
        <p:spPr bwMode="auto">
          <a:xfrm>
            <a:off x="1668463" y="5572125"/>
            <a:ext cx="20431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Tahoma" panose="020B0604030504040204" pitchFamily="34" charset="0"/>
              </a:rPr>
              <a:t>Euclidean distance</a:t>
            </a:r>
          </a:p>
        </p:txBody>
      </p:sp>
      <p:pic>
        <p:nvPicPr>
          <p:cNvPr id="3482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0" y="4102100"/>
            <a:ext cx="4006850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2209800"/>
            <a:ext cx="2989262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7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3" y="1770063"/>
            <a:ext cx="2271712" cy="189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00222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0038" y="304800"/>
            <a:ext cx="8543925" cy="5576888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/>
              <a:t>Merge two closest clusters (iteration 1) 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/>
              <a:t>     </a:t>
            </a:r>
            <a:endParaRPr lang="en-US" altLang="en-US" sz="180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38188" y="-96838"/>
            <a:ext cx="8405812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 anchor="ctr"/>
          <a:lstStyle>
            <a:lvl1pPr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20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4200" b="1">
                <a:solidFill>
                  <a:schemeClr val="tx2"/>
                </a:solidFill>
                <a:latin typeface="Tahoma" panose="020B0604030504040204" pitchFamily="34" charset="0"/>
              </a:rPr>
              <a:t>	</a:t>
            </a:r>
          </a:p>
        </p:txBody>
      </p:sp>
      <p:sp>
        <p:nvSpPr>
          <p:cNvPr id="35844" name="Line 26"/>
          <p:cNvSpPr>
            <a:spLocks noChangeShapeType="1"/>
          </p:cNvSpPr>
          <p:nvPr/>
        </p:nvSpPr>
        <p:spPr bwMode="auto">
          <a:xfrm flipH="1">
            <a:off x="3659188" y="3014663"/>
            <a:ext cx="782637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sp>
        <p:nvSpPr>
          <p:cNvPr id="35845" name="Line 27"/>
          <p:cNvSpPr>
            <a:spLocks noChangeShapeType="1"/>
          </p:cNvSpPr>
          <p:nvPr/>
        </p:nvSpPr>
        <p:spPr bwMode="auto">
          <a:xfrm>
            <a:off x="3659188" y="3913188"/>
            <a:ext cx="717550" cy="6223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pic>
        <p:nvPicPr>
          <p:cNvPr id="35846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19200"/>
            <a:ext cx="41910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34305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3" y="3981450"/>
            <a:ext cx="4256087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8" y="4533900"/>
            <a:ext cx="587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9277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Bottom Up Clustering (HAC)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5" y="1772816"/>
            <a:ext cx="8653790" cy="27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25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2113" y="228600"/>
            <a:ext cx="8545512" cy="6034088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/>
              <a:t>Update distance matrix (iteration 1)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/>
              <a:t>     </a:t>
            </a:r>
            <a:endParaRPr lang="en-US" altLang="en-US" sz="1800"/>
          </a:p>
        </p:txBody>
      </p:sp>
      <p:pic>
        <p:nvPicPr>
          <p:cNvPr id="3686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8" y="1295400"/>
            <a:ext cx="37147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8" y="1938338"/>
            <a:ext cx="3714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2538413"/>
            <a:ext cx="37147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149600"/>
            <a:ext cx="371475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Line 19"/>
          <p:cNvSpPr>
            <a:spLocks noChangeShapeType="1"/>
          </p:cNvSpPr>
          <p:nvPr/>
        </p:nvSpPr>
        <p:spPr bwMode="auto">
          <a:xfrm flipH="1">
            <a:off x="3921125" y="3636963"/>
            <a:ext cx="1106488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pic>
        <p:nvPicPr>
          <p:cNvPr id="36872" name="Picture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4187825"/>
            <a:ext cx="382905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3" name="Picture 2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4032250"/>
            <a:ext cx="4202112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Picture 2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1219200"/>
            <a:ext cx="3983037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13" y="4879975"/>
            <a:ext cx="471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26828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228600"/>
            <a:ext cx="8861425" cy="6034088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/>
              <a:t>Merge two closest clusters (iteration 2) 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/>
              <a:t>     </a:t>
            </a:r>
            <a:endParaRPr lang="en-US" altLang="en-US" sz="1800"/>
          </a:p>
        </p:txBody>
      </p:sp>
      <p:sp>
        <p:nvSpPr>
          <p:cNvPr id="37891" name="Line 12"/>
          <p:cNvSpPr>
            <a:spLocks noChangeShapeType="1"/>
          </p:cNvSpPr>
          <p:nvPr/>
        </p:nvSpPr>
        <p:spPr bwMode="auto">
          <a:xfrm flipH="1">
            <a:off x="3659188" y="3014663"/>
            <a:ext cx="782637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sp>
        <p:nvSpPr>
          <p:cNvPr id="37892" name="Line 13"/>
          <p:cNvSpPr>
            <a:spLocks noChangeShapeType="1"/>
          </p:cNvSpPr>
          <p:nvPr/>
        </p:nvSpPr>
        <p:spPr bwMode="auto">
          <a:xfrm>
            <a:off x="3659188" y="3913188"/>
            <a:ext cx="717550" cy="6223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pic>
        <p:nvPicPr>
          <p:cNvPr id="37893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75" y="1219200"/>
            <a:ext cx="4365625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7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3" y="4049713"/>
            <a:ext cx="4408487" cy="219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8" name="Picture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35941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150" y="2460625"/>
            <a:ext cx="520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56300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785225" cy="5957888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/>
              <a:t>Update distance matrix (iteration 2) </a:t>
            </a:r>
          </a:p>
        </p:txBody>
      </p:sp>
      <p:sp>
        <p:nvSpPr>
          <p:cNvPr id="38915" name="Line 11"/>
          <p:cNvSpPr>
            <a:spLocks noChangeShapeType="1"/>
          </p:cNvSpPr>
          <p:nvPr/>
        </p:nvSpPr>
        <p:spPr bwMode="auto">
          <a:xfrm flipH="1">
            <a:off x="3986213" y="3706813"/>
            <a:ext cx="1106487" cy="482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sp>
        <p:nvSpPr>
          <p:cNvPr id="38916" name="Line 12"/>
          <p:cNvSpPr>
            <a:spLocks noChangeShapeType="1"/>
          </p:cNvSpPr>
          <p:nvPr/>
        </p:nvSpPr>
        <p:spPr bwMode="auto">
          <a:xfrm>
            <a:off x="4441825" y="5087938"/>
            <a:ext cx="4556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pic>
        <p:nvPicPr>
          <p:cNvPr id="3891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1555750"/>
            <a:ext cx="37306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18" name="Group 19"/>
          <p:cNvGrpSpPr>
            <a:grpSpLocks/>
          </p:cNvGrpSpPr>
          <p:nvPr/>
        </p:nvGrpSpPr>
        <p:grpSpPr bwMode="auto">
          <a:xfrm>
            <a:off x="4681538" y="2462213"/>
            <a:ext cx="4146550" cy="661987"/>
            <a:chOff x="3560" y="1710"/>
            <a:chExt cx="2736" cy="340"/>
          </a:xfrm>
        </p:grpSpPr>
        <p:pic>
          <p:nvPicPr>
            <p:cNvPr id="38924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1710"/>
              <a:ext cx="22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5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" y="1887"/>
              <a:ext cx="20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919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3124200"/>
            <a:ext cx="399097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438" y="3948113"/>
            <a:ext cx="3795712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4343400"/>
            <a:ext cx="3924300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2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293813"/>
            <a:ext cx="4138612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3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8" y="2530475"/>
            <a:ext cx="471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57849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1463" y="381000"/>
            <a:ext cx="8545512" cy="5949950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/>
              <a:t>Merge two closest clusters/update distance matrix (iteration 3) 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/>
              <a:t>     </a:t>
            </a:r>
            <a:endParaRPr lang="en-US" altLang="en-US" sz="1800"/>
          </a:p>
        </p:txBody>
      </p:sp>
      <p:sp>
        <p:nvSpPr>
          <p:cNvPr id="39939" name="Line 4"/>
          <p:cNvSpPr>
            <a:spLocks noChangeShapeType="1"/>
          </p:cNvSpPr>
          <p:nvPr/>
        </p:nvSpPr>
        <p:spPr bwMode="auto">
          <a:xfrm flipH="1">
            <a:off x="3659188" y="3014663"/>
            <a:ext cx="782637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sp>
        <p:nvSpPr>
          <p:cNvPr id="39940" name="Line 5"/>
          <p:cNvSpPr>
            <a:spLocks noChangeShapeType="1"/>
          </p:cNvSpPr>
          <p:nvPr/>
        </p:nvSpPr>
        <p:spPr bwMode="auto">
          <a:xfrm>
            <a:off x="3724275" y="4189413"/>
            <a:ext cx="782638" cy="415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pic>
        <p:nvPicPr>
          <p:cNvPr id="39941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54125"/>
            <a:ext cx="4330700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34988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46" name="Group 28"/>
          <p:cNvGrpSpPr>
            <a:grpSpLocks/>
          </p:cNvGrpSpPr>
          <p:nvPr/>
        </p:nvGrpSpPr>
        <p:grpSpPr bwMode="auto">
          <a:xfrm>
            <a:off x="4572000" y="3856038"/>
            <a:ext cx="4330700" cy="2544762"/>
            <a:chOff x="5346700" y="4542631"/>
            <a:chExt cx="4818130" cy="2133600"/>
          </a:xfrm>
        </p:grpSpPr>
        <p:pic>
          <p:nvPicPr>
            <p:cNvPr id="39947" name="Picture 2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700" y="4542631"/>
              <a:ext cx="4818130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8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4300" y="5342731"/>
              <a:ext cx="838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499104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718550" cy="6140450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/>
              <a:t>Merge two closest clusters/update distance matrix (iteration 4) 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/>
              <a:t>     </a:t>
            </a:r>
            <a:endParaRPr lang="en-US" altLang="en-US" sz="1800"/>
          </a:p>
        </p:txBody>
      </p:sp>
      <p:sp>
        <p:nvSpPr>
          <p:cNvPr id="40963" name="Line 4"/>
          <p:cNvSpPr>
            <a:spLocks noChangeShapeType="1"/>
          </p:cNvSpPr>
          <p:nvPr/>
        </p:nvSpPr>
        <p:spPr bwMode="auto">
          <a:xfrm flipH="1">
            <a:off x="3659188" y="3014663"/>
            <a:ext cx="782637" cy="484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sp>
        <p:nvSpPr>
          <p:cNvPr id="40964" name="Line 5"/>
          <p:cNvSpPr>
            <a:spLocks noChangeShapeType="1"/>
          </p:cNvSpPr>
          <p:nvPr/>
        </p:nvSpPr>
        <p:spPr bwMode="auto">
          <a:xfrm>
            <a:off x="3724275" y="4189413"/>
            <a:ext cx="782638" cy="415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47" tIns="40074" rIns="80147" bIns="40074"/>
          <a:lstStyle/>
          <a:p>
            <a:endParaRPr lang="en-IN"/>
          </a:p>
        </p:txBody>
      </p:sp>
      <p:pic>
        <p:nvPicPr>
          <p:cNvPr id="4096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33750"/>
            <a:ext cx="8064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3292475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69" name="Group 30"/>
          <p:cNvGrpSpPr>
            <a:grpSpLocks/>
          </p:cNvGrpSpPr>
          <p:nvPr/>
        </p:nvGrpSpPr>
        <p:grpSpPr bwMode="auto">
          <a:xfrm>
            <a:off x="4572000" y="1143000"/>
            <a:ext cx="4267200" cy="2192338"/>
            <a:chOff x="5346700" y="2104231"/>
            <a:chExt cx="4581525" cy="2028825"/>
          </a:xfrm>
        </p:grpSpPr>
        <p:pic>
          <p:nvPicPr>
            <p:cNvPr id="40973" name="Picture 3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700" y="2104231"/>
              <a:ext cx="4581525" cy="202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4" name="Picture 3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5700" y="2866231"/>
              <a:ext cx="838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970" name="Group 16"/>
          <p:cNvGrpSpPr>
            <a:grpSpLocks/>
          </p:cNvGrpSpPr>
          <p:nvPr/>
        </p:nvGrpSpPr>
        <p:grpSpPr bwMode="auto">
          <a:xfrm>
            <a:off x="4702175" y="3522663"/>
            <a:ext cx="4060825" cy="2281237"/>
            <a:chOff x="5499100" y="4541838"/>
            <a:chExt cx="4400550" cy="1857375"/>
          </a:xfrm>
        </p:grpSpPr>
        <p:pic>
          <p:nvPicPr>
            <p:cNvPr id="40971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9100" y="4541838"/>
              <a:ext cx="4362450" cy="18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2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8500" y="4999831"/>
              <a:ext cx="15811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473979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457200"/>
            <a:ext cx="8545513" cy="5715000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/>
              <a:t>Final result (meeting termination condition) 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/>
              <a:t>     </a:t>
            </a:r>
            <a:endParaRPr lang="en-US" altLang="en-US" sz="1800"/>
          </a:p>
        </p:txBody>
      </p:sp>
      <p:pic>
        <p:nvPicPr>
          <p:cNvPr id="41987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2046288"/>
            <a:ext cx="794226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11211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1638" y="820738"/>
            <a:ext cx="8545512" cy="5700712"/>
          </a:xfrm>
        </p:spPr>
        <p:txBody>
          <a:bodyPr/>
          <a:lstStyle/>
          <a:p>
            <a:pPr marL="466725" indent="-466725" eaLnBrk="1" hangingPunct="1">
              <a:lnSpc>
                <a:spcPct val="110000"/>
              </a:lnSpc>
            </a:pPr>
            <a:r>
              <a:rPr lang="en-US" altLang="en-US">
                <a:solidFill>
                  <a:srgbClr val="FF0000"/>
                </a:solidFill>
              </a:rPr>
              <a:t>Dendrogram tree</a:t>
            </a:r>
            <a:r>
              <a:rPr lang="en-US" altLang="en-US"/>
              <a:t> representation </a:t>
            </a:r>
          </a:p>
          <a:p>
            <a:pPr marL="466725" indent="-466725" eaLnBrk="1" hangingPunct="1">
              <a:buFontTx/>
              <a:buNone/>
            </a:pPr>
            <a:r>
              <a:rPr lang="en-US" altLang="en-US"/>
              <a:t>     </a:t>
            </a:r>
            <a:endParaRPr lang="en-US" altLang="en-US" sz="180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738188" y="-96838"/>
            <a:ext cx="8405812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 anchor="ctr"/>
          <a:lstStyle>
            <a:lvl1pPr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200">
                <a:solidFill>
                  <a:schemeClr val="tx2"/>
                </a:solidFill>
                <a:latin typeface="Tahoma" panose="020B0604030504040204" pitchFamily="34" charset="0"/>
              </a:rPr>
              <a:t>Example </a:t>
            </a:r>
            <a:r>
              <a:rPr lang="en-US" altLang="en-US" sz="4200" b="1">
                <a:solidFill>
                  <a:schemeClr val="tx2"/>
                </a:solidFill>
                <a:latin typeface="Tahoma" panose="020B0604030504040204" pitchFamily="34" charset="0"/>
              </a:rPr>
              <a:t>	</a:t>
            </a:r>
          </a:p>
        </p:txBody>
      </p:sp>
      <p:sp>
        <p:nvSpPr>
          <p:cNvPr id="43012" name="Text Box 13"/>
          <p:cNvSpPr txBox="1">
            <a:spLocks noChangeArrowheads="1"/>
          </p:cNvSpPr>
          <p:nvPr/>
        </p:nvSpPr>
        <p:spPr bwMode="auto">
          <a:xfrm>
            <a:off x="3886200" y="1835150"/>
            <a:ext cx="505460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47" tIns="40074" rIns="80147" bIns="40074">
            <a:spAutoFit/>
          </a:bodyPr>
          <a:lstStyle>
            <a:lvl1pPr marL="300038" indent="-300038" defTabSz="912813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In the beginning we have 6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clusters: A, B, C, D, E and F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We merge clusters D and F into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cluster (D, F) at distance 0.50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 startAt="3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We merge cluster A and cluster B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into (A, B) at distance 0.71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 startAt="4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We merge clusters E and (D, F)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into ((D, F), E) at distance 1.00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 startAt="5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We merge clusters ((D, F), E) and C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into (((D, F), E), C) at distance 1.41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 startAt="6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We merge clusters (((D, F), E), C)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and (A, B) into ((((D, F), E), C), (A, B))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at distance 2.50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 startAt="7"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The last cluster contain all the objects,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     thus conclude the computation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latin typeface="Tahoma" panose="020B0604030504040204" pitchFamily="34" charset="0"/>
            </a:endParaRPr>
          </a:p>
        </p:txBody>
      </p:sp>
      <p:grpSp>
        <p:nvGrpSpPr>
          <p:cNvPr id="43013" name="Group 14"/>
          <p:cNvGrpSpPr>
            <a:grpSpLocks/>
          </p:cNvGrpSpPr>
          <p:nvPr/>
        </p:nvGrpSpPr>
        <p:grpSpPr bwMode="auto">
          <a:xfrm>
            <a:off x="238125" y="1771650"/>
            <a:ext cx="3648075" cy="4491038"/>
            <a:chOff x="277617" y="1952625"/>
            <a:chExt cx="4916683" cy="4953158"/>
          </a:xfrm>
        </p:grpSpPr>
        <p:pic>
          <p:nvPicPr>
            <p:cNvPr id="43014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500" y="1952625"/>
              <a:ext cx="4495800" cy="4684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15" name="TextBox 7"/>
            <p:cNvSpPr txBox="1">
              <a:spLocks noChangeArrowheads="1"/>
            </p:cNvSpPr>
            <p:nvPr/>
          </p:nvSpPr>
          <p:spPr bwMode="auto">
            <a:xfrm>
              <a:off x="1765300" y="5380038"/>
              <a:ext cx="365926" cy="407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latin typeface="Arial" panose="020B0604020202020204" pitchFamily="34" charset="0"/>
                </a:rPr>
                <a:t>2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43016" name="TextBox 8"/>
            <p:cNvSpPr txBox="1">
              <a:spLocks noChangeArrowheads="1"/>
            </p:cNvSpPr>
            <p:nvPr/>
          </p:nvSpPr>
          <p:spPr bwMode="auto">
            <a:xfrm>
              <a:off x="4127500" y="5075238"/>
              <a:ext cx="365926" cy="407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latin typeface="Arial" panose="020B0604020202020204" pitchFamily="34" charset="0"/>
                </a:rPr>
                <a:t>3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43017" name="TextBox 9"/>
            <p:cNvSpPr txBox="1">
              <a:spLocks noChangeArrowheads="1"/>
            </p:cNvSpPr>
            <p:nvPr/>
          </p:nvSpPr>
          <p:spPr bwMode="auto">
            <a:xfrm>
              <a:off x="2146300" y="4694239"/>
              <a:ext cx="365926" cy="407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latin typeface="Arial" panose="020B0604020202020204" pitchFamily="34" charset="0"/>
                </a:rPr>
                <a:t>4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43018" name="TextBox 10"/>
            <p:cNvSpPr txBox="1">
              <a:spLocks noChangeArrowheads="1"/>
            </p:cNvSpPr>
            <p:nvPr/>
          </p:nvSpPr>
          <p:spPr bwMode="auto">
            <a:xfrm>
              <a:off x="2755901" y="4160838"/>
              <a:ext cx="365926" cy="407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latin typeface="Arial" panose="020B0604020202020204" pitchFamily="34" charset="0"/>
                </a:rPr>
                <a:t>5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43019" name="TextBox 11"/>
            <p:cNvSpPr txBox="1">
              <a:spLocks noChangeArrowheads="1"/>
            </p:cNvSpPr>
            <p:nvPr/>
          </p:nvSpPr>
          <p:spPr bwMode="auto">
            <a:xfrm>
              <a:off x="3441700" y="2636838"/>
              <a:ext cx="365926" cy="407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>
                  <a:latin typeface="Arial" panose="020B0604020202020204" pitchFamily="34" charset="0"/>
                </a:rPr>
                <a:t>6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43020" name="TextBox 12"/>
            <p:cNvSpPr txBox="1">
              <a:spLocks noChangeArrowheads="1"/>
            </p:cNvSpPr>
            <p:nvPr/>
          </p:nvSpPr>
          <p:spPr bwMode="auto">
            <a:xfrm>
              <a:off x="2679700" y="6447631"/>
              <a:ext cx="1053914" cy="458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100">
                  <a:latin typeface="Arial" panose="020B0604020202020204" pitchFamily="34" charset="0"/>
                </a:rPr>
                <a:t>object</a:t>
              </a:r>
            </a:p>
          </p:txBody>
        </p:sp>
        <p:sp>
          <p:nvSpPr>
            <p:cNvPr id="43021" name="TextBox 13"/>
            <p:cNvSpPr txBox="1">
              <a:spLocks noChangeArrowheads="1"/>
            </p:cNvSpPr>
            <p:nvPr/>
          </p:nvSpPr>
          <p:spPr bwMode="auto">
            <a:xfrm>
              <a:off x="277617" y="3475831"/>
              <a:ext cx="593880" cy="104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100">
                  <a:latin typeface="Arial" panose="020B0604020202020204" pitchFamily="34" charset="0"/>
                </a:rPr>
                <a:t>lifetime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59162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Autofit/>
          </a:bodyPr>
          <a:lstStyle/>
          <a:p>
            <a:r>
              <a:rPr lang="en-IN" sz="4800" b="1" u="none" strike="noStrike" baseline="0" dirty="0">
                <a:solidFill>
                  <a:srgbClr val="000000"/>
                </a:solidFill>
                <a:latin typeface="Times New Roman"/>
              </a:rPr>
              <a:t>Hierarchical:</a:t>
            </a:r>
            <a:r>
              <a:rPr lang="en-IN" sz="4800" b="1" u="none" strike="noStrike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4800" b="1" u="none" strike="noStrike" baseline="0" dirty="0">
                <a:solidFill>
                  <a:srgbClr val="000000"/>
                </a:solidFill>
                <a:latin typeface="Times New Roman"/>
              </a:rPr>
              <a:t>AGNES</a:t>
            </a:r>
            <a:r>
              <a:rPr lang="en-IN" sz="4800" b="1" dirty="0">
                <a:solidFill>
                  <a:srgbClr val="000000"/>
                </a:solidFill>
                <a:latin typeface="Times New Roman"/>
              </a:rPr>
              <a:t> &amp; </a:t>
            </a:r>
            <a:r>
              <a:rPr lang="en-IN" sz="4800" b="1" u="none" strike="noStrike" baseline="0" dirty="0">
                <a:solidFill>
                  <a:srgbClr val="000000"/>
                </a:solidFill>
                <a:latin typeface="Times New Roman"/>
              </a:rPr>
              <a:t> DIANA 	</a:t>
            </a:r>
            <a:br>
              <a:rPr lang="en-IN" sz="4800" b="1" u="none" strike="noStrike" baseline="0" dirty="0">
                <a:solidFill>
                  <a:srgbClr val="000000"/>
                </a:solidFill>
                <a:latin typeface="Times New Roman"/>
              </a:rPr>
            </a:b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800848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Contd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….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01000" cy="3886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v"/>
              <a:defRPr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Two types of Hierarchical Clustering: Agglomerative (bottom-up) and Divisive (top-down).</a:t>
            </a:r>
          </a:p>
          <a:p>
            <a:pPr lvl="1" algn="just"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Agglomerative (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AGNES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)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: begin with each element as a separate cluster and merge them into successively larger clusters</a:t>
            </a:r>
          </a:p>
          <a:p>
            <a:pPr lvl="1" algn="just"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Divisive (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DIANA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)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: begin with the whole set and proceed to divide it into successively smaller clusters.</a:t>
            </a:r>
          </a:p>
          <a:p>
            <a:pPr algn="just"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None/>
              <a:defRPr/>
            </a:pPr>
            <a:endParaRPr lang="en-US" dirty="0">
              <a:solidFill>
                <a:schemeClr val="accent5">
                  <a:lumMod val="1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243F8-95D8-4A7A-835B-A9A2BE3121A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52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Contd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</a:rPr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02917-624E-4D7F-8B88-8332D222B81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3" name="Content Placeholder 4"/>
          <p:cNvGrpSpPr>
            <a:grpSpLocks noGrp="1"/>
          </p:cNvGrpSpPr>
          <p:nvPr/>
        </p:nvGrpSpPr>
        <p:grpSpPr bwMode="auto">
          <a:xfrm>
            <a:off x="914400" y="2362200"/>
            <a:ext cx="8001000" cy="3733800"/>
            <a:chOff x="1200" y="1776"/>
            <a:chExt cx="4382" cy="2294"/>
          </a:xfrm>
        </p:grpSpPr>
        <p:sp>
          <p:nvSpPr>
            <p:cNvPr id="23557" name="Line 5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23610" name="Line 7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1" name="Text Box 8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>
                    <a:ea typeface="宋体" pitchFamily="2" charset="-122"/>
                  </a:rPr>
                  <a:t>Step 0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23608" name="Line 10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9" name="Text Box 11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>
                    <a:ea typeface="宋体" pitchFamily="2" charset="-122"/>
                  </a:rPr>
                  <a:t>Step 1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7" name="Group 12"/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23606" name="Line 13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7" name="Text Box 14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>
                    <a:ea typeface="宋体" pitchFamily="2" charset="-122"/>
                  </a:rPr>
                  <a:t>Step 2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23604" name="Line 16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5" name="Text Box 17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>
                    <a:ea typeface="宋体" pitchFamily="2" charset="-122"/>
                  </a:rPr>
                  <a:t>Step 3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23602" name="Line 19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3" name="Text Box 20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>
                    <a:ea typeface="宋体" pitchFamily="2" charset="-122"/>
                  </a:rPr>
                  <a:t>Step 4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  <p:sp>
          <p:nvSpPr>
            <p:cNvPr id="23563" name="Text Box 21"/>
            <p:cNvSpPr txBox="1">
              <a:spLocks noChangeArrowheads="1"/>
            </p:cNvSpPr>
            <p:nvPr/>
          </p:nvSpPr>
          <p:spPr bwMode="auto">
            <a:xfrm>
              <a:off x="1440" y="25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b</a:t>
              </a:r>
            </a:p>
          </p:txBody>
        </p:sp>
        <p:sp>
          <p:nvSpPr>
            <p:cNvPr id="23564" name="Text Box 22"/>
            <p:cNvSpPr txBox="1">
              <a:spLocks noChangeArrowheads="1"/>
            </p:cNvSpPr>
            <p:nvPr/>
          </p:nvSpPr>
          <p:spPr bwMode="auto">
            <a:xfrm>
              <a:off x="1440" y="31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d</a:t>
              </a:r>
            </a:p>
          </p:txBody>
        </p:sp>
        <p:sp>
          <p:nvSpPr>
            <p:cNvPr id="23565" name="Text Box 23"/>
            <p:cNvSpPr txBox="1">
              <a:spLocks noChangeArrowheads="1"/>
            </p:cNvSpPr>
            <p:nvPr/>
          </p:nvSpPr>
          <p:spPr bwMode="auto">
            <a:xfrm>
              <a:off x="1440" y="28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c</a:t>
              </a:r>
            </a:p>
          </p:txBody>
        </p:sp>
        <p:sp>
          <p:nvSpPr>
            <p:cNvPr id="23566" name="Text Box 24"/>
            <p:cNvSpPr txBox="1">
              <a:spLocks noChangeArrowheads="1"/>
            </p:cNvSpPr>
            <p:nvPr/>
          </p:nvSpPr>
          <p:spPr bwMode="auto">
            <a:xfrm>
              <a:off x="1440" y="34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e</a:t>
              </a:r>
            </a:p>
          </p:txBody>
        </p:sp>
        <p:sp>
          <p:nvSpPr>
            <p:cNvPr id="23567" name="Text Box 25"/>
            <p:cNvSpPr txBox="1">
              <a:spLocks noChangeArrowheads="1"/>
            </p:cNvSpPr>
            <p:nvPr/>
          </p:nvSpPr>
          <p:spPr bwMode="auto">
            <a:xfrm>
              <a:off x="1440" y="22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a</a:t>
              </a:r>
            </a:p>
          </p:txBody>
        </p:sp>
        <p:sp>
          <p:nvSpPr>
            <p:cNvPr id="23568" name="Oval 26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Oval 27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Oval 28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Oval 29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Oval 30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Text Box 31"/>
            <p:cNvSpPr txBox="1">
              <a:spLocks noChangeArrowheads="1"/>
            </p:cNvSpPr>
            <p:nvPr/>
          </p:nvSpPr>
          <p:spPr bwMode="auto">
            <a:xfrm>
              <a:off x="1968" y="2304"/>
              <a:ext cx="3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a b</a:t>
              </a:r>
            </a:p>
          </p:txBody>
        </p:sp>
        <p:sp>
          <p:nvSpPr>
            <p:cNvPr id="23574" name="Oval 32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Text Box 33"/>
            <p:cNvSpPr txBox="1">
              <a:spLocks noChangeArrowheads="1"/>
            </p:cNvSpPr>
            <p:nvPr/>
          </p:nvSpPr>
          <p:spPr bwMode="auto">
            <a:xfrm>
              <a:off x="2496" y="3216"/>
              <a:ext cx="3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d e</a:t>
              </a:r>
            </a:p>
          </p:txBody>
        </p:sp>
        <p:sp>
          <p:nvSpPr>
            <p:cNvPr id="23576" name="Oval 34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7" name="Text Box 35"/>
            <p:cNvSpPr txBox="1">
              <a:spLocks noChangeArrowheads="1"/>
            </p:cNvSpPr>
            <p:nvPr/>
          </p:nvSpPr>
          <p:spPr bwMode="auto">
            <a:xfrm>
              <a:off x="2880" y="2928"/>
              <a:ext cx="4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c d e</a:t>
              </a:r>
            </a:p>
          </p:txBody>
        </p:sp>
        <p:sp>
          <p:nvSpPr>
            <p:cNvPr id="23578" name="Oval 36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Text Box 37"/>
            <p:cNvSpPr txBox="1">
              <a:spLocks noChangeArrowheads="1"/>
            </p:cNvSpPr>
            <p:nvPr/>
          </p:nvSpPr>
          <p:spPr bwMode="auto">
            <a:xfrm>
              <a:off x="3216" y="2592"/>
              <a:ext cx="7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pitchFamily="2" charset="-122"/>
                </a:rPr>
                <a:t>a b c d e</a:t>
              </a:r>
            </a:p>
          </p:txBody>
        </p:sp>
        <p:sp>
          <p:nvSpPr>
            <p:cNvPr id="23580" name="Oval 38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1" name="Line 39"/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2" name="Line 40"/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Text Box 41"/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Step 4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3584" name="Line 42"/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Text Box 43"/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Step 3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3586" name="Line 44"/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Text Box 45"/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Step 2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3588" name="Line 46"/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Text Box 47"/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Step 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3590" name="Line 48"/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1" name="Text Box 49"/>
            <p:cNvSpPr txBox="1">
              <a:spLocks noChangeArrowheads="1"/>
            </p:cNvSpPr>
            <p:nvPr/>
          </p:nvSpPr>
          <p:spPr bwMode="auto">
            <a:xfrm>
              <a:off x="3456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Step 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3592" name="Line 50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3" name="Line 51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Line 52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5" name="Line 53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6" name="Line 54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7" name="Line 55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Line 56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Line 57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Text Box 58"/>
            <p:cNvSpPr txBox="1">
              <a:spLocks noChangeArrowheads="1"/>
            </p:cNvSpPr>
            <p:nvPr/>
          </p:nvSpPr>
          <p:spPr bwMode="auto">
            <a:xfrm>
              <a:off x="4305" y="1824"/>
              <a:ext cx="127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ea typeface="宋体" pitchFamily="2" charset="-122"/>
                </a:rPr>
                <a:t>agglomerative</a:t>
              </a:r>
            </a:p>
            <a:p>
              <a:pPr algn="ctr" eaLnBrk="0" hangingPunct="0"/>
              <a:r>
                <a:rPr lang="en-US" altLang="zh-CN" b="1">
                  <a:ea typeface="宋体" pitchFamily="2" charset="-122"/>
                </a:rPr>
                <a:t>(AGNES)</a:t>
              </a:r>
            </a:p>
          </p:txBody>
        </p:sp>
        <p:sp>
          <p:nvSpPr>
            <p:cNvPr id="23601" name="Text Box 59"/>
            <p:cNvSpPr txBox="1">
              <a:spLocks noChangeArrowheads="1"/>
            </p:cNvSpPr>
            <p:nvPr/>
          </p:nvSpPr>
          <p:spPr bwMode="auto">
            <a:xfrm>
              <a:off x="4401" y="3552"/>
              <a:ext cx="87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ea typeface="宋体" pitchFamily="2" charset="-122"/>
                </a:rPr>
                <a:t>divisive</a:t>
              </a:r>
            </a:p>
            <a:p>
              <a:pPr algn="ctr" eaLnBrk="0" hangingPunct="0"/>
              <a:r>
                <a:rPr lang="en-US" altLang="zh-CN" b="1">
                  <a:ea typeface="宋体" pitchFamily="2" charset="-122"/>
                </a:rPr>
                <a:t>(DIANA)</a:t>
              </a:r>
              <a:endParaRPr lang="en-US" altLang="zh-CN"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85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Measures of Similarity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6792"/>
            <a:ext cx="4735357" cy="1795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3212977"/>
            <a:ext cx="7992888" cy="360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69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85800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itchFamily="2" charset="-122"/>
              </a:rPr>
              <a:t>AGNES (Agglomerative Nesting)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458200" cy="190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Agglomerative, Bottom-up approach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/>
              <a:t>Initially each item in its own cluster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/>
              <a:t>Iteratively clusters are merged together</a:t>
            </a:r>
            <a:endParaRPr lang="en-US" altLang="zh-CN"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4343400"/>
            <a:ext cx="2209800" cy="2017713"/>
            <a:chOff x="384" y="2496"/>
            <a:chExt cx="1392" cy="1271"/>
          </a:xfrm>
        </p:grpSpPr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384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Worksheet" r:id="rId3" imgW="2598840" imgH="2452680" progId="Excel.Sheet.8">
                    <p:embed/>
                  </p:oleObj>
                </mc:Choice>
                <mc:Fallback>
                  <p:oleObj name="Worksheet" r:id="rId3" imgW="2598840" imgH="24526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2" name="Oval 6"/>
            <p:cNvSpPr>
              <a:spLocks noChangeArrowheads="1"/>
            </p:cNvSpPr>
            <p:nvPr/>
          </p:nvSpPr>
          <p:spPr bwMode="auto">
            <a:xfrm>
              <a:off x="816" y="2736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43" name="Oval 7"/>
            <p:cNvSpPr>
              <a:spLocks noChangeArrowheads="1"/>
            </p:cNvSpPr>
            <p:nvPr/>
          </p:nvSpPr>
          <p:spPr bwMode="auto">
            <a:xfrm>
              <a:off x="816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44" name="Oval 8"/>
            <p:cNvSpPr>
              <a:spLocks noChangeArrowheads="1"/>
            </p:cNvSpPr>
            <p:nvPr/>
          </p:nvSpPr>
          <p:spPr bwMode="auto">
            <a:xfrm>
              <a:off x="1392" y="3024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505200" y="4343400"/>
            <a:ext cx="2209800" cy="2017713"/>
            <a:chOff x="1968" y="2496"/>
            <a:chExt cx="1392" cy="1271"/>
          </a:xfrm>
        </p:grpSpPr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1968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Worksheet" r:id="rId5" imgW="2598840" imgH="2452680" progId="Excel.Sheet.8">
                    <p:embed/>
                  </p:oleObj>
                </mc:Choice>
                <mc:Fallback>
                  <p:oleObj name="Worksheet" r:id="rId5" imgW="2598840" imgH="24526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8" name="Oval 11"/>
            <p:cNvSpPr>
              <a:spLocks noChangeArrowheads="1"/>
            </p:cNvSpPr>
            <p:nvPr/>
          </p:nvSpPr>
          <p:spPr bwMode="auto">
            <a:xfrm>
              <a:off x="2736" y="3312"/>
              <a:ext cx="288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9" name="Oval 12"/>
            <p:cNvSpPr>
              <a:spLocks noChangeArrowheads="1"/>
            </p:cNvSpPr>
            <p:nvPr/>
          </p:nvSpPr>
          <p:spPr bwMode="auto">
            <a:xfrm>
              <a:off x="2256" y="2688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0" name="Oval 13"/>
            <p:cNvSpPr>
              <a:spLocks noChangeArrowheads="1"/>
            </p:cNvSpPr>
            <p:nvPr/>
          </p:nvSpPr>
          <p:spPr bwMode="auto">
            <a:xfrm>
              <a:off x="2352" y="3024"/>
              <a:ext cx="384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1" name="Oval 14"/>
            <p:cNvSpPr>
              <a:spLocks noChangeArrowheads="1"/>
            </p:cNvSpPr>
            <p:nvPr/>
          </p:nvSpPr>
          <p:spPr bwMode="auto">
            <a:xfrm>
              <a:off x="2832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172200" y="4343400"/>
            <a:ext cx="2209800" cy="2017713"/>
            <a:chOff x="3552" y="2496"/>
            <a:chExt cx="1392" cy="1271"/>
          </a:xfrm>
        </p:grpSpPr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3552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name="Worksheet" r:id="rId6" imgW="2598840" imgH="2452680" progId="Excel.Sheet.8">
                    <p:embed/>
                  </p:oleObj>
                </mc:Choice>
                <mc:Fallback>
                  <p:oleObj name="Worksheet" r:id="rId6" imgW="2598840" imgH="24526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6" name="Oval 17"/>
            <p:cNvSpPr>
              <a:spLocks noChangeArrowheads="1"/>
            </p:cNvSpPr>
            <p:nvPr/>
          </p:nvSpPr>
          <p:spPr bwMode="auto">
            <a:xfrm>
              <a:off x="3888" y="2688"/>
              <a:ext cx="384" cy="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7" name="Oval 18"/>
            <p:cNvSpPr>
              <a:spLocks noChangeArrowheads="1"/>
            </p:cNvSpPr>
            <p:nvPr/>
          </p:nvSpPr>
          <p:spPr bwMode="auto">
            <a:xfrm>
              <a:off x="4272" y="3024"/>
              <a:ext cx="48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34" name="Line 19"/>
          <p:cNvSpPr>
            <a:spLocks noChangeShapeType="1"/>
          </p:cNvSpPr>
          <p:nvPr/>
        </p:nvSpPr>
        <p:spPr bwMode="auto">
          <a:xfrm>
            <a:off x="3124200" y="5257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Line 20"/>
          <p:cNvSpPr>
            <a:spLocks noChangeShapeType="1"/>
          </p:cNvSpPr>
          <p:nvPr/>
        </p:nvSpPr>
        <p:spPr bwMode="auto">
          <a:xfrm>
            <a:off x="5791200" y="5181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14037"/>
      </p:ext>
    </p:extLst>
  </p:cSld>
  <p:clrMapOvr>
    <a:masterClrMapping/>
  </p:clrMapOvr>
  <p:transition>
    <p:strips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90600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itchFamily="2" charset="-122"/>
              </a:rPr>
              <a:t>DIANA (Divisive Analysis)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1628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150000"/>
              <a:buFont typeface="Arial" pitchFamily="34" charset="0"/>
              <a:buChar char="•"/>
            </a:pPr>
            <a:r>
              <a:rPr lang="en-US"/>
              <a:t>Initially all items in one cluster</a:t>
            </a:r>
          </a:p>
          <a:p>
            <a:pPr eaLnBrk="1" hangingPunct="1">
              <a:lnSpc>
                <a:spcPct val="90000"/>
              </a:lnSpc>
              <a:buSzPct val="150000"/>
              <a:buFont typeface="Arial" pitchFamily="34" charset="0"/>
              <a:buChar char="•"/>
            </a:pPr>
            <a:r>
              <a:rPr lang="en-US"/>
              <a:t>Large clusters are successively divided</a:t>
            </a:r>
          </a:p>
          <a:p>
            <a:pPr eaLnBrk="1" hangingPunct="1">
              <a:lnSpc>
                <a:spcPct val="90000"/>
              </a:lnSpc>
              <a:buSzPct val="150000"/>
              <a:buFont typeface="Arial" pitchFamily="34" charset="0"/>
              <a:buChar char="•"/>
            </a:pPr>
            <a:r>
              <a:rPr lang="en-US"/>
              <a:t>Top Down</a:t>
            </a:r>
            <a:endParaRPr lang="en-US" altLang="zh-CN"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4495800"/>
            <a:ext cx="2209800" cy="2017713"/>
            <a:chOff x="3552" y="2496"/>
            <a:chExt cx="1392" cy="1271"/>
          </a:xfrm>
        </p:grpSpPr>
        <p:graphicFrame>
          <p:nvGraphicFramePr>
            <p:cNvPr id="2052" name="Object 4"/>
            <p:cNvGraphicFramePr>
              <a:graphicFrameLocks noChangeAspect="1"/>
            </p:cNvGraphicFramePr>
            <p:nvPr/>
          </p:nvGraphicFramePr>
          <p:xfrm>
            <a:off x="3552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" name="Worksheet" r:id="rId3" imgW="2598840" imgH="2452680" progId="Excel.Sheet.8">
                    <p:embed/>
                  </p:oleObj>
                </mc:Choice>
                <mc:Fallback>
                  <p:oleObj name="Worksheet" r:id="rId3" imgW="2598840" imgH="24526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0" name="Oval 6"/>
            <p:cNvSpPr>
              <a:spLocks noChangeArrowheads="1"/>
            </p:cNvSpPr>
            <p:nvPr/>
          </p:nvSpPr>
          <p:spPr bwMode="auto">
            <a:xfrm>
              <a:off x="3888" y="2688"/>
              <a:ext cx="384" cy="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1" name="Oval 7"/>
            <p:cNvSpPr>
              <a:spLocks noChangeArrowheads="1"/>
            </p:cNvSpPr>
            <p:nvPr/>
          </p:nvSpPr>
          <p:spPr bwMode="auto">
            <a:xfrm>
              <a:off x="4272" y="3024"/>
              <a:ext cx="48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581400" y="4532313"/>
            <a:ext cx="2209800" cy="2017712"/>
            <a:chOff x="1968" y="2496"/>
            <a:chExt cx="1392" cy="1271"/>
          </a:xfrm>
        </p:grpSpPr>
        <p:graphicFrame>
          <p:nvGraphicFramePr>
            <p:cNvPr id="2051" name="Object 3"/>
            <p:cNvGraphicFramePr>
              <a:graphicFrameLocks noChangeAspect="1"/>
            </p:cNvGraphicFramePr>
            <p:nvPr/>
          </p:nvGraphicFramePr>
          <p:xfrm>
            <a:off x="1968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7" name="Worksheet" r:id="rId5" imgW="2598840" imgH="2452680" progId="Excel.Sheet.8">
                    <p:embed/>
                  </p:oleObj>
                </mc:Choice>
                <mc:Fallback>
                  <p:oleObj name="Worksheet" r:id="rId5" imgW="2598840" imgH="24526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6" name="Oval 10"/>
            <p:cNvSpPr>
              <a:spLocks noChangeArrowheads="1"/>
            </p:cNvSpPr>
            <p:nvPr/>
          </p:nvSpPr>
          <p:spPr bwMode="auto">
            <a:xfrm>
              <a:off x="2736" y="3312"/>
              <a:ext cx="288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7" name="Oval 11"/>
            <p:cNvSpPr>
              <a:spLocks noChangeArrowheads="1"/>
            </p:cNvSpPr>
            <p:nvPr/>
          </p:nvSpPr>
          <p:spPr bwMode="auto">
            <a:xfrm>
              <a:off x="2256" y="2688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8" name="Oval 12"/>
            <p:cNvSpPr>
              <a:spLocks noChangeArrowheads="1"/>
            </p:cNvSpPr>
            <p:nvPr/>
          </p:nvSpPr>
          <p:spPr bwMode="auto">
            <a:xfrm>
              <a:off x="2352" y="3024"/>
              <a:ext cx="384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9" name="Oval 13"/>
            <p:cNvSpPr>
              <a:spLocks noChangeArrowheads="1"/>
            </p:cNvSpPr>
            <p:nvPr/>
          </p:nvSpPr>
          <p:spPr bwMode="auto">
            <a:xfrm>
              <a:off x="2832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324600" y="4495800"/>
            <a:ext cx="2209800" cy="2017713"/>
            <a:chOff x="3792" y="2473"/>
            <a:chExt cx="1392" cy="1271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3792" y="2473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8" name="Worksheet" r:id="rId6" imgW="2598840" imgH="2452680" progId="Excel.Sheet.8">
                    <p:embed/>
                  </p:oleObj>
                </mc:Choice>
                <mc:Fallback>
                  <p:oleObj name="Worksheet" r:id="rId6" imgW="2598840" imgH="24526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473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0" name="Oval 16"/>
            <p:cNvSpPr>
              <a:spLocks noChangeArrowheads="1"/>
            </p:cNvSpPr>
            <p:nvPr/>
          </p:nvSpPr>
          <p:spPr bwMode="auto">
            <a:xfrm>
              <a:off x="4224" y="2713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1" name="Oval 17"/>
            <p:cNvSpPr>
              <a:spLocks noChangeArrowheads="1"/>
            </p:cNvSpPr>
            <p:nvPr/>
          </p:nvSpPr>
          <p:spPr bwMode="auto">
            <a:xfrm>
              <a:off x="4224" y="3001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2" name="Oval 18"/>
            <p:cNvSpPr>
              <a:spLocks noChangeArrowheads="1"/>
            </p:cNvSpPr>
            <p:nvPr/>
          </p:nvSpPr>
          <p:spPr bwMode="auto">
            <a:xfrm>
              <a:off x="4800" y="3001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3" name="Oval 19"/>
            <p:cNvSpPr>
              <a:spLocks noChangeArrowheads="1"/>
            </p:cNvSpPr>
            <p:nvPr/>
          </p:nvSpPr>
          <p:spPr bwMode="auto">
            <a:xfrm>
              <a:off x="4128" y="2880"/>
              <a:ext cx="96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4" name="Oval 20"/>
            <p:cNvSpPr>
              <a:spLocks noChangeArrowheads="1"/>
            </p:cNvSpPr>
            <p:nvPr/>
          </p:nvSpPr>
          <p:spPr bwMode="auto">
            <a:xfrm rot="-5400000">
              <a:off x="4608" y="3216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5" name="Oval 21"/>
            <p:cNvSpPr>
              <a:spLocks noChangeArrowheads="1"/>
            </p:cNvSpPr>
            <p:nvPr/>
          </p:nvSpPr>
          <p:spPr bwMode="auto">
            <a:xfrm rot="-5400000">
              <a:off x="4704" y="3072"/>
              <a:ext cx="96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58" name="Line 22"/>
          <p:cNvSpPr>
            <a:spLocks noChangeShapeType="1"/>
          </p:cNvSpPr>
          <p:nvPr/>
        </p:nvSpPr>
        <p:spPr bwMode="auto">
          <a:xfrm>
            <a:off x="3200400" y="54467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9" name="Line 23"/>
          <p:cNvSpPr>
            <a:spLocks noChangeShapeType="1"/>
          </p:cNvSpPr>
          <p:nvPr/>
        </p:nvSpPr>
        <p:spPr bwMode="auto">
          <a:xfrm>
            <a:off x="5943600" y="55229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0192"/>
      </p:ext>
    </p:extLst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30142"/>
            <a:ext cx="7164288" cy="537049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Measuring the Similarity</a:t>
            </a:r>
          </a:p>
        </p:txBody>
      </p:sp>
    </p:spTree>
    <p:extLst>
      <p:ext uri="{BB962C8B-B14F-4D97-AF65-F5344CB8AC3E}">
        <p14:creationId xmlns:p14="http://schemas.microsoft.com/office/powerpoint/2010/main" val="404287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4" y="30190"/>
            <a:ext cx="5148064" cy="41103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385" y="4140554"/>
            <a:ext cx="6577718" cy="26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3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988"/>
            <a:ext cx="9126729" cy="563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0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7" y="76546"/>
            <a:ext cx="9115427" cy="580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4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246074"/>
            <a:ext cx="8776666" cy="555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1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19062"/>
            <a:ext cx="8942167" cy="58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957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502</Words>
  <Application>Microsoft Macintosh PowerPoint</Application>
  <PresentationFormat>On-screen Show (4:3)</PresentationFormat>
  <Paragraphs>95</Paragraphs>
  <Slides>31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Tahoma</vt:lpstr>
      <vt:lpstr>Times New Roman</vt:lpstr>
      <vt:lpstr>Wingdings</vt:lpstr>
      <vt:lpstr>1_Office Theme</vt:lpstr>
      <vt:lpstr>Worksheet</vt:lpstr>
      <vt:lpstr>Hierarchical Agglomerative Cluster</vt:lpstr>
      <vt:lpstr>Bottom Up Clustering (HAC)</vt:lpstr>
      <vt:lpstr>Measures of Similarity </vt:lpstr>
      <vt:lpstr>Measuring the Similarity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Hierarchical: AGNES &amp;  DIANA   </vt:lpstr>
      <vt:lpstr>Contd….</vt:lpstr>
      <vt:lpstr>Contd….</vt:lpstr>
      <vt:lpstr>AGNES (Agglomerative Nesting)</vt:lpstr>
      <vt:lpstr>DIANA (Divisive Analysis)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</cp:lastModifiedBy>
  <cp:revision>42</cp:revision>
  <dcterms:created xsi:type="dcterms:W3CDTF">2020-02-19T09:26:02Z</dcterms:created>
  <dcterms:modified xsi:type="dcterms:W3CDTF">2022-04-02T16:31:26Z</dcterms:modified>
</cp:coreProperties>
</file>