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70" r:id="rId9"/>
    <p:sldId id="271" r:id="rId10"/>
    <p:sldId id="266" r:id="rId11"/>
    <p:sldId id="272" r:id="rId12"/>
    <p:sldId id="267" r:id="rId13"/>
    <p:sldId id="268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F4F0A-AF3C-4389-9441-055A9A4DBAF9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9C8BF-8EA1-4F97-8C42-1F38AC34E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56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final step of SSL Record Protocol processing is to prepare a header consisting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Content Type (8 bits):  The higher-layer protocol used to process the enclosed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fragment.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Major Version (8 bits): Indicates major version of SSL in use. For SSLv3,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value is 3.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Minor Version (8 bits):  Indicates minor version in use. For SSLv3, the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0.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Compressed Length (16 bits):  The length in bytes of the plaintext fragment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(or compressed fragment if compression is used). The maximum value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+  2048.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content types that have been defined are change_cipher_spec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alert , handshake , and application_data . The first three are the SSL-specific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protocols, discussed next. Note that no distinction is made among the various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(e.g., HTTP) that might use SSL; the content of the data created by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applications is opaque to SSL.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6.4 illustrates the SSL record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743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1538-28DC-43A2-BB85-ACB7FA176CA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549-2D05-4335-82A8-5B5158DA2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07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1538-28DC-43A2-BB85-ACB7FA176CA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549-2D05-4335-82A8-5B5158DA2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23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1538-28DC-43A2-BB85-ACB7FA176CA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549-2D05-4335-82A8-5B5158DA2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597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39035AE5-5969-D34B-B84F-BCD4664DAD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2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1538-28DC-43A2-BB85-ACB7FA176CA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549-2D05-4335-82A8-5B5158DA2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01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1538-28DC-43A2-BB85-ACB7FA176CA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549-2D05-4335-82A8-5B5158DA2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7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1538-28DC-43A2-BB85-ACB7FA176CA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549-2D05-4335-82A8-5B5158DA2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61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1538-28DC-43A2-BB85-ACB7FA176CA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549-2D05-4335-82A8-5B5158DA2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6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1538-28DC-43A2-BB85-ACB7FA176CA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549-2D05-4335-82A8-5B5158DA2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3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1538-28DC-43A2-BB85-ACB7FA176CA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549-2D05-4335-82A8-5B5158DA2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4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1538-28DC-43A2-BB85-ACB7FA176CA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549-2D05-4335-82A8-5B5158DA2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0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1538-28DC-43A2-BB85-ACB7FA176CA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549-2D05-4335-82A8-5B5158DA2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7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1538-28DC-43A2-BB85-ACB7FA176CA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F1549-2D05-4335-82A8-5B5158DA2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SSL(Secure Socket layer</a:t>
            </a:r>
            <a:r>
              <a:rPr lang="en-IN" dirty="0" smtClean="0"/>
              <a:t>)/TLS</a:t>
            </a:r>
            <a:endParaRPr lang="en-IN" dirty="0" smtClean="0"/>
          </a:p>
        </p:txBody>
      </p:sp>
      <p:sp>
        <p:nvSpPr>
          <p:cNvPr id="294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Netscape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Secure connection between clients and servers essential for Internet’s success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Solution: Encryption and Decryption at a connection’s endpoints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Latest Version is 3.0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SSL sits directly on top of TCP: provides TCP-like interface to upper-layer applications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Supports any application Layer Protocol</a:t>
            </a:r>
          </a:p>
          <a:p>
            <a:endParaRPr lang="en-IN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V.madhu Viswanatham</a:t>
            </a:r>
            <a:endParaRPr lang="en-US"/>
          </a:p>
        </p:txBody>
      </p:sp>
      <p:sp>
        <p:nvSpPr>
          <p:cNvPr id="2949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A31F27-846B-46A6-AF7C-F0BFD9EBB1C8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305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EDC20B-75B9-42B9-BEEC-7F09B625D47A}" type="datetime1">
              <a:rPr lang="en-US" smtClean="0"/>
              <a:pPr>
                <a:defRPr/>
              </a:pPr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V.madhu Viswanatham</a:t>
            </a:r>
            <a:endParaRPr lang="en-US"/>
          </a:p>
        </p:txBody>
      </p:sp>
      <p:sp>
        <p:nvSpPr>
          <p:cNvPr id="3051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498335-80BF-44D9-B2C3-6DDB04D685F5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305159" name="Picture 6" descr="f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882" r="4546" b="5882"/>
          <a:stretch>
            <a:fillRect/>
          </a:stretch>
        </p:blipFill>
        <p:spPr bwMode="auto">
          <a:xfrm>
            <a:off x="2062164" y="403225"/>
            <a:ext cx="8067675" cy="605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87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4545" t="12941" r="21818" b="12941"/>
              <a:stretch>
                <a:fillRect/>
              </a:stretch>
            </p:blipFill>
          </mc:Choice>
          <mc:Fallback>
            <p:blipFill>
              <a:blip r:embed="rId4"/>
              <a:srcRect l="14545" t="12941" r="21818" b="12941"/>
              <a:stretch>
                <a:fillRect/>
              </a:stretch>
            </p:blipFill>
          </mc:Fallback>
        </mc:AlternateContent>
        <p:spPr>
          <a:xfrm>
            <a:off x="2362200" y="207933"/>
            <a:ext cx="7277920" cy="655007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11250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SSL Alert protocol-Fatal errors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81200" y="1295401"/>
          <a:ext cx="8229600" cy="342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5257800"/>
              </a:tblGrid>
              <a:tr h="725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Alert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</a:tr>
              <a:tr h="725557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Bad record MAC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A message is received without a correct MAC</a:t>
                      </a:r>
                      <a:endParaRPr lang="en-US" sz="1800" dirty="0"/>
                    </a:p>
                  </a:txBody>
                  <a:tcPr/>
                </a:tc>
              </a:tr>
              <a:tr h="725557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Decompression failure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The decompress function received an improper input</a:t>
                      </a:r>
                      <a:endParaRPr lang="en-US" sz="1800" dirty="0"/>
                    </a:p>
                  </a:txBody>
                  <a:tcPr/>
                </a:tc>
              </a:tr>
              <a:tr h="125233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Handshake failure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Sender was unable to negotiate an acceptable set of security parameters from the available option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42B2E1-B2EC-4A0B-AE54-8CB2D4ECB8E8}" type="datetime1">
              <a:rPr lang="en-US" smtClean="0"/>
              <a:pPr>
                <a:defRPr/>
              </a:pPr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V.madhu Viswanatham</a:t>
            </a:r>
            <a:endParaRPr lang="en-US"/>
          </a:p>
        </p:txBody>
      </p:sp>
      <p:sp>
        <p:nvSpPr>
          <p:cNvPr id="3061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632C96-3585-4C28-BA42-083D08AC4634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8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Non-fatal errors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367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715000"/>
              </a:tblGrid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Alert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4" marB="45724"/>
                </a:tc>
              </a:tr>
              <a:tr h="640135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No Certificate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Sent in response to certificate request if an appropriate certificate is not available</a:t>
                      </a:r>
                      <a:endParaRPr lang="en-US" sz="1800" dirty="0"/>
                    </a:p>
                  </a:txBody>
                  <a:tcPr marT="45724" marB="45724"/>
                </a:tc>
              </a:tr>
              <a:tr h="640135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Bad Certificate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A certificate was</a:t>
                      </a:r>
                      <a:r>
                        <a:rPr lang="en-US" sz="1800" baseline="0" dirty="0" smtClean="0"/>
                        <a:t> corrupt(its digital signature verification failed)</a:t>
                      </a:r>
                      <a:endParaRPr lang="en-US" sz="1800" dirty="0"/>
                    </a:p>
                  </a:txBody>
                  <a:tcPr marT="45724" marB="45724"/>
                </a:tc>
              </a:tr>
              <a:tr h="37087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Unsupported certificate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The type of received</a:t>
                      </a:r>
                      <a:r>
                        <a:rPr lang="en-US" sz="1800" baseline="0" dirty="0" smtClean="0"/>
                        <a:t> certificate is not supported</a:t>
                      </a:r>
                      <a:endParaRPr lang="en-US" sz="1800" dirty="0"/>
                    </a:p>
                  </a:txBody>
                  <a:tcPr marT="45724" marB="45724"/>
                </a:tc>
              </a:tr>
              <a:tr h="37087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Certificate revoked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The signer of the certificate has revoked it</a:t>
                      </a:r>
                      <a:endParaRPr lang="en-US" sz="1800" dirty="0"/>
                    </a:p>
                  </a:txBody>
                  <a:tcPr marT="45724" marB="45724"/>
                </a:tc>
              </a:tr>
              <a:tr h="37087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Certificate expired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The received certificate has expired</a:t>
                      </a:r>
                      <a:endParaRPr lang="en-US" sz="1800" dirty="0"/>
                    </a:p>
                  </a:txBody>
                  <a:tcPr marT="45724" marB="45724"/>
                </a:tc>
              </a:tr>
              <a:tr h="914479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Close notify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Notifies</a:t>
                      </a:r>
                      <a:r>
                        <a:rPr lang="en-US" sz="1800" baseline="0" dirty="0" smtClean="0"/>
                        <a:t> that the sender will not send nay more messages in this connection. Each party must send this message before closing its side of the connection</a:t>
                      </a:r>
                      <a:endParaRPr lang="en-US" sz="1800" dirty="0"/>
                    </a:p>
                  </a:txBody>
                  <a:tcPr marT="45724" marB="45724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42B2E1-B2EC-4A0B-AE54-8CB2D4ECB8E8}" type="datetime1">
              <a:rPr lang="en-US" smtClean="0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V.madhu</a:t>
            </a:r>
            <a:r>
              <a:rPr lang="en-US" dirty="0" smtClean="0"/>
              <a:t> Viswanatham</a:t>
            </a:r>
            <a:endParaRPr lang="en-US" dirty="0"/>
          </a:p>
        </p:txBody>
      </p:sp>
      <p:sp>
        <p:nvSpPr>
          <p:cNvPr id="3072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4C48C5-93F3-4AED-83BD-632D87E272C9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smtClean="0"/>
              <a:t>Transport Layer Security(TLS)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81200" y="914400"/>
          <a:ext cx="8229600" cy="540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212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Property</a:t>
                      </a:r>
                      <a:endParaRPr lang="en-US" sz="1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SSL</a:t>
                      </a:r>
                      <a:endParaRPr lang="en-US" sz="1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TLS</a:t>
                      </a:r>
                      <a:endParaRPr lang="en-US" sz="1600" dirty="0"/>
                    </a:p>
                  </a:txBody>
                  <a:tcPr marT="45723" marB="45723"/>
                </a:tc>
              </a:tr>
              <a:tr h="4212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Version</a:t>
                      </a:r>
                      <a:endParaRPr lang="en-US" sz="1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 marT="45723" marB="45723"/>
                </a:tc>
              </a:tr>
              <a:tr h="72706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Cipher suite</a:t>
                      </a:r>
                      <a:endParaRPr lang="en-US" sz="1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Supports an algorithm </a:t>
                      </a:r>
                      <a:r>
                        <a:rPr lang="en-US" sz="1600" baseline="0" dirty="0" smtClean="0"/>
                        <a:t> “</a:t>
                      </a:r>
                      <a:r>
                        <a:rPr lang="en-US" sz="1600" baseline="0" dirty="0" err="1" smtClean="0"/>
                        <a:t>Fortezza</a:t>
                      </a:r>
                      <a:r>
                        <a:rPr lang="en-US" sz="1600" baseline="0" dirty="0" smtClean="0"/>
                        <a:t>”</a:t>
                      </a:r>
                      <a:endParaRPr lang="en-US" sz="1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Doesn’t support</a:t>
                      </a:r>
                      <a:endParaRPr lang="en-US" sz="1600" dirty="0"/>
                    </a:p>
                  </a:txBody>
                  <a:tcPr marT="45723" marB="45723"/>
                </a:tc>
              </a:tr>
              <a:tr h="10386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Cryptography secret</a:t>
                      </a:r>
                      <a:endParaRPr lang="en-US" sz="1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Computed as explained earlier</a:t>
                      </a:r>
                      <a:endParaRPr lang="en-US" sz="1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Uses a Pseudorandom function to create master secret</a:t>
                      </a:r>
                      <a:endParaRPr lang="en-US" sz="1600" dirty="0"/>
                    </a:p>
                  </a:txBody>
                  <a:tcPr marT="45723" marB="45723"/>
                </a:tc>
              </a:tr>
              <a:tr h="17984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Alert protocol</a:t>
                      </a:r>
                      <a:endParaRPr lang="en-US" sz="1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</a:t>
                      </a:r>
                      <a:r>
                        <a:rPr lang="en-US" sz="1600" baseline="0" dirty="0" smtClean="0"/>
                        <a:t> explained earlier</a:t>
                      </a:r>
                      <a:endParaRPr lang="en-US" sz="1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</a:t>
                      </a:r>
                      <a:r>
                        <a:rPr lang="en-US" sz="1600" b="1" i="1" dirty="0" smtClean="0"/>
                        <a:t>No certificate </a:t>
                      </a:r>
                      <a:r>
                        <a:rPr lang="en-US" sz="1600" b="0" i="0" dirty="0" smtClean="0"/>
                        <a:t>alert message  is deleted. The following are newly added, </a:t>
                      </a:r>
                      <a:r>
                        <a:rPr lang="en-US" sz="1600" b="1" i="1" dirty="0" smtClean="0"/>
                        <a:t>Decryption </a:t>
                      </a:r>
                      <a:r>
                        <a:rPr lang="en-US" sz="1600" b="1" i="1" dirty="0" err="1" smtClean="0"/>
                        <a:t>failed,Record</a:t>
                      </a:r>
                      <a:r>
                        <a:rPr lang="en-US" sz="1600" b="1" i="1" dirty="0" smtClean="0"/>
                        <a:t> </a:t>
                      </a:r>
                      <a:r>
                        <a:rPr lang="en-US" sz="1600" b="1" i="1" dirty="0" err="1" smtClean="0"/>
                        <a:t>overflow,Unknown</a:t>
                      </a:r>
                      <a:r>
                        <a:rPr lang="en-US" sz="1600" b="1" i="1" baseline="0" dirty="0" smtClean="0"/>
                        <a:t> </a:t>
                      </a:r>
                      <a:r>
                        <a:rPr lang="en-US" sz="1600" b="1" i="1" baseline="0" dirty="0" err="1" smtClean="0"/>
                        <a:t>CA,Decode</a:t>
                      </a:r>
                      <a:r>
                        <a:rPr lang="en-US" sz="1600" b="1" i="1" baseline="0" dirty="0" smtClean="0"/>
                        <a:t> </a:t>
                      </a:r>
                      <a:r>
                        <a:rPr lang="en-US" sz="1600" b="1" i="1" baseline="0" dirty="0" err="1" smtClean="0"/>
                        <a:t>error,internal</a:t>
                      </a:r>
                      <a:r>
                        <a:rPr lang="en-US" sz="1600" b="1" i="1" baseline="0" dirty="0" smtClean="0"/>
                        <a:t> </a:t>
                      </a:r>
                      <a:r>
                        <a:rPr lang="en-US" sz="1600" b="1" i="1" baseline="0" dirty="0" err="1" smtClean="0"/>
                        <a:t>error,Export</a:t>
                      </a:r>
                      <a:r>
                        <a:rPr lang="en-US" sz="1600" b="1" i="1" baseline="0" dirty="0" smtClean="0"/>
                        <a:t> </a:t>
                      </a:r>
                      <a:r>
                        <a:rPr lang="en-US" sz="1600" b="1" i="1" baseline="0" dirty="0" err="1" smtClean="0"/>
                        <a:t>rstriction</a:t>
                      </a:r>
                      <a:r>
                        <a:rPr lang="en-US" sz="1600" b="1" i="1" baseline="0" dirty="0" smtClean="0"/>
                        <a:t> </a:t>
                      </a:r>
                      <a:r>
                        <a:rPr lang="en-US" sz="1600" b="0" i="0" baseline="0" dirty="0" smtClean="0"/>
                        <a:t>…</a:t>
                      </a:r>
                      <a:endParaRPr lang="en-US" sz="1600" b="0" i="0" dirty="0"/>
                    </a:p>
                  </a:txBody>
                  <a:tcPr marT="45723" marB="45723"/>
                </a:tc>
              </a:tr>
              <a:tr h="5791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Record protocol</a:t>
                      </a:r>
                      <a:endParaRPr lang="en-US" sz="1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Uses MAC</a:t>
                      </a:r>
                    </a:p>
                    <a:p>
                      <a:endParaRPr lang="en-US" sz="1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Uses HMAC</a:t>
                      </a:r>
                      <a:endParaRPr lang="en-US" sz="1600" dirty="0"/>
                    </a:p>
                  </a:txBody>
                  <a:tcPr marT="45723" marB="45723"/>
                </a:tc>
              </a:tr>
              <a:tr h="42123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05A586-F22E-4A9F-A911-A39347213071}" type="datetime1">
              <a:rPr lang="en-US" smtClean="0"/>
              <a:pPr>
                <a:defRPr/>
              </a:pPr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V.madhu Viswanatham</a:t>
            </a:r>
            <a:endParaRPr lang="en-US"/>
          </a:p>
        </p:txBody>
      </p:sp>
      <p:sp>
        <p:nvSpPr>
          <p:cNvPr id="3174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8C83C-DF5C-4492-AB1B-958657C47868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9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295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smtClean="0"/>
              <a:t>Three layer Protocol</a:t>
            </a:r>
          </a:p>
          <a:p>
            <a:pPr marL="533400" indent="-533400"/>
            <a:r>
              <a:rPr lang="en-US" smtClean="0"/>
              <a:t>SSL Handshake Protocol-allows server and client to authenticate,negotiate encryption algorithm and cryptographic keys</a:t>
            </a:r>
          </a:p>
          <a:p>
            <a:pPr marL="533400" indent="-533400"/>
            <a:r>
              <a:rPr lang="en-US" smtClean="0"/>
              <a:t>SSL Record Protocol-encapsulation of higher layer protocols</a:t>
            </a:r>
          </a:p>
          <a:p>
            <a:pPr marL="533400" indent="-533400"/>
            <a:r>
              <a:rPr lang="en-US" smtClean="0"/>
              <a:t>SSL Alert protocol</a:t>
            </a:r>
          </a:p>
          <a:p>
            <a:pPr marL="533400" indent="-533400"/>
            <a:r>
              <a:rPr lang="en-US" smtClean="0"/>
              <a:t>SSL Change Cipher Spec protocol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EDC20B-75B9-42B9-BEEC-7F09B625D47A}" type="datetime1">
              <a:rPr lang="en-US" smtClean="0"/>
              <a:pPr>
                <a:defRPr/>
              </a:pPr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V.madhu Viswanatham</a:t>
            </a:r>
            <a:endParaRPr lang="en-US"/>
          </a:p>
        </p:txBody>
      </p:sp>
      <p:sp>
        <p:nvSpPr>
          <p:cNvPr id="2959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7F5109-8883-4ACF-BBFF-1BC9147C6FD5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2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SSL Architecture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EDC20B-75B9-42B9-BEEC-7F09B625D47A}" type="datetime1">
              <a:rPr lang="en-US" smtClean="0"/>
              <a:pPr>
                <a:defRPr/>
              </a:pPr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V.madhu Viswanatham</a:t>
            </a:r>
            <a:endParaRPr lang="en-US"/>
          </a:p>
        </p:txBody>
      </p:sp>
      <p:sp>
        <p:nvSpPr>
          <p:cNvPr id="2979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F9A5D2-1A13-4171-8E12-06BF8D396BC7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297990" name="Picture 4" descr="SSL%20Architecture%20p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219200"/>
            <a:ext cx="6400800" cy="4495800"/>
          </a:xfrm>
          <a:noFill/>
        </p:spPr>
      </p:pic>
    </p:spTree>
    <p:extLst>
      <p:ext uri="{BB962C8B-B14F-4D97-AF65-F5344CB8AC3E}">
        <p14:creationId xmlns:p14="http://schemas.microsoft.com/office/powerpoint/2010/main" val="225527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Handshake Protocol divided into 4 phases:</a:t>
            </a:r>
          </a:p>
          <a:p>
            <a:pPr lvl="1">
              <a:buFont typeface="Wingdings" panose="05000000000000000000" pitchFamily="2" charset="2"/>
              <a:buAutoNum type="arabicPeriod"/>
              <a:defRPr/>
            </a:pPr>
            <a:r>
              <a:rPr lang="en-US" dirty="0" smtClean="0"/>
              <a:t>Establish Security Capabilities</a:t>
            </a:r>
          </a:p>
          <a:p>
            <a:pPr lvl="1">
              <a:buFont typeface="Wingdings" panose="05000000000000000000" pitchFamily="2" charset="2"/>
              <a:buAutoNum type="arabicPeriod"/>
              <a:defRPr/>
            </a:pPr>
            <a:r>
              <a:rPr lang="en-US" dirty="0" smtClean="0"/>
              <a:t>Server Authentication and key Exchange</a:t>
            </a:r>
          </a:p>
          <a:p>
            <a:pPr lvl="1">
              <a:buFont typeface="Wingdings" panose="05000000000000000000" pitchFamily="2" charset="2"/>
              <a:buAutoNum type="arabicPeriod"/>
              <a:defRPr/>
            </a:pPr>
            <a:r>
              <a:rPr lang="en-US" dirty="0" smtClean="0"/>
              <a:t>Client Authentication and key Exchange</a:t>
            </a:r>
          </a:p>
          <a:p>
            <a:pPr lvl="1">
              <a:buFont typeface="Wingdings" panose="05000000000000000000" pitchFamily="2" charset="2"/>
              <a:buAutoNum type="arabicPeriod"/>
              <a:defRPr/>
            </a:pPr>
            <a:r>
              <a:rPr lang="en-US" dirty="0" smtClean="0"/>
              <a:t>Change </a:t>
            </a:r>
            <a:r>
              <a:rPr lang="en-US" i="1" dirty="0" err="1" smtClean="0"/>
              <a:t>CipherSpec</a:t>
            </a:r>
            <a:r>
              <a:rPr lang="en-US" dirty="0" smtClean="0"/>
              <a:t> and Finish</a:t>
            </a:r>
          </a:p>
          <a:p>
            <a:pPr marL="0" indent="0">
              <a:buNone/>
              <a:defRPr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EDC20B-75B9-42B9-BEEC-7F09B625D47A}" type="datetime1">
              <a:rPr lang="en-US" smtClean="0"/>
              <a:pPr>
                <a:defRPr/>
              </a:pPr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V.madhu Viswanatham</a:t>
            </a:r>
            <a:endParaRPr lang="en-US"/>
          </a:p>
        </p:txBody>
      </p:sp>
      <p:sp>
        <p:nvSpPr>
          <p:cNvPr id="2990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B6D8AB-62B7-4695-BB2D-9F1200BD3677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300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EDC20B-75B9-42B9-BEEC-7F09B625D47A}" type="datetime1">
              <a:rPr lang="en-US" smtClean="0"/>
              <a:pPr>
                <a:defRPr/>
              </a:pPr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V.madhu Viswanatham</a:t>
            </a:r>
            <a:endParaRPr lang="en-US"/>
          </a:p>
        </p:txBody>
      </p:sp>
      <p:sp>
        <p:nvSpPr>
          <p:cNvPr id="3000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BF8DF-9F00-4547-BC10-F6BF2CD114F3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300039" name="Picture 6" descr="f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8" t="10588" r="5455" b="31766"/>
          <a:stretch>
            <a:fillRect/>
          </a:stretch>
        </p:blipFill>
        <p:spPr bwMode="auto">
          <a:xfrm>
            <a:off x="1752600" y="1371601"/>
            <a:ext cx="8699500" cy="4684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96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EDC20B-75B9-42B9-BEEC-7F09B625D47A}" type="datetime1">
              <a:rPr lang="en-US" smtClean="0"/>
              <a:pPr>
                <a:defRPr/>
              </a:pPr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V.madhu Viswanatham</a:t>
            </a:r>
            <a:endParaRPr lang="en-US"/>
          </a:p>
        </p:txBody>
      </p:sp>
      <p:sp>
        <p:nvSpPr>
          <p:cNvPr id="3010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102559-30B1-49CB-8492-26721C8C64EC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301062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6" b="3052"/>
          <a:stretch>
            <a:fillRect/>
          </a:stretch>
        </p:blipFill>
        <p:spPr>
          <a:xfrm>
            <a:off x="3014664" y="1905000"/>
            <a:ext cx="6738937" cy="434340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490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IN" smtClean="0"/>
          </a:p>
        </p:txBody>
      </p:sp>
      <p:sp>
        <p:nvSpPr>
          <p:cNvPr id="302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EDC20B-75B9-42B9-BEEC-7F09B625D47A}" type="datetime1">
              <a:rPr lang="en-US" smtClean="0"/>
              <a:pPr>
                <a:defRPr/>
              </a:pPr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V.madhu Viswanatham</a:t>
            </a:r>
            <a:endParaRPr lang="en-US"/>
          </a:p>
        </p:txBody>
      </p:sp>
      <p:sp>
        <p:nvSpPr>
          <p:cNvPr id="3020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34F43E-7790-48D5-9C15-44194CC5B2E7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3020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839789"/>
            <a:ext cx="619283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9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463" y="1828801"/>
            <a:ext cx="8364537" cy="4297363"/>
          </a:xfrm>
        </p:spPr>
        <p:txBody>
          <a:bodyPr/>
          <a:lstStyle/>
          <a:p>
            <a:r>
              <a:rPr lang="en-IN" dirty="0" err="1" smtClean="0"/>
              <a:t>Master_secret</a:t>
            </a:r>
            <a:r>
              <a:rPr lang="en-IN" dirty="0" smtClean="0"/>
              <a:t>=</a:t>
            </a:r>
          </a:p>
          <a:p>
            <a:pPr marL="0" indent="0">
              <a:buNone/>
            </a:pPr>
            <a:r>
              <a:rPr lang="en-IN" b="1" dirty="0" smtClean="0"/>
              <a:t>MD5(</a:t>
            </a:r>
            <a:r>
              <a:rPr lang="en-IN" b="1" dirty="0" err="1" smtClean="0"/>
              <a:t>Pre_master_secret</a:t>
            </a:r>
            <a:r>
              <a:rPr lang="en-IN" b="1" dirty="0" smtClean="0"/>
              <a:t> ||SHA(‘A’||</a:t>
            </a:r>
            <a:r>
              <a:rPr lang="en-IN" b="1" dirty="0" err="1" smtClean="0"/>
              <a:t>Pre_master_secret</a:t>
            </a:r>
            <a:r>
              <a:rPr lang="en-IN" b="1" dirty="0" smtClean="0"/>
              <a:t> || </a:t>
            </a:r>
            <a:r>
              <a:rPr lang="en-IN" b="1" dirty="0" err="1" smtClean="0"/>
              <a:t>ClientHello.Random</a:t>
            </a:r>
            <a:r>
              <a:rPr lang="en-IN" b="1" dirty="0" smtClean="0"/>
              <a:t> || </a:t>
            </a:r>
            <a:r>
              <a:rPr lang="en-IN" b="1" dirty="0" err="1" smtClean="0"/>
              <a:t>ServerHello.Random</a:t>
            </a:r>
            <a:r>
              <a:rPr lang="en-IN" b="1" dirty="0" smtClean="0"/>
              <a:t>)) || MD5(</a:t>
            </a:r>
            <a:r>
              <a:rPr lang="en-IN" b="1" dirty="0" err="1" smtClean="0"/>
              <a:t>Pre_master_secret</a:t>
            </a:r>
            <a:r>
              <a:rPr lang="en-IN" b="1" dirty="0" smtClean="0"/>
              <a:t> </a:t>
            </a:r>
            <a:r>
              <a:rPr lang="en-IN" b="1" dirty="0"/>
              <a:t>||SHA</a:t>
            </a:r>
            <a:r>
              <a:rPr lang="en-IN" b="1" dirty="0" smtClean="0"/>
              <a:t>(‘BB’||</a:t>
            </a:r>
            <a:r>
              <a:rPr lang="en-IN" b="1" dirty="0" err="1"/>
              <a:t>Pre_master_secret</a:t>
            </a:r>
            <a:r>
              <a:rPr lang="en-IN" b="1" dirty="0"/>
              <a:t> || </a:t>
            </a:r>
            <a:r>
              <a:rPr lang="en-IN" b="1" dirty="0" err="1"/>
              <a:t>ClientHello.Random</a:t>
            </a:r>
            <a:r>
              <a:rPr lang="en-IN" b="1" dirty="0"/>
              <a:t> || </a:t>
            </a:r>
            <a:r>
              <a:rPr lang="en-IN" b="1" dirty="0" err="1"/>
              <a:t>ServerHello.Random</a:t>
            </a:r>
            <a:r>
              <a:rPr lang="en-IN" b="1" dirty="0"/>
              <a:t>)) </a:t>
            </a:r>
            <a:r>
              <a:rPr lang="en-IN" b="1" dirty="0" smtClean="0"/>
              <a:t>|| MD5(</a:t>
            </a:r>
            <a:r>
              <a:rPr lang="en-IN" b="1" dirty="0" err="1" smtClean="0"/>
              <a:t>Pre_master_secret</a:t>
            </a:r>
            <a:r>
              <a:rPr lang="en-IN" b="1" dirty="0" smtClean="0"/>
              <a:t> </a:t>
            </a:r>
            <a:r>
              <a:rPr lang="en-IN" b="1" dirty="0"/>
              <a:t>||SHA</a:t>
            </a:r>
            <a:r>
              <a:rPr lang="en-IN" b="1" dirty="0" smtClean="0"/>
              <a:t>(‘CCC’||</a:t>
            </a:r>
            <a:r>
              <a:rPr lang="en-IN" b="1" dirty="0" err="1"/>
              <a:t>Pre_master_secret</a:t>
            </a:r>
            <a:r>
              <a:rPr lang="en-IN" b="1" dirty="0"/>
              <a:t> || </a:t>
            </a:r>
            <a:r>
              <a:rPr lang="en-IN" b="1" dirty="0" err="1"/>
              <a:t>ClientHello.Random</a:t>
            </a:r>
            <a:r>
              <a:rPr lang="en-IN" b="1" dirty="0"/>
              <a:t> || </a:t>
            </a:r>
            <a:r>
              <a:rPr lang="en-IN" b="1" dirty="0" err="1"/>
              <a:t>ServerHello.Random</a:t>
            </a:r>
            <a:r>
              <a:rPr lang="en-IN" b="1" dirty="0"/>
              <a:t>))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7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 smtClean="0"/>
              <a:t>Key_block</a:t>
            </a:r>
            <a:r>
              <a:rPr lang="en-IN" b="1" dirty="0" smtClean="0"/>
              <a:t>=</a:t>
            </a:r>
          </a:p>
          <a:p>
            <a:pPr marL="0" indent="0">
              <a:buNone/>
            </a:pPr>
            <a:r>
              <a:rPr lang="en-IN" b="1" dirty="0" smtClean="0"/>
              <a:t>MD5(</a:t>
            </a:r>
            <a:r>
              <a:rPr lang="en-IN" b="1" dirty="0" err="1" smtClean="0"/>
              <a:t>Master_secret</a:t>
            </a:r>
            <a:r>
              <a:rPr lang="en-IN" b="1" dirty="0" smtClean="0"/>
              <a:t> </a:t>
            </a:r>
            <a:r>
              <a:rPr lang="en-IN" b="1" dirty="0"/>
              <a:t>||SHA(‘A</a:t>
            </a:r>
            <a:r>
              <a:rPr lang="en-IN" b="1" dirty="0" smtClean="0"/>
              <a:t>’||</a:t>
            </a:r>
            <a:r>
              <a:rPr lang="en-IN" b="1" dirty="0" err="1" smtClean="0"/>
              <a:t>Master_secret</a:t>
            </a:r>
            <a:r>
              <a:rPr lang="en-IN" b="1" dirty="0" smtClean="0"/>
              <a:t> </a:t>
            </a:r>
            <a:r>
              <a:rPr lang="en-IN" b="1" dirty="0"/>
              <a:t>|| </a:t>
            </a:r>
            <a:r>
              <a:rPr lang="en-IN" b="1" dirty="0" err="1"/>
              <a:t>ClientHello.Random</a:t>
            </a:r>
            <a:r>
              <a:rPr lang="en-IN" b="1" dirty="0"/>
              <a:t> || </a:t>
            </a:r>
            <a:r>
              <a:rPr lang="en-IN" b="1" dirty="0" err="1"/>
              <a:t>ServerHello.Random</a:t>
            </a:r>
            <a:r>
              <a:rPr lang="en-IN" b="1" dirty="0"/>
              <a:t>)) || </a:t>
            </a:r>
            <a:r>
              <a:rPr lang="en-IN" b="1" dirty="0" smtClean="0"/>
              <a:t>MD5(</a:t>
            </a:r>
            <a:r>
              <a:rPr lang="en-IN" b="1" dirty="0" err="1"/>
              <a:t>M</a:t>
            </a:r>
            <a:r>
              <a:rPr lang="en-IN" b="1" dirty="0" err="1" smtClean="0"/>
              <a:t>aster_secret</a:t>
            </a:r>
            <a:r>
              <a:rPr lang="en-IN" b="1" dirty="0" smtClean="0"/>
              <a:t> </a:t>
            </a:r>
            <a:r>
              <a:rPr lang="en-IN" b="1" dirty="0"/>
              <a:t>||SHA(‘BB</a:t>
            </a:r>
            <a:r>
              <a:rPr lang="en-IN" b="1" dirty="0" smtClean="0"/>
              <a:t>’||</a:t>
            </a:r>
            <a:r>
              <a:rPr lang="en-IN" b="1" dirty="0" err="1"/>
              <a:t>M</a:t>
            </a:r>
            <a:r>
              <a:rPr lang="en-IN" b="1" dirty="0" err="1" smtClean="0"/>
              <a:t>aster_secret</a:t>
            </a:r>
            <a:r>
              <a:rPr lang="en-IN" b="1" dirty="0" smtClean="0"/>
              <a:t> </a:t>
            </a:r>
            <a:r>
              <a:rPr lang="en-IN" b="1" dirty="0"/>
              <a:t>|| </a:t>
            </a:r>
            <a:r>
              <a:rPr lang="en-IN" b="1" dirty="0" err="1"/>
              <a:t>ClientHello.Random</a:t>
            </a:r>
            <a:r>
              <a:rPr lang="en-IN" b="1" dirty="0"/>
              <a:t> || </a:t>
            </a:r>
            <a:r>
              <a:rPr lang="en-IN" b="1" dirty="0" err="1"/>
              <a:t>ServerHello.Random</a:t>
            </a:r>
            <a:r>
              <a:rPr lang="en-IN" b="1" dirty="0"/>
              <a:t>)) || </a:t>
            </a:r>
            <a:r>
              <a:rPr lang="en-IN" b="1" dirty="0" smtClean="0"/>
              <a:t>MD5(</a:t>
            </a:r>
            <a:r>
              <a:rPr lang="en-IN" b="1" dirty="0" err="1"/>
              <a:t>M</a:t>
            </a:r>
            <a:r>
              <a:rPr lang="en-IN" b="1" dirty="0" err="1" smtClean="0"/>
              <a:t>aster_secret</a:t>
            </a:r>
            <a:r>
              <a:rPr lang="en-IN" b="1" dirty="0" smtClean="0"/>
              <a:t> </a:t>
            </a:r>
            <a:r>
              <a:rPr lang="en-IN" b="1" dirty="0"/>
              <a:t>||SHA(‘CCC</a:t>
            </a:r>
            <a:r>
              <a:rPr lang="en-IN" b="1" dirty="0" smtClean="0"/>
              <a:t>’||</a:t>
            </a:r>
            <a:r>
              <a:rPr lang="en-IN" b="1" dirty="0" err="1"/>
              <a:t>M</a:t>
            </a:r>
            <a:r>
              <a:rPr lang="en-IN" b="1" dirty="0" err="1" smtClean="0"/>
              <a:t>aster_secret</a:t>
            </a:r>
            <a:r>
              <a:rPr lang="en-IN" b="1" dirty="0" smtClean="0"/>
              <a:t> </a:t>
            </a:r>
            <a:r>
              <a:rPr lang="en-IN" b="1" dirty="0"/>
              <a:t>|| </a:t>
            </a:r>
            <a:r>
              <a:rPr lang="en-IN" b="1" dirty="0" err="1"/>
              <a:t>ClientHello.Random</a:t>
            </a:r>
            <a:r>
              <a:rPr lang="en-IN" b="1" dirty="0"/>
              <a:t> || </a:t>
            </a:r>
            <a:r>
              <a:rPr lang="en-IN" b="1" dirty="0" err="1"/>
              <a:t>ServerHello.Random</a:t>
            </a:r>
            <a:r>
              <a:rPr lang="en-IN" b="1" dirty="0"/>
              <a:t>))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4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Widescreen</PresentationFormat>
  <Paragraphs>121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Wingdings</vt:lpstr>
      <vt:lpstr>Office Theme</vt:lpstr>
      <vt:lpstr>SSL(Secure Socket layer)/TLS</vt:lpstr>
      <vt:lpstr>PowerPoint Presentation</vt:lpstr>
      <vt:lpstr>SSL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SSL Alert protocol-Fatal errors</vt:lpstr>
      <vt:lpstr>Non-fatal errors</vt:lpstr>
      <vt:lpstr>Transport Layer Security(TLS)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SSL(Secure Socket layer)/TLS</dc:title>
  <dc:creator>Admin</dc:creator>
  <cp:lastModifiedBy>Admin</cp:lastModifiedBy>
  <cp:revision>1</cp:revision>
  <dcterms:created xsi:type="dcterms:W3CDTF">2022-04-07T07:37:14Z</dcterms:created>
  <dcterms:modified xsi:type="dcterms:W3CDTF">2022-04-07T07:37:27Z</dcterms:modified>
</cp:coreProperties>
</file>