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6" r:id="rId4"/>
    <p:sldId id="267" r:id="rId5"/>
    <p:sldId id="268"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48CA27-6F29-4712-94FF-5F7A9AFBFF4B}"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2F253-639D-4DFA-A078-8B8EB45E1B3A}" type="slidenum">
              <a:rPr lang="en-IN" smtClean="0"/>
              <a:t>‹#›</a:t>
            </a:fld>
            <a:endParaRPr lang="en-IN"/>
          </a:p>
        </p:txBody>
      </p:sp>
    </p:spTree>
    <p:extLst>
      <p:ext uri="{BB962C8B-B14F-4D97-AF65-F5344CB8AC3E}">
        <p14:creationId xmlns:p14="http://schemas.microsoft.com/office/powerpoint/2010/main" val="300553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8CA27-6F29-4712-94FF-5F7A9AFBFF4B}"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2F253-639D-4DFA-A078-8B8EB45E1B3A}" type="slidenum">
              <a:rPr lang="en-IN" smtClean="0"/>
              <a:t>‹#›</a:t>
            </a:fld>
            <a:endParaRPr lang="en-IN"/>
          </a:p>
        </p:txBody>
      </p:sp>
    </p:spTree>
    <p:extLst>
      <p:ext uri="{BB962C8B-B14F-4D97-AF65-F5344CB8AC3E}">
        <p14:creationId xmlns:p14="http://schemas.microsoft.com/office/powerpoint/2010/main" val="577957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8CA27-6F29-4712-94FF-5F7A9AFBFF4B}"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2F253-639D-4DFA-A078-8B8EB45E1B3A}" type="slidenum">
              <a:rPr lang="en-IN" smtClean="0"/>
              <a:t>‹#›</a:t>
            </a:fld>
            <a:endParaRPr lang="en-IN"/>
          </a:p>
        </p:txBody>
      </p:sp>
    </p:spTree>
    <p:extLst>
      <p:ext uri="{BB962C8B-B14F-4D97-AF65-F5344CB8AC3E}">
        <p14:creationId xmlns:p14="http://schemas.microsoft.com/office/powerpoint/2010/main" val="194299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48CA27-6F29-4712-94FF-5F7A9AFBFF4B}"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2F253-639D-4DFA-A078-8B8EB45E1B3A}" type="slidenum">
              <a:rPr lang="en-IN" smtClean="0"/>
              <a:t>‹#›</a:t>
            </a:fld>
            <a:endParaRPr lang="en-IN"/>
          </a:p>
        </p:txBody>
      </p:sp>
    </p:spTree>
    <p:extLst>
      <p:ext uri="{BB962C8B-B14F-4D97-AF65-F5344CB8AC3E}">
        <p14:creationId xmlns:p14="http://schemas.microsoft.com/office/powerpoint/2010/main" val="20496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48CA27-6F29-4712-94FF-5F7A9AFBFF4B}"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D2F253-639D-4DFA-A078-8B8EB45E1B3A}" type="slidenum">
              <a:rPr lang="en-IN" smtClean="0"/>
              <a:t>‹#›</a:t>
            </a:fld>
            <a:endParaRPr lang="en-IN"/>
          </a:p>
        </p:txBody>
      </p:sp>
    </p:spTree>
    <p:extLst>
      <p:ext uri="{BB962C8B-B14F-4D97-AF65-F5344CB8AC3E}">
        <p14:creationId xmlns:p14="http://schemas.microsoft.com/office/powerpoint/2010/main" val="3986337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48CA27-6F29-4712-94FF-5F7A9AFBFF4B}"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D2F253-639D-4DFA-A078-8B8EB45E1B3A}" type="slidenum">
              <a:rPr lang="en-IN" smtClean="0"/>
              <a:t>‹#›</a:t>
            </a:fld>
            <a:endParaRPr lang="en-IN"/>
          </a:p>
        </p:txBody>
      </p:sp>
    </p:spTree>
    <p:extLst>
      <p:ext uri="{BB962C8B-B14F-4D97-AF65-F5344CB8AC3E}">
        <p14:creationId xmlns:p14="http://schemas.microsoft.com/office/powerpoint/2010/main" val="192828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48CA27-6F29-4712-94FF-5F7A9AFBFF4B}" type="datetimeFigureOut">
              <a:rPr lang="en-IN" smtClean="0"/>
              <a:t>12-04-2022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D2F253-639D-4DFA-A078-8B8EB45E1B3A}" type="slidenum">
              <a:rPr lang="en-IN" smtClean="0"/>
              <a:t>‹#›</a:t>
            </a:fld>
            <a:endParaRPr lang="en-IN"/>
          </a:p>
        </p:txBody>
      </p:sp>
    </p:spTree>
    <p:extLst>
      <p:ext uri="{BB962C8B-B14F-4D97-AF65-F5344CB8AC3E}">
        <p14:creationId xmlns:p14="http://schemas.microsoft.com/office/powerpoint/2010/main" val="313900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48CA27-6F29-4712-94FF-5F7A9AFBFF4B}" type="datetimeFigureOut">
              <a:rPr lang="en-IN" smtClean="0"/>
              <a:t>12-04-2022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D2F253-639D-4DFA-A078-8B8EB45E1B3A}" type="slidenum">
              <a:rPr lang="en-IN" smtClean="0"/>
              <a:t>‹#›</a:t>
            </a:fld>
            <a:endParaRPr lang="en-IN"/>
          </a:p>
        </p:txBody>
      </p:sp>
    </p:spTree>
    <p:extLst>
      <p:ext uri="{BB962C8B-B14F-4D97-AF65-F5344CB8AC3E}">
        <p14:creationId xmlns:p14="http://schemas.microsoft.com/office/powerpoint/2010/main" val="231332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8CA27-6F29-4712-94FF-5F7A9AFBFF4B}" type="datetimeFigureOut">
              <a:rPr lang="en-IN" smtClean="0"/>
              <a:t>12-04-2022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D2F253-639D-4DFA-A078-8B8EB45E1B3A}" type="slidenum">
              <a:rPr lang="en-IN" smtClean="0"/>
              <a:t>‹#›</a:t>
            </a:fld>
            <a:endParaRPr lang="en-IN"/>
          </a:p>
        </p:txBody>
      </p:sp>
    </p:spTree>
    <p:extLst>
      <p:ext uri="{BB962C8B-B14F-4D97-AF65-F5344CB8AC3E}">
        <p14:creationId xmlns:p14="http://schemas.microsoft.com/office/powerpoint/2010/main" val="2592800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8CA27-6F29-4712-94FF-5F7A9AFBFF4B}"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D2F253-639D-4DFA-A078-8B8EB45E1B3A}" type="slidenum">
              <a:rPr lang="en-IN" smtClean="0"/>
              <a:t>‹#›</a:t>
            </a:fld>
            <a:endParaRPr lang="en-IN"/>
          </a:p>
        </p:txBody>
      </p:sp>
    </p:spTree>
    <p:extLst>
      <p:ext uri="{BB962C8B-B14F-4D97-AF65-F5344CB8AC3E}">
        <p14:creationId xmlns:p14="http://schemas.microsoft.com/office/powerpoint/2010/main" val="212983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8CA27-6F29-4712-94FF-5F7A9AFBFF4B}"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D2F253-639D-4DFA-A078-8B8EB45E1B3A}" type="slidenum">
              <a:rPr lang="en-IN" smtClean="0"/>
              <a:t>‹#›</a:t>
            </a:fld>
            <a:endParaRPr lang="en-IN"/>
          </a:p>
        </p:txBody>
      </p:sp>
    </p:spTree>
    <p:extLst>
      <p:ext uri="{BB962C8B-B14F-4D97-AF65-F5344CB8AC3E}">
        <p14:creationId xmlns:p14="http://schemas.microsoft.com/office/powerpoint/2010/main" val="428093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8CA27-6F29-4712-94FF-5F7A9AFBFF4B}" type="datetimeFigureOut">
              <a:rPr lang="en-IN" smtClean="0"/>
              <a:t>12-04-2022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D2F253-639D-4DFA-A078-8B8EB45E1B3A}" type="slidenum">
              <a:rPr lang="en-IN" smtClean="0"/>
              <a:t>‹#›</a:t>
            </a:fld>
            <a:endParaRPr lang="en-IN"/>
          </a:p>
        </p:txBody>
      </p:sp>
    </p:spTree>
    <p:extLst>
      <p:ext uri="{BB962C8B-B14F-4D97-AF65-F5344CB8AC3E}">
        <p14:creationId xmlns:p14="http://schemas.microsoft.com/office/powerpoint/2010/main" val="3675505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IPSec</a:t>
            </a:r>
          </a:p>
        </p:txBody>
      </p:sp>
      <p:sp>
        <p:nvSpPr>
          <p:cNvPr id="3075" name="Content Placeholder 2"/>
          <p:cNvSpPr>
            <a:spLocks noGrp="1"/>
          </p:cNvSpPr>
          <p:nvPr>
            <p:ph idx="1"/>
          </p:nvPr>
        </p:nvSpPr>
        <p:spPr/>
        <p:txBody>
          <a:bodyPr/>
          <a:lstStyle/>
          <a:p>
            <a:pPr>
              <a:buFont typeface="Arial" panose="020B0604020202020204" pitchFamily="34" charset="0"/>
              <a:buNone/>
            </a:pPr>
            <a:r>
              <a:rPr lang="en-US" sz="2000"/>
              <a:t>Applications:</a:t>
            </a:r>
          </a:p>
          <a:p>
            <a:r>
              <a:rPr lang="en-US" sz="2000" b="1"/>
              <a:t>Source remote internet access: </a:t>
            </a:r>
            <a:r>
              <a:rPr lang="en-US" sz="2000"/>
              <a:t>Using IPSec, we can make a local call to our ISP so as to connect to our network in a secure manner from our home or office. From there we can access the corporate network facilities or access remote desktops/servers.</a:t>
            </a:r>
          </a:p>
          <a:p>
            <a:r>
              <a:rPr lang="en-US" sz="2000" b="1"/>
              <a:t>Secure branch office connectivity: </a:t>
            </a:r>
            <a:r>
              <a:rPr lang="en-US" sz="2000"/>
              <a:t>Rather than using expensive leased line we can set up an IPSec enabled network to securely connect all its branches over the internet.</a:t>
            </a:r>
          </a:p>
          <a:p>
            <a:r>
              <a:rPr lang="en-US" sz="2000" b="1"/>
              <a:t>Set up communication with other organizations: </a:t>
            </a:r>
            <a:r>
              <a:rPr lang="en-US" sz="2000"/>
              <a:t>It can be used to connect the networks of different organizations together in a secure and inexpensive fashion.</a:t>
            </a:r>
          </a:p>
        </p:txBody>
      </p:sp>
      <p:sp>
        <p:nvSpPr>
          <p:cNvPr id="4" name="Date Placeholder 3"/>
          <p:cNvSpPr>
            <a:spLocks noGrp="1"/>
          </p:cNvSpPr>
          <p:nvPr>
            <p:ph type="dt" sz="quarter" idx="10"/>
          </p:nvPr>
        </p:nvSpPr>
        <p:spPr/>
        <p:txBody>
          <a:bodyPr/>
          <a:lstStyle/>
          <a:p>
            <a:pPr>
              <a:defRPr/>
            </a:pPr>
            <a:fld id="{FD73269F-2417-4224-9450-32D469EE8CC2}" type="datetime1">
              <a:rPr lang="en-US"/>
              <a:pPr>
                <a:defRPr/>
              </a:pPr>
              <a:t>4/12/2022</a:t>
            </a:fld>
            <a:endParaRPr lang="en-US"/>
          </a:p>
        </p:txBody>
      </p:sp>
      <p:sp>
        <p:nvSpPr>
          <p:cNvPr id="5" name="Footer Placeholder 4"/>
          <p:cNvSpPr>
            <a:spLocks noGrp="1"/>
          </p:cNvSpPr>
          <p:nvPr>
            <p:ph type="ftr" sz="quarter" idx="11"/>
          </p:nvPr>
        </p:nvSpPr>
        <p:spPr/>
        <p:txBody>
          <a:bodyPr/>
          <a:lstStyle/>
          <a:p>
            <a:pPr>
              <a:defRPr/>
            </a:pPr>
            <a:r>
              <a:rPr lang="en-US"/>
              <a:t>V.Madhu Viswanatham,SCSE&lt;VIT</a:t>
            </a:r>
          </a:p>
        </p:txBody>
      </p:sp>
      <p:sp>
        <p:nvSpPr>
          <p:cNvPr id="30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404A33C-87EC-45B3-8957-5CE8CDBD9C7B}" type="slidenum">
              <a:rPr lang="en-US" sz="1200">
                <a:solidFill>
                  <a:srgbClr val="898989"/>
                </a:solidFill>
              </a:rPr>
              <a:pPr>
                <a:spcBef>
                  <a:spcPct val="0"/>
                </a:spcBef>
                <a:buFontTx/>
                <a:buNone/>
              </a:pPr>
              <a:t>1</a:t>
            </a:fld>
            <a:endParaRPr lang="en-US" sz="1200">
              <a:solidFill>
                <a:srgbClr val="898989"/>
              </a:solidFill>
            </a:endParaRPr>
          </a:p>
        </p:txBody>
      </p:sp>
    </p:spTree>
    <p:extLst>
      <p:ext uri="{BB962C8B-B14F-4D97-AF65-F5344CB8AC3E}">
        <p14:creationId xmlns:p14="http://schemas.microsoft.com/office/powerpoint/2010/main" val="7238761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Authentication Header Format(AH)</a:t>
            </a:r>
          </a:p>
        </p:txBody>
      </p:sp>
      <p:sp>
        <p:nvSpPr>
          <p:cNvPr id="9219" name="Content Placeholder 2"/>
          <p:cNvSpPr>
            <a:spLocks noGrp="1"/>
          </p:cNvSpPr>
          <p:nvPr>
            <p:ph idx="1"/>
          </p:nvPr>
        </p:nvSpPr>
        <p:spPr/>
        <p:txBody>
          <a:bodyPr/>
          <a:lstStyle/>
          <a:p>
            <a:pPr>
              <a:buFont typeface="Arial" panose="020B0604020202020204" pitchFamily="34" charset="0"/>
              <a:buNone/>
            </a:pPr>
            <a:endParaRPr lang="en-US" sz="2000"/>
          </a:p>
        </p:txBody>
      </p:sp>
      <p:sp>
        <p:nvSpPr>
          <p:cNvPr id="4" name="Date Placeholder 3"/>
          <p:cNvSpPr>
            <a:spLocks noGrp="1"/>
          </p:cNvSpPr>
          <p:nvPr>
            <p:ph type="dt" sz="quarter" idx="10"/>
          </p:nvPr>
        </p:nvSpPr>
        <p:spPr/>
        <p:txBody>
          <a:bodyPr/>
          <a:lstStyle/>
          <a:p>
            <a:pPr>
              <a:defRPr/>
            </a:pPr>
            <a:fld id="{B4810ACF-E3BA-4FE3-A878-A8F1CBAF967E}" type="datetime1">
              <a:rPr lang="en-US"/>
              <a:pPr>
                <a:defRPr/>
              </a:pPr>
              <a:t>4/12/2022</a:t>
            </a:fld>
            <a:endParaRPr lang="en-US"/>
          </a:p>
        </p:txBody>
      </p:sp>
      <p:sp>
        <p:nvSpPr>
          <p:cNvPr id="5" name="Footer Placeholder 4"/>
          <p:cNvSpPr>
            <a:spLocks noGrp="1"/>
          </p:cNvSpPr>
          <p:nvPr>
            <p:ph type="ftr" sz="quarter" idx="11"/>
          </p:nvPr>
        </p:nvSpPr>
        <p:spPr/>
        <p:txBody>
          <a:bodyPr/>
          <a:lstStyle/>
          <a:p>
            <a:pPr>
              <a:defRPr/>
            </a:pPr>
            <a:r>
              <a:rPr lang="en-US"/>
              <a:t>V.Madhu Viswanatham,SCSE&lt;VIT</a:t>
            </a:r>
          </a:p>
        </p:txBody>
      </p:sp>
      <p:sp>
        <p:nvSpPr>
          <p:cNvPr id="92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D1D1EB5-569B-4E89-AA24-834ED35670CA}" type="slidenum">
              <a:rPr lang="en-US" sz="1200">
                <a:solidFill>
                  <a:srgbClr val="898989"/>
                </a:solidFill>
              </a:rPr>
              <a:pPr>
                <a:spcBef>
                  <a:spcPct val="0"/>
                </a:spcBef>
                <a:buFontTx/>
                <a:buNone/>
              </a:pPr>
              <a:t>2</a:t>
            </a:fld>
            <a:endParaRPr lang="en-US" sz="1200">
              <a:solidFill>
                <a:srgbClr val="898989"/>
              </a:solidFill>
            </a:endParaRPr>
          </a:p>
        </p:txBody>
      </p:sp>
      <p:sp>
        <p:nvSpPr>
          <p:cNvPr id="12" name="Rectangle 11"/>
          <p:cNvSpPr/>
          <p:nvPr/>
        </p:nvSpPr>
        <p:spPr>
          <a:xfrm>
            <a:off x="2362200" y="2057400"/>
            <a:ext cx="1524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Next Header</a:t>
            </a:r>
          </a:p>
        </p:txBody>
      </p:sp>
      <p:sp>
        <p:nvSpPr>
          <p:cNvPr id="13" name="Rectangle 12"/>
          <p:cNvSpPr/>
          <p:nvPr/>
        </p:nvSpPr>
        <p:spPr>
          <a:xfrm>
            <a:off x="3886200" y="20574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Payload Length</a:t>
            </a:r>
          </a:p>
        </p:txBody>
      </p:sp>
      <p:sp>
        <p:nvSpPr>
          <p:cNvPr id="14" name="Rectangle 13"/>
          <p:cNvSpPr/>
          <p:nvPr/>
        </p:nvSpPr>
        <p:spPr>
          <a:xfrm>
            <a:off x="5486400" y="2057400"/>
            <a:ext cx="3048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Reserved</a:t>
            </a:r>
          </a:p>
        </p:txBody>
      </p:sp>
      <p:sp>
        <p:nvSpPr>
          <p:cNvPr id="15" name="Rectangle 14"/>
          <p:cNvSpPr/>
          <p:nvPr/>
        </p:nvSpPr>
        <p:spPr>
          <a:xfrm>
            <a:off x="2362200" y="2362200"/>
            <a:ext cx="617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Security Parameter Index(SPI)</a:t>
            </a:r>
          </a:p>
        </p:txBody>
      </p:sp>
      <p:sp>
        <p:nvSpPr>
          <p:cNvPr id="17" name="Rectangle 16"/>
          <p:cNvSpPr/>
          <p:nvPr/>
        </p:nvSpPr>
        <p:spPr>
          <a:xfrm>
            <a:off x="2362200" y="2743200"/>
            <a:ext cx="6248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Sequence Number</a:t>
            </a:r>
          </a:p>
        </p:txBody>
      </p:sp>
      <p:sp>
        <p:nvSpPr>
          <p:cNvPr id="18" name="Rectangle 17"/>
          <p:cNvSpPr/>
          <p:nvPr/>
        </p:nvSpPr>
        <p:spPr>
          <a:xfrm>
            <a:off x="2362200" y="3048000"/>
            <a:ext cx="617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Authenticated Data(Variable size)</a:t>
            </a:r>
          </a:p>
        </p:txBody>
      </p:sp>
    </p:spTree>
    <p:extLst>
      <p:ext uri="{BB962C8B-B14F-4D97-AF65-F5344CB8AC3E}">
        <p14:creationId xmlns:p14="http://schemas.microsoft.com/office/powerpoint/2010/main" val="215835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IN" smtClean="0"/>
          </a:p>
        </p:txBody>
      </p:sp>
      <p:graphicFrame>
        <p:nvGraphicFramePr>
          <p:cNvPr id="7" name="Content Placeholder 6"/>
          <p:cNvGraphicFramePr>
            <a:graphicFrameLocks noGrp="1"/>
          </p:cNvGraphicFramePr>
          <p:nvPr>
            <p:ph idx="1"/>
          </p:nvPr>
        </p:nvGraphicFramePr>
        <p:xfrm>
          <a:off x="1981200" y="1600201"/>
          <a:ext cx="8229600" cy="4791075"/>
        </p:xfrm>
        <a:graphic>
          <a:graphicData uri="http://schemas.openxmlformats.org/drawingml/2006/table">
            <a:tbl>
              <a:tblPr firstRow="1" bandRow="1">
                <a:tableStyleId>{5C22544A-7EE6-4342-B048-85BDC9FD1C3A}</a:tableStyleId>
              </a:tblPr>
              <a:tblGrid>
                <a:gridCol w="4114800"/>
                <a:gridCol w="4114800"/>
              </a:tblGrid>
              <a:tr h="370889">
                <a:tc>
                  <a:txBody>
                    <a:bodyPr/>
                    <a:lstStyle/>
                    <a:p>
                      <a:r>
                        <a:rPr lang="en-IN" sz="1800" dirty="0" smtClean="0"/>
                        <a:t>Field</a:t>
                      </a:r>
                      <a:endParaRPr lang="en-IN" sz="1800" dirty="0"/>
                    </a:p>
                  </a:txBody>
                  <a:tcPr marT="45726" marB="45726"/>
                </a:tc>
                <a:tc>
                  <a:txBody>
                    <a:bodyPr/>
                    <a:lstStyle/>
                    <a:p>
                      <a:r>
                        <a:rPr lang="en-IN" sz="1800" dirty="0" err="1" smtClean="0"/>
                        <a:t>descruption</a:t>
                      </a:r>
                      <a:endParaRPr lang="en-IN" sz="1800" dirty="0"/>
                    </a:p>
                  </a:txBody>
                  <a:tcPr marT="45726" marB="45726"/>
                </a:tc>
              </a:tr>
              <a:tr h="1310814">
                <a:tc>
                  <a:txBody>
                    <a:bodyPr/>
                    <a:lstStyle/>
                    <a:p>
                      <a:r>
                        <a:rPr lang="en-IN" sz="1600" dirty="0" smtClean="0"/>
                        <a:t>Next header</a:t>
                      </a:r>
                      <a:endParaRPr lang="en-IN" sz="1600" dirty="0"/>
                    </a:p>
                  </a:txBody>
                  <a:tcPr marT="45726" marB="45726"/>
                </a:tc>
                <a:tc>
                  <a:txBody>
                    <a:bodyPr/>
                    <a:lstStyle/>
                    <a:p>
                      <a:r>
                        <a:rPr lang="en-IN" sz="1600" dirty="0" smtClean="0"/>
                        <a:t>This 8-bit field identifies the type of header that immediately follows</a:t>
                      </a:r>
                      <a:r>
                        <a:rPr lang="en-IN" sz="1600" baseline="0" dirty="0" smtClean="0"/>
                        <a:t> the  </a:t>
                      </a:r>
                      <a:r>
                        <a:rPr lang="en-IN" sz="1600" baseline="0" dirty="0" err="1" smtClean="0"/>
                        <a:t>the</a:t>
                      </a:r>
                      <a:r>
                        <a:rPr lang="en-IN" sz="1600" baseline="0" dirty="0" smtClean="0"/>
                        <a:t> AH. For example if and ESP header follows the </a:t>
                      </a:r>
                      <a:r>
                        <a:rPr lang="en-IN" sz="1600" baseline="0" dirty="0" err="1" smtClean="0"/>
                        <a:t>AH,this</a:t>
                      </a:r>
                      <a:r>
                        <a:rPr lang="en-IN" sz="1600" baseline="0" dirty="0" smtClean="0"/>
                        <a:t> contains the value  50,whereas if another AH  follows this AH, this field contains the  51</a:t>
                      </a:r>
                      <a:endParaRPr lang="en-IN" sz="1600" dirty="0"/>
                    </a:p>
                  </a:txBody>
                  <a:tcPr marT="45726" marB="45726"/>
                </a:tc>
              </a:tr>
              <a:tr h="579197">
                <a:tc>
                  <a:txBody>
                    <a:bodyPr/>
                    <a:lstStyle/>
                    <a:p>
                      <a:r>
                        <a:rPr lang="en-IN" sz="1600" dirty="0" smtClean="0"/>
                        <a:t>Payload length</a:t>
                      </a:r>
                      <a:endParaRPr lang="en-IN" sz="1600" dirty="0"/>
                    </a:p>
                  </a:txBody>
                  <a:tcPr marT="45726" marB="45726"/>
                </a:tc>
                <a:tc>
                  <a:txBody>
                    <a:bodyPr/>
                    <a:lstStyle/>
                    <a:p>
                      <a:r>
                        <a:rPr lang="en-IN" sz="1600" dirty="0" smtClean="0"/>
                        <a:t>This 8 bit </a:t>
                      </a:r>
                      <a:r>
                        <a:rPr lang="en-IN" sz="1600" dirty="0" err="1" smtClean="0"/>
                        <a:t>fiueld</a:t>
                      </a:r>
                      <a:r>
                        <a:rPr lang="en-IN" sz="1600" dirty="0" smtClean="0"/>
                        <a:t> contains the  length of AH in 32 bit words minus 2.</a:t>
                      </a:r>
                      <a:endParaRPr lang="en-IN" sz="1600" dirty="0"/>
                    </a:p>
                  </a:txBody>
                  <a:tcPr marT="45726" marB="45726"/>
                </a:tc>
              </a:tr>
              <a:tr h="2530175">
                <a:tc>
                  <a:txBody>
                    <a:bodyPr/>
                    <a:lstStyle/>
                    <a:p>
                      <a:r>
                        <a:rPr lang="en-IN" sz="1600" dirty="0" smtClean="0"/>
                        <a:t>Reserved</a:t>
                      </a:r>
                    </a:p>
                    <a:p>
                      <a:r>
                        <a:rPr lang="en-IN" sz="1600" dirty="0" smtClean="0"/>
                        <a:t>Security parameter Index(SPI)</a:t>
                      </a:r>
                    </a:p>
                    <a:p>
                      <a:endParaRPr lang="en-IN" sz="1600" dirty="0" smtClean="0"/>
                    </a:p>
                    <a:p>
                      <a:endParaRPr lang="en-IN" sz="1600" dirty="0" smtClean="0"/>
                    </a:p>
                    <a:p>
                      <a:endParaRPr lang="en-IN" sz="1600" dirty="0" smtClean="0"/>
                    </a:p>
                    <a:p>
                      <a:endParaRPr lang="en-IN" sz="1600" dirty="0" smtClean="0"/>
                    </a:p>
                    <a:p>
                      <a:endParaRPr lang="en-IN" sz="1600" dirty="0" smtClean="0"/>
                    </a:p>
                    <a:p>
                      <a:r>
                        <a:rPr lang="en-IN" sz="1600" dirty="0" smtClean="0"/>
                        <a:t>Sequence number</a:t>
                      </a:r>
                    </a:p>
                    <a:p>
                      <a:endParaRPr lang="en-IN" sz="1600" dirty="0" smtClean="0"/>
                    </a:p>
                    <a:p>
                      <a:r>
                        <a:rPr lang="en-IN" sz="1600" dirty="0" smtClean="0"/>
                        <a:t>Authenticated</a:t>
                      </a:r>
                      <a:r>
                        <a:rPr lang="en-IN" sz="1600" baseline="0" dirty="0" smtClean="0"/>
                        <a:t> data</a:t>
                      </a:r>
                      <a:endParaRPr lang="en-IN" sz="1600" dirty="0" smtClean="0"/>
                    </a:p>
                  </a:txBody>
                  <a:tcPr marT="45726" marB="45726"/>
                </a:tc>
                <a:tc>
                  <a:txBody>
                    <a:bodyPr/>
                    <a:lstStyle/>
                    <a:p>
                      <a:r>
                        <a:rPr lang="en-IN" sz="1600" dirty="0" smtClean="0"/>
                        <a:t> This 16 bit field is reserved for future use.</a:t>
                      </a:r>
                    </a:p>
                    <a:p>
                      <a:r>
                        <a:rPr lang="en-IN" sz="1600" dirty="0" smtClean="0"/>
                        <a:t>This 32</a:t>
                      </a:r>
                      <a:r>
                        <a:rPr lang="en-IN" sz="1600" baseline="0" dirty="0" smtClean="0"/>
                        <a:t> bit field is used in combination with the source and destination addresses as well as the </a:t>
                      </a:r>
                      <a:r>
                        <a:rPr lang="en-IN" sz="1600" baseline="0" dirty="0" err="1" smtClean="0"/>
                        <a:t>IPSEc</a:t>
                      </a:r>
                      <a:r>
                        <a:rPr lang="en-IN" sz="1600" baseline="0" dirty="0" smtClean="0"/>
                        <a:t> protocol used (AH or ESP) to uniquely identifies the Security association  for the traffic  to which  a </a:t>
                      </a:r>
                      <a:r>
                        <a:rPr lang="en-IN" sz="1600" baseline="0" dirty="0" err="1" smtClean="0"/>
                        <a:t>datatagram</a:t>
                      </a:r>
                      <a:r>
                        <a:rPr lang="en-IN" sz="1600" baseline="0" dirty="0" smtClean="0"/>
                        <a:t> belongs.</a:t>
                      </a:r>
                    </a:p>
                    <a:p>
                      <a:endParaRPr lang="en-IN" sz="1600" baseline="0" dirty="0" smtClean="0"/>
                    </a:p>
                    <a:p>
                      <a:r>
                        <a:rPr lang="en-IN" sz="1600" baseline="0" dirty="0" smtClean="0"/>
                        <a:t> This 32 bit field is used to prevent replay attacks.</a:t>
                      </a:r>
                    </a:p>
                    <a:p>
                      <a:r>
                        <a:rPr lang="en-IN" sz="1600" baseline="0" dirty="0" smtClean="0"/>
                        <a:t> This variable length </a:t>
                      </a:r>
                      <a:r>
                        <a:rPr lang="en-IN" sz="1600" baseline="0" smtClean="0"/>
                        <a:t>size field</a:t>
                      </a:r>
                      <a:endParaRPr lang="en-IN" sz="1600" dirty="0"/>
                    </a:p>
                  </a:txBody>
                  <a:tcPr marT="45726" marB="45726"/>
                </a:tc>
              </a:tr>
            </a:tbl>
          </a:graphicData>
        </a:graphic>
      </p:graphicFrame>
      <p:sp>
        <p:nvSpPr>
          <p:cNvPr id="4" name="Date Placeholder 3"/>
          <p:cNvSpPr>
            <a:spLocks noGrp="1"/>
          </p:cNvSpPr>
          <p:nvPr>
            <p:ph type="dt" sz="quarter" idx="10"/>
          </p:nvPr>
        </p:nvSpPr>
        <p:spPr/>
        <p:txBody>
          <a:bodyPr/>
          <a:lstStyle/>
          <a:p>
            <a:pPr>
              <a:defRPr/>
            </a:pPr>
            <a:fld id="{A136C5C6-4DEB-4C49-A4D4-B94797D5DA73}" type="datetime1">
              <a:rPr lang="en-US" smtClean="0"/>
              <a:pPr>
                <a:defRPr/>
              </a:pPr>
              <a:t>4/12/2022</a:t>
            </a:fld>
            <a:endParaRPr lang="en-US"/>
          </a:p>
        </p:txBody>
      </p:sp>
      <p:sp>
        <p:nvSpPr>
          <p:cNvPr id="5" name="Footer Placeholder 4"/>
          <p:cNvSpPr>
            <a:spLocks noGrp="1"/>
          </p:cNvSpPr>
          <p:nvPr>
            <p:ph type="ftr" sz="quarter" idx="11"/>
          </p:nvPr>
        </p:nvSpPr>
        <p:spPr/>
        <p:txBody>
          <a:bodyPr/>
          <a:lstStyle/>
          <a:p>
            <a:pPr>
              <a:defRPr/>
            </a:pPr>
            <a:r>
              <a:rPr lang="en-US" smtClean="0"/>
              <a:t>V.Madhu Viswanatham,SCSE&lt;VIT</a:t>
            </a:r>
            <a:endParaRPr lang="en-US"/>
          </a:p>
        </p:txBody>
      </p:sp>
      <p:sp>
        <p:nvSpPr>
          <p:cNvPr id="102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00ECCE-C9C8-4D0A-94CC-3CCAA2D27521}" type="slidenum">
              <a:rPr lang="en-US" sz="1200">
                <a:solidFill>
                  <a:srgbClr val="898989"/>
                </a:solidFill>
              </a:rPr>
              <a:pPr>
                <a:spcBef>
                  <a:spcPct val="0"/>
                </a:spcBef>
                <a:buFontTx/>
                <a:buNone/>
              </a:pPr>
              <a:t>3</a:t>
            </a:fld>
            <a:endParaRPr lang="en-US" sz="1200">
              <a:solidFill>
                <a:srgbClr val="898989"/>
              </a:solidFill>
            </a:endParaRPr>
          </a:p>
        </p:txBody>
      </p:sp>
    </p:spTree>
    <p:extLst>
      <p:ext uri="{BB962C8B-B14F-4D97-AF65-F5344CB8AC3E}">
        <p14:creationId xmlns:p14="http://schemas.microsoft.com/office/powerpoint/2010/main" val="142737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200"/>
              <a:t>Encapsulating Security Payload(ESP) format</a:t>
            </a:r>
          </a:p>
        </p:txBody>
      </p:sp>
      <p:sp>
        <p:nvSpPr>
          <p:cNvPr id="11267" name="Content Placeholder 2"/>
          <p:cNvSpPr>
            <a:spLocks noGrp="1"/>
          </p:cNvSpPr>
          <p:nvPr>
            <p:ph idx="1"/>
          </p:nvPr>
        </p:nvSpPr>
        <p:spPr/>
        <p:txBody>
          <a:bodyPr/>
          <a:lstStyle/>
          <a:p>
            <a:pPr>
              <a:buFont typeface="Arial" panose="020B0604020202020204" pitchFamily="34" charset="0"/>
              <a:buNone/>
            </a:pPr>
            <a:endParaRPr lang="en-US" sz="2400"/>
          </a:p>
        </p:txBody>
      </p:sp>
      <p:sp>
        <p:nvSpPr>
          <p:cNvPr id="4" name="Date Placeholder 3"/>
          <p:cNvSpPr>
            <a:spLocks noGrp="1"/>
          </p:cNvSpPr>
          <p:nvPr>
            <p:ph type="dt" sz="quarter" idx="10"/>
          </p:nvPr>
        </p:nvSpPr>
        <p:spPr/>
        <p:txBody>
          <a:bodyPr/>
          <a:lstStyle/>
          <a:p>
            <a:pPr>
              <a:defRPr/>
            </a:pPr>
            <a:fld id="{FB320EA8-701F-4043-800C-EB8C44D18975}" type="datetime1">
              <a:rPr lang="en-US"/>
              <a:pPr>
                <a:defRPr/>
              </a:pPr>
              <a:t>4/12/2022</a:t>
            </a:fld>
            <a:endParaRPr lang="en-US"/>
          </a:p>
        </p:txBody>
      </p:sp>
      <p:sp>
        <p:nvSpPr>
          <p:cNvPr id="5" name="Footer Placeholder 4"/>
          <p:cNvSpPr>
            <a:spLocks noGrp="1"/>
          </p:cNvSpPr>
          <p:nvPr>
            <p:ph type="ftr" sz="quarter" idx="11"/>
          </p:nvPr>
        </p:nvSpPr>
        <p:spPr/>
        <p:txBody>
          <a:bodyPr/>
          <a:lstStyle/>
          <a:p>
            <a:pPr>
              <a:defRPr/>
            </a:pPr>
            <a:r>
              <a:rPr lang="en-US"/>
              <a:t>V.Madhu Viswanatham,SCSE&lt;VIT</a:t>
            </a:r>
          </a:p>
        </p:txBody>
      </p:sp>
      <p:sp>
        <p:nvSpPr>
          <p:cNvPr id="112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4DFB3E0-B0EB-44E6-BABB-51746576B529}" type="slidenum">
              <a:rPr lang="en-US" sz="1200">
                <a:solidFill>
                  <a:srgbClr val="898989"/>
                </a:solidFill>
              </a:rPr>
              <a:pPr>
                <a:spcBef>
                  <a:spcPct val="0"/>
                </a:spcBef>
                <a:buFontTx/>
                <a:buNone/>
              </a:pPr>
              <a:t>4</a:t>
            </a:fld>
            <a:endParaRPr lang="en-US" sz="1200">
              <a:solidFill>
                <a:srgbClr val="898989"/>
              </a:solidFill>
            </a:endParaRPr>
          </a:p>
        </p:txBody>
      </p:sp>
      <p:sp>
        <p:nvSpPr>
          <p:cNvPr id="7" name="Rectangle 6"/>
          <p:cNvSpPr/>
          <p:nvPr/>
        </p:nvSpPr>
        <p:spPr>
          <a:xfrm>
            <a:off x="2209800" y="2057400"/>
            <a:ext cx="7543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Security Parameter Index(SPI)</a:t>
            </a:r>
          </a:p>
        </p:txBody>
      </p:sp>
      <p:sp>
        <p:nvSpPr>
          <p:cNvPr id="9" name="Rectangle 8"/>
          <p:cNvSpPr/>
          <p:nvPr/>
        </p:nvSpPr>
        <p:spPr>
          <a:xfrm>
            <a:off x="2209800" y="2590800"/>
            <a:ext cx="7543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Sequence Number</a:t>
            </a:r>
          </a:p>
        </p:txBody>
      </p:sp>
      <p:sp>
        <p:nvSpPr>
          <p:cNvPr id="12" name="Rectangle 11"/>
          <p:cNvSpPr/>
          <p:nvPr/>
        </p:nvSpPr>
        <p:spPr>
          <a:xfrm>
            <a:off x="2209800" y="3048000"/>
            <a:ext cx="7543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Payload data(variable size)</a:t>
            </a:r>
          </a:p>
        </p:txBody>
      </p:sp>
      <p:sp>
        <p:nvSpPr>
          <p:cNvPr id="13" name="Rectangle 12"/>
          <p:cNvSpPr/>
          <p:nvPr/>
        </p:nvSpPr>
        <p:spPr>
          <a:xfrm>
            <a:off x="2209800" y="3733800"/>
            <a:ext cx="3810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Padding(0-255 bytes)</a:t>
            </a:r>
          </a:p>
        </p:txBody>
      </p:sp>
      <p:sp>
        <p:nvSpPr>
          <p:cNvPr id="14" name="Rectangle 13"/>
          <p:cNvSpPr/>
          <p:nvPr/>
        </p:nvSpPr>
        <p:spPr>
          <a:xfrm>
            <a:off x="6019800" y="37338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Padding Length</a:t>
            </a:r>
          </a:p>
        </p:txBody>
      </p:sp>
      <p:sp>
        <p:nvSpPr>
          <p:cNvPr id="15" name="Rectangle 14"/>
          <p:cNvSpPr/>
          <p:nvPr/>
        </p:nvSpPr>
        <p:spPr>
          <a:xfrm>
            <a:off x="8305800" y="3733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Next Header</a:t>
            </a:r>
          </a:p>
        </p:txBody>
      </p:sp>
      <p:sp>
        <p:nvSpPr>
          <p:cNvPr id="17" name="Rectangle 16"/>
          <p:cNvSpPr/>
          <p:nvPr/>
        </p:nvSpPr>
        <p:spPr>
          <a:xfrm>
            <a:off x="2209800" y="4114800"/>
            <a:ext cx="7543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Authenticated data (Variable Size)</a:t>
            </a:r>
          </a:p>
        </p:txBody>
      </p:sp>
    </p:spTree>
    <p:extLst>
      <p:ext uri="{BB962C8B-B14F-4D97-AF65-F5344CB8AC3E}">
        <p14:creationId xmlns:p14="http://schemas.microsoft.com/office/powerpoint/2010/main" val="4230160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endParaRPr lang="en-IN" smtClean="0"/>
          </a:p>
        </p:txBody>
      </p:sp>
      <p:graphicFrame>
        <p:nvGraphicFramePr>
          <p:cNvPr id="7" name="Content Placeholder 6"/>
          <p:cNvGraphicFramePr>
            <a:graphicFrameLocks noGrp="1"/>
          </p:cNvGraphicFramePr>
          <p:nvPr>
            <p:ph idx="1"/>
          </p:nvPr>
        </p:nvGraphicFramePr>
        <p:xfrm>
          <a:off x="1981200" y="1600201"/>
          <a:ext cx="8229600" cy="4791075"/>
        </p:xfrm>
        <a:graphic>
          <a:graphicData uri="http://schemas.openxmlformats.org/drawingml/2006/table">
            <a:tbl>
              <a:tblPr firstRow="1" bandRow="1">
                <a:tableStyleId>{5C22544A-7EE6-4342-B048-85BDC9FD1C3A}</a:tableStyleId>
              </a:tblPr>
              <a:tblGrid>
                <a:gridCol w="4114800"/>
                <a:gridCol w="4114800"/>
              </a:tblGrid>
              <a:tr h="370889">
                <a:tc>
                  <a:txBody>
                    <a:bodyPr/>
                    <a:lstStyle/>
                    <a:p>
                      <a:r>
                        <a:rPr lang="en-IN" sz="1800" dirty="0" smtClean="0"/>
                        <a:t>Field</a:t>
                      </a:r>
                      <a:endParaRPr lang="en-IN" sz="1800" dirty="0"/>
                    </a:p>
                  </a:txBody>
                  <a:tcPr marT="45726" marB="45726"/>
                </a:tc>
                <a:tc>
                  <a:txBody>
                    <a:bodyPr/>
                    <a:lstStyle/>
                    <a:p>
                      <a:r>
                        <a:rPr lang="en-IN" sz="1800" dirty="0" err="1" smtClean="0"/>
                        <a:t>descruption</a:t>
                      </a:r>
                      <a:endParaRPr lang="en-IN" sz="1800" dirty="0"/>
                    </a:p>
                  </a:txBody>
                  <a:tcPr marT="45726" marB="45726"/>
                </a:tc>
              </a:tr>
              <a:tr h="1310814">
                <a:tc>
                  <a:txBody>
                    <a:bodyPr/>
                    <a:lstStyle/>
                    <a:p>
                      <a:r>
                        <a:rPr lang="en-IN" sz="1600" dirty="0" smtClean="0"/>
                        <a:t>Next header</a:t>
                      </a:r>
                      <a:endParaRPr lang="en-IN" sz="1600" dirty="0"/>
                    </a:p>
                  </a:txBody>
                  <a:tcPr marT="45726" marB="45726"/>
                </a:tc>
                <a:tc>
                  <a:txBody>
                    <a:bodyPr/>
                    <a:lstStyle/>
                    <a:p>
                      <a:r>
                        <a:rPr lang="en-IN" sz="1600" dirty="0" smtClean="0"/>
                        <a:t>This 8-bit field identifies the type of header that immediately follows</a:t>
                      </a:r>
                      <a:r>
                        <a:rPr lang="en-IN" sz="1600" baseline="0" dirty="0" smtClean="0"/>
                        <a:t> the  </a:t>
                      </a:r>
                      <a:r>
                        <a:rPr lang="en-IN" sz="1600" baseline="0" dirty="0" err="1" smtClean="0"/>
                        <a:t>the</a:t>
                      </a:r>
                      <a:r>
                        <a:rPr lang="en-IN" sz="1600" baseline="0" dirty="0" smtClean="0"/>
                        <a:t> AH. For example if and ESP header follows the </a:t>
                      </a:r>
                      <a:r>
                        <a:rPr lang="en-IN" sz="1600" baseline="0" dirty="0" err="1" smtClean="0"/>
                        <a:t>AH,this</a:t>
                      </a:r>
                      <a:r>
                        <a:rPr lang="en-IN" sz="1600" baseline="0" dirty="0" smtClean="0"/>
                        <a:t> contains the value  50,whereas if another AH  follows this AH, this field contains the  51</a:t>
                      </a:r>
                      <a:endParaRPr lang="en-IN" sz="1600" dirty="0"/>
                    </a:p>
                  </a:txBody>
                  <a:tcPr marT="45726" marB="45726"/>
                </a:tc>
              </a:tr>
              <a:tr h="579197">
                <a:tc>
                  <a:txBody>
                    <a:bodyPr/>
                    <a:lstStyle/>
                    <a:p>
                      <a:r>
                        <a:rPr lang="en-IN" sz="1600" dirty="0" smtClean="0"/>
                        <a:t>Payload length</a:t>
                      </a:r>
                      <a:endParaRPr lang="en-IN" sz="1600" dirty="0"/>
                    </a:p>
                  </a:txBody>
                  <a:tcPr marT="45726" marB="45726"/>
                </a:tc>
                <a:tc>
                  <a:txBody>
                    <a:bodyPr/>
                    <a:lstStyle/>
                    <a:p>
                      <a:r>
                        <a:rPr lang="en-IN" sz="1600" dirty="0" smtClean="0"/>
                        <a:t>This 8 bit </a:t>
                      </a:r>
                      <a:r>
                        <a:rPr lang="en-IN" sz="1600" dirty="0" err="1" smtClean="0"/>
                        <a:t>fiueld</a:t>
                      </a:r>
                      <a:r>
                        <a:rPr lang="en-IN" sz="1600" dirty="0" smtClean="0"/>
                        <a:t> contains the  length of AH in 32 bit words minus 2.</a:t>
                      </a:r>
                      <a:endParaRPr lang="en-IN" sz="1600" dirty="0"/>
                    </a:p>
                  </a:txBody>
                  <a:tcPr marT="45726" marB="45726"/>
                </a:tc>
              </a:tr>
              <a:tr h="2530175">
                <a:tc>
                  <a:txBody>
                    <a:bodyPr/>
                    <a:lstStyle/>
                    <a:p>
                      <a:r>
                        <a:rPr lang="en-IN" sz="1600" dirty="0" smtClean="0"/>
                        <a:t>Reserved</a:t>
                      </a:r>
                    </a:p>
                    <a:p>
                      <a:r>
                        <a:rPr lang="en-IN" sz="1600" dirty="0" smtClean="0"/>
                        <a:t>Security parameter Index(SPI)</a:t>
                      </a:r>
                    </a:p>
                    <a:p>
                      <a:endParaRPr lang="en-IN" sz="1600" dirty="0" smtClean="0"/>
                    </a:p>
                    <a:p>
                      <a:endParaRPr lang="en-IN" sz="1600" dirty="0" smtClean="0"/>
                    </a:p>
                    <a:p>
                      <a:endParaRPr lang="en-IN" sz="1600" dirty="0" smtClean="0"/>
                    </a:p>
                    <a:p>
                      <a:endParaRPr lang="en-IN" sz="1600" dirty="0" smtClean="0"/>
                    </a:p>
                    <a:p>
                      <a:endParaRPr lang="en-IN" sz="1600" dirty="0" smtClean="0"/>
                    </a:p>
                    <a:p>
                      <a:r>
                        <a:rPr lang="en-IN" sz="1600" dirty="0" smtClean="0"/>
                        <a:t>Sequence number</a:t>
                      </a:r>
                    </a:p>
                    <a:p>
                      <a:endParaRPr lang="en-IN" sz="1600" dirty="0" smtClean="0"/>
                    </a:p>
                    <a:p>
                      <a:r>
                        <a:rPr lang="en-IN" sz="1600" dirty="0" smtClean="0"/>
                        <a:t>Authenticated</a:t>
                      </a:r>
                      <a:r>
                        <a:rPr lang="en-IN" sz="1600" baseline="0" dirty="0" smtClean="0"/>
                        <a:t> data</a:t>
                      </a:r>
                      <a:endParaRPr lang="en-IN" sz="1600" dirty="0" smtClean="0"/>
                    </a:p>
                  </a:txBody>
                  <a:tcPr marT="45726" marB="45726"/>
                </a:tc>
                <a:tc>
                  <a:txBody>
                    <a:bodyPr/>
                    <a:lstStyle/>
                    <a:p>
                      <a:r>
                        <a:rPr lang="en-IN" sz="1600" dirty="0" smtClean="0"/>
                        <a:t> This 16 bit field is reserved for future use.</a:t>
                      </a:r>
                    </a:p>
                    <a:p>
                      <a:r>
                        <a:rPr lang="en-IN" sz="1600" dirty="0" smtClean="0"/>
                        <a:t>This 32</a:t>
                      </a:r>
                      <a:r>
                        <a:rPr lang="en-IN" sz="1600" baseline="0" dirty="0" smtClean="0"/>
                        <a:t> bit field is used in combination with the source and destination addresses as well as the </a:t>
                      </a:r>
                      <a:r>
                        <a:rPr lang="en-IN" sz="1600" baseline="0" dirty="0" err="1" smtClean="0"/>
                        <a:t>IPSEc</a:t>
                      </a:r>
                      <a:r>
                        <a:rPr lang="en-IN" sz="1600" baseline="0" dirty="0" smtClean="0"/>
                        <a:t> protocol used (AH or ESP) to uniquely identifies the Security association  for the traffic  to which  a </a:t>
                      </a:r>
                      <a:r>
                        <a:rPr lang="en-IN" sz="1600" baseline="0" dirty="0" err="1" smtClean="0"/>
                        <a:t>datatagram</a:t>
                      </a:r>
                      <a:r>
                        <a:rPr lang="en-IN" sz="1600" baseline="0" dirty="0" smtClean="0"/>
                        <a:t> belongs.</a:t>
                      </a:r>
                    </a:p>
                    <a:p>
                      <a:endParaRPr lang="en-IN" sz="1600" baseline="0" dirty="0" smtClean="0"/>
                    </a:p>
                    <a:p>
                      <a:r>
                        <a:rPr lang="en-IN" sz="1600" baseline="0" dirty="0" smtClean="0"/>
                        <a:t> This 32 bit field is used to prevent replay attacks.</a:t>
                      </a:r>
                    </a:p>
                    <a:p>
                      <a:r>
                        <a:rPr lang="en-IN" sz="1600" baseline="0" dirty="0" smtClean="0"/>
                        <a:t> This variable length </a:t>
                      </a:r>
                      <a:r>
                        <a:rPr lang="en-IN" sz="1600" baseline="0" smtClean="0"/>
                        <a:t>size field</a:t>
                      </a:r>
                      <a:endParaRPr lang="en-IN" sz="1600" dirty="0"/>
                    </a:p>
                  </a:txBody>
                  <a:tcPr marT="45726" marB="45726"/>
                </a:tc>
              </a:tr>
            </a:tbl>
          </a:graphicData>
        </a:graphic>
      </p:graphicFrame>
      <p:sp>
        <p:nvSpPr>
          <p:cNvPr id="4" name="Date Placeholder 3"/>
          <p:cNvSpPr>
            <a:spLocks noGrp="1"/>
          </p:cNvSpPr>
          <p:nvPr>
            <p:ph type="dt" sz="quarter" idx="10"/>
          </p:nvPr>
        </p:nvSpPr>
        <p:spPr/>
        <p:txBody>
          <a:bodyPr/>
          <a:lstStyle/>
          <a:p>
            <a:pPr>
              <a:defRPr/>
            </a:pPr>
            <a:fld id="{A136C5C6-4DEB-4C49-A4D4-B94797D5DA73}" type="datetime1">
              <a:rPr lang="en-US" smtClean="0"/>
              <a:pPr>
                <a:defRPr/>
              </a:pPr>
              <a:t>4/12/2022</a:t>
            </a:fld>
            <a:endParaRPr lang="en-US"/>
          </a:p>
        </p:txBody>
      </p:sp>
      <p:sp>
        <p:nvSpPr>
          <p:cNvPr id="5" name="Footer Placeholder 4"/>
          <p:cNvSpPr>
            <a:spLocks noGrp="1"/>
          </p:cNvSpPr>
          <p:nvPr>
            <p:ph type="ftr" sz="quarter" idx="11"/>
          </p:nvPr>
        </p:nvSpPr>
        <p:spPr/>
        <p:txBody>
          <a:bodyPr/>
          <a:lstStyle/>
          <a:p>
            <a:pPr>
              <a:defRPr/>
            </a:pPr>
            <a:r>
              <a:rPr lang="en-US" smtClean="0"/>
              <a:t>V.Madhu Viswanatham,SCSE&lt;VIT</a:t>
            </a:r>
            <a:endParaRPr lang="en-US"/>
          </a:p>
        </p:txBody>
      </p:sp>
      <p:sp>
        <p:nvSpPr>
          <p:cNvPr id="102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00ECCE-C9C8-4D0A-94CC-3CCAA2D27521}" type="slidenum">
              <a:rPr lang="en-US" sz="1200">
                <a:solidFill>
                  <a:srgbClr val="898989"/>
                </a:solidFill>
              </a:rPr>
              <a:pPr>
                <a:spcBef>
                  <a:spcPct val="0"/>
                </a:spcBef>
                <a:buFontTx/>
                <a:buNone/>
              </a:pPr>
              <a:t>5</a:t>
            </a:fld>
            <a:endParaRPr lang="en-US" sz="1200">
              <a:solidFill>
                <a:srgbClr val="898989"/>
              </a:solidFill>
            </a:endParaRPr>
          </a:p>
        </p:txBody>
      </p:sp>
    </p:spTree>
    <p:extLst>
      <p:ext uri="{BB962C8B-B14F-4D97-AF65-F5344CB8AC3E}">
        <p14:creationId xmlns:p14="http://schemas.microsoft.com/office/powerpoint/2010/main" val="3856319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US" smtClean="0"/>
          </a:p>
        </p:txBody>
      </p:sp>
      <p:sp>
        <p:nvSpPr>
          <p:cNvPr id="5123" name="Content Placeholder 2"/>
          <p:cNvSpPr>
            <a:spLocks noGrp="1"/>
          </p:cNvSpPr>
          <p:nvPr>
            <p:ph idx="1"/>
          </p:nvPr>
        </p:nvSpPr>
        <p:spPr/>
        <p:txBody>
          <a:bodyPr/>
          <a:lstStyle/>
          <a:p>
            <a:pPr>
              <a:buFont typeface="Arial" panose="020B0604020202020204" pitchFamily="34" charset="0"/>
              <a:buNone/>
            </a:pPr>
            <a:r>
              <a:rPr lang="en-US" b="1" smtClean="0"/>
              <a:t>IPSec tunnel mode:</a:t>
            </a:r>
          </a:p>
          <a:p>
            <a:pPr>
              <a:buFont typeface="Arial" panose="020B0604020202020204" pitchFamily="34" charset="0"/>
              <a:buNone/>
            </a:pPr>
            <a:endParaRPr lang="en-US" smtClean="0"/>
          </a:p>
        </p:txBody>
      </p:sp>
      <p:sp>
        <p:nvSpPr>
          <p:cNvPr id="4" name="Date Placeholder 3"/>
          <p:cNvSpPr>
            <a:spLocks noGrp="1"/>
          </p:cNvSpPr>
          <p:nvPr>
            <p:ph type="dt" sz="quarter" idx="10"/>
          </p:nvPr>
        </p:nvSpPr>
        <p:spPr/>
        <p:txBody>
          <a:bodyPr/>
          <a:lstStyle/>
          <a:p>
            <a:pPr>
              <a:defRPr/>
            </a:pPr>
            <a:fld id="{90D9E178-1E0E-4B20-BE03-58E50788D037}" type="datetime1">
              <a:rPr lang="en-US"/>
              <a:pPr>
                <a:defRPr/>
              </a:pPr>
              <a:t>4/12/2022</a:t>
            </a:fld>
            <a:endParaRPr lang="en-US"/>
          </a:p>
        </p:txBody>
      </p:sp>
      <p:sp>
        <p:nvSpPr>
          <p:cNvPr id="5" name="Footer Placeholder 4"/>
          <p:cNvSpPr>
            <a:spLocks noGrp="1"/>
          </p:cNvSpPr>
          <p:nvPr>
            <p:ph type="ftr" sz="quarter" idx="11"/>
          </p:nvPr>
        </p:nvSpPr>
        <p:spPr/>
        <p:txBody>
          <a:bodyPr/>
          <a:lstStyle/>
          <a:p>
            <a:pPr>
              <a:defRPr/>
            </a:pPr>
            <a:r>
              <a:rPr lang="en-US"/>
              <a:t>V.Madhu Viswanatham,SCSE&lt;VIT</a:t>
            </a:r>
          </a:p>
        </p:txBody>
      </p:sp>
      <p:sp>
        <p:nvSpPr>
          <p:cNvPr id="51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EE88E28-F75A-4577-A0BD-9CA8521359A0}" type="slidenum">
              <a:rPr lang="en-US" sz="1200">
                <a:solidFill>
                  <a:srgbClr val="898989"/>
                </a:solidFill>
              </a:rPr>
              <a:pPr>
                <a:spcBef>
                  <a:spcPct val="0"/>
                </a:spcBef>
                <a:buFontTx/>
                <a:buNone/>
              </a:pPr>
              <a:t>6</a:t>
            </a:fld>
            <a:endParaRPr lang="en-US" sz="1200">
              <a:solidFill>
                <a:srgbClr val="898989"/>
              </a:solidFill>
            </a:endParaRPr>
          </a:p>
        </p:txBody>
      </p:sp>
      <p:sp>
        <p:nvSpPr>
          <p:cNvPr id="7" name="Rectangle 6"/>
          <p:cNvSpPr/>
          <p:nvPr/>
        </p:nvSpPr>
        <p:spPr>
          <a:xfrm>
            <a:off x="5410200" y="24384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Transport layer Payload</a:t>
            </a:r>
          </a:p>
        </p:txBody>
      </p:sp>
      <p:sp>
        <p:nvSpPr>
          <p:cNvPr id="8" name="Rectangle 7"/>
          <p:cNvSpPr/>
          <p:nvPr/>
        </p:nvSpPr>
        <p:spPr>
          <a:xfrm>
            <a:off x="4038600" y="31242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IP-H</a:t>
            </a:r>
          </a:p>
        </p:txBody>
      </p:sp>
      <p:sp>
        <p:nvSpPr>
          <p:cNvPr id="9" name="Rectangle 8"/>
          <p:cNvSpPr/>
          <p:nvPr/>
        </p:nvSpPr>
        <p:spPr>
          <a:xfrm>
            <a:off x="5334000" y="31242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IP payload</a:t>
            </a:r>
          </a:p>
        </p:txBody>
      </p:sp>
      <p:sp>
        <p:nvSpPr>
          <p:cNvPr id="10" name="Rectangle 9"/>
          <p:cNvSpPr/>
          <p:nvPr/>
        </p:nvSpPr>
        <p:spPr>
          <a:xfrm>
            <a:off x="2971800" y="3733800"/>
            <a:ext cx="990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IPSEC-H</a:t>
            </a:r>
          </a:p>
        </p:txBody>
      </p:sp>
      <p:sp>
        <p:nvSpPr>
          <p:cNvPr id="11" name="Rectangle 10"/>
          <p:cNvSpPr/>
          <p:nvPr/>
        </p:nvSpPr>
        <p:spPr>
          <a:xfrm>
            <a:off x="3962400" y="3733800"/>
            <a:ext cx="3733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IPSec Payload</a:t>
            </a:r>
          </a:p>
        </p:txBody>
      </p:sp>
      <p:sp>
        <p:nvSpPr>
          <p:cNvPr id="12" name="Rectangle 11"/>
          <p:cNvSpPr/>
          <p:nvPr/>
        </p:nvSpPr>
        <p:spPr>
          <a:xfrm>
            <a:off x="7696200" y="3733800"/>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err="1"/>
              <a:t>IPsecT</a:t>
            </a:r>
            <a:endParaRPr lang="en-US" dirty="0"/>
          </a:p>
        </p:txBody>
      </p:sp>
      <p:sp>
        <p:nvSpPr>
          <p:cNvPr id="14" name="Rectangle 13"/>
          <p:cNvSpPr/>
          <p:nvPr/>
        </p:nvSpPr>
        <p:spPr>
          <a:xfrm>
            <a:off x="1828800" y="42672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New IPH</a:t>
            </a:r>
          </a:p>
        </p:txBody>
      </p:sp>
      <p:sp>
        <p:nvSpPr>
          <p:cNvPr id="15" name="Rectangle 14"/>
          <p:cNvSpPr/>
          <p:nvPr/>
        </p:nvSpPr>
        <p:spPr>
          <a:xfrm>
            <a:off x="2971800" y="4267200"/>
            <a:ext cx="571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New IP payload</a:t>
            </a:r>
          </a:p>
        </p:txBody>
      </p:sp>
      <p:cxnSp>
        <p:nvCxnSpPr>
          <p:cNvPr id="17" name="Straight Connector 16"/>
          <p:cNvCxnSpPr/>
          <p:nvPr/>
        </p:nvCxnSpPr>
        <p:spPr>
          <a:xfrm rot="5400000">
            <a:off x="5219700" y="30099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7391400" y="2971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962400" y="3657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7543800" y="3657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857500" y="41529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8496300" y="4152900"/>
            <a:ext cx="228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71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6147" name="Content Placeholder 2"/>
          <p:cNvSpPr>
            <a:spLocks noGrp="1"/>
          </p:cNvSpPr>
          <p:nvPr>
            <p:ph idx="1"/>
          </p:nvPr>
        </p:nvSpPr>
        <p:spPr/>
        <p:txBody>
          <a:bodyPr/>
          <a:lstStyle/>
          <a:p>
            <a:pPr>
              <a:buFont typeface="Arial" panose="020B0604020202020204" pitchFamily="34" charset="0"/>
              <a:buNone/>
            </a:pPr>
            <a:r>
              <a:rPr lang="en-US" b="1" smtClean="0"/>
              <a:t>IPSec Transport mode:</a:t>
            </a:r>
          </a:p>
          <a:p>
            <a:pPr>
              <a:buFont typeface="Arial" panose="020B0604020202020204" pitchFamily="34" charset="0"/>
              <a:buNone/>
            </a:pPr>
            <a:endParaRPr lang="en-US" b="1" smtClean="0"/>
          </a:p>
          <a:p>
            <a:pPr>
              <a:buFont typeface="Arial" panose="020B0604020202020204" pitchFamily="34" charset="0"/>
              <a:buNone/>
            </a:pPr>
            <a:endParaRPr lang="en-US" b="1" smtClean="0"/>
          </a:p>
        </p:txBody>
      </p:sp>
      <p:sp>
        <p:nvSpPr>
          <p:cNvPr id="4" name="Date Placeholder 3"/>
          <p:cNvSpPr>
            <a:spLocks noGrp="1"/>
          </p:cNvSpPr>
          <p:nvPr>
            <p:ph type="dt" sz="quarter" idx="10"/>
          </p:nvPr>
        </p:nvSpPr>
        <p:spPr/>
        <p:txBody>
          <a:bodyPr/>
          <a:lstStyle/>
          <a:p>
            <a:pPr>
              <a:defRPr/>
            </a:pPr>
            <a:fld id="{6E4717F5-0D28-4F59-B801-CBFC36F07C08}" type="datetime1">
              <a:rPr lang="en-US"/>
              <a:pPr>
                <a:defRPr/>
              </a:pPr>
              <a:t>4/12/2022</a:t>
            </a:fld>
            <a:endParaRPr lang="en-US"/>
          </a:p>
        </p:txBody>
      </p:sp>
      <p:sp>
        <p:nvSpPr>
          <p:cNvPr id="5" name="Footer Placeholder 4"/>
          <p:cNvSpPr>
            <a:spLocks noGrp="1"/>
          </p:cNvSpPr>
          <p:nvPr>
            <p:ph type="ftr" sz="quarter" idx="11"/>
          </p:nvPr>
        </p:nvSpPr>
        <p:spPr/>
        <p:txBody>
          <a:bodyPr/>
          <a:lstStyle/>
          <a:p>
            <a:pPr>
              <a:defRPr/>
            </a:pPr>
            <a:r>
              <a:rPr lang="en-US"/>
              <a:t>V.Madhu Viswanatham,SCSE&lt;VIT</a:t>
            </a:r>
          </a:p>
        </p:txBody>
      </p:sp>
      <p:sp>
        <p:nvSpPr>
          <p:cNvPr id="61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3A41CD8-D8BB-48C4-99A4-6A140A775E85}" type="slidenum">
              <a:rPr lang="en-US" sz="1200">
                <a:solidFill>
                  <a:srgbClr val="898989"/>
                </a:solidFill>
              </a:rPr>
              <a:pPr>
                <a:spcBef>
                  <a:spcPct val="0"/>
                </a:spcBef>
                <a:buFontTx/>
                <a:buNone/>
              </a:pPr>
              <a:t>7</a:t>
            </a:fld>
            <a:endParaRPr lang="en-US" sz="1200">
              <a:solidFill>
                <a:srgbClr val="898989"/>
              </a:solidFill>
            </a:endParaRPr>
          </a:p>
        </p:txBody>
      </p:sp>
      <p:sp>
        <p:nvSpPr>
          <p:cNvPr id="7" name="Rectangle 6"/>
          <p:cNvSpPr/>
          <p:nvPr/>
        </p:nvSpPr>
        <p:spPr>
          <a:xfrm>
            <a:off x="5029200" y="2438400"/>
            <a:ext cx="2667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Transport Layer payload</a:t>
            </a:r>
          </a:p>
        </p:txBody>
      </p:sp>
      <p:sp>
        <p:nvSpPr>
          <p:cNvPr id="8" name="Rectangle 7"/>
          <p:cNvSpPr/>
          <p:nvPr/>
        </p:nvSpPr>
        <p:spPr>
          <a:xfrm>
            <a:off x="4953000" y="3352800"/>
            <a:ext cx="2667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IPSec payload</a:t>
            </a:r>
          </a:p>
        </p:txBody>
      </p:sp>
      <p:sp>
        <p:nvSpPr>
          <p:cNvPr id="10" name="Rectangle 9"/>
          <p:cNvSpPr/>
          <p:nvPr/>
        </p:nvSpPr>
        <p:spPr>
          <a:xfrm>
            <a:off x="3505200" y="33528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IPSec-H</a:t>
            </a:r>
          </a:p>
        </p:txBody>
      </p:sp>
      <p:sp>
        <p:nvSpPr>
          <p:cNvPr id="11" name="Rectangle 10"/>
          <p:cNvSpPr/>
          <p:nvPr/>
        </p:nvSpPr>
        <p:spPr>
          <a:xfrm>
            <a:off x="7620000" y="33528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err="1"/>
              <a:t>IPSEc</a:t>
            </a:r>
            <a:r>
              <a:rPr lang="en-US" dirty="0"/>
              <a:t>-T</a:t>
            </a:r>
          </a:p>
        </p:txBody>
      </p:sp>
      <p:sp>
        <p:nvSpPr>
          <p:cNvPr id="12" name="Rectangle 11"/>
          <p:cNvSpPr/>
          <p:nvPr/>
        </p:nvSpPr>
        <p:spPr>
          <a:xfrm>
            <a:off x="3505200" y="4572000"/>
            <a:ext cx="533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IP payload</a:t>
            </a:r>
          </a:p>
        </p:txBody>
      </p:sp>
      <p:sp>
        <p:nvSpPr>
          <p:cNvPr id="13" name="Rectangle 12"/>
          <p:cNvSpPr/>
          <p:nvPr/>
        </p:nvSpPr>
        <p:spPr>
          <a:xfrm>
            <a:off x="2133600" y="4572000"/>
            <a:ext cx="1371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t>IP-H</a:t>
            </a:r>
          </a:p>
        </p:txBody>
      </p:sp>
      <p:cxnSp>
        <p:nvCxnSpPr>
          <p:cNvPr id="15" name="Straight Connector 14"/>
          <p:cNvCxnSpPr/>
          <p:nvPr/>
        </p:nvCxnSpPr>
        <p:spPr>
          <a:xfrm rot="5400000">
            <a:off x="4838700" y="3162300"/>
            <a:ext cx="304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7467600" y="32004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162300" y="42291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8534400" y="4191000"/>
            <a:ext cx="60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347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IN" smtClean="0"/>
          </a:p>
        </p:txBody>
      </p:sp>
      <p:sp>
        <p:nvSpPr>
          <p:cNvPr id="7171" name="Content Placeholder 2"/>
          <p:cNvSpPr>
            <a:spLocks noGrp="1"/>
          </p:cNvSpPr>
          <p:nvPr>
            <p:ph idx="1"/>
          </p:nvPr>
        </p:nvSpPr>
        <p:spPr/>
        <p:txBody>
          <a:bodyPr/>
          <a:lstStyle/>
          <a:p>
            <a:pPr algn="just"/>
            <a:r>
              <a:rPr lang="en-IN" sz="2400"/>
              <a:t>In the tunnel mode,IPSec protects  the entire IP datagram,It takes an IP datagram(including the (Ip header),adds the IPSec header and trailer and encrypts the whole thing .Then it adds new Ip header to this encrypted datagram.</a:t>
            </a:r>
          </a:p>
          <a:p>
            <a:pPr algn="just"/>
            <a:r>
              <a:rPr lang="en-IN" sz="2400"/>
              <a:t>The transport mode does not hide the actual source and destination addresses.they are in visible in plain text,while in transit.in thismode,IPSec takes the  transport layer payload adds IPSec header and trailer,encrypts the whole thing and then adds the IP header.So, the IP header is not encrypted.</a:t>
            </a:r>
          </a:p>
        </p:txBody>
      </p:sp>
      <p:sp>
        <p:nvSpPr>
          <p:cNvPr id="4" name="Date Placeholder 3"/>
          <p:cNvSpPr>
            <a:spLocks noGrp="1"/>
          </p:cNvSpPr>
          <p:nvPr>
            <p:ph type="dt" sz="quarter" idx="10"/>
          </p:nvPr>
        </p:nvSpPr>
        <p:spPr/>
        <p:txBody>
          <a:bodyPr/>
          <a:lstStyle/>
          <a:p>
            <a:pPr>
              <a:defRPr/>
            </a:pPr>
            <a:fld id="{A136C5C6-4DEB-4C49-A4D4-B94797D5DA73}" type="datetime1">
              <a:rPr lang="en-US" smtClean="0"/>
              <a:pPr>
                <a:defRPr/>
              </a:pPr>
              <a:t>4/12/2022</a:t>
            </a:fld>
            <a:endParaRPr lang="en-US"/>
          </a:p>
        </p:txBody>
      </p:sp>
      <p:sp>
        <p:nvSpPr>
          <p:cNvPr id="5" name="Footer Placeholder 4"/>
          <p:cNvSpPr>
            <a:spLocks noGrp="1"/>
          </p:cNvSpPr>
          <p:nvPr>
            <p:ph type="ftr" sz="quarter" idx="11"/>
          </p:nvPr>
        </p:nvSpPr>
        <p:spPr/>
        <p:txBody>
          <a:bodyPr/>
          <a:lstStyle/>
          <a:p>
            <a:pPr>
              <a:defRPr/>
            </a:pPr>
            <a:r>
              <a:rPr lang="en-US" smtClean="0"/>
              <a:t>V.Madhu Viswanatham,SCSE&lt;VIT</a:t>
            </a:r>
            <a:endParaRPr lang="en-US"/>
          </a:p>
        </p:txBody>
      </p:sp>
      <p:sp>
        <p:nvSpPr>
          <p:cNvPr id="71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126EFF1-72B7-41A4-B3D7-127506385717}" type="slidenum">
              <a:rPr lang="en-US" sz="1200">
                <a:solidFill>
                  <a:srgbClr val="898989"/>
                </a:solidFill>
              </a:rPr>
              <a:pPr>
                <a:spcBef>
                  <a:spcPct val="0"/>
                </a:spcBef>
                <a:buFontTx/>
                <a:buNone/>
              </a:pPr>
              <a:t>8</a:t>
            </a:fld>
            <a:endParaRPr lang="en-US" sz="1200">
              <a:solidFill>
                <a:srgbClr val="898989"/>
              </a:solidFill>
            </a:endParaRPr>
          </a:p>
        </p:txBody>
      </p:sp>
    </p:spTree>
    <p:extLst>
      <p:ext uri="{BB962C8B-B14F-4D97-AF65-F5344CB8AC3E}">
        <p14:creationId xmlns:p14="http://schemas.microsoft.com/office/powerpoint/2010/main" val="4058927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Words>
  <Application>Microsoft Office PowerPoint</Application>
  <PresentationFormat>Widescreen</PresentationFormat>
  <Paragraphs>104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IPSec</vt:lpstr>
      <vt:lpstr>Authentication Header Format(AH)</vt:lpstr>
      <vt:lpstr>PowerPoint Presentation</vt:lpstr>
      <vt:lpstr>Encapsulating Security Payload(ESP) format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IPSec</dc:title>
  <dc:creator>Admin</dc:creator>
  <cp:lastModifiedBy>Admin</cp:lastModifiedBy>
  <cp:revision>1</cp:revision>
  <dcterms:created xsi:type="dcterms:W3CDTF">2022-04-12T04:04:40Z</dcterms:created>
  <dcterms:modified xsi:type="dcterms:W3CDTF">2022-04-12T04:04:55Z</dcterms:modified>
</cp:coreProperties>
</file>