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9"/>
    <p:restoredTop sz="95492"/>
  </p:normalViewPr>
  <p:slideViewPr>
    <p:cSldViewPr snapToGrid="0" snapToObjects="1">
      <p:cViewPr varScale="1">
        <p:scale>
          <a:sx n="103" d="100"/>
          <a:sy n="103"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4/5/22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2BDE-9647-4B41-989D-497D65876E95}"/>
              </a:ext>
            </a:extLst>
          </p:cNvPr>
          <p:cNvSpPr>
            <a:spLocks noGrp="1"/>
          </p:cNvSpPr>
          <p:nvPr>
            <p:ph type="ctrTitle"/>
          </p:nvPr>
        </p:nvSpPr>
        <p:spPr/>
        <p:txBody>
          <a:bodyPr/>
          <a:lstStyle/>
          <a:p>
            <a:r>
              <a:rPr lang="en-US" cap="none" dirty="0">
                <a:latin typeface="Calibri" panose="020F0502020204030204" pitchFamily="34" charset="0"/>
                <a:cs typeface="Calibri" panose="020F0502020204030204" pitchFamily="34" charset="0"/>
              </a:rPr>
              <a:t>Importance of Predictive Analysis in Business Intelligence</a:t>
            </a:r>
            <a:endParaRPr lang="en-US" dirty="0"/>
          </a:p>
        </p:txBody>
      </p:sp>
      <p:sp>
        <p:nvSpPr>
          <p:cNvPr id="7" name="TextBox 6">
            <a:extLst>
              <a:ext uri="{FF2B5EF4-FFF2-40B4-BE49-F238E27FC236}">
                <a16:creationId xmlns:a16="http://schemas.microsoft.com/office/drawing/2014/main" id="{E5797E72-B3B0-1D40-A97C-B050A136142E}"/>
              </a:ext>
            </a:extLst>
          </p:cNvPr>
          <p:cNvSpPr txBox="1"/>
          <p:nvPr/>
        </p:nvSpPr>
        <p:spPr>
          <a:xfrm>
            <a:off x="7549978" y="5016843"/>
            <a:ext cx="3978876"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Prashanth. S (19MID0020)</a:t>
            </a:r>
          </a:p>
        </p:txBody>
      </p:sp>
    </p:spTree>
    <p:extLst>
      <p:ext uri="{BB962C8B-B14F-4D97-AF65-F5344CB8AC3E}">
        <p14:creationId xmlns:p14="http://schemas.microsoft.com/office/powerpoint/2010/main" val="12176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55C32-EEAB-DA4D-9D8A-CADA41A29C5C}"/>
              </a:ext>
            </a:extLst>
          </p:cNvPr>
          <p:cNvSpPr>
            <a:spLocks noGrp="1"/>
          </p:cNvSpPr>
          <p:nvPr>
            <p:ph sz="quarter" idx="13"/>
          </p:nvPr>
        </p:nvSpPr>
        <p:spPr>
          <a:xfrm>
            <a:off x="135924" y="642551"/>
            <a:ext cx="11825417" cy="5684108"/>
          </a:xfrm>
        </p:spPr>
        <p:txBody>
          <a:bodyPr/>
          <a:lstStyle/>
          <a:p>
            <a:pPr marL="0" indent="0" fontAlgn="base">
              <a:buNone/>
            </a:pPr>
            <a:r>
              <a:rPr lang="en-IN" b="1" cap="none" dirty="0">
                <a:solidFill>
                  <a:srgbClr val="FF0000"/>
                </a:solidFill>
                <a:latin typeface="Helvetica" pitchFamily="2" charset="0"/>
              </a:rPr>
              <a:t>What is a model in machine learning ?? </a:t>
            </a:r>
          </a:p>
          <a:p>
            <a:pPr fontAlgn="base"/>
            <a:r>
              <a:rPr lang="en-IN" sz="1800" cap="none" dirty="0">
                <a:latin typeface="Helvetica" pitchFamily="2" charset="0"/>
              </a:rPr>
              <a:t>A “</a:t>
            </a:r>
            <a:r>
              <a:rPr lang="en-IN" sz="1800" i="1" cap="none" dirty="0">
                <a:latin typeface="Helvetica" pitchFamily="2" charset="0"/>
              </a:rPr>
              <a:t>model</a:t>
            </a:r>
            <a:r>
              <a:rPr lang="en-IN" sz="1800" cap="none" dirty="0">
                <a:latin typeface="Helvetica" pitchFamily="2" charset="0"/>
              </a:rPr>
              <a:t>” in machine learning is the output of a machine learning algorithm run on data.</a:t>
            </a:r>
          </a:p>
          <a:p>
            <a:pPr fontAlgn="base"/>
            <a:r>
              <a:rPr lang="en-IN" sz="1800" cap="none" dirty="0">
                <a:latin typeface="Helvetica" pitchFamily="2" charset="0"/>
              </a:rPr>
              <a:t>A model represents what was learned by a machine learning algorithm.</a:t>
            </a:r>
          </a:p>
          <a:p>
            <a:pPr fontAlgn="base"/>
            <a:r>
              <a:rPr lang="en-IN" sz="1800" cap="none" dirty="0">
                <a:latin typeface="Helvetica" pitchFamily="2" charset="0"/>
              </a:rPr>
              <a:t>The model is the “</a:t>
            </a:r>
            <a:r>
              <a:rPr lang="en-IN" sz="1800" i="1" cap="none" dirty="0">
                <a:latin typeface="Helvetica" pitchFamily="2" charset="0"/>
              </a:rPr>
              <a:t>thing</a:t>
            </a:r>
            <a:r>
              <a:rPr lang="en-IN" sz="1800" cap="none" dirty="0">
                <a:latin typeface="Helvetica" pitchFamily="2" charset="0"/>
              </a:rPr>
              <a:t>” that is saved after running a machine learning algorithm on training data and represents the rules, numbers, and any other algorithm-specific data structures required to make predictions.</a:t>
            </a:r>
          </a:p>
          <a:p>
            <a:pPr fontAlgn="base"/>
            <a:r>
              <a:rPr lang="en-IN" sz="1800" cap="none" dirty="0">
                <a:latin typeface="Helvetica" pitchFamily="2" charset="0"/>
              </a:rPr>
              <a:t>The machine learning model “</a:t>
            </a:r>
            <a:r>
              <a:rPr lang="en-IN" sz="1800" i="1" cap="none" dirty="0">
                <a:latin typeface="Helvetica" pitchFamily="2" charset="0"/>
              </a:rPr>
              <a:t>program</a:t>
            </a:r>
            <a:r>
              <a:rPr lang="en-IN" sz="1800" cap="none" dirty="0">
                <a:latin typeface="Helvetica" pitchFamily="2" charset="0"/>
              </a:rPr>
              <a:t>” is comprised of </a:t>
            </a:r>
            <a:r>
              <a:rPr lang="en-IN" sz="1800" b="1" cap="none" dirty="0">
                <a:highlight>
                  <a:srgbClr val="00FF00"/>
                </a:highlight>
                <a:latin typeface="Helvetica" pitchFamily="2" charset="0"/>
              </a:rPr>
              <a:t>both data and a procedure </a:t>
            </a:r>
            <a:r>
              <a:rPr lang="en-IN" sz="1800" cap="none" dirty="0">
                <a:latin typeface="Helvetica" pitchFamily="2" charset="0"/>
              </a:rPr>
              <a:t>for using the data to make a prediction.</a:t>
            </a:r>
          </a:p>
          <a:p>
            <a:r>
              <a:rPr lang="en-US" sz="1800" cap="none" dirty="0">
                <a:latin typeface="Helvetica" pitchFamily="2" charset="0"/>
              </a:rPr>
              <a:t>Machine learning model </a:t>
            </a:r>
            <a:r>
              <a:rPr lang="en-US" sz="1800" cap="none" dirty="0">
                <a:latin typeface="Helvetica" pitchFamily="2" charset="0"/>
                <a:sym typeface="Wingdings" pitchFamily="2" charset="2"/>
              </a:rPr>
              <a:t> model data + prediction algorithm </a:t>
            </a:r>
            <a:endParaRPr lang="en-US" sz="1800" cap="none" dirty="0">
              <a:latin typeface="Helvetica" pitchFamily="2" charset="0"/>
            </a:endParaRPr>
          </a:p>
          <a:p>
            <a:endParaRPr lang="en-US" dirty="0"/>
          </a:p>
        </p:txBody>
      </p:sp>
      <p:pic>
        <p:nvPicPr>
          <p:cNvPr id="6" name="Picture 5">
            <a:extLst>
              <a:ext uri="{FF2B5EF4-FFF2-40B4-BE49-F238E27FC236}">
                <a16:creationId xmlns:a16="http://schemas.microsoft.com/office/drawing/2014/main" id="{5C81F978-3738-E640-B317-876496114988}"/>
              </a:ext>
            </a:extLst>
          </p:cNvPr>
          <p:cNvPicPr>
            <a:picLocks noChangeAspect="1"/>
          </p:cNvPicPr>
          <p:nvPr/>
        </p:nvPicPr>
        <p:blipFill>
          <a:blip r:embed="rId2"/>
          <a:stretch>
            <a:fillRect/>
          </a:stretch>
        </p:blipFill>
        <p:spPr>
          <a:xfrm>
            <a:off x="230659" y="4154959"/>
            <a:ext cx="11176000" cy="2171700"/>
          </a:xfrm>
          <a:prstGeom prst="rect">
            <a:avLst/>
          </a:prstGeom>
        </p:spPr>
      </p:pic>
    </p:spTree>
    <p:extLst>
      <p:ext uri="{BB962C8B-B14F-4D97-AF65-F5344CB8AC3E}">
        <p14:creationId xmlns:p14="http://schemas.microsoft.com/office/powerpoint/2010/main" val="82764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103E-6205-3543-9ED0-1CD5A551E222}"/>
              </a:ext>
            </a:extLst>
          </p:cNvPr>
          <p:cNvSpPr>
            <a:spLocks noGrp="1"/>
          </p:cNvSpPr>
          <p:nvPr>
            <p:ph type="title"/>
          </p:nvPr>
        </p:nvSpPr>
        <p:spPr>
          <a:xfrm>
            <a:off x="913149" y="268713"/>
            <a:ext cx="10364451" cy="942250"/>
          </a:xfrm>
        </p:spPr>
        <p:txBody>
          <a:bodyPr>
            <a:normAutofit/>
          </a:bodyPr>
          <a:lstStyle/>
          <a:p>
            <a:r>
              <a:rPr lang="en-US" cap="none" dirty="0">
                <a:latin typeface="Calibri" panose="020F0502020204030204" pitchFamily="34" charset="0"/>
                <a:cs typeface="Calibri" panose="020F0502020204030204" pitchFamily="34" charset="0"/>
              </a:rPr>
              <a:t>Machine Learning is automatic Programming</a:t>
            </a:r>
            <a:endParaRPr lang="en-US" dirty="0"/>
          </a:p>
        </p:txBody>
      </p:sp>
      <p:sp>
        <p:nvSpPr>
          <p:cNvPr id="3" name="Content Placeholder 2">
            <a:extLst>
              <a:ext uri="{FF2B5EF4-FFF2-40B4-BE49-F238E27FC236}">
                <a16:creationId xmlns:a16="http://schemas.microsoft.com/office/drawing/2014/main" id="{89301B38-08B7-D444-9198-2FDAC96D05D8}"/>
              </a:ext>
            </a:extLst>
          </p:cNvPr>
          <p:cNvSpPr>
            <a:spLocks noGrp="1"/>
          </p:cNvSpPr>
          <p:nvPr>
            <p:ph sz="quarter" idx="13"/>
          </p:nvPr>
        </p:nvSpPr>
        <p:spPr>
          <a:xfrm>
            <a:off x="448336" y="1489762"/>
            <a:ext cx="11541211" cy="5368238"/>
          </a:xfrm>
        </p:spPr>
        <p:txBody>
          <a:bodyPr>
            <a:normAutofit/>
          </a:bodyPr>
          <a:lstStyle/>
          <a:p>
            <a:r>
              <a:rPr lang="en-US" sz="1800" cap="none" dirty="0" err="1">
                <a:latin typeface="Helvetica" pitchFamily="2" charset="0"/>
              </a:rPr>
              <a:t>Eg</a:t>
            </a:r>
            <a:r>
              <a:rPr lang="en-US" sz="1800" cap="none" dirty="0">
                <a:latin typeface="Helvetica" pitchFamily="2" charset="0"/>
              </a:rPr>
              <a:t>: Classifying the mail as spam and not spam.</a:t>
            </a:r>
          </a:p>
          <a:p>
            <a:pPr marL="0" indent="0">
              <a:buNone/>
            </a:pPr>
            <a:r>
              <a:rPr lang="en-US" sz="1800" b="1" cap="none" dirty="0">
                <a:latin typeface="Helvetica" pitchFamily="2" charset="0"/>
              </a:rPr>
              <a:t>Traditional Approach:</a:t>
            </a:r>
          </a:p>
          <a:p>
            <a:r>
              <a:rPr lang="en-US" sz="1800" cap="none" dirty="0">
                <a:latin typeface="Helvetica" pitchFamily="2" charset="0"/>
              </a:rPr>
              <a:t>Developing a software by manually reviewing a ton of mails, by writing if-else statements to perform this task. But this is an extremely slow, fragile and not very effective. </a:t>
            </a:r>
          </a:p>
          <a:p>
            <a:pPr marL="0" indent="0">
              <a:buNone/>
            </a:pPr>
            <a:r>
              <a:rPr lang="en-US" sz="1800" b="1" cap="none" dirty="0">
                <a:latin typeface="Helvetica" pitchFamily="2" charset="0"/>
              </a:rPr>
              <a:t>ML Approach:</a:t>
            </a:r>
          </a:p>
          <a:p>
            <a:pPr fontAlgn="base"/>
            <a:r>
              <a:rPr lang="en-US" sz="1800" cap="none" dirty="0">
                <a:latin typeface="Helvetica" pitchFamily="2" charset="0"/>
              </a:rPr>
              <a:t>I</a:t>
            </a:r>
            <a:r>
              <a:rPr lang="en-IN" sz="1800" cap="none" dirty="0">
                <a:latin typeface="Helvetica" pitchFamily="2" charset="0"/>
              </a:rPr>
              <a:t>n-stead, we can use machine learning techniques to solve this problem. Specifically, an algorithm like naïve bayes can learn how to classify email messages as spam and not spam from a large dataset of historical examples of email.</a:t>
            </a:r>
          </a:p>
          <a:p>
            <a:pPr fontAlgn="base"/>
            <a:r>
              <a:rPr lang="en-IN" sz="1800" cap="none" dirty="0">
                <a:latin typeface="Helvetica" pitchFamily="2" charset="0"/>
              </a:rPr>
              <a:t>But We don’t want “</a:t>
            </a:r>
            <a:r>
              <a:rPr lang="en-IN" sz="1800" i="1" cap="none" dirty="0">
                <a:latin typeface="Helvetica" pitchFamily="2" charset="0"/>
              </a:rPr>
              <a:t>naive bayes</a:t>
            </a:r>
            <a:r>
              <a:rPr lang="en-IN" sz="1800" cap="none" dirty="0">
                <a:latin typeface="Helvetica" pitchFamily="2" charset="0"/>
              </a:rPr>
              <a:t>.” We want the model that naive bayes gives is that we can use to classify email </a:t>
            </a:r>
            <a:br>
              <a:rPr lang="en-IN" sz="1800" cap="none" dirty="0">
                <a:latin typeface="Helvetica" pitchFamily="2" charset="0"/>
              </a:rPr>
            </a:br>
            <a:r>
              <a:rPr lang="en-IN" sz="1800" cap="none" dirty="0">
                <a:latin typeface="Helvetica" pitchFamily="2" charset="0"/>
              </a:rPr>
              <a:t>(the vectors of probabilities and prediction algorithm for using them).</a:t>
            </a:r>
            <a:br>
              <a:rPr lang="en-IN" sz="1800" cap="none" dirty="0">
                <a:latin typeface="Helvetica" pitchFamily="2" charset="0"/>
              </a:rPr>
            </a:br>
            <a:r>
              <a:rPr lang="en-IN" sz="1800" cap="none" dirty="0">
                <a:latin typeface="Helvetica" pitchFamily="2" charset="0"/>
              </a:rPr>
              <a:t>We want the model, not the algorithm used to create the model.</a:t>
            </a:r>
          </a:p>
          <a:p>
            <a:pPr marL="0" indent="0">
              <a:buNone/>
            </a:pPr>
            <a:endParaRPr lang="en-US" sz="1800" cap="none" dirty="0">
              <a:latin typeface="Helvetica" pitchFamily="2" charset="0"/>
            </a:endParaRPr>
          </a:p>
        </p:txBody>
      </p:sp>
    </p:spTree>
    <p:extLst>
      <p:ext uri="{BB962C8B-B14F-4D97-AF65-F5344CB8AC3E}">
        <p14:creationId xmlns:p14="http://schemas.microsoft.com/office/powerpoint/2010/main" val="3653273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3CE-0B3D-A74C-8634-D8363D9E01CA}"/>
              </a:ext>
            </a:extLst>
          </p:cNvPr>
          <p:cNvSpPr>
            <a:spLocks noGrp="1"/>
          </p:cNvSpPr>
          <p:nvPr>
            <p:ph type="title"/>
          </p:nvPr>
        </p:nvSpPr>
        <p:spPr>
          <a:xfrm>
            <a:off x="913774" y="445523"/>
            <a:ext cx="10364451" cy="1596177"/>
          </a:xfrm>
        </p:spPr>
        <p:txBody>
          <a:bodyPr/>
          <a:lstStyle/>
          <a:p>
            <a:r>
              <a:rPr lang="en-US" cap="none" dirty="0">
                <a:latin typeface="Calibri" panose="020F0502020204030204" pitchFamily="34" charset="0"/>
                <a:cs typeface="Calibri" panose="020F0502020204030204" pitchFamily="34" charset="0"/>
              </a:rPr>
              <a:t>Final Thoughts of ML algorithm and ML model</a:t>
            </a:r>
            <a:endParaRPr lang="en-US" dirty="0"/>
          </a:p>
        </p:txBody>
      </p:sp>
      <p:sp>
        <p:nvSpPr>
          <p:cNvPr id="3" name="Content Placeholder 2">
            <a:extLst>
              <a:ext uri="{FF2B5EF4-FFF2-40B4-BE49-F238E27FC236}">
                <a16:creationId xmlns:a16="http://schemas.microsoft.com/office/drawing/2014/main" id="{4832CDB7-B26B-5D49-9CA9-2E46C374A56B}"/>
              </a:ext>
            </a:extLst>
          </p:cNvPr>
          <p:cNvSpPr>
            <a:spLocks noGrp="1"/>
          </p:cNvSpPr>
          <p:nvPr>
            <p:ph sz="quarter" idx="13"/>
          </p:nvPr>
        </p:nvSpPr>
        <p:spPr>
          <a:xfrm>
            <a:off x="494270" y="2367092"/>
            <a:ext cx="11417644" cy="3424107"/>
          </a:xfrm>
        </p:spPr>
        <p:txBody>
          <a:bodyPr/>
          <a:lstStyle/>
          <a:p>
            <a:pPr marL="0" indent="0" fontAlgn="base">
              <a:buNone/>
            </a:pPr>
            <a:r>
              <a:rPr lang="en-IN" cap="none" dirty="0">
                <a:latin typeface="Helvetica" pitchFamily="2" charset="0"/>
              </a:rPr>
              <a:t>As developers, we are less interested in the “</a:t>
            </a:r>
            <a:r>
              <a:rPr lang="en-IN" i="1" cap="none" dirty="0">
                <a:latin typeface="Helvetica" pitchFamily="2" charset="0"/>
              </a:rPr>
              <a:t>learning</a:t>
            </a:r>
            <a:r>
              <a:rPr lang="en-IN" cap="none" dirty="0">
                <a:latin typeface="Helvetica" pitchFamily="2" charset="0"/>
              </a:rPr>
              <a:t>” performed by machine learning algorithms in the artificial intelligence sense. We don’t care about simulating learning processes.</a:t>
            </a:r>
          </a:p>
          <a:p>
            <a:pPr marL="0" indent="0" fontAlgn="base">
              <a:buNone/>
            </a:pPr>
            <a:r>
              <a:rPr lang="en-IN" cap="none" dirty="0">
                <a:latin typeface="Helvetica" pitchFamily="2" charset="0"/>
              </a:rPr>
              <a:t>Instead, we are more interested in the automatic programming capability offered by machine learning algorithms. We want an effective model created efficiently that we can incorporate into our software project.</a:t>
            </a:r>
          </a:p>
          <a:p>
            <a:pPr marL="0" indent="0" fontAlgn="base">
              <a:buNone/>
            </a:pPr>
            <a:r>
              <a:rPr lang="en-IN" sz="1800" cap="none" dirty="0">
                <a:latin typeface="Helvetica" pitchFamily="2" charset="0"/>
              </a:rPr>
              <a:t>		</a:t>
            </a:r>
            <a:r>
              <a:rPr lang="en-IN" sz="1800" i="1" cap="none" dirty="0">
                <a:solidFill>
                  <a:schemeClr val="accent6">
                    <a:lumMod val="75000"/>
                  </a:schemeClr>
                </a:solidFill>
                <a:latin typeface="Helvetica" pitchFamily="2" charset="0"/>
              </a:rPr>
              <a:t>“Machine learning algorithms perform automatic programming.</a:t>
            </a:r>
            <a:br>
              <a:rPr lang="en-IN" sz="1800" i="1" cap="none" dirty="0">
                <a:solidFill>
                  <a:schemeClr val="accent6">
                    <a:lumMod val="75000"/>
                  </a:schemeClr>
                </a:solidFill>
                <a:latin typeface="Helvetica" pitchFamily="2" charset="0"/>
              </a:rPr>
            </a:br>
            <a:r>
              <a:rPr lang="en-IN" sz="1800" i="1" cap="none" dirty="0">
                <a:solidFill>
                  <a:schemeClr val="accent6">
                    <a:lumMod val="75000"/>
                  </a:schemeClr>
                </a:solidFill>
                <a:latin typeface="Helvetica" pitchFamily="2" charset="0"/>
              </a:rPr>
              <a:t>			Machine learning models are the programs created for us.”</a:t>
            </a:r>
          </a:p>
          <a:p>
            <a:endParaRPr lang="en-US" dirty="0"/>
          </a:p>
        </p:txBody>
      </p:sp>
    </p:spTree>
    <p:extLst>
      <p:ext uri="{BB962C8B-B14F-4D97-AF65-F5344CB8AC3E}">
        <p14:creationId xmlns:p14="http://schemas.microsoft.com/office/powerpoint/2010/main" val="340414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B705-8D05-F141-92AD-DA5C01A3DECC}"/>
              </a:ext>
            </a:extLst>
          </p:cNvPr>
          <p:cNvSpPr>
            <a:spLocks noGrp="1"/>
          </p:cNvSpPr>
          <p:nvPr>
            <p:ph type="title"/>
          </p:nvPr>
        </p:nvSpPr>
        <p:spPr/>
        <p:txBody>
          <a:bodyPr/>
          <a:lstStyle/>
          <a:p>
            <a:r>
              <a:rPr lang="en-US" cap="none" dirty="0">
                <a:latin typeface="Calibri" panose="020F0502020204030204" pitchFamily="34" charset="0"/>
                <a:cs typeface="Calibri" panose="020F0502020204030204" pitchFamily="34" charset="0"/>
              </a:rPr>
              <a:t>Conclusions</a:t>
            </a:r>
            <a:endParaRPr lang="en-US" dirty="0"/>
          </a:p>
        </p:txBody>
      </p:sp>
      <p:sp>
        <p:nvSpPr>
          <p:cNvPr id="3" name="Content Placeholder 2">
            <a:extLst>
              <a:ext uri="{FF2B5EF4-FFF2-40B4-BE49-F238E27FC236}">
                <a16:creationId xmlns:a16="http://schemas.microsoft.com/office/drawing/2014/main" id="{5CCF3EB5-E499-664D-891A-0D9216D7DB43}"/>
              </a:ext>
            </a:extLst>
          </p:cNvPr>
          <p:cNvSpPr>
            <a:spLocks noGrp="1"/>
          </p:cNvSpPr>
          <p:nvPr>
            <p:ph sz="quarter" idx="13"/>
          </p:nvPr>
        </p:nvSpPr>
        <p:spPr>
          <a:xfrm>
            <a:off x="370077" y="1971675"/>
            <a:ext cx="11278226" cy="3872391"/>
          </a:xfrm>
        </p:spPr>
        <p:txBody>
          <a:bodyPr>
            <a:noAutofit/>
          </a:bodyPr>
          <a:lstStyle/>
          <a:p>
            <a:r>
              <a:rPr lang="en-US" sz="1800" cap="none" dirty="0">
                <a:latin typeface="Helvetica" pitchFamily="2" charset="0"/>
              </a:rPr>
              <a:t>Business intelligence refers to the technology, processes, and procedures that businesses and their customers use to acquire, integrate, analyze, and present data. BI technologies, unlike traditional data analytics tools, offer information in a more logical manner.</a:t>
            </a:r>
          </a:p>
          <a:p>
            <a:r>
              <a:rPr lang="en-US" sz="1800" cap="none" dirty="0">
                <a:latin typeface="Helvetica" pitchFamily="2" charset="0"/>
              </a:rPr>
              <a:t>Businesses can use detailed insights from bi systems to help them make decisions about sales, marketing, product development, customer support, and more.</a:t>
            </a:r>
          </a:p>
          <a:p>
            <a:r>
              <a:rPr lang="en-US" sz="1800" cap="none" dirty="0">
                <a:latin typeface="Helvetica" pitchFamily="2" charset="0"/>
              </a:rPr>
              <a:t>Although typical bi tools are designed to provide insights into past interactions or current events, predictive analytics—which uses historical data, statistical algorithms, and machine learning—can provide businesses with a glimpse into the future.</a:t>
            </a:r>
          </a:p>
          <a:p>
            <a:r>
              <a:rPr lang="en-US" sz="1800" cap="none" dirty="0">
                <a:latin typeface="Helvetica" pitchFamily="2" charset="0"/>
              </a:rPr>
              <a:t>This is accomplished through spotting opportunities and allowing organizations to be flexible and proactive in their response to future developments. </a:t>
            </a:r>
          </a:p>
        </p:txBody>
      </p:sp>
    </p:spTree>
    <p:extLst>
      <p:ext uri="{BB962C8B-B14F-4D97-AF65-F5344CB8AC3E}">
        <p14:creationId xmlns:p14="http://schemas.microsoft.com/office/powerpoint/2010/main" val="5820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Predictive Analytics">
            <a:extLst>
              <a:ext uri="{FF2B5EF4-FFF2-40B4-BE49-F238E27FC236}">
                <a16:creationId xmlns:a16="http://schemas.microsoft.com/office/drawing/2014/main" id="{BEA7C7DD-4FAF-6849-85DC-1D1731594D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2504" y="2367092"/>
            <a:ext cx="5402650" cy="2591009"/>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73" name="Picture 72">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C62264-AA7E-BE46-9B3B-936C5851316A}"/>
              </a:ext>
            </a:extLst>
          </p:cNvPr>
          <p:cNvSpPr>
            <a:spLocks noGrp="1"/>
          </p:cNvSpPr>
          <p:nvPr>
            <p:ph type="title"/>
          </p:nvPr>
        </p:nvSpPr>
        <p:spPr>
          <a:xfrm>
            <a:off x="913775" y="618517"/>
            <a:ext cx="10364451" cy="1596177"/>
          </a:xfrm>
        </p:spPr>
        <p:txBody>
          <a:bodyPr>
            <a:normAutofit/>
          </a:bodyPr>
          <a:lstStyle/>
          <a:p>
            <a:r>
              <a:rPr lang="en-US" cap="none" dirty="0">
                <a:latin typeface="Calibri" panose="020F0502020204030204" pitchFamily="34" charset="0"/>
                <a:cs typeface="Calibri" panose="020F0502020204030204" pitchFamily="34" charset="0"/>
              </a:rPr>
              <a:t>What is predictive analysis ???</a:t>
            </a:r>
          </a:p>
        </p:txBody>
      </p:sp>
      <p:sp>
        <p:nvSpPr>
          <p:cNvPr id="3" name="Content Placeholder 2">
            <a:extLst>
              <a:ext uri="{FF2B5EF4-FFF2-40B4-BE49-F238E27FC236}">
                <a16:creationId xmlns:a16="http://schemas.microsoft.com/office/drawing/2014/main" id="{DA248597-6898-4646-BB70-774CA7830A8B}"/>
              </a:ext>
            </a:extLst>
          </p:cNvPr>
          <p:cNvSpPr>
            <a:spLocks noGrp="1"/>
          </p:cNvSpPr>
          <p:nvPr>
            <p:ph sz="quarter" idx="13"/>
          </p:nvPr>
        </p:nvSpPr>
        <p:spPr>
          <a:xfrm>
            <a:off x="321276" y="2367092"/>
            <a:ext cx="5774724" cy="3424107"/>
          </a:xfrm>
        </p:spPr>
        <p:txBody>
          <a:bodyPr>
            <a:normAutofit/>
          </a:bodyPr>
          <a:lstStyle/>
          <a:p>
            <a:pPr marL="0" indent="0">
              <a:buNone/>
            </a:pPr>
            <a:r>
              <a:rPr lang="en-IN" cap="none" dirty="0">
                <a:latin typeface="Helvetica" pitchFamily="2" charset="0"/>
              </a:rPr>
              <a:t>	The term "predictive analytics" refers to the use of historical data, machine learning, and artificial intelligence to forecast future events. </a:t>
            </a:r>
          </a:p>
          <a:p>
            <a:pPr marL="0" indent="0">
              <a:buNone/>
            </a:pPr>
            <a:r>
              <a:rPr lang="en-IN" cap="none" dirty="0">
                <a:latin typeface="Helvetica" pitchFamily="2" charset="0"/>
              </a:rPr>
              <a:t>	This historical data is loaded into a mathematical model that takes into account the data's important trends and patterns. 	</a:t>
            </a:r>
          </a:p>
          <a:p>
            <a:pPr marL="0" indent="0">
              <a:buNone/>
            </a:pPr>
            <a:r>
              <a:rPr lang="en-IN" cap="none" dirty="0">
                <a:latin typeface="Helvetica" pitchFamily="2" charset="0"/>
              </a:rPr>
              <a:t>	The model is then used to anticipate what will happen next using current data.</a:t>
            </a:r>
            <a:endParaRPr lang="en-US" cap="none" dirty="0">
              <a:latin typeface="Helvetica" pitchFamily="2" charset="0"/>
            </a:endParaRPr>
          </a:p>
        </p:txBody>
      </p:sp>
    </p:spTree>
    <p:extLst>
      <p:ext uri="{BB962C8B-B14F-4D97-AF65-F5344CB8AC3E}">
        <p14:creationId xmlns:p14="http://schemas.microsoft.com/office/powerpoint/2010/main" val="58794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8F71-B4FA-2047-BC35-41C62D5A5184}"/>
              </a:ext>
            </a:extLst>
          </p:cNvPr>
          <p:cNvSpPr>
            <a:spLocks noGrp="1"/>
          </p:cNvSpPr>
          <p:nvPr>
            <p:ph type="title"/>
          </p:nvPr>
        </p:nvSpPr>
        <p:spPr/>
        <p:txBody>
          <a:bodyPr/>
          <a:lstStyle/>
          <a:p>
            <a:r>
              <a:rPr lang="en-US" cap="none" dirty="0">
                <a:latin typeface="Calibri" panose="020F0502020204030204" pitchFamily="34" charset="0"/>
                <a:cs typeface="Calibri" panose="020F0502020204030204" pitchFamily="34" charset="0"/>
              </a:rPr>
              <a:t>How these predictive analysis help companies ???</a:t>
            </a:r>
            <a:endParaRPr lang="en-US" dirty="0"/>
          </a:p>
        </p:txBody>
      </p:sp>
      <p:sp>
        <p:nvSpPr>
          <p:cNvPr id="3" name="Content Placeholder 2">
            <a:extLst>
              <a:ext uri="{FF2B5EF4-FFF2-40B4-BE49-F238E27FC236}">
                <a16:creationId xmlns:a16="http://schemas.microsoft.com/office/drawing/2014/main" id="{7E83AE56-EFA0-174A-8F03-80409F0164B6}"/>
              </a:ext>
            </a:extLst>
          </p:cNvPr>
          <p:cNvSpPr>
            <a:spLocks noGrp="1"/>
          </p:cNvSpPr>
          <p:nvPr>
            <p:ph sz="quarter" idx="13"/>
          </p:nvPr>
        </p:nvSpPr>
        <p:spPr>
          <a:xfrm>
            <a:off x="320650" y="2214694"/>
            <a:ext cx="11331772" cy="3424107"/>
          </a:xfrm>
        </p:spPr>
        <p:txBody>
          <a:bodyPr>
            <a:noAutofit/>
          </a:bodyPr>
          <a:lstStyle/>
          <a:p>
            <a:r>
              <a:rPr lang="en-IN" cap="none" dirty="0">
                <a:latin typeface="Helvetica" pitchFamily="2" charset="0"/>
              </a:rPr>
              <a:t>For many companies, predictive analytics is nothing new. But it is increasingly used by various industries to improve everyday business operations and achieve a competitive differentiation</a:t>
            </a:r>
            <a:r>
              <a:rPr lang="en-IN" dirty="0"/>
              <a:t>.</a:t>
            </a:r>
            <a:endParaRPr lang="en-IN" cap="none" dirty="0">
              <a:latin typeface="Helvetica" pitchFamily="2" charset="0"/>
            </a:endParaRPr>
          </a:p>
          <a:p>
            <a:r>
              <a:rPr lang="en-IN" cap="none" dirty="0">
                <a:latin typeface="Helvetica" pitchFamily="2" charset="0"/>
              </a:rPr>
              <a:t>Using the information from predictive analytics can help companies—and business applications—suggest actions that can affect positive operational changes. </a:t>
            </a:r>
          </a:p>
          <a:p>
            <a:r>
              <a:rPr lang="en-IN" cap="none" dirty="0">
                <a:latin typeface="Helvetica" pitchFamily="2" charset="0"/>
              </a:rPr>
              <a:t>Analysts can use predictive analytics to foresee if a change will help them reduce risks, improve operations, and/or increase revenue.</a:t>
            </a:r>
          </a:p>
          <a:p>
            <a:r>
              <a:rPr lang="en-IN" cap="none" dirty="0">
                <a:latin typeface="Helvetica" pitchFamily="2" charset="0"/>
              </a:rPr>
              <a:t>At its heart, predictive analytics answers the question, “</a:t>
            </a:r>
            <a:r>
              <a:rPr lang="en-IN" b="1" cap="none" dirty="0">
                <a:latin typeface="Helvetica" pitchFamily="2" charset="0"/>
              </a:rPr>
              <a:t>What is most likely to happen based on my current data, and what can I do to change that outcome?”</a:t>
            </a:r>
            <a:endParaRPr lang="en-US" b="1" cap="none" dirty="0">
              <a:latin typeface="Helvetica" pitchFamily="2" charset="0"/>
            </a:endParaRPr>
          </a:p>
        </p:txBody>
      </p:sp>
    </p:spTree>
    <p:extLst>
      <p:ext uri="{BB962C8B-B14F-4D97-AF65-F5344CB8AC3E}">
        <p14:creationId xmlns:p14="http://schemas.microsoft.com/office/powerpoint/2010/main" val="205983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8B6C12-BE49-45C7-8E88-D16FE2E62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ED3C974-04F2-314A-A7B9-EBC7E52F6161}"/>
              </a:ext>
            </a:extLst>
          </p:cNvPr>
          <p:cNvPicPr>
            <a:picLocks noChangeAspect="1"/>
          </p:cNvPicPr>
          <p:nvPr/>
        </p:nvPicPr>
        <p:blipFill>
          <a:blip r:embed="rId2"/>
          <a:stretch>
            <a:fillRect/>
          </a:stretch>
        </p:blipFill>
        <p:spPr>
          <a:xfrm>
            <a:off x="258865" y="2833210"/>
            <a:ext cx="3835339" cy="248338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9D3FC01C-4EFD-4868-8317-4C9F869318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5E17FB7-CD78-1142-A4A9-31B89D89A864}"/>
              </a:ext>
            </a:extLst>
          </p:cNvPr>
          <p:cNvSpPr>
            <a:spLocks noGrp="1"/>
          </p:cNvSpPr>
          <p:nvPr>
            <p:ph type="title"/>
          </p:nvPr>
        </p:nvSpPr>
        <p:spPr>
          <a:xfrm>
            <a:off x="913775" y="618517"/>
            <a:ext cx="10364451" cy="1596177"/>
          </a:xfrm>
        </p:spPr>
        <p:txBody>
          <a:bodyPr>
            <a:normAutofit/>
          </a:bodyPr>
          <a:lstStyle/>
          <a:p>
            <a:r>
              <a:rPr lang="en-US" cap="none" dirty="0">
                <a:latin typeface="Calibri" panose="020F0502020204030204" pitchFamily="34" charset="0"/>
                <a:cs typeface="Calibri" panose="020F0502020204030204" pitchFamily="34" charset="0"/>
              </a:rPr>
              <a:t>Real world examples of Predictive Analysis in Business Intelligence ???</a:t>
            </a:r>
            <a:endParaRPr lang="en-US" dirty="0"/>
          </a:p>
        </p:txBody>
      </p:sp>
      <p:sp>
        <p:nvSpPr>
          <p:cNvPr id="3" name="Content Placeholder 2">
            <a:extLst>
              <a:ext uri="{FF2B5EF4-FFF2-40B4-BE49-F238E27FC236}">
                <a16:creationId xmlns:a16="http://schemas.microsoft.com/office/drawing/2014/main" id="{B2A1211E-FABB-5441-8987-4537555471E0}"/>
              </a:ext>
            </a:extLst>
          </p:cNvPr>
          <p:cNvSpPr>
            <a:spLocks noGrp="1"/>
          </p:cNvSpPr>
          <p:nvPr>
            <p:ph sz="quarter" idx="13"/>
          </p:nvPr>
        </p:nvSpPr>
        <p:spPr>
          <a:xfrm>
            <a:off x="4353069" y="2367092"/>
            <a:ext cx="7274639" cy="3872391"/>
          </a:xfrm>
        </p:spPr>
        <p:txBody>
          <a:bodyPr>
            <a:normAutofit lnSpcReduction="10000"/>
          </a:bodyPr>
          <a:lstStyle/>
          <a:p>
            <a:pPr marL="0" indent="0">
              <a:lnSpc>
                <a:spcPct val="110000"/>
              </a:lnSpc>
              <a:buNone/>
            </a:pPr>
            <a:r>
              <a:rPr lang="en-US" sz="1600" b="1" cap="none" dirty="0">
                <a:latin typeface="Helvetica" pitchFamily="2" charset="0"/>
              </a:rPr>
              <a:t>		</a:t>
            </a:r>
            <a:r>
              <a:rPr lang="en-US" sz="2400" b="1" cap="none" dirty="0">
                <a:solidFill>
                  <a:srgbClr val="FF0000"/>
                </a:solidFill>
                <a:latin typeface="Helvetica" pitchFamily="2" charset="0"/>
              </a:rPr>
              <a:t>Predicting buying behavior</a:t>
            </a:r>
          </a:p>
          <a:p>
            <a:pPr>
              <a:lnSpc>
                <a:spcPct val="110000"/>
              </a:lnSpc>
            </a:pPr>
            <a:r>
              <a:rPr lang="en-IN" cap="none" dirty="0">
                <a:latin typeface="Helvetica" pitchFamily="2" charset="0"/>
              </a:rPr>
              <a:t>Predicting purchasing behaviour in the retail industry is one of the most common applications of predictive analytics. Companies use the tools to learn everything they can about their clients. Advanced analytics are used by businesses to determine buying trends based on previous purchase history.</a:t>
            </a:r>
          </a:p>
          <a:p>
            <a:pPr>
              <a:lnSpc>
                <a:spcPct val="110000"/>
              </a:lnSpc>
            </a:pPr>
            <a:r>
              <a:rPr lang="en-US" cap="none" dirty="0">
                <a:latin typeface="Helvetica" pitchFamily="2" charset="0"/>
              </a:rPr>
              <a:t>Walmart is a good illustration of this. It made advantage of early data to figure out how people buy in certain situations. Predictive analytics can be used by small ecommerce shops to forecast client buying habits. It aids in gaining a better understanding of clients on a more intimate level.</a:t>
            </a:r>
          </a:p>
        </p:txBody>
      </p:sp>
    </p:spTree>
    <p:extLst>
      <p:ext uri="{BB962C8B-B14F-4D97-AF65-F5344CB8AC3E}">
        <p14:creationId xmlns:p14="http://schemas.microsoft.com/office/powerpoint/2010/main" val="157739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C08B58CE-A486-4D86-A04C-CEBEC0C6E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2">
            <a:extLst>
              <a:ext uri="{FF2B5EF4-FFF2-40B4-BE49-F238E27FC236}">
                <a16:creationId xmlns:a16="http://schemas.microsoft.com/office/drawing/2014/main" id="{7EF397AE-0609-4FFB-A98F-ECD05F0EF2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surers Report Growing Use of Fraud-Detection Technology, Artificial  Intelligence">
            <a:extLst>
              <a:ext uri="{FF2B5EF4-FFF2-40B4-BE49-F238E27FC236}">
                <a16:creationId xmlns:a16="http://schemas.microsoft.com/office/drawing/2014/main" id="{E103C286-4FD1-B047-AE7F-2D5FCCD12E4A}"/>
              </a:ext>
            </a:extLst>
          </p:cNvPr>
          <p:cNvPicPr>
            <a:picLocks noChangeAspect="1" noChangeArrowheads="1"/>
          </p:cNvPicPr>
          <p:nvPr/>
        </p:nvPicPr>
        <p:blipFill rotWithShape="1">
          <a:blip r:embed="rId3">
            <a:duotone>
              <a:schemeClr val="bg2">
                <a:shade val="45000"/>
                <a:satMod val="135000"/>
              </a:schemeClr>
              <a:prstClr val="white"/>
            </a:duotone>
            <a:alphaModFix amt="25000"/>
            <a:extLst>
              <a:ext uri="{28A0092B-C50C-407E-A947-70E740481C1C}">
                <a14:useLocalDpi xmlns:a14="http://schemas.microsoft.com/office/drawing/2010/main" val="0"/>
              </a:ext>
            </a:extLst>
          </a:blip>
          <a:srcRect t="1575" b="467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138">
            <a:extLst>
              <a:ext uri="{FF2B5EF4-FFF2-40B4-BE49-F238E27FC236}">
                <a16:creationId xmlns:a16="http://schemas.microsoft.com/office/drawing/2014/main" id="{FF0509A6-53B5-44A9-B59C-1D9C4DD3C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7C9CF56E-9834-174D-95BE-0E4C42958D7F}"/>
              </a:ext>
            </a:extLst>
          </p:cNvPr>
          <p:cNvSpPr>
            <a:spLocks noGrp="1"/>
          </p:cNvSpPr>
          <p:nvPr>
            <p:ph sz="quarter" idx="13"/>
          </p:nvPr>
        </p:nvSpPr>
        <p:spPr>
          <a:xfrm>
            <a:off x="370076" y="506627"/>
            <a:ext cx="11653047" cy="5758249"/>
          </a:xfrm>
        </p:spPr>
        <p:txBody>
          <a:bodyPr>
            <a:normAutofit lnSpcReduction="10000"/>
          </a:bodyPr>
          <a:lstStyle/>
          <a:p>
            <a:pPr marL="0" indent="0">
              <a:lnSpc>
                <a:spcPct val="110000"/>
              </a:lnSpc>
              <a:buNone/>
            </a:pPr>
            <a:r>
              <a:rPr lang="en-US" sz="1300" b="1" cap="none" dirty="0">
                <a:solidFill>
                  <a:srgbClr val="FF0000"/>
                </a:solidFill>
                <a:latin typeface="Helvetica" pitchFamily="2" charset="0"/>
              </a:rPr>
              <a:t>				           	</a:t>
            </a:r>
            <a:r>
              <a:rPr lang="en-US" sz="2400" b="1" cap="none" dirty="0">
                <a:solidFill>
                  <a:srgbClr val="FF0000"/>
                </a:solidFill>
                <a:latin typeface="Helvetica" pitchFamily="2" charset="0"/>
              </a:rPr>
              <a:t>Fraud Detection</a:t>
            </a:r>
          </a:p>
          <a:p>
            <a:pPr>
              <a:lnSpc>
                <a:spcPct val="110000"/>
              </a:lnSpc>
            </a:pPr>
            <a:r>
              <a:rPr lang="en-IN" cap="none" dirty="0">
                <a:latin typeface="Helvetica" pitchFamily="2" charset="0"/>
              </a:rPr>
              <a:t>Predictive analytics examples abound as cybersecurity becomes more of a worry. The most crucial is the detection of fraud. To determine dangers, these models can discover anomalies in the system and detect unexpected activity.</a:t>
            </a:r>
          </a:p>
          <a:p>
            <a:pPr>
              <a:lnSpc>
                <a:spcPct val="110000"/>
              </a:lnSpc>
            </a:pPr>
            <a:r>
              <a:rPr lang="en-IN" cap="none" dirty="0">
                <a:latin typeface="Helvetica" pitchFamily="2" charset="0"/>
              </a:rPr>
              <a:t>Experts can, for example, supply past data on cyberattacks and system dangers. When the predictive analytics programme detects something similar, it will notify the appropriate staff. It will prevent hackers and weaknesses from gaining access to the system.</a:t>
            </a:r>
          </a:p>
          <a:p>
            <a:pPr marL="0" indent="0">
              <a:lnSpc>
                <a:spcPct val="110000"/>
              </a:lnSpc>
              <a:buNone/>
            </a:pPr>
            <a:r>
              <a:rPr lang="en-US" sz="1800" b="1" cap="none" dirty="0">
                <a:latin typeface="Helvetica" pitchFamily="2" charset="0"/>
              </a:rPr>
              <a:t>				            </a:t>
            </a:r>
            <a:r>
              <a:rPr lang="en-US" sz="2400" b="1" cap="none" dirty="0">
                <a:solidFill>
                  <a:srgbClr val="FF0000"/>
                </a:solidFill>
                <a:latin typeface="Helvetica" pitchFamily="2" charset="0"/>
              </a:rPr>
              <a:t>Card abandonment</a:t>
            </a:r>
          </a:p>
          <a:p>
            <a:pPr>
              <a:lnSpc>
                <a:spcPct val="110000"/>
              </a:lnSpc>
            </a:pPr>
            <a:r>
              <a:rPr lang="en-US" cap="none" dirty="0">
                <a:latin typeface="Helvetica" pitchFamily="2" charset="0"/>
              </a:rPr>
              <a:t>This application of predictive analytics is extremely popular among retailers. Cart abandonment is a major problem. Models, on the other hand, can anticipate how likely a client is to abandon the basket based on previous behavior.</a:t>
            </a:r>
          </a:p>
          <a:p>
            <a:pPr>
              <a:lnSpc>
                <a:spcPct val="110000"/>
              </a:lnSpc>
            </a:pPr>
            <a:r>
              <a:rPr lang="en-US" cap="none" dirty="0">
                <a:latin typeface="Helvetica" pitchFamily="2" charset="0"/>
              </a:rPr>
              <a:t>By entering the data into a model of purchases made and cart abandonment, for example, the model can forecast how many customers will abandon the cart. It will also give businesses information on each customer's likelihood of purchasing or abandoning a cart based on previous visits to the store.</a:t>
            </a:r>
          </a:p>
        </p:txBody>
      </p:sp>
    </p:spTree>
    <p:extLst>
      <p:ext uri="{BB962C8B-B14F-4D97-AF65-F5344CB8AC3E}">
        <p14:creationId xmlns:p14="http://schemas.microsoft.com/office/powerpoint/2010/main" val="24075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3254AE-C4CD-426D-A6E8-7FA13B0F8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2D3D17-A0B8-B44F-BB56-50FA52EB2AC4}"/>
              </a:ext>
            </a:extLst>
          </p:cNvPr>
          <p:cNvPicPr>
            <a:picLocks noChangeAspect="1"/>
          </p:cNvPicPr>
          <p:nvPr/>
        </p:nvPicPr>
        <p:blipFill>
          <a:blip r:embed="rId2"/>
          <a:stretch>
            <a:fillRect/>
          </a:stretch>
        </p:blipFill>
        <p:spPr>
          <a:xfrm>
            <a:off x="7122069" y="1966650"/>
            <a:ext cx="4763678" cy="2203200"/>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F5C53434-A0C7-4A81-8EB0-D460DAD9BB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513ECF39-0F3D-5649-B459-4C8FB75F5444}"/>
              </a:ext>
            </a:extLst>
          </p:cNvPr>
          <p:cNvSpPr>
            <a:spLocks noGrp="1"/>
          </p:cNvSpPr>
          <p:nvPr>
            <p:ph sz="quarter" idx="13"/>
          </p:nvPr>
        </p:nvSpPr>
        <p:spPr>
          <a:xfrm>
            <a:off x="1" y="525162"/>
            <a:ext cx="7025992" cy="5807676"/>
          </a:xfrm>
        </p:spPr>
        <p:txBody>
          <a:bodyPr>
            <a:normAutofit lnSpcReduction="10000"/>
          </a:bodyPr>
          <a:lstStyle/>
          <a:p>
            <a:pPr marL="0" indent="0">
              <a:lnSpc>
                <a:spcPct val="110000"/>
              </a:lnSpc>
              <a:buNone/>
            </a:pPr>
            <a:r>
              <a:rPr lang="en-US" sz="1300" b="1" cap="none" dirty="0">
                <a:solidFill>
                  <a:srgbClr val="FF0000"/>
                </a:solidFill>
                <a:latin typeface="Helvetica" pitchFamily="2" charset="0"/>
              </a:rPr>
              <a:t>		</a:t>
            </a:r>
            <a:r>
              <a:rPr lang="en-US" sz="2400" b="1" cap="none" dirty="0">
                <a:solidFill>
                  <a:srgbClr val="FF0000"/>
                </a:solidFill>
                <a:latin typeface="Helvetica" pitchFamily="2" charset="0"/>
              </a:rPr>
              <a:t>Content Recommendation</a:t>
            </a:r>
          </a:p>
          <a:p>
            <a:pPr>
              <a:lnSpc>
                <a:spcPct val="110000"/>
              </a:lnSpc>
            </a:pPr>
            <a:r>
              <a:rPr lang="en-US" cap="none" dirty="0">
                <a:latin typeface="Helvetica" pitchFamily="2" charset="0"/>
              </a:rPr>
              <a:t>Content recommendation is one of the most relatable and obvious predictive analytics examples. Entertainment firms can forecast what customers want to watch based on their past viewing habits using algorithms and models.</a:t>
            </a:r>
          </a:p>
          <a:p>
            <a:pPr>
              <a:lnSpc>
                <a:spcPct val="110000"/>
              </a:lnSpc>
            </a:pPr>
            <a:r>
              <a:rPr lang="en-US" cap="none" dirty="0">
                <a:latin typeface="Helvetica" pitchFamily="2" charset="0"/>
              </a:rPr>
              <a:t>"What firms utilize predictive analytics?" You might wonder. Netflix is the most pertinent response. Predictive algorithms are used by the entertainment firm to recommend material to customers based on genre, keywords, ratings, and other factors. </a:t>
            </a:r>
            <a:r>
              <a:rPr lang="en-US" sz="1000" dirty="0"/>
              <a:t>	</a:t>
            </a:r>
          </a:p>
          <a:p>
            <a:pPr marL="0" indent="0">
              <a:lnSpc>
                <a:spcPct val="110000"/>
              </a:lnSpc>
              <a:buNone/>
            </a:pPr>
            <a:r>
              <a:rPr lang="en-US" sz="1000" b="1" cap="none" dirty="0">
                <a:solidFill>
                  <a:srgbClr val="FF0000"/>
                </a:solidFill>
                <a:latin typeface="Helvetica" pitchFamily="2" charset="0"/>
              </a:rPr>
              <a:t>		</a:t>
            </a:r>
            <a:r>
              <a:rPr lang="en-US" sz="2400" b="1" cap="none" dirty="0">
                <a:solidFill>
                  <a:srgbClr val="FF0000"/>
                </a:solidFill>
                <a:latin typeface="Helvetica" pitchFamily="2" charset="0"/>
              </a:rPr>
              <a:t>Improvising Customer Service</a:t>
            </a:r>
          </a:p>
          <a:p>
            <a:pPr>
              <a:lnSpc>
                <a:spcPct val="110000"/>
              </a:lnSpc>
            </a:pPr>
            <a:r>
              <a:rPr lang="en-US" cap="none" dirty="0">
                <a:latin typeface="Helvetica" pitchFamily="2" charset="0"/>
              </a:rPr>
              <a:t>Advanced analytics and business intelligence can help companies better estimate demand. Consider a hotel chain that wants to know how many people will be staying in a specific location this weekend so that it can make sure it has enough employees and resources to meet demand.</a:t>
            </a:r>
          </a:p>
        </p:txBody>
      </p:sp>
    </p:spTree>
    <p:extLst>
      <p:ext uri="{BB962C8B-B14F-4D97-AF65-F5344CB8AC3E}">
        <p14:creationId xmlns:p14="http://schemas.microsoft.com/office/powerpoint/2010/main" val="3355580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26796556-2ECD-0649-B4AA-76518C5C6D99}"/>
              </a:ext>
            </a:extLst>
          </p:cNvPr>
          <p:cNvPicPr>
            <a:picLocks noChangeAspect="1"/>
          </p:cNvPicPr>
          <p:nvPr/>
        </p:nvPicPr>
        <p:blipFill>
          <a:blip r:embed="rId2"/>
          <a:stretch>
            <a:fillRect/>
          </a:stretch>
        </p:blipFill>
        <p:spPr>
          <a:xfrm>
            <a:off x="321276" y="2289475"/>
            <a:ext cx="4737873" cy="2452043"/>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BA48F44-83FB-7743-B740-3F44CFE088AC}"/>
              </a:ext>
            </a:extLst>
          </p:cNvPr>
          <p:cNvSpPr>
            <a:spLocks noGrp="1"/>
          </p:cNvSpPr>
          <p:nvPr>
            <p:ph type="title"/>
          </p:nvPr>
        </p:nvSpPr>
        <p:spPr>
          <a:xfrm>
            <a:off x="1062682" y="244218"/>
            <a:ext cx="9769163" cy="810224"/>
          </a:xfrm>
        </p:spPr>
        <p:txBody>
          <a:bodyPr>
            <a:normAutofit/>
          </a:bodyPr>
          <a:lstStyle/>
          <a:p>
            <a:pPr algn="l"/>
            <a:r>
              <a:rPr lang="en-US" cap="none" dirty="0">
                <a:latin typeface="Calibri" panose="020F0502020204030204" pitchFamily="34" charset="0"/>
                <a:cs typeface="Calibri" panose="020F0502020204030204" pitchFamily="34" charset="0"/>
              </a:rPr>
              <a:t>            Algorithms used in Predictive Analysis</a:t>
            </a:r>
          </a:p>
        </p:txBody>
      </p:sp>
      <p:sp>
        <p:nvSpPr>
          <p:cNvPr id="3" name="Content Placeholder 2">
            <a:extLst>
              <a:ext uri="{FF2B5EF4-FFF2-40B4-BE49-F238E27FC236}">
                <a16:creationId xmlns:a16="http://schemas.microsoft.com/office/drawing/2014/main" id="{6A3BC286-D008-1243-AB0F-4BD402A7AAF2}"/>
              </a:ext>
            </a:extLst>
          </p:cNvPr>
          <p:cNvSpPr>
            <a:spLocks noGrp="1"/>
          </p:cNvSpPr>
          <p:nvPr>
            <p:ph sz="quarter" idx="13"/>
          </p:nvPr>
        </p:nvSpPr>
        <p:spPr>
          <a:xfrm>
            <a:off x="5175392" y="1054441"/>
            <a:ext cx="7016608" cy="5395786"/>
          </a:xfrm>
        </p:spPr>
        <p:txBody>
          <a:bodyPr>
            <a:normAutofit fontScale="92500" lnSpcReduction="10000"/>
          </a:bodyPr>
          <a:lstStyle/>
          <a:p>
            <a:pPr marL="0" indent="0">
              <a:lnSpc>
                <a:spcPct val="110000"/>
              </a:lnSpc>
              <a:buNone/>
            </a:pPr>
            <a:r>
              <a:rPr lang="en-US" sz="900" b="1" cap="none" dirty="0">
                <a:solidFill>
                  <a:srgbClr val="FF0000"/>
                </a:solidFill>
                <a:latin typeface="Calibri" panose="020F0502020204030204" pitchFamily="34" charset="0"/>
                <a:cs typeface="Calibri" panose="020F0502020204030204" pitchFamily="34" charset="0"/>
              </a:rPr>
              <a:t>		                   </a:t>
            </a:r>
            <a:r>
              <a:rPr lang="en-US" b="1" cap="none" dirty="0">
                <a:solidFill>
                  <a:srgbClr val="FF0000"/>
                </a:solidFill>
                <a:latin typeface="Helvetica" pitchFamily="2" charset="0"/>
              </a:rPr>
              <a:t>Linear Regression</a:t>
            </a:r>
            <a:endParaRPr lang="en-US" b="1" cap="none" dirty="0">
              <a:latin typeface="Helvetica" pitchFamily="2" charset="0"/>
            </a:endParaRPr>
          </a:p>
          <a:p>
            <a:pPr marL="0" indent="0">
              <a:lnSpc>
                <a:spcPct val="110000"/>
              </a:lnSpc>
              <a:buNone/>
            </a:pPr>
            <a:r>
              <a:rPr lang="en-US" sz="1800" cap="none" dirty="0">
                <a:latin typeface="Helvetica" pitchFamily="2" charset="0"/>
              </a:rPr>
              <a:t>Linear regression is a supervised learning machine learning algorithm. It carries out a regression task. Based on independent variables, regression models a goal prediction value. It is mostly utilized in forecasting and determining the link between variables. Different regression models differ in terms of the type of relationship they evaluate between dependent and independent variables, as well as the amount of independent variables they employ.</a:t>
            </a:r>
          </a:p>
          <a:p>
            <a:pPr marL="0" indent="0">
              <a:lnSpc>
                <a:spcPct val="110000"/>
              </a:lnSpc>
              <a:buNone/>
            </a:pPr>
            <a:r>
              <a:rPr lang="en-US" sz="900" dirty="0"/>
              <a:t>		                       </a:t>
            </a:r>
            <a:r>
              <a:rPr lang="en-US" b="1" cap="none" dirty="0">
                <a:solidFill>
                  <a:srgbClr val="FF0000"/>
                </a:solidFill>
                <a:latin typeface="Helvetica" pitchFamily="2" charset="0"/>
              </a:rPr>
              <a:t>Classification</a:t>
            </a:r>
            <a:r>
              <a:rPr lang="en-US" sz="900" b="1" cap="none" dirty="0">
                <a:latin typeface="Helvetica" pitchFamily="2" charset="0"/>
              </a:rPr>
              <a:t>		         </a:t>
            </a:r>
            <a:endParaRPr lang="en-US" sz="900" dirty="0">
              <a:latin typeface="Helvetica" pitchFamily="2" charset="0"/>
            </a:endParaRPr>
          </a:p>
          <a:p>
            <a:pPr marL="0" indent="0">
              <a:lnSpc>
                <a:spcPct val="110000"/>
              </a:lnSpc>
              <a:buNone/>
            </a:pPr>
            <a:r>
              <a:rPr lang="en-US" sz="1800" cap="none" dirty="0">
                <a:latin typeface="Helvetica" pitchFamily="2" charset="0"/>
              </a:rPr>
              <a:t>Classification is the process of dividing a set of data into categories. It can be done on both structured and unstructured data. Predicting the class of provided data points is the first step in the procedure. Target, label, and categories are all terms used to describe the classes.</a:t>
            </a:r>
          </a:p>
          <a:p>
            <a:pPr marL="0" indent="0">
              <a:lnSpc>
                <a:spcPct val="110000"/>
              </a:lnSpc>
              <a:buNone/>
            </a:pPr>
            <a:r>
              <a:rPr lang="en-US" sz="1800" cap="none" dirty="0">
                <a:latin typeface="Helvetica" pitchFamily="2" charset="0"/>
              </a:rPr>
              <a:t>The task of approximating the mapping function from discrete input variables to discrete output variables is classified predictive modelling. The basic goal is to figure out which category or class the new data belongs to.</a:t>
            </a:r>
          </a:p>
        </p:txBody>
      </p:sp>
    </p:spTree>
    <p:extLst>
      <p:ext uri="{BB962C8B-B14F-4D97-AF65-F5344CB8AC3E}">
        <p14:creationId xmlns:p14="http://schemas.microsoft.com/office/powerpoint/2010/main" val="118414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Diagram&#10;&#10;Description automatically generated">
            <a:extLst>
              <a:ext uri="{FF2B5EF4-FFF2-40B4-BE49-F238E27FC236}">
                <a16:creationId xmlns:a16="http://schemas.microsoft.com/office/drawing/2014/main" id="{950C73B1-F69B-444A-8E23-5F7BFA4D709A}"/>
              </a:ext>
            </a:extLst>
          </p:cNvPr>
          <p:cNvPicPr>
            <a:picLocks noChangeAspect="1"/>
          </p:cNvPicPr>
          <p:nvPr/>
        </p:nvPicPr>
        <p:blipFill>
          <a:blip r:embed="rId2"/>
          <a:stretch>
            <a:fillRect/>
          </a:stretch>
        </p:blipFill>
        <p:spPr>
          <a:xfrm>
            <a:off x="5273198" y="2214694"/>
            <a:ext cx="6299887" cy="4173673"/>
          </a:xfrm>
          <a:prstGeom prst="rect">
            <a:avLst/>
          </a:prstGeom>
        </p:spPr>
      </p:pic>
      <p:pic>
        <p:nvPicPr>
          <p:cNvPr id="13" name="Picture 12">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Content Placeholder 7">
            <a:extLst>
              <a:ext uri="{FF2B5EF4-FFF2-40B4-BE49-F238E27FC236}">
                <a16:creationId xmlns:a16="http://schemas.microsoft.com/office/drawing/2014/main" id="{72644CE0-FA46-600D-D942-B607713D68EB}"/>
              </a:ext>
            </a:extLst>
          </p:cNvPr>
          <p:cNvSpPr>
            <a:spLocks noGrp="1"/>
          </p:cNvSpPr>
          <p:nvPr>
            <p:ph sz="quarter" idx="13"/>
          </p:nvPr>
        </p:nvSpPr>
        <p:spPr>
          <a:xfrm>
            <a:off x="284206" y="2367092"/>
            <a:ext cx="4720280" cy="3881309"/>
          </a:xfrm>
        </p:spPr>
        <p:txBody>
          <a:bodyPr>
            <a:normAutofit/>
          </a:bodyPr>
          <a:lstStyle/>
          <a:p>
            <a:r>
              <a:rPr lang="en-US" sz="1800" cap="none" dirty="0">
                <a:latin typeface="Helvetica" pitchFamily="2" charset="0"/>
              </a:rPr>
              <a:t>Entire data is divided into training and testing data.</a:t>
            </a:r>
          </a:p>
          <a:p>
            <a:r>
              <a:rPr lang="en-US" sz="1800" cap="none" dirty="0">
                <a:latin typeface="Helvetica" pitchFamily="2" charset="0"/>
              </a:rPr>
              <a:t>From the training data, selective features are extracted (x) and fed into the model.</a:t>
            </a:r>
          </a:p>
          <a:p>
            <a:r>
              <a:rPr lang="en-US" sz="1800" cap="none" dirty="0">
                <a:latin typeface="Helvetica" pitchFamily="2" charset="0"/>
              </a:rPr>
              <a:t>ML algorithm like regression, gradient descent generates optimized coefficients (w^).</a:t>
            </a:r>
          </a:p>
          <a:p>
            <a:r>
              <a:rPr lang="en-US" sz="1800" cap="none" dirty="0">
                <a:latin typeface="Helvetica" pitchFamily="2" charset="0"/>
              </a:rPr>
              <a:t>These coefficients are applied on the training data and predicts the output (y^)</a:t>
            </a:r>
          </a:p>
        </p:txBody>
      </p:sp>
      <p:sp>
        <p:nvSpPr>
          <p:cNvPr id="2" name="Title 1">
            <a:extLst>
              <a:ext uri="{FF2B5EF4-FFF2-40B4-BE49-F238E27FC236}">
                <a16:creationId xmlns:a16="http://schemas.microsoft.com/office/drawing/2014/main" id="{F1EFE1B3-FDE7-6C47-8F36-E36E940C7CC0}"/>
              </a:ext>
            </a:extLst>
          </p:cNvPr>
          <p:cNvSpPr>
            <a:spLocks noGrp="1"/>
          </p:cNvSpPr>
          <p:nvPr>
            <p:ph type="title"/>
          </p:nvPr>
        </p:nvSpPr>
        <p:spPr>
          <a:xfrm>
            <a:off x="913773" y="640832"/>
            <a:ext cx="10788075" cy="1116662"/>
          </a:xfrm>
        </p:spPr>
        <p:txBody>
          <a:bodyPr>
            <a:normAutofit/>
          </a:bodyPr>
          <a:lstStyle/>
          <a:p>
            <a:pPr algn="l"/>
            <a:r>
              <a:rPr lang="en-US" cap="none" dirty="0">
                <a:latin typeface="Calibri" panose="020F0502020204030204" pitchFamily="34" charset="0"/>
                <a:cs typeface="Calibri" panose="020F0502020204030204" pitchFamily="34" charset="0"/>
              </a:rPr>
              <a:t>			Algorithm work flow </a:t>
            </a:r>
          </a:p>
        </p:txBody>
      </p:sp>
    </p:spTree>
    <p:extLst>
      <p:ext uri="{BB962C8B-B14F-4D97-AF65-F5344CB8AC3E}">
        <p14:creationId xmlns:p14="http://schemas.microsoft.com/office/powerpoint/2010/main" val="1817418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A1FC5-4882-C14F-B930-1A68900803FA}"/>
              </a:ext>
            </a:extLst>
          </p:cNvPr>
          <p:cNvSpPr>
            <a:spLocks noGrp="1"/>
          </p:cNvSpPr>
          <p:nvPr>
            <p:ph type="title"/>
          </p:nvPr>
        </p:nvSpPr>
        <p:spPr>
          <a:xfrm>
            <a:off x="913775" y="345989"/>
            <a:ext cx="10364451" cy="1025611"/>
          </a:xfrm>
        </p:spPr>
        <p:txBody>
          <a:bodyPr>
            <a:normAutofit fontScale="90000"/>
          </a:bodyPr>
          <a:lstStyle/>
          <a:p>
            <a:r>
              <a:rPr lang="en-US" cap="none" dirty="0">
                <a:latin typeface="Calibri" panose="020F0502020204030204" pitchFamily="34" charset="0"/>
                <a:cs typeface="Calibri" panose="020F0502020204030204" pitchFamily="34" charset="0"/>
              </a:rPr>
              <a:t>Difference between </a:t>
            </a:r>
            <a:br>
              <a:rPr lang="en-US" cap="none" dirty="0">
                <a:latin typeface="Calibri" panose="020F0502020204030204" pitchFamily="34" charset="0"/>
                <a:cs typeface="Calibri" panose="020F0502020204030204" pitchFamily="34" charset="0"/>
              </a:rPr>
            </a:br>
            <a:r>
              <a:rPr lang="en-US" cap="none" dirty="0">
                <a:latin typeface="Calibri" panose="020F0502020204030204" pitchFamily="34" charset="0"/>
                <a:cs typeface="Calibri" panose="020F0502020204030204" pitchFamily="34" charset="0"/>
              </a:rPr>
              <a:t>Machine Learning Algorithm and Machine Learning Model</a:t>
            </a:r>
            <a:endParaRPr lang="en-US" dirty="0"/>
          </a:p>
        </p:txBody>
      </p:sp>
      <p:sp>
        <p:nvSpPr>
          <p:cNvPr id="3" name="Content Placeholder 2">
            <a:extLst>
              <a:ext uri="{FF2B5EF4-FFF2-40B4-BE49-F238E27FC236}">
                <a16:creationId xmlns:a16="http://schemas.microsoft.com/office/drawing/2014/main" id="{B9EBE145-0B99-2A4D-A6A3-BFD54CDB57FD}"/>
              </a:ext>
            </a:extLst>
          </p:cNvPr>
          <p:cNvSpPr>
            <a:spLocks noGrp="1"/>
          </p:cNvSpPr>
          <p:nvPr>
            <p:ph sz="quarter" idx="13"/>
          </p:nvPr>
        </p:nvSpPr>
        <p:spPr>
          <a:xfrm>
            <a:off x="221169" y="1716946"/>
            <a:ext cx="11789599" cy="4795065"/>
          </a:xfrm>
        </p:spPr>
        <p:txBody>
          <a:bodyPr>
            <a:noAutofit/>
          </a:bodyPr>
          <a:lstStyle/>
          <a:p>
            <a:pPr marL="0" indent="0" fontAlgn="base">
              <a:buNone/>
            </a:pPr>
            <a:r>
              <a:rPr lang="en-IN" b="1" cap="none" dirty="0">
                <a:solidFill>
                  <a:srgbClr val="FF0000"/>
                </a:solidFill>
                <a:latin typeface="Helvetica" pitchFamily="2" charset="0"/>
              </a:rPr>
              <a:t>What is an algorithm in machine learning ?? </a:t>
            </a:r>
          </a:p>
          <a:p>
            <a:pPr fontAlgn="base"/>
            <a:r>
              <a:rPr lang="en-IN" sz="1800" cap="none" dirty="0">
                <a:latin typeface="Helvetica" pitchFamily="2" charset="0"/>
              </a:rPr>
              <a:t>An “</a:t>
            </a:r>
            <a:r>
              <a:rPr lang="en-IN" sz="1800" i="1" cap="none" dirty="0">
                <a:latin typeface="Helvetica" pitchFamily="2" charset="0"/>
              </a:rPr>
              <a:t>algorithm</a:t>
            </a:r>
            <a:r>
              <a:rPr lang="en-IN" sz="1800" cap="none" dirty="0">
                <a:latin typeface="Helvetica" pitchFamily="2" charset="0"/>
              </a:rPr>
              <a:t>” in machine learning is a procedure that is run on data to create a machine learning “</a:t>
            </a:r>
            <a:r>
              <a:rPr lang="en-IN" sz="1800" i="1" cap="none" dirty="0">
                <a:latin typeface="Helvetica" pitchFamily="2" charset="0"/>
              </a:rPr>
              <a:t>model</a:t>
            </a:r>
            <a:r>
              <a:rPr lang="en-IN" sz="1800" cap="none" dirty="0">
                <a:latin typeface="Helvetica" pitchFamily="2" charset="0"/>
              </a:rPr>
              <a:t>.”</a:t>
            </a:r>
          </a:p>
          <a:p>
            <a:pPr fontAlgn="base"/>
            <a:r>
              <a:rPr lang="en-IN" sz="1800" cap="none" dirty="0">
                <a:latin typeface="Helvetica" pitchFamily="2" charset="0"/>
              </a:rPr>
              <a:t>Machine learning algorithms perform “</a:t>
            </a:r>
            <a:r>
              <a:rPr lang="en-IN" sz="1800" i="1" cap="none" dirty="0">
                <a:latin typeface="Helvetica" pitchFamily="2" charset="0"/>
              </a:rPr>
              <a:t>pattern recognition</a:t>
            </a:r>
            <a:r>
              <a:rPr lang="en-IN" sz="1800" cap="none" dirty="0">
                <a:latin typeface="Helvetica" pitchFamily="2" charset="0"/>
              </a:rPr>
              <a:t>.” </a:t>
            </a:r>
            <a:br>
              <a:rPr lang="en-IN" sz="1800" cap="none" dirty="0">
                <a:latin typeface="Helvetica" pitchFamily="2" charset="0"/>
              </a:rPr>
            </a:br>
            <a:r>
              <a:rPr lang="en-IN" sz="1800" cap="none" dirty="0">
                <a:latin typeface="Helvetica" pitchFamily="2" charset="0"/>
              </a:rPr>
              <a:t>Algorithms “</a:t>
            </a:r>
            <a:r>
              <a:rPr lang="en-IN" sz="1800" i="1" cap="none" dirty="0">
                <a:latin typeface="Helvetica" pitchFamily="2" charset="0"/>
              </a:rPr>
              <a:t>learn</a:t>
            </a:r>
            <a:r>
              <a:rPr lang="en-IN" sz="1800" cap="none" dirty="0">
                <a:latin typeface="Helvetica" pitchFamily="2" charset="0"/>
              </a:rPr>
              <a:t>” from data, or are “</a:t>
            </a:r>
            <a:r>
              <a:rPr lang="en-IN" sz="1800" i="1" cap="none" dirty="0">
                <a:latin typeface="Helvetica" pitchFamily="2" charset="0"/>
              </a:rPr>
              <a:t>fit</a:t>
            </a:r>
            <a:r>
              <a:rPr lang="en-IN" sz="1800" cap="none" dirty="0">
                <a:latin typeface="Helvetica" pitchFamily="2" charset="0"/>
              </a:rPr>
              <a:t>” on a dataset.</a:t>
            </a:r>
          </a:p>
          <a:p>
            <a:pPr fontAlgn="base"/>
            <a:r>
              <a:rPr lang="en-IN" sz="1800" cap="none" dirty="0">
                <a:latin typeface="Helvetica" pitchFamily="2" charset="0"/>
              </a:rPr>
              <a:t>Academics can devise entirely new machine learning algorithms and </a:t>
            </a:r>
            <a:br>
              <a:rPr lang="en-IN" sz="1800" cap="none" dirty="0">
                <a:latin typeface="Helvetica" pitchFamily="2" charset="0"/>
              </a:rPr>
            </a:br>
            <a:r>
              <a:rPr lang="en-IN" sz="1800" cap="none" dirty="0">
                <a:latin typeface="Helvetica" pitchFamily="2" charset="0"/>
              </a:rPr>
              <a:t>machine learning practitioners can use standard machine learning algorithms on their projects. </a:t>
            </a:r>
          </a:p>
          <a:p>
            <a:pPr fontAlgn="base"/>
            <a:r>
              <a:rPr lang="en-IN" sz="1800" cap="none" dirty="0">
                <a:latin typeface="Helvetica" pitchFamily="2" charset="0"/>
              </a:rPr>
              <a:t>This is just like other areas of computer science where academics can devise entirely new sorting algorithms, and programmers can use the standard sorting algorithms in their applications.</a:t>
            </a:r>
          </a:p>
          <a:p>
            <a:pPr fontAlgn="base"/>
            <a:r>
              <a:rPr lang="en-IN" sz="1800" cap="none" dirty="0">
                <a:latin typeface="Helvetica" pitchFamily="2" charset="0"/>
              </a:rPr>
              <a:t>We have algorithms for </a:t>
            </a:r>
            <a:br>
              <a:rPr lang="en-IN" sz="1800" cap="none" dirty="0">
                <a:latin typeface="Helvetica" pitchFamily="2" charset="0"/>
              </a:rPr>
            </a:br>
            <a:r>
              <a:rPr lang="en-IN" sz="1800" b="1" cap="none" dirty="0">
                <a:latin typeface="Helvetica" pitchFamily="2" charset="0"/>
              </a:rPr>
              <a:t>Regression</a:t>
            </a:r>
            <a:r>
              <a:rPr lang="en-IN" sz="1800" cap="none" dirty="0">
                <a:latin typeface="Helvetica" pitchFamily="2" charset="0"/>
              </a:rPr>
              <a:t> like Linear Regression, Multiple Linear Regression, Polynomial Regression.</a:t>
            </a:r>
            <a:br>
              <a:rPr lang="en-IN" sz="1800" cap="none" dirty="0">
                <a:latin typeface="Helvetica" pitchFamily="2" charset="0"/>
              </a:rPr>
            </a:br>
            <a:r>
              <a:rPr lang="en-IN" sz="1800" b="1" cap="none" dirty="0">
                <a:latin typeface="Helvetica" pitchFamily="2" charset="0"/>
              </a:rPr>
              <a:t>Classification</a:t>
            </a:r>
            <a:r>
              <a:rPr lang="en-IN" sz="1800" cap="none" dirty="0">
                <a:latin typeface="Helvetica" pitchFamily="2" charset="0"/>
              </a:rPr>
              <a:t> like Naïve Bayes, K-Nearest Neighbour, Logistic Regression, Decision Tree.</a:t>
            </a:r>
            <a:br>
              <a:rPr lang="en-IN" sz="1800" cap="none" dirty="0">
                <a:latin typeface="Helvetica" pitchFamily="2" charset="0"/>
              </a:rPr>
            </a:br>
            <a:r>
              <a:rPr lang="en-IN" sz="1800" b="1" cap="none" dirty="0">
                <a:latin typeface="Helvetica" pitchFamily="2" charset="0"/>
              </a:rPr>
              <a:t>Clustering</a:t>
            </a:r>
            <a:r>
              <a:rPr lang="en-IN" sz="1800" cap="none" dirty="0">
                <a:latin typeface="Helvetica" pitchFamily="2" charset="0"/>
              </a:rPr>
              <a:t> like K-Means Clustering, Hierarchical Clustering.</a:t>
            </a:r>
            <a:br>
              <a:rPr lang="en-IN" sz="1800" cap="none" dirty="0">
                <a:latin typeface="Helvetica" pitchFamily="2" charset="0"/>
              </a:rPr>
            </a:br>
            <a:endParaRPr lang="en-IN" sz="1800" cap="none" dirty="0">
              <a:latin typeface="Helvetica" pitchFamily="2" charset="0"/>
            </a:endParaRPr>
          </a:p>
          <a:p>
            <a:pPr marL="0" indent="0">
              <a:buNone/>
            </a:pPr>
            <a:endParaRPr lang="en-US" sz="1800" cap="none" dirty="0">
              <a:latin typeface="Helvetica" pitchFamily="2" charset="0"/>
            </a:endParaRPr>
          </a:p>
          <a:p>
            <a:pPr marL="0" indent="0">
              <a:buNone/>
            </a:pPr>
            <a:endParaRPr lang="en-US" sz="1800" cap="none" dirty="0">
              <a:latin typeface="Helvetica" pitchFamily="2" charset="0"/>
            </a:endParaRPr>
          </a:p>
        </p:txBody>
      </p:sp>
    </p:spTree>
    <p:extLst>
      <p:ext uri="{BB962C8B-B14F-4D97-AF65-F5344CB8AC3E}">
        <p14:creationId xmlns:p14="http://schemas.microsoft.com/office/powerpoint/2010/main" val="3234537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499</TotalTime>
  <Words>1535</Words>
  <Application>Microsoft Macintosh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Helvetica</vt:lpstr>
      <vt:lpstr>Tw Cen MT</vt:lpstr>
      <vt:lpstr>Droplet</vt:lpstr>
      <vt:lpstr>Importance of Predictive Analysis in Business Intelligence</vt:lpstr>
      <vt:lpstr>What is predictive analysis ???</vt:lpstr>
      <vt:lpstr>How these predictive analysis help companies ???</vt:lpstr>
      <vt:lpstr>Real world examples of Predictive Analysis in Business Intelligence ???</vt:lpstr>
      <vt:lpstr>PowerPoint Presentation</vt:lpstr>
      <vt:lpstr>PowerPoint Presentation</vt:lpstr>
      <vt:lpstr>            Algorithms used in Predictive Analysis</vt:lpstr>
      <vt:lpstr>   Algorithm work flow </vt:lpstr>
      <vt:lpstr>Difference between  Machine Learning Algorithm and Machine Learning Model</vt:lpstr>
      <vt:lpstr>PowerPoint Presentation</vt:lpstr>
      <vt:lpstr>Machine Learning is automatic Programming</vt:lpstr>
      <vt:lpstr>Final Thoughts of ML algorithm and ML model</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PRASHANTH S</dc:creator>
  <cp:lastModifiedBy>PRASHANTH S</cp:lastModifiedBy>
  <cp:revision>121</cp:revision>
  <dcterms:created xsi:type="dcterms:W3CDTF">2022-04-04T16:43:56Z</dcterms:created>
  <dcterms:modified xsi:type="dcterms:W3CDTF">2022-04-05T16:33:01Z</dcterms:modified>
</cp:coreProperties>
</file>