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2"/>
  </p:notesMasterIdLst>
  <p:sldIdLst>
    <p:sldId id="256" r:id="rId5"/>
    <p:sldId id="337" r:id="rId6"/>
    <p:sldId id="308" r:id="rId7"/>
    <p:sldId id="287" r:id="rId8"/>
    <p:sldId id="288" r:id="rId9"/>
    <p:sldId id="346" r:id="rId10"/>
    <p:sldId id="306" r:id="rId11"/>
    <p:sldId id="338" r:id="rId12"/>
    <p:sldId id="297" r:id="rId13"/>
    <p:sldId id="339" r:id="rId14"/>
    <p:sldId id="299" r:id="rId15"/>
    <p:sldId id="340" r:id="rId16"/>
    <p:sldId id="341" r:id="rId17"/>
    <p:sldId id="342" r:id="rId18"/>
    <p:sldId id="343" r:id="rId19"/>
    <p:sldId id="344" r:id="rId20"/>
    <p:sldId id="345" r:id="rId21"/>
    <p:sldId id="300" r:id="rId22"/>
    <p:sldId id="301"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Lst>
  <p:sldSz cx="9144000" cy="5143500" type="screen16x9"/>
  <p:notesSz cx="6858000" cy="9144000"/>
  <p:embeddedFontLs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55">
          <p15:clr>
            <a:srgbClr val="A4A3A4"/>
          </p15:clr>
        </p15:guide>
        <p15:guide id="2" orient="horz" pos="776">
          <p15:clr>
            <a:srgbClr val="A4A3A4"/>
          </p15:clr>
        </p15:guide>
        <p15:guide id="3" orient="horz" pos="914">
          <p15:clr>
            <a:srgbClr val="A4A3A4"/>
          </p15:clr>
        </p15:guide>
        <p15:guide id="4" orient="horz" pos="2451">
          <p15:clr>
            <a:srgbClr val="A4A3A4"/>
          </p15:clr>
        </p15:guide>
        <p15:guide id="5" orient="horz" pos="2193">
          <p15:clr>
            <a:srgbClr val="A4A3A4"/>
          </p15:clr>
        </p15:guide>
        <p15:guide id="6" pos="2222">
          <p15:clr>
            <a:srgbClr val="A4A3A4"/>
          </p15:clr>
        </p15:guide>
        <p15:guide id="7" pos="200">
          <p15:clr>
            <a:srgbClr val="A4A3A4"/>
          </p15:clr>
        </p15:guide>
        <p15:guide id="8" pos="5553">
          <p15:clr>
            <a:srgbClr val="A4A3A4"/>
          </p15:clr>
        </p15:guide>
        <p15:guide id="9" pos="871">
          <p15:clr>
            <a:srgbClr val="A4A3A4"/>
          </p15:clr>
        </p15:guide>
        <p15:guide id="10" pos="2880">
          <p15:clr>
            <a:srgbClr val="A4A3A4"/>
          </p15:clr>
        </p15:guide>
        <p15:guide id="11" pos="49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4975" autoAdjust="0"/>
  </p:normalViewPr>
  <p:slideViewPr>
    <p:cSldViewPr snapToGrid="0">
      <p:cViewPr varScale="1">
        <p:scale>
          <a:sx n="115" d="100"/>
          <a:sy n="115" d="100"/>
        </p:scale>
        <p:origin x="1296" y="192"/>
      </p:cViewPr>
      <p:guideLst>
        <p:guide orient="horz" pos="2755"/>
        <p:guide orient="horz" pos="776"/>
        <p:guide orient="horz" pos="914"/>
        <p:guide orient="horz" pos="2451"/>
        <p:guide orient="horz" pos="2193"/>
        <p:guide pos="2222"/>
        <p:guide pos="200"/>
        <p:guide pos="5553"/>
        <p:guide pos="871"/>
        <p:guide pos="2880"/>
        <p:guide pos="49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u="sng"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 </a:t>
            </a:r>
            <a:r>
              <a:rPr lang="en-IN" sz="2000" dirty="0">
                <a:solidFill>
                  <a:schemeClr val="bg1"/>
                </a:solidFill>
              </a:rPr>
              <a:t>Question: 02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If the lateral surface of the cylinder is 500 cm² and its height is 10 cm, then find the radius of its base?</a:t>
            </a:r>
          </a:p>
          <a:p>
            <a:pPr>
              <a:lnSpc>
                <a:spcPct val="100000"/>
              </a:lnSpc>
              <a:buNone/>
            </a:pPr>
            <a:endParaRPr lang="en-IN" dirty="0">
              <a:solidFill>
                <a:schemeClr val="tx1"/>
              </a:solidFill>
              <a:latin typeface="+mn-lt"/>
            </a:endParaRPr>
          </a:p>
          <a:p>
            <a:pPr>
              <a:lnSpc>
                <a:spcPct val="100000"/>
              </a:lnSpc>
              <a:buClrTx/>
              <a:buFont typeface="+mj-lt"/>
              <a:buAutoNum type="alphaUcPeriod"/>
            </a:pPr>
            <a:r>
              <a:rPr lang="en-IN" dirty="0">
                <a:solidFill>
                  <a:schemeClr val="tx1"/>
                </a:solidFill>
                <a:latin typeface="+mn-lt"/>
              </a:rPr>
              <a:t>7.96 m</a:t>
            </a:r>
            <a:endParaRPr lang="en-US" dirty="0">
              <a:solidFill>
                <a:schemeClr val="tx1"/>
              </a:solidFill>
              <a:latin typeface="+mn-lt"/>
            </a:endParaRPr>
          </a:p>
          <a:p>
            <a:pPr>
              <a:lnSpc>
                <a:spcPct val="100000"/>
              </a:lnSpc>
              <a:buClrTx/>
              <a:buFont typeface="+mj-lt"/>
              <a:buAutoNum type="alphaUcPeriod"/>
            </a:pPr>
            <a:r>
              <a:rPr lang="en-IN" dirty="0">
                <a:solidFill>
                  <a:schemeClr val="tx1"/>
                </a:solidFill>
                <a:latin typeface="+mn-lt"/>
              </a:rPr>
              <a:t>7.96 cm </a:t>
            </a:r>
          </a:p>
          <a:p>
            <a:pPr>
              <a:lnSpc>
                <a:spcPct val="100000"/>
              </a:lnSpc>
              <a:buClrTx/>
              <a:buFont typeface="+mj-lt"/>
              <a:buAutoNum type="alphaUcPeriod"/>
            </a:pPr>
            <a:r>
              <a:rPr lang="en-IN" dirty="0">
                <a:solidFill>
                  <a:schemeClr val="tx1"/>
                </a:solidFill>
                <a:latin typeface="+mn-lt"/>
              </a:rPr>
              <a:t>7.96 cm² </a:t>
            </a:r>
          </a:p>
          <a:p>
            <a:pPr>
              <a:lnSpc>
                <a:spcPct val="100000"/>
              </a:lnSpc>
              <a:buClrTx/>
              <a:buFont typeface="+mj-lt"/>
              <a:buAutoNum type="alphaUcPeriod"/>
            </a:pPr>
            <a:r>
              <a:rPr lang="en-IN" dirty="0">
                <a:solidFill>
                  <a:schemeClr val="tx1"/>
                </a:solidFill>
                <a:latin typeface="+mn-lt"/>
                <a:ea typeface="Roboto" panose="020B0604020202020204" charset="0"/>
              </a:rPr>
              <a:t>9.61 </a:t>
            </a:r>
            <a:r>
              <a:rPr lang="en-IN" dirty="0">
                <a:solidFill>
                  <a:schemeClr val="tx1"/>
                </a:solidFill>
                <a:latin typeface="+mn-lt"/>
              </a:rPr>
              <a:t>cm²</a:t>
            </a:r>
            <a:r>
              <a:rPr lang="en-US" dirty="0">
                <a:solidFill>
                  <a:schemeClr val="tx1"/>
                </a:solidFill>
                <a:latin typeface="+mn-lt"/>
                <a:ea typeface="Roboto" panose="020B0604020202020204" charset="0"/>
              </a:rPr>
              <a:t> </a:t>
            </a:r>
            <a:br>
              <a:rPr lang="en-US" dirty="0">
                <a:solidFill>
                  <a:schemeClr val="tx1"/>
                </a:solidFill>
                <a:latin typeface="+mn-lt"/>
                <a:ea typeface="Roboto" panose="020B0604020202020204" charset="0"/>
              </a:rPr>
            </a:br>
            <a:endParaRPr lang="en-US" b="1" dirty="0">
              <a:solidFill>
                <a:schemeClr val="tx1"/>
              </a:solidFill>
              <a:latin typeface="+mn-lt"/>
              <a:ea typeface="Roboto" panose="020B0604020202020204" charset="0"/>
            </a:endParaRPr>
          </a:p>
          <a:p>
            <a:pPr>
              <a:lnSpc>
                <a:spcPct val="150000"/>
              </a:lnSpc>
              <a:buNone/>
            </a:pPr>
            <a:r>
              <a:rPr lang="en-US" sz="1600" b="1" dirty="0">
                <a:solidFill>
                  <a:schemeClr val="tx1"/>
                </a:solidFill>
                <a:latin typeface="Roboto" panose="020B0604020202020204" charset="0"/>
                <a:ea typeface="Roboto" panose="020B0604020202020204" charset="0"/>
              </a:rPr>
              <a:t>                                                                                                                                             </a:t>
            </a:r>
            <a:endParaRPr lang="en-US" sz="1600" dirty="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614462" y="4179806"/>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  Question: 02</a:t>
            </a:r>
            <a:endParaRPr lang="en-GB" sz="1600" dirty="0">
              <a:solidFill>
                <a:schemeClr val="bg1"/>
              </a:solidFill>
            </a:endParaRPr>
          </a:p>
        </p:txBody>
      </p:sp>
      <p:sp>
        <p:nvSpPr>
          <p:cNvPr id="3" name="Text Placeholder 2"/>
          <p:cNvSpPr>
            <a:spLocks noGrp="1"/>
          </p:cNvSpPr>
          <p:nvPr>
            <p:ph type="body" idx="1"/>
          </p:nvPr>
        </p:nvSpPr>
        <p:spPr>
          <a:xfrm>
            <a:off x="197400" y="839973"/>
            <a:ext cx="8520600" cy="3343056"/>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pPr>
            <a:r>
              <a:rPr lang="en-IN" dirty="0">
                <a:solidFill>
                  <a:schemeClr val="tx1"/>
                </a:solidFill>
                <a:latin typeface="+mn-lt"/>
              </a:rPr>
              <a:t>The lateral surface area is A =2πrh. The curved surface area is A =  500 cm² and its height is 10 cm, hence</a:t>
            </a:r>
          </a:p>
          <a:p>
            <a:pPr>
              <a:lnSpc>
                <a:spcPct val="100000"/>
              </a:lnSpc>
            </a:pPr>
            <a:r>
              <a:rPr lang="en-IN" dirty="0">
                <a:solidFill>
                  <a:schemeClr val="tx1"/>
                </a:solidFill>
                <a:latin typeface="+mn-lt"/>
              </a:rPr>
              <a:t>A =2πrh</a:t>
            </a:r>
            <a:br>
              <a:rPr lang="en-IN" dirty="0">
                <a:solidFill>
                  <a:schemeClr val="tx1"/>
                </a:solidFill>
                <a:latin typeface="+mn-lt"/>
              </a:rPr>
            </a:br>
            <a:r>
              <a:rPr lang="en-IN" dirty="0">
                <a:solidFill>
                  <a:schemeClr val="tx1"/>
                </a:solidFill>
                <a:latin typeface="+mn-lt"/>
              </a:rPr>
              <a:t>500 = 2 × 3.14 × r × 10</a:t>
            </a:r>
            <a:br>
              <a:rPr lang="en-IN" dirty="0">
                <a:solidFill>
                  <a:schemeClr val="tx1"/>
                </a:solidFill>
                <a:latin typeface="+mn-lt"/>
              </a:rPr>
            </a:br>
            <a:r>
              <a:rPr lang="en-IN" dirty="0">
                <a:solidFill>
                  <a:schemeClr val="tx1"/>
                </a:solidFill>
                <a:latin typeface="+mn-lt"/>
              </a:rPr>
              <a:t>500 = 62.8r</a:t>
            </a:r>
            <a:br>
              <a:rPr lang="en-IN" dirty="0">
                <a:solidFill>
                  <a:schemeClr val="tx1"/>
                </a:solidFill>
                <a:latin typeface="+mn-lt"/>
              </a:rPr>
            </a:br>
            <a:r>
              <a:rPr lang="en-IN" dirty="0">
                <a:solidFill>
                  <a:schemeClr val="tx1"/>
                </a:solidFill>
                <a:latin typeface="+mn-lt"/>
              </a:rPr>
              <a:t>r = 500/62.8</a:t>
            </a:r>
            <a:br>
              <a:rPr lang="en-IN" dirty="0">
                <a:solidFill>
                  <a:schemeClr val="tx1"/>
                </a:solidFill>
                <a:latin typeface="+mn-lt"/>
              </a:rPr>
            </a:br>
            <a:r>
              <a:rPr lang="en-IN" dirty="0">
                <a:solidFill>
                  <a:schemeClr val="tx1"/>
                </a:solidFill>
                <a:latin typeface="+mn-lt"/>
              </a:rPr>
              <a:t>= 7.96</a:t>
            </a:r>
            <a:br>
              <a:rPr lang="en-IN" dirty="0">
                <a:solidFill>
                  <a:schemeClr val="tx1"/>
                </a:solidFill>
                <a:latin typeface="+mn-lt"/>
              </a:rPr>
            </a:br>
            <a:r>
              <a:rPr lang="en-IN" dirty="0">
                <a:solidFill>
                  <a:schemeClr val="tx1"/>
                </a:solidFill>
                <a:latin typeface="+mn-lt"/>
              </a:rPr>
              <a:t>Therefore the radius of the cylinder is 7.96 cm</a:t>
            </a: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 </a:t>
            </a:r>
            <a:r>
              <a:rPr lang="en-IN" sz="2000" dirty="0">
                <a:solidFill>
                  <a:schemeClr val="bg1"/>
                </a:solidFill>
              </a:rPr>
              <a:t>Question: 03</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If six cubes of 10 cm edge are joined end to end, then the surface area (in sq.cm) of the resulting solid is ________.</a:t>
            </a:r>
          </a:p>
          <a:p>
            <a:pPr>
              <a:lnSpc>
                <a:spcPct val="100000"/>
              </a:lnSpc>
              <a:buNone/>
            </a:pPr>
            <a:endParaRPr lang="en-IN" dirty="0">
              <a:solidFill>
                <a:schemeClr val="tx1"/>
              </a:solidFill>
              <a:latin typeface="+mn-lt"/>
            </a:endParaRPr>
          </a:p>
          <a:p>
            <a:pPr>
              <a:lnSpc>
                <a:spcPct val="100000"/>
              </a:lnSpc>
              <a:buClrTx/>
              <a:buFont typeface="+mj-lt"/>
              <a:buAutoNum type="alphaUcPeriod"/>
            </a:pPr>
            <a:r>
              <a:rPr lang="en-IN" dirty="0">
                <a:solidFill>
                  <a:schemeClr val="tx1"/>
                </a:solidFill>
              </a:rPr>
              <a:t>3600 </a:t>
            </a:r>
          </a:p>
          <a:p>
            <a:pPr>
              <a:lnSpc>
                <a:spcPct val="100000"/>
              </a:lnSpc>
              <a:buClrTx/>
              <a:buFont typeface="+mj-lt"/>
              <a:buAutoNum type="alphaUcPeriod"/>
            </a:pPr>
            <a:r>
              <a:rPr lang="en-IN" dirty="0">
                <a:solidFill>
                  <a:schemeClr val="tx1"/>
                </a:solidFill>
                <a:ea typeface="Roboto" panose="020B0604020202020204" charset="0"/>
              </a:rPr>
              <a:t>2</a:t>
            </a:r>
            <a:r>
              <a:rPr lang="en-IN" dirty="0">
                <a:solidFill>
                  <a:schemeClr val="tx1"/>
                </a:solidFill>
              </a:rPr>
              <a:t>600 </a:t>
            </a:r>
          </a:p>
          <a:p>
            <a:pPr>
              <a:lnSpc>
                <a:spcPct val="100000"/>
              </a:lnSpc>
              <a:buClrTx/>
              <a:buFont typeface="+mj-lt"/>
              <a:buAutoNum type="alphaUcPeriod"/>
            </a:pPr>
            <a:r>
              <a:rPr lang="en-IN" dirty="0">
                <a:solidFill>
                  <a:schemeClr val="tx1"/>
                </a:solidFill>
                <a:ea typeface="Roboto" panose="020B0604020202020204" charset="0"/>
              </a:rPr>
              <a:t>1800 </a:t>
            </a:r>
          </a:p>
          <a:p>
            <a:pPr>
              <a:lnSpc>
                <a:spcPct val="100000"/>
              </a:lnSpc>
              <a:buClrTx/>
              <a:buFont typeface="+mj-lt"/>
              <a:buAutoNum type="alphaUcPeriod"/>
            </a:pPr>
            <a:r>
              <a:rPr lang="en-IN" dirty="0">
                <a:solidFill>
                  <a:schemeClr val="tx1"/>
                </a:solidFill>
                <a:ea typeface="Roboto" panose="020B0604020202020204" charset="0"/>
              </a:rPr>
              <a:t>2100 </a:t>
            </a:r>
            <a:br>
              <a:rPr lang="en-US" dirty="0">
                <a:solidFill>
                  <a:schemeClr val="tx1"/>
                </a:solidFill>
                <a:latin typeface="+mn-lt"/>
                <a:ea typeface="Roboto" panose="020B0604020202020204" charset="0"/>
              </a:rPr>
            </a:br>
            <a:endParaRPr lang="en-US" b="1" dirty="0">
              <a:solidFill>
                <a:schemeClr val="tx1"/>
              </a:solidFill>
              <a:latin typeface="+mn-lt"/>
              <a:ea typeface="Roboto" panose="020B0604020202020204" charset="0"/>
            </a:endParaRPr>
          </a:p>
          <a:p>
            <a:pPr>
              <a:lnSpc>
                <a:spcPct val="150000"/>
              </a:lnSpc>
              <a:buNone/>
            </a:pPr>
            <a:r>
              <a:rPr lang="en-US" sz="1600" b="1" dirty="0">
                <a:solidFill>
                  <a:schemeClr val="tx1"/>
                </a:solidFill>
                <a:latin typeface="Roboto" panose="020B0604020202020204" charset="0"/>
                <a:ea typeface="Roboto" panose="020B0604020202020204" charset="0"/>
              </a:rPr>
              <a:t>                                                                                                                                             </a:t>
            </a:r>
            <a:endParaRPr lang="en-US" b="1" dirty="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614462" y="4179806"/>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  Question: 03</a:t>
            </a:r>
            <a:endParaRPr lang="en-GB" sz="1600" dirty="0">
              <a:solidFill>
                <a:schemeClr val="bg1"/>
              </a:solidFill>
            </a:endParaRPr>
          </a:p>
        </p:txBody>
      </p:sp>
      <p:sp>
        <p:nvSpPr>
          <p:cNvPr id="3" name="Text Placeholder 2"/>
          <p:cNvSpPr>
            <a:spLocks noGrp="1"/>
          </p:cNvSpPr>
          <p:nvPr>
            <p:ph type="body" idx="1"/>
          </p:nvPr>
        </p:nvSpPr>
        <p:spPr>
          <a:xfrm>
            <a:off x="197400" y="839973"/>
            <a:ext cx="8520600" cy="3343056"/>
          </a:xfrm>
        </p:spPr>
        <p:txBody>
          <a:bodyPr/>
          <a:lstStyle/>
          <a:p>
            <a:pPr marL="114300" indent="0">
              <a:lnSpc>
                <a:spcPct val="150000"/>
              </a:lnSpc>
              <a:buNone/>
            </a:pPr>
            <a:r>
              <a:rPr lang="en-GB" dirty="0">
                <a:solidFill>
                  <a:schemeClr val="tx1"/>
                </a:solidFill>
                <a:latin typeface="Roboto" panose="020B0604020202020204" charset="0"/>
                <a:ea typeface="Roboto" panose="020B0604020202020204" charset="0"/>
              </a:rPr>
              <a:t>Solution:</a:t>
            </a:r>
          </a:p>
          <a:p>
            <a:pPr>
              <a:lnSpc>
                <a:spcPct val="100000"/>
              </a:lnSpc>
            </a:pPr>
            <a:r>
              <a:rPr lang="en-IN" dirty="0">
                <a:solidFill>
                  <a:schemeClr val="tx1"/>
                </a:solidFill>
                <a:latin typeface="+mn-lt"/>
              </a:rPr>
              <a:t>If six cubes are joined together, the new length of the </a:t>
            </a:r>
            <a:r>
              <a:rPr lang="en-IN" dirty="0" err="1">
                <a:solidFill>
                  <a:schemeClr val="tx1"/>
                </a:solidFill>
                <a:latin typeface="+mn-lt"/>
              </a:rPr>
              <a:t>cuboid</a:t>
            </a:r>
            <a:r>
              <a:rPr lang="en-IN" dirty="0">
                <a:solidFill>
                  <a:schemeClr val="tx1"/>
                </a:solidFill>
                <a:latin typeface="+mn-lt"/>
              </a:rPr>
              <a:t> formed = 60cm, breadth 10 cm and height = 10 cm. Now the surface area of </a:t>
            </a:r>
            <a:r>
              <a:rPr lang="en-IN" dirty="0" err="1">
                <a:solidFill>
                  <a:schemeClr val="tx1"/>
                </a:solidFill>
                <a:latin typeface="+mn-lt"/>
              </a:rPr>
              <a:t>cuboid</a:t>
            </a:r>
            <a:r>
              <a:rPr lang="en-IN" dirty="0">
                <a:solidFill>
                  <a:schemeClr val="tx1"/>
                </a:solidFill>
                <a:latin typeface="+mn-lt"/>
              </a:rPr>
              <a:t> formed</a:t>
            </a:r>
          </a:p>
          <a:p>
            <a:pPr>
              <a:lnSpc>
                <a:spcPct val="100000"/>
              </a:lnSpc>
            </a:pPr>
            <a:r>
              <a:rPr lang="en-IN" dirty="0">
                <a:solidFill>
                  <a:schemeClr val="tx1"/>
                </a:solidFill>
                <a:latin typeface="+mn-lt"/>
              </a:rPr>
              <a:t>=  2 ( l × b ) + ( b× h ) + ( l× h )</a:t>
            </a:r>
            <a:br>
              <a:rPr lang="en-IN" dirty="0">
                <a:solidFill>
                  <a:schemeClr val="tx1"/>
                </a:solidFill>
                <a:latin typeface="+mn-lt"/>
              </a:rPr>
            </a:br>
            <a:r>
              <a:rPr lang="en-IN" dirty="0">
                <a:solidFill>
                  <a:schemeClr val="tx1"/>
                </a:solidFill>
                <a:latin typeface="+mn-lt"/>
              </a:rPr>
              <a:t> = 2 ( 60× 10 ) + ( 10× 10 ) + ( 60× 10)</a:t>
            </a:r>
            <a:br>
              <a:rPr lang="en-IN" dirty="0">
                <a:solidFill>
                  <a:schemeClr val="tx1"/>
                </a:solidFill>
                <a:latin typeface="+mn-lt"/>
              </a:rPr>
            </a:br>
            <a:r>
              <a:rPr lang="en-IN" dirty="0">
                <a:solidFill>
                  <a:schemeClr val="tx1"/>
                </a:solidFill>
                <a:latin typeface="+mn-lt"/>
              </a:rPr>
              <a:t>= 2 ( 1300)</a:t>
            </a:r>
            <a:br>
              <a:rPr lang="en-IN" dirty="0">
                <a:solidFill>
                  <a:schemeClr val="tx1"/>
                </a:solidFill>
                <a:latin typeface="+mn-lt"/>
              </a:rPr>
            </a:br>
            <a:r>
              <a:rPr lang="en-IN" dirty="0">
                <a:solidFill>
                  <a:schemeClr val="tx1"/>
                </a:solidFill>
                <a:latin typeface="+mn-lt"/>
              </a:rPr>
              <a:t>= 2600 cm²</a:t>
            </a: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 </a:t>
            </a:r>
            <a:r>
              <a:rPr lang="en-IN" sz="2000" dirty="0">
                <a:solidFill>
                  <a:schemeClr val="bg1"/>
                </a:solidFill>
              </a:rPr>
              <a:t>Question:04</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John built a rectangular cardboard box 25 cm high with a square base and a volume of 2500 cm³. Then he realized he did not need a box that large, so he chopped off the height of the box reducing its volume to 1,000 cm³ was the new box cubical? Also, state its’ height.</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n-IN" dirty="0">
                <a:solidFill>
                  <a:schemeClr val="tx1"/>
                </a:solidFill>
              </a:rPr>
              <a:t>18 cm </a:t>
            </a:r>
          </a:p>
          <a:p>
            <a:pPr>
              <a:lnSpc>
                <a:spcPct val="100000"/>
              </a:lnSpc>
              <a:buClrTx/>
              <a:buFont typeface="+mj-lt"/>
              <a:buAutoNum type="alphaUcPeriod"/>
            </a:pPr>
            <a:r>
              <a:rPr lang="en-IN" dirty="0">
                <a:solidFill>
                  <a:schemeClr val="tx1"/>
                </a:solidFill>
              </a:rPr>
              <a:t>10 cm </a:t>
            </a:r>
          </a:p>
          <a:p>
            <a:pPr>
              <a:lnSpc>
                <a:spcPct val="100000"/>
              </a:lnSpc>
              <a:buClrTx/>
              <a:buFont typeface="+mj-lt"/>
              <a:buAutoNum type="alphaUcPeriod"/>
            </a:pPr>
            <a:r>
              <a:rPr lang="en-IN" dirty="0">
                <a:solidFill>
                  <a:schemeClr val="tx1"/>
                </a:solidFill>
                <a:ea typeface="Roboto" panose="020B0604020202020204" charset="0"/>
              </a:rPr>
              <a:t>15 cm </a:t>
            </a:r>
          </a:p>
          <a:p>
            <a:pPr>
              <a:lnSpc>
                <a:spcPct val="100000"/>
              </a:lnSpc>
              <a:buClrTx/>
              <a:buFont typeface="+mj-lt"/>
              <a:buAutoNum type="alphaUcPeriod"/>
            </a:pPr>
            <a:r>
              <a:rPr lang="en-IN" dirty="0">
                <a:solidFill>
                  <a:schemeClr val="tx1"/>
                </a:solidFill>
                <a:ea typeface="Roboto" panose="020B0604020202020204" charset="0"/>
              </a:rPr>
              <a:t>20 cm</a:t>
            </a:r>
            <a:r>
              <a:rPr lang="en-US" dirty="0">
                <a:solidFill>
                  <a:schemeClr val="tx1"/>
                </a:solidFill>
                <a:ea typeface="Roboto" panose="020B0604020202020204" charset="0"/>
              </a:rPr>
              <a:t> </a:t>
            </a:r>
            <a:endParaRPr lang="en-US" b="1" dirty="0">
              <a:solidFill>
                <a:schemeClr val="tx1"/>
              </a:solidFill>
              <a:latin typeface="+mn-lt"/>
              <a:ea typeface="Roboto" panose="020B0604020202020204" charset="0"/>
            </a:endParaRPr>
          </a:p>
          <a:p>
            <a:pPr>
              <a:lnSpc>
                <a:spcPct val="150000"/>
              </a:lnSpc>
              <a:buNone/>
            </a:pPr>
            <a:r>
              <a:rPr lang="en-US" sz="1600" b="1" dirty="0">
                <a:solidFill>
                  <a:schemeClr val="tx1"/>
                </a:solidFill>
                <a:latin typeface="+mn-lt"/>
                <a:ea typeface="Roboto" panose="020B0604020202020204" charset="0"/>
              </a:rPr>
              <a:t>                               </a:t>
            </a:r>
            <a:r>
              <a:rPr lang="en-US" sz="1600" b="1" dirty="0">
                <a:solidFill>
                  <a:schemeClr val="tx1"/>
                </a:solidFill>
                <a:latin typeface="Roboto" panose="020B0604020202020204" charset="0"/>
                <a:ea typeface="Roboto" panose="020B0604020202020204" charset="0"/>
              </a:rPr>
              <a:t>                                                                                                             </a:t>
            </a:r>
          </a:p>
          <a:p>
            <a:pPr>
              <a:lnSpc>
                <a:spcPct val="150000"/>
              </a:lnSpc>
              <a:buNone/>
            </a:pPr>
            <a:r>
              <a:rPr lang="en-US" sz="1600" b="1" dirty="0">
                <a:solidFill>
                  <a:schemeClr val="tx1"/>
                </a:solidFill>
                <a:latin typeface="Roboto" panose="020B0604020202020204" charset="0"/>
                <a:ea typeface="Roboto" panose="020B0604020202020204" charset="0"/>
              </a:rPr>
              <a:t>                                                                                                                              </a:t>
            </a:r>
            <a:br>
              <a:rPr lang="en-US" sz="1600" dirty="0">
                <a:solidFill>
                  <a:schemeClr val="tx1"/>
                </a:solidFill>
                <a:latin typeface="Roboto" panose="020B0604020202020204" charset="0"/>
                <a:ea typeface="Roboto" panose="020B0604020202020204" charset="0"/>
              </a:rPr>
            </a:br>
            <a:endParaRPr lang="en-US" sz="1600" dirty="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590712" y="4120430"/>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  Question: 04</a:t>
            </a:r>
            <a:endParaRPr lang="en-GB" sz="1600" dirty="0">
              <a:solidFill>
                <a:schemeClr val="bg1"/>
              </a:solidFill>
            </a:endParaRPr>
          </a:p>
        </p:txBody>
      </p:sp>
      <p:sp>
        <p:nvSpPr>
          <p:cNvPr id="3" name="Text Placeholder 2"/>
          <p:cNvSpPr>
            <a:spLocks noGrp="1"/>
          </p:cNvSpPr>
          <p:nvPr>
            <p:ph type="body" idx="1"/>
          </p:nvPr>
        </p:nvSpPr>
        <p:spPr>
          <a:xfrm>
            <a:off x="197400" y="839973"/>
            <a:ext cx="8520600" cy="3343056"/>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pPr>
            <a:r>
              <a:rPr lang="en-IN" dirty="0">
                <a:solidFill>
                  <a:schemeClr val="tx1"/>
                </a:solidFill>
                <a:latin typeface="+mn-lt"/>
              </a:rPr>
              <a:t>Volume of </a:t>
            </a:r>
            <a:r>
              <a:rPr lang="en-IN" dirty="0" err="1">
                <a:solidFill>
                  <a:schemeClr val="tx1"/>
                </a:solidFill>
                <a:latin typeface="+mn-lt"/>
              </a:rPr>
              <a:t>cuboid</a:t>
            </a:r>
            <a:r>
              <a:rPr lang="en-IN" dirty="0">
                <a:solidFill>
                  <a:schemeClr val="tx1"/>
                </a:solidFill>
                <a:latin typeface="+mn-lt"/>
              </a:rPr>
              <a:t> = length × breadth × height = Base area × height</a:t>
            </a:r>
          </a:p>
          <a:p>
            <a:pPr>
              <a:lnSpc>
                <a:spcPct val="100000"/>
              </a:lnSpc>
            </a:pPr>
            <a:r>
              <a:rPr lang="en-IN" dirty="0">
                <a:solidFill>
                  <a:schemeClr val="tx1"/>
                </a:solidFill>
                <a:latin typeface="+mn-lt"/>
              </a:rPr>
              <a:t>Base area = 2500/25 = 100 cm²</a:t>
            </a:r>
            <a:br>
              <a:rPr lang="en-IN" dirty="0">
                <a:solidFill>
                  <a:schemeClr val="tx1"/>
                </a:solidFill>
                <a:latin typeface="+mn-lt"/>
              </a:rPr>
            </a:br>
            <a:r>
              <a:rPr lang="en-IN" dirty="0">
                <a:solidFill>
                  <a:schemeClr val="tx1"/>
                </a:solidFill>
                <a:latin typeface="+mn-lt"/>
              </a:rPr>
              <a:t>Length =  √</a:t>
            </a:r>
            <a:r>
              <a:rPr lang="en-IN" i="1" dirty="0">
                <a:solidFill>
                  <a:schemeClr val="tx1"/>
                </a:solidFill>
                <a:latin typeface="+mn-lt"/>
              </a:rPr>
              <a:t>100 = 10 cm</a:t>
            </a:r>
            <a:br>
              <a:rPr lang="en-IN" i="1" dirty="0">
                <a:solidFill>
                  <a:schemeClr val="tx1"/>
                </a:solidFill>
                <a:latin typeface="+mn-lt"/>
              </a:rPr>
            </a:br>
            <a:r>
              <a:rPr lang="en-IN" dirty="0">
                <a:solidFill>
                  <a:schemeClr val="tx1"/>
                </a:solidFill>
                <a:latin typeface="+mn-lt"/>
              </a:rPr>
              <a:t>Now, 1000 = 10 ×10 = new height</a:t>
            </a:r>
            <a:br>
              <a:rPr lang="en-IN" dirty="0">
                <a:solidFill>
                  <a:schemeClr val="tx1"/>
                </a:solidFill>
                <a:latin typeface="+mn-lt"/>
              </a:rPr>
            </a:br>
            <a:r>
              <a:rPr lang="en-IN" dirty="0">
                <a:solidFill>
                  <a:schemeClr val="tx1"/>
                </a:solidFill>
                <a:latin typeface="+mn-lt"/>
              </a:rPr>
              <a:t>New height = 1000/ 10 × 10 = 10 cm</a:t>
            </a:r>
            <a:br>
              <a:rPr lang="en-IN" dirty="0">
                <a:solidFill>
                  <a:schemeClr val="tx1"/>
                </a:solidFill>
                <a:latin typeface="+mn-lt"/>
              </a:rPr>
            </a:br>
            <a:r>
              <a:rPr lang="en-IN" dirty="0">
                <a:solidFill>
                  <a:schemeClr val="tx1"/>
                </a:solidFill>
                <a:latin typeface="+mn-lt"/>
              </a:rPr>
              <a:t>Yes, the new block was cubical.</a:t>
            </a: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 </a:t>
            </a:r>
            <a:r>
              <a:rPr lang="en-IN" sz="2000" dirty="0">
                <a:solidFill>
                  <a:schemeClr val="bg1"/>
                </a:solidFill>
              </a:rPr>
              <a:t>Question: 05</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Calculate the perimeter of a rhombus whose diagonals are 12cm and 5cm long?</a:t>
            </a:r>
          </a:p>
          <a:p>
            <a:pPr>
              <a:lnSpc>
                <a:spcPct val="100000"/>
              </a:lnSpc>
              <a:buNone/>
            </a:pPr>
            <a:endParaRPr lang="en-IN" dirty="0">
              <a:solidFill>
                <a:schemeClr val="tx1"/>
              </a:solidFill>
              <a:latin typeface="+mn-lt"/>
            </a:endParaRPr>
          </a:p>
          <a:p>
            <a:pPr>
              <a:lnSpc>
                <a:spcPct val="100000"/>
              </a:lnSpc>
              <a:buClrTx/>
              <a:buFont typeface="+mj-lt"/>
              <a:buAutoNum type="alphaUcPeriod"/>
            </a:pPr>
            <a:r>
              <a:rPr lang="en-IN" dirty="0">
                <a:solidFill>
                  <a:schemeClr val="tx1"/>
                </a:solidFill>
                <a:latin typeface="+mn-lt"/>
              </a:rPr>
              <a:t>28cm</a:t>
            </a:r>
          </a:p>
          <a:p>
            <a:pPr>
              <a:lnSpc>
                <a:spcPct val="100000"/>
              </a:lnSpc>
              <a:buClrTx/>
              <a:buFont typeface="+mj-lt"/>
              <a:buAutoNum type="alphaUcPeriod"/>
            </a:pPr>
            <a:r>
              <a:rPr lang="en-IN" dirty="0">
                <a:solidFill>
                  <a:schemeClr val="tx1"/>
                </a:solidFill>
                <a:latin typeface="+mn-lt"/>
              </a:rPr>
              <a:t>19 cm</a:t>
            </a:r>
          </a:p>
          <a:p>
            <a:pPr>
              <a:lnSpc>
                <a:spcPct val="100000"/>
              </a:lnSpc>
              <a:buClrTx/>
              <a:buFont typeface="+mj-lt"/>
              <a:buAutoNum type="alphaUcPeriod"/>
            </a:pPr>
            <a:r>
              <a:rPr lang="en-IN" dirty="0">
                <a:solidFill>
                  <a:schemeClr val="tx1"/>
                </a:solidFill>
                <a:latin typeface="+mn-lt"/>
                <a:ea typeface="Roboto" panose="020B0604020202020204" charset="0"/>
              </a:rPr>
              <a:t>15 cm</a:t>
            </a:r>
          </a:p>
          <a:p>
            <a:pPr>
              <a:lnSpc>
                <a:spcPct val="100000"/>
              </a:lnSpc>
              <a:buClrTx/>
              <a:buFont typeface="+mj-lt"/>
              <a:buAutoNum type="alphaUcPeriod"/>
            </a:pPr>
            <a:r>
              <a:rPr lang="en-IN" dirty="0">
                <a:solidFill>
                  <a:schemeClr val="tx1"/>
                </a:solidFill>
                <a:latin typeface="+mn-lt"/>
                <a:ea typeface="Roboto" panose="020B0604020202020204" charset="0"/>
              </a:rPr>
              <a:t>26 cm</a:t>
            </a:r>
          </a:p>
          <a:p>
            <a:pPr>
              <a:lnSpc>
                <a:spcPct val="100000"/>
              </a:lnSpc>
              <a:buFont typeface="+mj-lt"/>
              <a:buAutoNum type="alphaUcPeriod"/>
            </a:pPr>
            <a:endParaRPr lang="en-IN" dirty="0">
              <a:solidFill>
                <a:schemeClr val="tx1"/>
              </a:solidFill>
              <a:latin typeface="+mn-lt"/>
            </a:endParaRPr>
          </a:p>
          <a:p>
            <a:pPr>
              <a:lnSpc>
                <a:spcPct val="100000"/>
              </a:lnSpc>
              <a:buNone/>
            </a:pPr>
            <a:r>
              <a:rPr lang="en-US" dirty="0">
                <a:solidFill>
                  <a:schemeClr val="tx1"/>
                </a:solidFill>
                <a:latin typeface="+mn-lt"/>
                <a:ea typeface="Roboto" panose="020B0604020202020204" charset="0"/>
              </a:rPr>
              <a:t>            </a:t>
            </a:r>
            <a:r>
              <a:rPr lang="en-US" b="1" dirty="0">
                <a:solidFill>
                  <a:schemeClr val="tx1"/>
                </a:solidFill>
                <a:latin typeface="+mn-lt"/>
                <a:ea typeface="Roboto" panose="020B0604020202020204" charset="0"/>
              </a:rPr>
              <a:t>                                                                                                                                       </a:t>
            </a: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614463" y="4120429"/>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 Question: 05</a:t>
            </a:r>
            <a:endParaRPr lang="en-GB" sz="1600" dirty="0">
              <a:solidFill>
                <a:schemeClr val="bg1"/>
              </a:solidFill>
            </a:endParaRPr>
          </a:p>
        </p:txBody>
      </p:sp>
      <p:sp>
        <p:nvSpPr>
          <p:cNvPr id="3" name="Text Placeholder 2"/>
          <p:cNvSpPr>
            <a:spLocks noGrp="1"/>
          </p:cNvSpPr>
          <p:nvPr>
            <p:ph type="body" idx="1"/>
          </p:nvPr>
        </p:nvSpPr>
        <p:spPr>
          <a:xfrm>
            <a:off x="197400" y="839973"/>
            <a:ext cx="8520600" cy="3343056"/>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marL="114300" indent="0">
              <a:lnSpc>
                <a:spcPct val="100000"/>
              </a:lnSpc>
              <a:buNone/>
            </a:pPr>
            <a:r>
              <a:rPr lang="en-IN" dirty="0">
                <a:solidFill>
                  <a:schemeClr val="tx1"/>
                </a:solidFill>
                <a:latin typeface="+mn-lt"/>
              </a:rPr>
              <a:t>Let p = 12 cm, q = 5 cm. We know the perimeter of the rhombus = 2 √(p² + q²)</a:t>
            </a:r>
            <a:br>
              <a:rPr lang="en-IN" dirty="0">
                <a:solidFill>
                  <a:schemeClr val="tx1"/>
                </a:solidFill>
                <a:latin typeface="+mn-lt"/>
              </a:rPr>
            </a:br>
            <a:r>
              <a:rPr lang="en-IN" dirty="0">
                <a:solidFill>
                  <a:schemeClr val="tx1"/>
                </a:solidFill>
                <a:latin typeface="+mn-lt"/>
              </a:rPr>
              <a:t>Thus the perimeter of rhombus will give diagonals 2 √(12² + 5²)</a:t>
            </a:r>
            <a:br>
              <a:rPr lang="en-IN" dirty="0">
                <a:solidFill>
                  <a:schemeClr val="tx1"/>
                </a:solidFill>
                <a:latin typeface="+mn-lt"/>
              </a:rPr>
            </a:br>
            <a:r>
              <a:rPr lang="en-IN" dirty="0">
                <a:solidFill>
                  <a:schemeClr val="tx1"/>
                </a:solidFill>
                <a:latin typeface="+mn-lt"/>
              </a:rPr>
              <a:t>= 2 √169</a:t>
            </a:r>
            <a:br>
              <a:rPr lang="en-IN" dirty="0">
                <a:solidFill>
                  <a:schemeClr val="tx1"/>
                </a:solidFill>
                <a:latin typeface="+mn-lt"/>
              </a:rPr>
            </a:br>
            <a:r>
              <a:rPr lang="en-IN" dirty="0">
                <a:solidFill>
                  <a:schemeClr val="tx1"/>
                </a:solidFill>
                <a:latin typeface="+mn-lt"/>
              </a:rPr>
              <a:t>= 2 × 13 = 26 cm</a:t>
            </a:r>
            <a:endParaRPr lang="en-GB" dirty="0">
              <a:solidFill>
                <a:schemeClr val="tx1"/>
              </a:solidFill>
              <a:latin typeface="+mn-lt"/>
              <a:ea typeface="Roboto" panose="020B060402020202020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Question: 06</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A circus tent is in the form of a cylinder with a height of 3 m and conical above it. If the base radius is 52.5 m and the slant height of the cone is 53 m, find the canvas needed to make the tent? </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l-GR" dirty="0">
                <a:solidFill>
                  <a:schemeClr val="tx1"/>
                </a:solidFill>
              </a:rPr>
              <a:t>(3097.5)π </a:t>
            </a:r>
            <a:r>
              <a:rPr lang="en-IN" dirty="0">
                <a:solidFill>
                  <a:schemeClr val="tx1"/>
                </a:solidFill>
              </a:rPr>
              <a:t>m²</a:t>
            </a:r>
          </a:p>
          <a:p>
            <a:pPr>
              <a:lnSpc>
                <a:spcPct val="100000"/>
              </a:lnSpc>
              <a:buClrTx/>
              <a:buFont typeface="+mj-lt"/>
              <a:buAutoNum type="alphaUcPeriod"/>
            </a:pPr>
            <a:r>
              <a:rPr lang="el-GR" dirty="0">
                <a:solidFill>
                  <a:schemeClr val="tx1"/>
                </a:solidFill>
              </a:rPr>
              <a:t>(</a:t>
            </a:r>
            <a:r>
              <a:rPr lang="en-IN" dirty="0">
                <a:solidFill>
                  <a:schemeClr val="tx1"/>
                </a:solidFill>
              </a:rPr>
              <a:t>2</a:t>
            </a:r>
            <a:r>
              <a:rPr lang="el-GR" dirty="0">
                <a:solidFill>
                  <a:schemeClr val="tx1"/>
                </a:solidFill>
              </a:rPr>
              <a:t>097.5)π </a:t>
            </a:r>
            <a:r>
              <a:rPr lang="en-IN" dirty="0">
                <a:solidFill>
                  <a:schemeClr val="tx1"/>
                </a:solidFill>
              </a:rPr>
              <a:t>m²</a:t>
            </a:r>
          </a:p>
          <a:p>
            <a:pPr>
              <a:lnSpc>
                <a:spcPct val="100000"/>
              </a:lnSpc>
              <a:buClrTx/>
              <a:buFont typeface="+mj-lt"/>
              <a:buAutoNum type="alphaUcPeriod"/>
            </a:pPr>
            <a:r>
              <a:rPr lang="el-GR" dirty="0">
                <a:solidFill>
                  <a:schemeClr val="tx1"/>
                </a:solidFill>
              </a:rPr>
              <a:t>(30</a:t>
            </a:r>
            <a:r>
              <a:rPr lang="en-IN" dirty="0">
                <a:solidFill>
                  <a:schemeClr val="tx1"/>
                </a:solidFill>
              </a:rPr>
              <a:t>8</a:t>
            </a:r>
            <a:r>
              <a:rPr lang="el-GR" dirty="0">
                <a:solidFill>
                  <a:schemeClr val="tx1"/>
                </a:solidFill>
              </a:rPr>
              <a:t>7.5)π </a:t>
            </a:r>
            <a:r>
              <a:rPr lang="en-IN" dirty="0">
                <a:solidFill>
                  <a:schemeClr val="tx1"/>
                </a:solidFill>
              </a:rPr>
              <a:t>m²</a:t>
            </a:r>
          </a:p>
          <a:p>
            <a:pPr>
              <a:lnSpc>
                <a:spcPct val="100000"/>
              </a:lnSpc>
              <a:buClrTx/>
              <a:buFont typeface="+mj-lt"/>
              <a:buAutoNum type="alphaUcPeriod"/>
            </a:pPr>
            <a:r>
              <a:rPr lang="el-GR" dirty="0">
                <a:solidFill>
                  <a:schemeClr val="tx1"/>
                </a:solidFill>
              </a:rPr>
              <a:t>(30</a:t>
            </a:r>
            <a:r>
              <a:rPr lang="en-IN" dirty="0">
                <a:solidFill>
                  <a:schemeClr val="tx1"/>
                </a:solidFill>
              </a:rPr>
              <a:t>0</a:t>
            </a:r>
            <a:r>
              <a:rPr lang="el-GR" dirty="0">
                <a:solidFill>
                  <a:schemeClr val="tx1"/>
                </a:solidFill>
              </a:rPr>
              <a:t>7.5)π </a:t>
            </a:r>
            <a:r>
              <a:rPr lang="en-IN" dirty="0">
                <a:solidFill>
                  <a:schemeClr val="tx1"/>
                </a:solidFill>
              </a:rPr>
              <a:t>m²</a:t>
            </a:r>
            <a:endParaRPr lang="en-IN" dirty="0">
              <a:solidFill>
                <a:schemeClr val="tx1"/>
              </a:solidFill>
              <a:latin typeface="+mn-lt"/>
            </a:endParaRPr>
          </a:p>
          <a:p>
            <a:pPr>
              <a:lnSpc>
                <a:spcPct val="100000"/>
              </a:lnSpc>
              <a:buNone/>
            </a:pPr>
            <a:r>
              <a:rPr lang="en-US" dirty="0">
                <a:solidFill>
                  <a:schemeClr val="tx1"/>
                </a:solidFill>
                <a:latin typeface="+mn-lt"/>
                <a:ea typeface="Roboto" panose="020B0604020202020204" charset="0"/>
              </a:rPr>
              <a:t> </a:t>
            </a:r>
            <a:r>
              <a:rPr lang="en-US" dirty="0">
                <a:solidFill>
                  <a:schemeClr val="tx1"/>
                </a:solidFill>
                <a:latin typeface="Roboto" panose="020B0604020202020204" charset="0"/>
                <a:ea typeface="Roboto" panose="020B0604020202020204" charset="0"/>
              </a:rPr>
              <a:t>   </a:t>
            </a:r>
            <a:r>
              <a:rPr lang="en-US" b="1" dirty="0">
                <a:solidFill>
                  <a:schemeClr val="tx1"/>
                </a:solidFill>
                <a:latin typeface="Roboto" panose="020B0604020202020204" charset="0"/>
                <a:ea typeface="Roboto" panose="020B0604020202020204" charset="0"/>
              </a:rPr>
              <a:t>                                                                                                                                       </a:t>
            </a:r>
            <a:endParaRPr lang="en-IN" dirty="0"/>
          </a:p>
        </p:txBody>
      </p:sp>
      <p:sp>
        <p:nvSpPr>
          <p:cNvPr id="9" name="Rectangle 8"/>
          <p:cNvSpPr/>
          <p:nvPr/>
        </p:nvSpPr>
        <p:spPr>
          <a:xfrm>
            <a:off x="6614462" y="4156056"/>
            <a:ext cx="1199367" cy="507831"/>
          </a:xfrm>
          <a:prstGeom prst="rect">
            <a:avLst/>
          </a:prstGeom>
        </p:spPr>
        <p:txBody>
          <a:bodyPr wrap="none">
            <a:spAutoFit/>
          </a:bodyPr>
          <a:lstStyle/>
          <a:p>
            <a:pPr>
              <a:lnSpc>
                <a:spcPct val="150000"/>
              </a:lnSpc>
            </a:pPr>
            <a:r>
              <a:rPr lang="en-GB" sz="1800" b="1" dirty="0">
                <a:solidFill>
                  <a:schemeClr val="tx1"/>
                </a:solidFill>
                <a:latin typeface="Roboto" panose="020B0604020202020204" charset="0"/>
                <a:ea typeface="Roboto" panose="020B0604020202020204" charset="0"/>
              </a:rPr>
              <a:t>Answer: 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06</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pPr>
            <a:r>
              <a:rPr lang="en-IN" dirty="0">
                <a:solidFill>
                  <a:schemeClr val="tx1"/>
                </a:solidFill>
                <a:latin typeface="+mn-lt"/>
              </a:rPr>
              <a:t>Cylindrical </a:t>
            </a:r>
            <a:r>
              <a:rPr lang="en-IN" dirty="0" err="1">
                <a:solidFill>
                  <a:schemeClr val="tx1"/>
                </a:solidFill>
                <a:latin typeface="+mn-lt"/>
              </a:rPr>
              <a:t>part:The</a:t>
            </a:r>
            <a:r>
              <a:rPr lang="en-IN" dirty="0">
                <a:solidFill>
                  <a:schemeClr val="tx1"/>
                </a:solidFill>
                <a:latin typeface="+mn-lt"/>
              </a:rPr>
              <a:t> radius of the cylindrical part (r) = 52.5 m</a:t>
            </a:r>
            <a:br>
              <a:rPr lang="en-IN" dirty="0">
                <a:solidFill>
                  <a:schemeClr val="tx1"/>
                </a:solidFill>
                <a:latin typeface="+mn-lt"/>
              </a:rPr>
            </a:br>
            <a:r>
              <a:rPr lang="en-IN" dirty="0">
                <a:solidFill>
                  <a:schemeClr val="tx1"/>
                </a:solidFill>
                <a:latin typeface="+mn-lt"/>
              </a:rPr>
              <a:t>Height of the cylindrical part(h) = 3 m</a:t>
            </a:r>
            <a:br>
              <a:rPr lang="en-IN" dirty="0">
                <a:solidFill>
                  <a:schemeClr val="tx1"/>
                </a:solidFill>
                <a:latin typeface="+mn-lt"/>
              </a:rPr>
            </a:br>
            <a:r>
              <a:rPr lang="en-IN" dirty="0">
                <a:solidFill>
                  <a:schemeClr val="tx1"/>
                </a:solidFill>
                <a:latin typeface="+mn-lt"/>
              </a:rPr>
              <a:t>Curved surface-area of the cylindrical part = 2πrh =  2π(52.5)(3) =  315 π m²</a:t>
            </a:r>
          </a:p>
          <a:p>
            <a:pPr>
              <a:lnSpc>
                <a:spcPct val="100000"/>
              </a:lnSpc>
            </a:pPr>
            <a:r>
              <a:rPr lang="en-IN" dirty="0">
                <a:solidFill>
                  <a:schemeClr val="tx1"/>
                </a:solidFill>
                <a:latin typeface="+mn-lt"/>
              </a:rPr>
              <a:t>Conical part: The radius of the conical part  =  52.5 m ,Slant height of the conical part  =  53 m , Curved Surface-area of the conical part  =  </a:t>
            </a:r>
            <a:r>
              <a:rPr lang="en-IN" dirty="0" err="1">
                <a:solidFill>
                  <a:schemeClr val="tx1"/>
                </a:solidFill>
                <a:latin typeface="+mn-lt"/>
              </a:rPr>
              <a:t>πrl</a:t>
            </a:r>
            <a:endParaRPr lang="en-IN" dirty="0">
              <a:solidFill>
                <a:schemeClr val="tx1"/>
              </a:solidFill>
              <a:latin typeface="+mn-lt"/>
            </a:endParaRPr>
          </a:p>
          <a:p>
            <a:pPr>
              <a:lnSpc>
                <a:spcPct val="100000"/>
              </a:lnSpc>
              <a:buNone/>
            </a:pPr>
            <a:r>
              <a:rPr lang="en-IN" dirty="0">
                <a:solidFill>
                  <a:schemeClr val="tx1"/>
                </a:solidFill>
                <a:latin typeface="+mn-lt"/>
              </a:rPr>
              <a:t>     =  π (52.5) (53)=  (2782.5) π</a:t>
            </a:r>
          </a:p>
          <a:p>
            <a:pPr>
              <a:lnSpc>
                <a:spcPct val="100000"/>
              </a:lnSpc>
            </a:pPr>
            <a:r>
              <a:rPr lang="en-IN" dirty="0">
                <a:solidFill>
                  <a:schemeClr val="tx1"/>
                </a:solidFill>
                <a:latin typeface="+mn-lt"/>
              </a:rPr>
              <a:t>Area of the canvas required = CSA of the cylindrical part + CSA of the conical part </a:t>
            </a:r>
          </a:p>
          <a:p>
            <a:pPr>
              <a:lnSpc>
                <a:spcPct val="100000"/>
              </a:lnSpc>
              <a:buNone/>
            </a:pPr>
            <a:r>
              <a:rPr lang="en-IN" dirty="0">
                <a:solidFill>
                  <a:schemeClr val="tx1"/>
                </a:solidFill>
                <a:latin typeface="+mn-lt"/>
              </a:rPr>
              <a:t>    =  315π + (2782.5)π  =  (3097.5)π m²</a:t>
            </a: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QUESTIONS </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TextBox 6"/>
          <p:cNvSpPr txBox="1"/>
          <p:nvPr/>
        </p:nvSpPr>
        <p:spPr>
          <a:xfrm>
            <a:off x="1673860" y="2367915"/>
            <a:ext cx="5168900" cy="768350"/>
          </a:xfrm>
          <a:prstGeom prst="rect">
            <a:avLst/>
          </a:prstGeom>
          <a:noFill/>
        </p:spPr>
        <p:txBody>
          <a:bodyPr wrap="square" rtlCol="0">
            <a:spAutoFit/>
          </a:bodyPr>
          <a:lstStyle/>
          <a:p>
            <a:pPr algn="ctr"/>
            <a:r>
              <a:rPr lang="en-IN" sz="4400" b="1" dirty="0"/>
              <a:t>MENSURATION</a:t>
            </a:r>
            <a:endParaRPr lang="en-IN" sz="4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Question: 07</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A vessel is in the form of hollow cylinder which has been surmounted on a hemispherical bowl. The diameter of a hemisphere is 14cm and the total height of a vessel is 13cm. Find the required curved surface area of the vessel?</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l-GR" dirty="0">
                <a:solidFill>
                  <a:schemeClr val="tx1"/>
                </a:solidFill>
              </a:rPr>
              <a:t>18</a:t>
            </a:r>
            <a:r>
              <a:rPr lang="en-IN" dirty="0">
                <a:solidFill>
                  <a:schemeClr val="tx1"/>
                </a:solidFill>
              </a:rPr>
              <a:t>4</a:t>
            </a:r>
            <a:r>
              <a:rPr lang="el-GR" dirty="0">
                <a:solidFill>
                  <a:schemeClr val="tx1"/>
                </a:solidFill>
              </a:rPr>
              <a:t> π </a:t>
            </a:r>
            <a:r>
              <a:rPr lang="en-IN" dirty="0">
                <a:solidFill>
                  <a:schemeClr val="tx1"/>
                </a:solidFill>
              </a:rPr>
              <a:t>cm²</a:t>
            </a:r>
          </a:p>
          <a:p>
            <a:pPr>
              <a:lnSpc>
                <a:spcPct val="100000"/>
              </a:lnSpc>
              <a:buClrTx/>
              <a:buFont typeface="+mj-lt"/>
              <a:buAutoNum type="alphaUcPeriod"/>
            </a:pPr>
            <a:r>
              <a:rPr lang="el-GR" dirty="0">
                <a:solidFill>
                  <a:schemeClr val="tx1"/>
                </a:solidFill>
              </a:rPr>
              <a:t>18</a:t>
            </a:r>
            <a:r>
              <a:rPr lang="en-IN" dirty="0">
                <a:solidFill>
                  <a:schemeClr val="tx1"/>
                </a:solidFill>
              </a:rPr>
              <a:t>5</a:t>
            </a:r>
            <a:r>
              <a:rPr lang="el-GR" dirty="0">
                <a:solidFill>
                  <a:schemeClr val="tx1"/>
                </a:solidFill>
              </a:rPr>
              <a:t> π </a:t>
            </a:r>
            <a:r>
              <a:rPr lang="en-IN" dirty="0">
                <a:solidFill>
                  <a:schemeClr val="tx1"/>
                </a:solidFill>
              </a:rPr>
              <a:t>cm²</a:t>
            </a:r>
          </a:p>
          <a:p>
            <a:pPr>
              <a:lnSpc>
                <a:spcPct val="100000"/>
              </a:lnSpc>
              <a:buClrTx/>
              <a:buFont typeface="+mj-lt"/>
              <a:buAutoNum type="alphaUcPeriod"/>
            </a:pPr>
            <a:r>
              <a:rPr lang="el-GR" dirty="0">
                <a:solidFill>
                  <a:schemeClr val="tx1"/>
                </a:solidFill>
              </a:rPr>
              <a:t>182 π </a:t>
            </a:r>
            <a:r>
              <a:rPr lang="en-IN" dirty="0">
                <a:solidFill>
                  <a:schemeClr val="tx1"/>
                </a:solidFill>
              </a:rPr>
              <a:t>cm²</a:t>
            </a:r>
          </a:p>
          <a:p>
            <a:pPr>
              <a:lnSpc>
                <a:spcPct val="100000"/>
              </a:lnSpc>
              <a:buClrTx/>
              <a:buFont typeface="+mj-lt"/>
              <a:buAutoNum type="alphaUcPeriod"/>
            </a:pPr>
            <a:r>
              <a:rPr lang="el-GR" dirty="0">
                <a:solidFill>
                  <a:schemeClr val="tx1"/>
                </a:solidFill>
              </a:rPr>
              <a:t>18</a:t>
            </a:r>
            <a:r>
              <a:rPr lang="en-IN" dirty="0">
                <a:solidFill>
                  <a:schemeClr val="tx1"/>
                </a:solidFill>
              </a:rPr>
              <a:t>6</a:t>
            </a:r>
            <a:r>
              <a:rPr lang="el-GR" dirty="0">
                <a:solidFill>
                  <a:schemeClr val="tx1"/>
                </a:solidFill>
              </a:rPr>
              <a:t> π </a:t>
            </a:r>
            <a:r>
              <a:rPr lang="en-IN" dirty="0">
                <a:solidFill>
                  <a:schemeClr val="tx1"/>
                </a:solidFill>
              </a:rPr>
              <a:t>cm²</a:t>
            </a:r>
            <a:endParaRPr lang="en-IN" dirty="0">
              <a:solidFill>
                <a:schemeClr val="tx1"/>
              </a:solidFill>
              <a:latin typeface="+mn-lt"/>
            </a:endParaRPr>
          </a:p>
          <a:p>
            <a:pPr marL="114300" indent="0">
              <a:lnSpc>
                <a:spcPct val="100000"/>
              </a:lnSpc>
              <a:buNone/>
            </a:pPr>
            <a:r>
              <a:rPr lang="en-US" dirty="0">
                <a:solidFill>
                  <a:schemeClr val="tx1"/>
                </a:solidFill>
                <a:latin typeface="+mn-lt"/>
                <a:ea typeface="Roboto" panose="020B0604020202020204" charset="0"/>
              </a:rPr>
              <a:t>     </a:t>
            </a:r>
            <a:r>
              <a:rPr lang="en-US" dirty="0">
                <a:solidFill>
                  <a:schemeClr val="tx1"/>
                </a:solidFill>
                <a:latin typeface="Roboto" panose="020B0604020202020204" charset="0"/>
                <a:ea typeface="Roboto" panose="020B0604020202020204" charset="0"/>
              </a:rPr>
              <a:t>        </a:t>
            </a:r>
            <a:r>
              <a:rPr lang="en-US" b="1" dirty="0">
                <a:solidFill>
                  <a:schemeClr val="tx1"/>
                </a:solidFill>
                <a:latin typeface="Roboto" panose="020B0604020202020204" charset="0"/>
                <a:ea typeface="Roboto" panose="020B0604020202020204" charset="0"/>
              </a:rPr>
              <a:t>                                                                                                                                       </a:t>
            </a:r>
            <a:endParaRPr lang="en-IN" dirty="0"/>
          </a:p>
        </p:txBody>
      </p:sp>
      <p:sp>
        <p:nvSpPr>
          <p:cNvPr id="9" name="Rectangle 8"/>
          <p:cNvSpPr/>
          <p:nvPr/>
        </p:nvSpPr>
        <p:spPr>
          <a:xfrm>
            <a:off x="6590711" y="4096679"/>
            <a:ext cx="1199367" cy="507831"/>
          </a:xfrm>
          <a:prstGeom prst="rect">
            <a:avLst/>
          </a:prstGeom>
        </p:spPr>
        <p:txBody>
          <a:bodyPr wrap="none">
            <a:spAutoFit/>
          </a:bodyPr>
          <a:lstStyle/>
          <a:p>
            <a:pPr>
              <a:lnSpc>
                <a:spcPct val="150000"/>
              </a:lnSpc>
            </a:pPr>
            <a:r>
              <a:rPr lang="en-GB" sz="1800" b="1" dirty="0">
                <a:solidFill>
                  <a:schemeClr val="tx1"/>
                </a:solidFill>
                <a:latin typeface="Roboto" panose="020B0604020202020204" charset="0"/>
                <a:ea typeface="Roboto" panose="020B0604020202020204" charset="0"/>
              </a:rPr>
              <a:t>Answer: 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07</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pPr>
            <a:r>
              <a:rPr lang="en-IN" dirty="0">
                <a:solidFill>
                  <a:schemeClr val="tx1"/>
                </a:solidFill>
                <a:latin typeface="+mn-lt"/>
              </a:rPr>
              <a:t>Diameter of the hemisphere = 14 cm , Radius of hemisphere = 14/2 = 7 cm</a:t>
            </a:r>
          </a:p>
          <a:p>
            <a:pPr>
              <a:lnSpc>
                <a:spcPct val="100000"/>
              </a:lnSpc>
            </a:pPr>
            <a:r>
              <a:rPr lang="en-IN" dirty="0">
                <a:solidFill>
                  <a:schemeClr val="tx1"/>
                </a:solidFill>
                <a:latin typeface="+mn-lt"/>
              </a:rPr>
              <a:t>Radius of the cylinder = radius of the hemisphere = 7 cm</a:t>
            </a:r>
          </a:p>
          <a:p>
            <a:pPr>
              <a:lnSpc>
                <a:spcPct val="100000"/>
              </a:lnSpc>
            </a:pPr>
            <a:r>
              <a:rPr lang="en-IN" dirty="0">
                <a:solidFill>
                  <a:schemeClr val="tx1"/>
                </a:solidFill>
                <a:latin typeface="+mn-lt"/>
              </a:rPr>
              <a:t>Total height of the vessel = 14 cm</a:t>
            </a:r>
          </a:p>
          <a:p>
            <a:pPr>
              <a:lnSpc>
                <a:spcPct val="100000"/>
              </a:lnSpc>
            </a:pPr>
            <a:r>
              <a:rPr lang="en-IN" dirty="0">
                <a:solidFill>
                  <a:schemeClr val="tx1"/>
                </a:solidFill>
                <a:latin typeface="+mn-lt"/>
              </a:rPr>
              <a:t>Total height of the vessel = height of the cylinder + radius of the hemisphere</a:t>
            </a:r>
          </a:p>
          <a:p>
            <a:pPr>
              <a:lnSpc>
                <a:spcPct val="100000"/>
              </a:lnSpc>
            </a:pPr>
            <a:r>
              <a:rPr lang="en-IN" dirty="0">
                <a:solidFill>
                  <a:schemeClr val="tx1"/>
                </a:solidFill>
                <a:latin typeface="+mn-lt"/>
              </a:rPr>
              <a:t>13 = height of the cylinder + 7 ,Height of the cylinder = 13 - 7 = 6 cm</a:t>
            </a:r>
            <a:br>
              <a:rPr lang="en-IN" dirty="0">
                <a:solidFill>
                  <a:schemeClr val="tx1"/>
                </a:solidFill>
                <a:latin typeface="+mn-lt"/>
              </a:rPr>
            </a:br>
            <a:r>
              <a:rPr lang="en-IN" dirty="0">
                <a:solidFill>
                  <a:schemeClr val="tx1"/>
                </a:solidFill>
                <a:latin typeface="+mn-lt"/>
              </a:rPr>
              <a:t>Curved Surface Area of the vessel = CSA of the cylinder + CSA of the hemisphere</a:t>
            </a:r>
          </a:p>
          <a:p>
            <a:pPr>
              <a:lnSpc>
                <a:spcPct val="100000"/>
              </a:lnSpc>
            </a:pPr>
            <a:r>
              <a:rPr lang="en-IN" dirty="0">
                <a:solidFill>
                  <a:schemeClr val="tx1"/>
                </a:solidFill>
                <a:latin typeface="+mn-lt"/>
              </a:rPr>
              <a:t>  =  2πrh + 2πr² , Here r = 7 and h = 6</a:t>
            </a:r>
          </a:p>
          <a:p>
            <a:pPr>
              <a:lnSpc>
                <a:spcPct val="100000"/>
              </a:lnSpc>
            </a:pPr>
            <a:r>
              <a:rPr lang="en-IN" dirty="0">
                <a:solidFill>
                  <a:schemeClr val="tx1"/>
                </a:solidFill>
                <a:latin typeface="+mn-lt"/>
              </a:rPr>
              <a:t>  =  2π(7)(6) + 2π (7)² =  84π + 98π  = 182π</a:t>
            </a: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Question: 08</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Find the total surface area of cylinder whose height is 8 cm and radius is 4 cm?</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n-IN" dirty="0">
                <a:solidFill>
                  <a:schemeClr val="tx1"/>
                </a:solidFill>
                <a:latin typeface="+mn-lt"/>
                <a:ea typeface="Roboto" panose="020B0604020202020204" charset="0"/>
              </a:rPr>
              <a:t>9</a:t>
            </a:r>
            <a:r>
              <a:rPr lang="en-IN" dirty="0">
                <a:solidFill>
                  <a:schemeClr val="tx1"/>
                </a:solidFill>
                <a:latin typeface="+mn-lt"/>
              </a:rPr>
              <a:t>4</a:t>
            </a:r>
            <a:r>
              <a:rPr lang="el-GR" dirty="0">
                <a:solidFill>
                  <a:schemeClr val="tx1"/>
                </a:solidFill>
                <a:latin typeface="+mn-lt"/>
              </a:rPr>
              <a:t> π </a:t>
            </a:r>
            <a:r>
              <a:rPr lang="en-IN" dirty="0">
                <a:solidFill>
                  <a:schemeClr val="tx1"/>
                </a:solidFill>
                <a:latin typeface="+mn-lt"/>
              </a:rPr>
              <a:t>cm²</a:t>
            </a:r>
          </a:p>
          <a:p>
            <a:pPr>
              <a:lnSpc>
                <a:spcPct val="100000"/>
              </a:lnSpc>
              <a:buClrTx/>
              <a:buFont typeface="+mj-lt"/>
              <a:buAutoNum type="alphaUcPeriod"/>
            </a:pPr>
            <a:r>
              <a:rPr lang="en-IN" dirty="0">
                <a:solidFill>
                  <a:schemeClr val="tx1"/>
                </a:solidFill>
                <a:latin typeface="+mn-lt"/>
                <a:ea typeface="Roboto" panose="020B0604020202020204" charset="0"/>
              </a:rPr>
              <a:t>98</a:t>
            </a:r>
            <a:r>
              <a:rPr lang="el-GR" dirty="0">
                <a:solidFill>
                  <a:schemeClr val="tx1"/>
                </a:solidFill>
                <a:latin typeface="+mn-lt"/>
              </a:rPr>
              <a:t> π </a:t>
            </a:r>
            <a:r>
              <a:rPr lang="en-IN" dirty="0">
                <a:solidFill>
                  <a:schemeClr val="tx1"/>
                </a:solidFill>
                <a:latin typeface="+mn-lt"/>
              </a:rPr>
              <a:t>cm²</a:t>
            </a:r>
          </a:p>
          <a:p>
            <a:pPr>
              <a:lnSpc>
                <a:spcPct val="100000"/>
              </a:lnSpc>
              <a:buClrTx/>
              <a:buFont typeface="+mj-lt"/>
              <a:buAutoNum type="alphaUcPeriod"/>
            </a:pPr>
            <a:r>
              <a:rPr lang="en-IN" dirty="0">
                <a:solidFill>
                  <a:schemeClr val="tx1"/>
                </a:solidFill>
                <a:latin typeface="+mn-lt"/>
                <a:ea typeface="Roboto" panose="020B0604020202020204" charset="0"/>
              </a:rPr>
              <a:t>96</a:t>
            </a:r>
            <a:r>
              <a:rPr lang="el-GR" dirty="0">
                <a:solidFill>
                  <a:schemeClr val="tx1"/>
                </a:solidFill>
                <a:latin typeface="+mn-lt"/>
              </a:rPr>
              <a:t> π </a:t>
            </a:r>
            <a:r>
              <a:rPr lang="en-IN" dirty="0">
                <a:solidFill>
                  <a:schemeClr val="tx1"/>
                </a:solidFill>
                <a:latin typeface="+mn-lt"/>
              </a:rPr>
              <a:t>cm²</a:t>
            </a:r>
          </a:p>
          <a:p>
            <a:pPr>
              <a:lnSpc>
                <a:spcPct val="100000"/>
              </a:lnSpc>
              <a:buClrTx/>
              <a:buFont typeface="+mj-lt"/>
              <a:buAutoNum type="alphaUcPeriod"/>
            </a:pPr>
            <a:r>
              <a:rPr lang="el-GR" dirty="0">
                <a:solidFill>
                  <a:schemeClr val="tx1"/>
                </a:solidFill>
                <a:latin typeface="+mn-lt"/>
              </a:rPr>
              <a:t>8</a:t>
            </a:r>
            <a:r>
              <a:rPr lang="en-IN" dirty="0">
                <a:solidFill>
                  <a:schemeClr val="tx1"/>
                </a:solidFill>
                <a:latin typeface="+mn-lt"/>
              </a:rPr>
              <a:t>6</a:t>
            </a:r>
            <a:r>
              <a:rPr lang="el-GR" dirty="0">
                <a:solidFill>
                  <a:schemeClr val="tx1"/>
                </a:solidFill>
                <a:latin typeface="+mn-lt"/>
              </a:rPr>
              <a:t> π </a:t>
            </a:r>
            <a:r>
              <a:rPr lang="en-IN" dirty="0">
                <a:solidFill>
                  <a:schemeClr val="tx1"/>
                </a:solidFill>
                <a:latin typeface="+mn-lt"/>
              </a:rPr>
              <a:t>cm²</a:t>
            </a:r>
          </a:p>
          <a:p>
            <a:pPr>
              <a:lnSpc>
                <a:spcPct val="150000"/>
              </a:lnSpc>
              <a:buNone/>
            </a:pPr>
            <a:r>
              <a:rPr lang="en-US" dirty="0">
                <a:solidFill>
                  <a:schemeClr val="tx1"/>
                </a:solidFill>
                <a:latin typeface="+mn-lt"/>
                <a:ea typeface="Roboto" panose="020B0604020202020204" charset="0"/>
              </a:rPr>
              <a:t>              </a:t>
            </a:r>
            <a:r>
              <a:rPr lang="en-US" b="1" dirty="0">
                <a:solidFill>
                  <a:schemeClr val="tx1"/>
                </a:solidFill>
                <a:latin typeface="+mn-lt"/>
                <a:ea typeface="Roboto" panose="020B0604020202020204" charset="0"/>
              </a:rPr>
              <a:t>     </a:t>
            </a:r>
            <a:r>
              <a:rPr lang="en-US" b="1" dirty="0">
                <a:solidFill>
                  <a:schemeClr val="tx1"/>
                </a:solidFill>
                <a:latin typeface="Roboto" panose="020B0604020202020204" charset="0"/>
                <a:ea typeface="Roboto" panose="020B0604020202020204" charset="0"/>
              </a:rPr>
              <a:t>                                                                                                                                  </a:t>
            </a:r>
            <a:endParaRPr lang="en-IN" dirty="0"/>
          </a:p>
        </p:txBody>
      </p:sp>
      <p:sp>
        <p:nvSpPr>
          <p:cNvPr id="9" name="Rectangle 8"/>
          <p:cNvSpPr/>
          <p:nvPr/>
        </p:nvSpPr>
        <p:spPr>
          <a:xfrm>
            <a:off x="6590712" y="4108554"/>
            <a:ext cx="1199367" cy="507831"/>
          </a:xfrm>
          <a:prstGeom prst="rect">
            <a:avLst/>
          </a:prstGeom>
        </p:spPr>
        <p:txBody>
          <a:bodyPr wrap="none">
            <a:spAutoFit/>
          </a:bodyPr>
          <a:lstStyle/>
          <a:p>
            <a:pPr>
              <a:lnSpc>
                <a:spcPct val="150000"/>
              </a:lnSpc>
            </a:pPr>
            <a:r>
              <a:rPr lang="en-GB" sz="1800" b="1" dirty="0">
                <a:solidFill>
                  <a:schemeClr val="tx1"/>
                </a:solidFill>
                <a:latin typeface="Roboto" panose="020B0604020202020204" charset="0"/>
                <a:ea typeface="Roboto" panose="020B0604020202020204" charset="0"/>
              </a:rPr>
              <a:t>Answer: 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08</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pPr>
            <a:r>
              <a:rPr lang="en-IN" dirty="0">
                <a:solidFill>
                  <a:schemeClr val="tx1"/>
                </a:solidFill>
                <a:latin typeface="+mn-lt"/>
              </a:rPr>
              <a:t>Radius of the Cylinder = 4 cm</a:t>
            </a:r>
          </a:p>
          <a:p>
            <a:pPr>
              <a:lnSpc>
                <a:spcPct val="100000"/>
              </a:lnSpc>
            </a:pPr>
            <a:r>
              <a:rPr lang="en-IN" dirty="0">
                <a:solidFill>
                  <a:schemeClr val="tx1"/>
                </a:solidFill>
                <a:latin typeface="+mn-lt"/>
              </a:rPr>
              <a:t>Height of the cylinder = 8 cm</a:t>
            </a:r>
          </a:p>
          <a:p>
            <a:pPr>
              <a:lnSpc>
                <a:spcPct val="100000"/>
              </a:lnSpc>
            </a:pPr>
            <a:r>
              <a:rPr lang="en-IN" dirty="0">
                <a:solidFill>
                  <a:schemeClr val="tx1"/>
                </a:solidFill>
                <a:latin typeface="+mn-lt"/>
              </a:rPr>
              <a:t>Required total surface area of the cylinder = 2πr(</a:t>
            </a:r>
            <a:r>
              <a:rPr lang="en-IN" dirty="0" err="1">
                <a:solidFill>
                  <a:schemeClr val="tx1"/>
                </a:solidFill>
                <a:latin typeface="+mn-lt"/>
              </a:rPr>
              <a:t>h+r</a:t>
            </a:r>
            <a:r>
              <a:rPr lang="en-IN" dirty="0">
                <a:solidFill>
                  <a:schemeClr val="tx1"/>
                </a:solidFill>
                <a:latin typeface="+mn-lt"/>
              </a:rPr>
              <a:t>)</a:t>
            </a:r>
          </a:p>
          <a:p>
            <a:pPr>
              <a:lnSpc>
                <a:spcPct val="100000"/>
              </a:lnSpc>
            </a:pPr>
            <a:r>
              <a:rPr lang="en-IN" dirty="0">
                <a:solidFill>
                  <a:schemeClr val="tx1"/>
                </a:solidFill>
                <a:latin typeface="+mn-lt"/>
              </a:rPr>
              <a:t> =  2 π (4) (8+4)</a:t>
            </a:r>
          </a:p>
          <a:p>
            <a:pPr>
              <a:lnSpc>
                <a:spcPct val="100000"/>
              </a:lnSpc>
            </a:pPr>
            <a:r>
              <a:rPr lang="en-IN" dirty="0">
                <a:solidFill>
                  <a:schemeClr val="tx1"/>
                </a:solidFill>
                <a:latin typeface="+mn-lt"/>
              </a:rPr>
              <a:t>  =  2 π (4) (12)</a:t>
            </a:r>
          </a:p>
          <a:p>
            <a:pPr>
              <a:lnSpc>
                <a:spcPct val="100000"/>
              </a:lnSpc>
            </a:pPr>
            <a:r>
              <a:rPr lang="en-IN" dirty="0">
                <a:solidFill>
                  <a:schemeClr val="tx1"/>
                </a:solidFill>
                <a:latin typeface="+mn-lt"/>
              </a:rPr>
              <a:t>  =  96 π</a:t>
            </a:r>
          </a:p>
          <a:p>
            <a:endParaRPr lang="en-IN" dirty="0"/>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Question: 09</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Mr. David has a toy  in the form of hemisphere with a cone surmounted on it and  is having the radius  3.5cm.The total height of the toy is 15.5cm.He would like to find the volume of the toy. Please help him to find the volume of the toy.</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l-GR" dirty="0">
                <a:solidFill>
                  <a:schemeClr val="tx1"/>
                </a:solidFill>
              </a:rPr>
              <a:t>77.58π </a:t>
            </a:r>
            <a:r>
              <a:rPr lang="en-IN" dirty="0">
                <a:solidFill>
                  <a:schemeClr val="tx1"/>
                </a:solidFill>
              </a:rPr>
              <a:t>cm³</a:t>
            </a:r>
          </a:p>
          <a:p>
            <a:pPr>
              <a:lnSpc>
                <a:spcPct val="100000"/>
              </a:lnSpc>
              <a:buClrTx/>
              <a:buFont typeface="+mj-lt"/>
              <a:buAutoNum type="alphaUcPeriod"/>
            </a:pPr>
            <a:r>
              <a:rPr lang="el-GR" dirty="0">
                <a:solidFill>
                  <a:schemeClr val="tx1"/>
                </a:solidFill>
              </a:rPr>
              <a:t>7</a:t>
            </a:r>
            <a:r>
              <a:rPr lang="en-IN" dirty="0">
                <a:solidFill>
                  <a:schemeClr val="tx1"/>
                </a:solidFill>
              </a:rPr>
              <a:t>6</a:t>
            </a:r>
            <a:r>
              <a:rPr lang="el-GR" dirty="0">
                <a:solidFill>
                  <a:schemeClr val="tx1"/>
                </a:solidFill>
              </a:rPr>
              <a:t>.58π </a:t>
            </a:r>
            <a:r>
              <a:rPr lang="en-IN" dirty="0">
                <a:solidFill>
                  <a:schemeClr val="tx1"/>
                </a:solidFill>
              </a:rPr>
              <a:t>cm³</a:t>
            </a:r>
          </a:p>
          <a:p>
            <a:pPr>
              <a:lnSpc>
                <a:spcPct val="100000"/>
              </a:lnSpc>
              <a:buClrTx/>
              <a:buFont typeface="+mj-lt"/>
              <a:buAutoNum type="alphaUcPeriod"/>
            </a:pPr>
            <a:r>
              <a:rPr lang="el-GR" dirty="0">
                <a:solidFill>
                  <a:schemeClr val="tx1"/>
                </a:solidFill>
              </a:rPr>
              <a:t>7</a:t>
            </a:r>
            <a:r>
              <a:rPr lang="en-IN" dirty="0">
                <a:solidFill>
                  <a:schemeClr val="tx1"/>
                </a:solidFill>
              </a:rPr>
              <a:t>8</a:t>
            </a:r>
            <a:r>
              <a:rPr lang="el-GR" dirty="0">
                <a:solidFill>
                  <a:schemeClr val="tx1"/>
                </a:solidFill>
              </a:rPr>
              <a:t>.58π </a:t>
            </a:r>
            <a:r>
              <a:rPr lang="en-IN" dirty="0">
                <a:solidFill>
                  <a:schemeClr val="tx1"/>
                </a:solidFill>
              </a:rPr>
              <a:t>cm³</a:t>
            </a:r>
          </a:p>
          <a:p>
            <a:pPr>
              <a:lnSpc>
                <a:spcPct val="100000"/>
              </a:lnSpc>
              <a:buClrTx/>
              <a:buFont typeface="+mj-lt"/>
              <a:buAutoNum type="alphaUcPeriod"/>
            </a:pPr>
            <a:r>
              <a:rPr lang="el-GR" dirty="0">
                <a:solidFill>
                  <a:schemeClr val="tx1"/>
                </a:solidFill>
              </a:rPr>
              <a:t>7</a:t>
            </a:r>
            <a:r>
              <a:rPr lang="en-IN" dirty="0">
                <a:solidFill>
                  <a:schemeClr val="tx1"/>
                </a:solidFill>
              </a:rPr>
              <a:t>5</a:t>
            </a:r>
            <a:r>
              <a:rPr lang="el-GR" dirty="0">
                <a:solidFill>
                  <a:schemeClr val="tx1"/>
                </a:solidFill>
              </a:rPr>
              <a:t>.58π</a:t>
            </a:r>
            <a:r>
              <a:rPr lang="el-GR" dirty="0"/>
              <a:t> </a:t>
            </a:r>
            <a:r>
              <a:rPr lang="en-IN" dirty="0">
                <a:solidFill>
                  <a:schemeClr val="tx1"/>
                </a:solidFill>
              </a:rPr>
              <a:t>cm³</a:t>
            </a:r>
          </a:p>
          <a:p>
            <a:pPr>
              <a:lnSpc>
                <a:spcPct val="100000"/>
              </a:lnSpc>
              <a:buClrTx/>
              <a:buFont typeface="+mj-lt"/>
              <a:buAutoNum type="alphaUcPeriod"/>
            </a:pPr>
            <a:endParaRPr lang="en-IN" dirty="0">
              <a:solidFill>
                <a:schemeClr val="tx1"/>
              </a:solidFill>
              <a:latin typeface="+mn-lt"/>
            </a:endParaRPr>
          </a:p>
          <a:p>
            <a:pPr marL="114300" indent="0">
              <a:lnSpc>
                <a:spcPct val="100000"/>
              </a:lnSpc>
              <a:buNone/>
            </a:pPr>
            <a:r>
              <a:rPr lang="en-US" dirty="0">
                <a:solidFill>
                  <a:schemeClr val="tx1"/>
                </a:solidFill>
                <a:latin typeface="+mn-lt"/>
                <a:ea typeface="Roboto" panose="020B0604020202020204" charset="0"/>
              </a:rPr>
              <a:t> </a:t>
            </a:r>
            <a:r>
              <a:rPr lang="en-US" dirty="0">
                <a:solidFill>
                  <a:schemeClr val="tx1"/>
                </a:solidFill>
                <a:latin typeface="Roboto" panose="020B0604020202020204" charset="0"/>
                <a:ea typeface="Roboto" panose="020B0604020202020204" charset="0"/>
              </a:rPr>
              <a:t>    </a:t>
            </a:r>
            <a:r>
              <a:rPr lang="en-US" b="1" dirty="0">
                <a:solidFill>
                  <a:schemeClr val="tx1"/>
                </a:solidFill>
                <a:latin typeface="Roboto" panose="020B0604020202020204" charset="0"/>
                <a:ea typeface="Roboto" panose="020B0604020202020204" charset="0"/>
              </a:rPr>
              <a:t>                                                                                                                                       </a:t>
            </a:r>
            <a:endParaRPr lang="en-IN" dirty="0"/>
          </a:p>
        </p:txBody>
      </p:sp>
      <p:sp>
        <p:nvSpPr>
          <p:cNvPr id="9" name="Rectangle 8"/>
          <p:cNvSpPr/>
          <p:nvPr/>
        </p:nvSpPr>
        <p:spPr>
          <a:xfrm>
            <a:off x="6590712" y="4167930"/>
            <a:ext cx="1199367" cy="507831"/>
          </a:xfrm>
          <a:prstGeom prst="rect">
            <a:avLst/>
          </a:prstGeom>
        </p:spPr>
        <p:txBody>
          <a:bodyPr wrap="none">
            <a:spAutoFit/>
          </a:bodyPr>
          <a:lstStyle/>
          <a:p>
            <a:pPr>
              <a:lnSpc>
                <a:spcPct val="150000"/>
              </a:lnSpc>
            </a:pPr>
            <a:r>
              <a:rPr lang="en-GB" sz="1800" b="1" dirty="0">
                <a:solidFill>
                  <a:schemeClr val="tx1"/>
                </a:solidFill>
                <a:latin typeface="Roboto" panose="020B0604020202020204" charset="0"/>
                <a:ea typeface="Roboto" panose="020B0604020202020204" charset="0"/>
              </a:rPr>
              <a:t>Answer: 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09</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Roboto" panose="020B0604020202020204" charset="0"/>
                <a:ea typeface="Roboto" panose="020B0604020202020204" charset="0"/>
              </a:rPr>
              <a:t>Solution:</a:t>
            </a:r>
          </a:p>
          <a:p>
            <a:pPr>
              <a:lnSpc>
                <a:spcPct val="100000"/>
              </a:lnSpc>
            </a:pPr>
            <a:r>
              <a:rPr lang="en-IN" dirty="0">
                <a:solidFill>
                  <a:schemeClr val="tx1"/>
                </a:solidFill>
              </a:rPr>
              <a:t>The radius of the cone  =  Radius of the hemisphere  =  3.5cm</a:t>
            </a:r>
          </a:p>
          <a:p>
            <a:pPr>
              <a:lnSpc>
                <a:spcPct val="100000"/>
              </a:lnSpc>
            </a:pPr>
            <a:r>
              <a:rPr lang="en-IN" dirty="0">
                <a:solidFill>
                  <a:schemeClr val="tx1"/>
                </a:solidFill>
              </a:rPr>
              <a:t>Total height of the toy  =  15.5cm = radius of hemisphere + height of the cone.</a:t>
            </a:r>
          </a:p>
          <a:p>
            <a:pPr>
              <a:lnSpc>
                <a:spcPct val="100000"/>
              </a:lnSpc>
              <a:buNone/>
            </a:pPr>
            <a:r>
              <a:rPr lang="en-IN" dirty="0">
                <a:solidFill>
                  <a:schemeClr val="tx1"/>
                </a:solidFill>
              </a:rPr>
              <a:t>  =15.5cm  =  3.5cm + height of the cone</a:t>
            </a:r>
          </a:p>
          <a:p>
            <a:pPr>
              <a:lnSpc>
                <a:spcPct val="100000"/>
              </a:lnSpc>
            </a:pPr>
            <a:r>
              <a:rPr lang="en-IN" dirty="0">
                <a:solidFill>
                  <a:schemeClr val="tx1"/>
                </a:solidFill>
              </a:rPr>
              <a:t>Height of the cone  =  15.5cm - 3.5cm =  12cm</a:t>
            </a:r>
          </a:p>
          <a:p>
            <a:pPr>
              <a:lnSpc>
                <a:spcPct val="100000"/>
              </a:lnSpc>
            </a:pPr>
            <a:r>
              <a:rPr lang="en-IN" dirty="0">
                <a:solidFill>
                  <a:schemeClr val="tx1"/>
                </a:solidFill>
              </a:rPr>
              <a:t>Volume of the toy  =  volume of the cone + volume of the hemisphere</a:t>
            </a:r>
          </a:p>
          <a:p>
            <a:pPr>
              <a:lnSpc>
                <a:spcPct val="100000"/>
              </a:lnSpc>
            </a:pPr>
            <a:r>
              <a:rPr lang="en-IN" dirty="0">
                <a:solidFill>
                  <a:schemeClr val="tx1"/>
                </a:solidFill>
              </a:rPr>
              <a:t>  =  (1/3) π r² h + (2/3) π r³   ,Here r = 3.5 = 7/2     h = 12</a:t>
            </a:r>
          </a:p>
          <a:p>
            <a:pPr>
              <a:lnSpc>
                <a:spcPct val="100000"/>
              </a:lnSpc>
            </a:pPr>
            <a:r>
              <a:rPr lang="en-IN" dirty="0">
                <a:solidFill>
                  <a:schemeClr val="tx1"/>
                </a:solidFill>
              </a:rPr>
              <a:t>  =  (1/3)π(7/2)(7/2)(12) + (2/3)π(7/2)(7/2)(7/2)</a:t>
            </a:r>
          </a:p>
          <a:p>
            <a:pPr>
              <a:lnSpc>
                <a:spcPct val="100000"/>
              </a:lnSpc>
            </a:pPr>
            <a:r>
              <a:rPr lang="en-IN" dirty="0">
                <a:solidFill>
                  <a:schemeClr val="tx1"/>
                </a:solidFill>
              </a:rPr>
              <a:t>  =  49π + 343π/12  =  49π+28.58π = (77.58)π </a:t>
            </a:r>
          </a:p>
          <a:p>
            <a:endParaRPr lang="en-IN" dirty="0"/>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Question: 10</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A rectangular pool 20 meter wide and 60 meter long is surrounded by a walkway of uniform width. If the total area of the walkway is 516 square meter, how wide, in meter, is the walkway?</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n-IN" dirty="0">
                <a:solidFill>
                  <a:schemeClr val="tx1"/>
                </a:solidFill>
                <a:latin typeface="+mn-lt"/>
              </a:rPr>
              <a:t>3</a:t>
            </a:r>
          </a:p>
          <a:p>
            <a:pPr>
              <a:lnSpc>
                <a:spcPct val="100000"/>
              </a:lnSpc>
              <a:buClrTx/>
              <a:buFont typeface="+mj-lt"/>
              <a:buAutoNum type="alphaUcPeriod"/>
            </a:pPr>
            <a:r>
              <a:rPr lang="en-IN" dirty="0">
                <a:solidFill>
                  <a:schemeClr val="tx1"/>
                </a:solidFill>
                <a:latin typeface="+mn-lt"/>
              </a:rPr>
              <a:t>5</a:t>
            </a:r>
          </a:p>
          <a:p>
            <a:pPr>
              <a:lnSpc>
                <a:spcPct val="100000"/>
              </a:lnSpc>
              <a:buClrTx/>
              <a:buFont typeface="+mj-lt"/>
              <a:buAutoNum type="alphaUcPeriod"/>
            </a:pPr>
            <a:r>
              <a:rPr lang="en-IN" dirty="0">
                <a:solidFill>
                  <a:schemeClr val="tx1"/>
                </a:solidFill>
                <a:latin typeface="+mn-lt"/>
              </a:rPr>
              <a:t>3.5</a:t>
            </a:r>
          </a:p>
          <a:p>
            <a:pPr>
              <a:lnSpc>
                <a:spcPct val="100000"/>
              </a:lnSpc>
              <a:buClrTx/>
              <a:buFont typeface="+mj-lt"/>
              <a:buAutoNum type="alphaUcPeriod"/>
            </a:pPr>
            <a:r>
              <a:rPr lang="en-IN" dirty="0">
                <a:solidFill>
                  <a:schemeClr val="tx1"/>
                </a:solidFill>
                <a:latin typeface="+mn-lt"/>
              </a:rPr>
              <a:t>4.5</a:t>
            </a:r>
          </a:p>
          <a:p>
            <a:pPr marL="114300" indent="0">
              <a:lnSpc>
                <a:spcPct val="100000"/>
              </a:lnSpc>
              <a:buNone/>
            </a:pPr>
            <a:r>
              <a:rPr lang="en-US" dirty="0">
                <a:solidFill>
                  <a:schemeClr val="tx1"/>
                </a:solidFill>
                <a:latin typeface="+mn-lt"/>
                <a:ea typeface="Roboto" panose="020B0604020202020204" charset="0"/>
              </a:rPr>
              <a:t>   </a:t>
            </a:r>
            <a:r>
              <a:rPr lang="en-US" dirty="0">
                <a:solidFill>
                  <a:schemeClr val="tx1"/>
                </a:solidFill>
                <a:latin typeface="Roboto" panose="020B0604020202020204" charset="0"/>
                <a:ea typeface="Roboto" panose="020B0604020202020204" charset="0"/>
              </a:rPr>
              <a:t>   </a:t>
            </a:r>
            <a:r>
              <a:rPr lang="en-US" b="1" dirty="0">
                <a:solidFill>
                  <a:schemeClr val="tx1"/>
                </a:solidFill>
                <a:latin typeface="Roboto" panose="020B0604020202020204" charset="0"/>
                <a:ea typeface="Roboto" panose="020B0604020202020204" charset="0"/>
              </a:rPr>
              <a:t>                                                                                                                                       </a:t>
            </a:r>
            <a:endParaRPr lang="en-IN" dirty="0"/>
          </a:p>
        </p:txBody>
      </p:sp>
      <p:sp>
        <p:nvSpPr>
          <p:cNvPr id="9" name="Rectangle 8"/>
          <p:cNvSpPr/>
          <p:nvPr/>
        </p:nvSpPr>
        <p:spPr>
          <a:xfrm>
            <a:off x="6602587" y="4132304"/>
            <a:ext cx="1199367" cy="507831"/>
          </a:xfrm>
          <a:prstGeom prst="rect">
            <a:avLst/>
          </a:prstGeom>
        </p:spPr>
        <p:txBody>
          <a:bodyPr wrap="none">
            <a:spAutoFit/>
          </a:bodyPr>
          <a:lstStyle/>
          <a:p>
            <a:pPr>
              <a:lnSpc>
                <a:spcPct val="150000"/>
              </a:lnSpc>
            </a:pPr>
            <a:r>
              <a:rPr lang="en-GB" sz="1800" b="1" dirty="0">
                <a:solidFill>
                  <a:schemeClr val="tx1"/>
                </a:solidFill>
                <a:latin typeface="Roboto" panose="020B0604020202020204" charset="0"/>
                <a:ea typeface="Roboto" panose="020B0604020202020204" charset="0"/>
              </a:rPr>
              <a:t>Answer: 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10</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fontAlgn="base">
              <a:buNone/>
            </a:pPr>
            <a:r>
              <a:rPr lang="en-IN" dirty="0">
                <a:solidFill>
                  <a:schemeClr val="tx1"/>
                </a:solidFill>
              </a:rPr>
              <a:t>Given, Area of the path = 516 m</a:t>
            </a:r>
            <a:r>
              <a:rPr lang="en-IN" baseline="30000" dirty="0">
                <a:solidFill>
                  <a:schemeClr val="tx1"/>
                </a:solidFill>
              </a:rPr>
              <a:t>2</a:t>
            </a:r>
            <a:r>
              <a:rPr lang="en-IN" dirty="0">
                <a:solidFill>
                  <a:schemeClr val="tx1"/>
                </a:solidFill>
              </a:rPr>
              <a:t>2</a:t>
            </a:r>
          </a:p>
          <a:p>
            <a:pPr fontAlgn="base">
              <a:buNone/>
            </a:pPr>
            <a:r>
              <a:rPr lang="en-IN" dirty="0">
                <a:solidFill>
                  <a:schemeClr val="tx1"/>
                </a:solidFill>
              </a:rPr>
              <a:t>Area of the path = Area of the outer rectangle – Area of the pool</a:t>
            </a:r>
          </a:p>
          <a:p>
            <a:pPr fontAlgn="base">
              <a:buNone/>
            </a:pPr>
            <a:r>
              <a:rPr lang="en-IN" dirty="0">
                <a:solidFill>
                  <a:schemeClr val="tx1"/>
                </a:solidFill>
              </a:rPr>
              <a:t>Area of pool = 60×20</a:t>
            </a:r>
          </a:p>
          <a:p>
            <a:pPr fontAlgn="base">
              <a:buNone/>
            </a:pPr>
            <a:r>
              <a:rPr lang="en-IN" dirty="0">
                <a:solidFill>
                  <a:schemeClr val="tx1"/>
                </a:solidFill>
              </a:rPr>
              <a:t>Area of outer rectangle </a:t>
            </a:r>
          </a:p>
          <a:p>
            <a:pPr fontAlgn="base">
              <a:buNone/>
            </a:pPr>
            <a:r>
              <a:rPr lang="en-IN" dirty="0">
                <a:solidFill>
                  <a:schemeClr val="tx1"/>
                </a:solidFill>
              </a:rPr>
              <a:t>= (60 + 2</a:t>
            </a:r>
            <a:r>
              <a:rPr lang="en-IN" i="1" dirty="0">
                <a:solidFill>
                  <a:schemeClr val="tx1"/>
                </a:solidFill>
              </a:rPr>
              <a:t>x</a:t>
            </a:r>
            <a:r>
              <a:rPr lang="en-IN" dirty="0">
                <a:solidFill>
                  <a:schemeClr val="tx1"/>
                </a:solidFill>
              </a:rPr>
              <a:t>)(20+2</a:t>
            </a:r>
            <a:r>
              <a:rPr lang="en-IN" i="1" dirty="0">
                <a:solidFill>
                  <a:schemeClr val="tx1"/>
                </a:solidFill>
              </a:rPr>
              <a:t>x</a:t>
            </a:r>
            <a:r>
              <a:rPr lang="en-IN" dirty="0">
                <a:solidFill>
                  <a:schemeClr val="tx1"/>
                </a:solidFill>
              </a:rPr>
              <a:t>)</a:t>
            </a: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pic>
        <p:nvPicPr>
          <p:cNvPr id="7" name="Picture 6" descr="mensuratn.PNG"/>
          <p:cNvPicPr>
            <a:picLocks noChangeAspect="1"/>
          </p:cNvPicPr>
          <p:nvPr/>
        </p:nvPicPr>
        <p:blipFill>
          <a:blip r:embed="rId5"/>
          <a:stretch>
            <a:fillRect/>
          </a:stretch>
        </p:blipFill>
        <p:spPr>
          <a:xfrm>
            <a:off x="3253839" y="2126233"/>
            <a:ext cx="5153891" cy="2743583"/>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Question: 11</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A vessel is in the form of hollow cylinder which has been surmounted on a hemispherical bowl. The radius of the hemisphere is 7cm and the total height of the vessel is 13cm. Determine the total capacity of the vessel?</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l-GR" dirty="0">
                <a:solidFill>
                  <a:schemeClr val="tx1"/>
                </a:solidFill>
              </a:rPr>
              <a:t>52</a:t>
            </a:r>
            <a:r>
              <a:rPr lang="en-IN" dirty="0">
                <a:solidFill>
                  <a:schemeClr val="tx1"/>
                </a:solidFill>
              </a:rPr>
              <a:t>0</a:t>
            </a:r>
            <a:r>
              <a:rPr lang="el-GR" dirty="0">
                <a:solidFill>
                  <a:schemeClr val="tx1"/>
                </a:solidFill>
              </a:rPr>
              <a:t>.67π  </a:t>
            </a:r>
            <a:r>
              <a:rPr lang="en-IN" dirty="0">
                <a:solidFill>
                  <a:schemeClr val="tx1"/>
                </a:solidFill>
              </a:rPr>
              <a:t>cm³</a:t>
            </a:r>
          </a:p>
          <a:p>
            <a:pPr>
              <a:lnSpc>
                <a:spcPct val="100000"/>
              </a:lnSpc>
              <a:buClrTx/>
              <a:buFont typeface="+mj-lt"/>
              <a:buAutoNum type="alphaUcPeriod"/>
            </a:pPr>
            <a:r>
              <a:rPr lang="el-GR" dirty="0">
                <a:solidFill>
                  <a:schemeClr val="tx1"/>
                </a:solidFill>
              </a:rPr>
              <a:t>522.67π  </a:t>
            </a:r>
            <a:r>
              <a:rPr lang="en-IN" dirty="0">
                <a:solidFill>
                  <a:schemeClr val="tx1"/>
                </a:solidFill>
              </a:rPr>
              <a:t>cm³</a:t>
            </a:r>
          </a:p>
          <a:p>
            <a:pPr>
              <a:lnSpc>
                <a:spcPct val="100000"/>
              </a:lnSpc>
              <a:buClrTx/>
              <a:buFont typeface="+mj-lt"/>
              <a:buAutoNum type="alphaUcPeriod"/>
            </a:pPr>
            <a:r>
              <a:rPr lang="el-GR" dirty="0">
                <a:solidFill>
                  <a:schemeClr val="tx1"/>
                </a:solidFill>
              </a:rPr>
              <a:t>5</a:t>
            </a:r>
            <a:r>
              <a:rPr lang="en-IN" dirty="0">
                <a:solidFill>
                  <a:schemeClr val="tx1"/>
                </a:solidFill>
              </a:rPr>
              <a:t>1</a:t>
            </a:r>
            <a:r>
              <a:rPr lang="el-GR" dirty="0">
                <a:solidFill>
                  <a:schemeClr val="tx1"/>
                </a:solidFill>
              </a:rPr>
              <a:t>2.67π  </a:t>
            </a:r>
            <a:r>
              <a:rPr lang="en-IN" dirty="0">
                <a:solidFill>
                  <a:schemeClr val="tx1"/>
                </a:solidFill>
              </a:rPr>
              <a:t>cm³</a:t>
            </a:r>
          </a:p>
          <a:p>
            <a:pPr>
              <a:lnSpc>
                <a:spcPct val="100000"/>
              </a:lnSpc>
              <a:buClrTx/>
              <a:buFont typeface="+mj-lt"/>
              <a:buAutoNum type="alphaUcPeriod"/>
            </a:pPr>
            <a:r>
              <a:rPr lang="el-GR" dirty="0">
                <a:solidFill>
                  <a:schemeClr val="tx1"/>
                </a:solidFill>
              </a:rPr>
              <a:t>5</a:t>
            </a:r>
            <a:r>
              <a:rPr lang="en-IN" dirty="0">
                <a:solidFill>
                  <a:schemeClr val="tx1"/>
                </a:solidFill>
              </a:rPr>
              <a:t>3</a:t>
            </a:r>
            <a:r>
              <a:rPr lang="el-GR" dirty="0">
                <a:solidFill>
                  <a:schemeClr val="tx1"/>
                </a:solidFill>
              </a:rPr>
              <a:t>2.67π  </a:t>
            </a:r>
            <a:r>
              <a:rPr lang="en-IN" dirty="0">
                <a:solidFill>
                  <a:schemeClr val="tx1"/>
                </a:solidFill>
              </a:rPr>
              <a:t>cm³</a:t>
            </a:r>
            <a:endParaRPr lang="en-IN" dirty="0">
              <a:solidFill>
                <a:schemeClr val="tx1"/>
              </a:solidFill>
              <a:latin typeface="+mn-lt"/>
            </a:endParaRPr>
          </a:p>
          <a:p>
            <a:pPr marL="114300" indent="0">
              <a:lnSpc>
                <a:spcPct val="100000"/>
              </a:lnSpc>
              <a:buNone/>
            </a:pPr>
            <a:r>
              <a:rPr lang="en-IN" dirty="0">
                <a:solidFill>
                  <a:schemeClr val="tx1"/>
                </a:solidFill>
                <a:latin typeface="+mn-lt"/>
                <a:ea typeface="Roboto" panose="020B0604020202020204" charset="0"/>
              </a:rPr>
              <a:t> </a:t>
            </a:r>
            <a:r>
              <a:rPr lang="en-US" dirty="0">
                <a:solidFill>
                  <a:schemeClr val="tx1"/>
                </a:solidFill>
                <a:latin typeface="Roboto" panose="020B0604020202020204" charset="0"/>
                <a:ea typeface="Roboto" panose="020B0604020202020204" charset="0"/>
              </a:rPr>
              <a:t> </a:t>
            </a:r>
            <a:r>
              <a:rPr lang="en-US" b="1" dirty="0">
                <a:solidFill>
                  <a:schemeClr val="tx1"/>
                </a:solidFill>
                <a:latin typeface="Roboto" panose="020B0604020202020204" charset="0"/>
                <a:ea typeface="Roboto" panose="020B0604020202020204" charset="0"/>
              </a:rPr>
              <a:t>                                                                                                                                       </a:t>
            </a:r>
            <a:endParaRPr lang="en-IN" dirty="0"/>
          </a:p>
        </p:txBody>
      </p:sp>
      <p:sp>
        <p:nvSpPr>
          <p:cNvPr id="9" name="Rectangle 8"/>
          <p:cNvSpPr/>
          <p:nvPr/>
        </p:nvSpPr>
        <p:spPr>
          <a:xfrm>
            <a:off x="6590711" y="4108553"/>
            <a:ext cx="1192955" cy="507831"/>
          </a:xfrm>
          <a:prstGeom prst="rect">
            <a:avLst/>
          </a:prstGeom>
        </p:spPr>
        <p:txBody>
          <a:bodyPr wrap="none">
            <a:spAutoFit/>
          </a:bodyPr>
          <a:lstStyle/>
          <a:p>
            <a:pPr>
              <a:lnSpc>
                <a:spcPct val="150000"/>
              </a:lnSpc>
            </a:pPr>
            <a:r>
              <a:rPr lang="en-GB" sz="1800" b="1" dirty="0">
                <a:solidFill>
                  <a:schemeClr val="tx1"/>
                </a:solidFill>
                <a:latin typeface="Roboto" panose="020B0604020202020204" charset="0"/>
                <a:ea typeface="Roboto" panose="020B0604020202020204" charset="0"/>
              </a:rPr>
              <a:t>Answer: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11</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pPr>
            <a:r>
              <a:rPr lang="en-IN" dirty="0">
                <a:solidFill>
                  <a:schemeClr val="tx1"/>
                </a:solidFill>
                <a:latin typeface="+mn-lt"/>
              </a:rPr>
              <a:t>Radius if the hemisphere = radius of the hemisphere = 7 cm</a:t>
            </a:r>
          </a:p>
          <a:p>
            <a:pPr>
              <a:lnSpc>
                <a:spcPct val="100000"/>
              </a:lnSpc>
            </a:pPr>
            <a:r>
              <a:rPr lang="en-IN" dirty="0">
                <a:solidFill>
                  <a:schemeClr val="tx1"/>
                </a:solidFill>
                <a:latin typeface="+mn-lt"/>
              </a:rPr>
              <a:t>Total height of the vessel = 14 cm</a:t>
            </a:r>
          </a:p>
          <a:p>
            <a:pPr>
              <a:lnSpc>
                <a:spcPct val="100000"/>
              </a:lnSpc>
            </a:pPr>
            <a:r>
              <a:rPr lang="en-IN" dirty="0">
                <a:solidFill>
                  <a:schemeClr val="tx1"/>
                </a:solidFill>
                <a:latin typeface="+mn-lt"/>
              </a:rPr>
              <a:t>Total height of the vessel = height of the cylinder + radius of the hemisphere</a:t>
            </a:r>
          </a:p>
          <a:p>
            <a:pPr>
              <a:lnSpc>
                <a:spcPct val="100000"/>
              </a:lnSpc>
            </a:pPr>
            <a:r>
              <a:rPr lang="en-IN" dirty="0">
                <a:solidFill>
                  <a:schemeClr val="tx1"/>
                </a:solidFill>
                <a:latin typeface="+mn-lt"/>
              </a:rPr>
              <a:t>13 = height of the cylinder + 7</a:t>
            </a:r>
          </a:p>
          <a:p>
            <a:pPr>
              <a:lnSpc>
                <a:spcPct val="100000"/>
              </a:lnSpc>
            </a:pPr>
            <a:r>
              <a:rPr lang="en-IN" dirty="0">
                <a:solidFill>
                  <a:schemeClr val="tx1"/>
                </a:solidFill>
                <a:latin typeface="+mn-lt"/>
              </a:rPr>
              <a:t>Height of the cylinder = 13 - 7 = 6 cm</a:t>
            </a:r>
          </a:p>
          <a:p>
            <a:pPr>
              <a:lnSpc>
                <a:spcPct val="100000"/>
              </a:lnSpc>
            </a:pPr>
            <a:r>
              <a:rPr lang="en-IN" dirty="0">
                <a:solidFill>
                  <a:schemeClr val="tx1"/>
                </a:solidFill>
                <a:latin typeface="+mn-lt"/>
              </a:rPr>
              <a:t>Capacity of the vessel = vol. of the cylinder + vol. of the hemisphere</a:t>
            </a:r>
          </a:p>
          <a:p>
            <a:pPr>
              <a:lnSpc>
                <a:spcPct val="100000"/>
              </a:lnSpc>
              <a:buNone/>
            </a:pPr>
            <a:r>
              <a:rPr lang="en-IN" dirty="0">
                <a:solidFill>
                  <a:schemeClr val="tx1"/>
                </a:solidFill>
                <a:latin typeface="+mn-lt"/>
              </a:rPr>
              <a:t>    =  π r² h + (2/3) π r³ , Here "r" = 7 and "h" = 6</a:t>
            </a:r>
          </a:p>
          <a:p>
            <a:pPr>
              <a:lnSpc>
                <a:spcPct val="100000"/>
              </a:lnSpc>
              <a:buNone/>
            </a:pPr>
            <a:r>
              <a:rPr lang="en-IN" dirty="0">
                <a:solidFill>
                  <a:schemeClr val="tx1"/>
                </a:solidFill>
                <a:latin typeface="+mn-lt"/>
              </a:rPr>
              <a:t>    = π (7)² 6 + (2/3) π (7)³</a:t>
            </a:r>
          </a:p>
          <a:p>
            <a:pPr>
              <a:lnSpc>
                <a:spcPct val="100000"/>
              </a:lnSpc>
              <a:buNone/>
            </a:pPr>
            <a:r>
              <a:rPr lang="en-IN" dirty="0">
                <a:solidFill>
                  <a:schemeClr val="tx1"/>
                </a:solidFill>
                <a:latin typeface="+mn-lt"/>
              </a:rPr>
              <a:t>    = 522.67π</a:t>
            </a:r>
          </a:p>
          <a:p>
            <a:endParaRPr lang="en-IN" dirty="0"/>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a:t>
            </a:r>
            <a:r>
              <a:rPr lang="en-IN" sz="1800" b="1" dirty="0">
                <a:solidFill>
                  <a:schemeClr val="bg1"/>
                </a:solidFill>
              </a:rPr>
              <a:t>Mensuration</a:t>
            </a:r>
            <a:endParaRPr lang="en-GB" sz="24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Clr>
                <a:schemeClr val="tx1"/>
              </a:buClr>
              <a:buNone/>
            </a:pPr>
            <a:r>
              <a:rPr lang="en-IN" b="1" dirty="0">
                <a:solidFill>
                  <a:schemeClr val="tx1"/>
                </a:solidFill>
                <a:latin typeface="+mj-lt"/>
              </a:rPr>
              <a:t>Mensuration</a:t>
            </a:r>
            <a:r>
              <a:rPr lang="en-IN" dirty="0">
                <a:solidFill>
                  <a:schemeClr val="tx1"/>
                </a:solidFill>
                <a:latin typeface="+mj-lt"/>
              </a:rPr>
              <a:t> is the skill of measuring the length of lines, areas of surfaces, and volumes of solids from simple data of lines and angles.</a:t>
            </a:r>
          </a:p>
          <a:p>
            <a:pPr marL="114300" indent="0">
              <a:lnSpc>
                <a:spcPct val="100000"/>
              </a:lnSpc>
              <a:buClr>
                <a:schemeClr val="tx1"/>
              </a:buClr>
              <a:buNone/>
            </a:pPr>
            <a:r>
              <a:rPr lang="en-IN" dirty="0">
                <a:solidFill>
                  <a:schemeClr val="tx1"/>
                </a:solidFill>
                <a:latin typeface="+mj-lt"/>
              </a:rPr>
              <a:t> </a:t>
            </a:r>
          </a:p>
          <a:p>
            <a:pPr marL="114300" indent="0">
              <a:lnSpc>
                <a:spcPct val="100000"/>
              </a:lnSpc>
              <a:buClr>
                <a:schemeClr val="tx1"/>
              </a:buClr>
              <a:buNone/>
            </a:pPr>
            <a:r>
              <a:rPr lang="en-IN" b="1" dirty="0">
                <a:solidFill>
                  <a:schemeClr val="tx1"/>
                </a:solidFill>
                <a:latin typeface="+mj-lt"/>
              </a:rPr>
              <a:t>Cylinder</a:t>
            </a:r>
          </a:p>
          <a:p>
            <a:pPr marL="114300" indent="0">
              <a:lnSpc>
                <a:spcPct val="100000"/>
              </a:lnSpc>
              <a:buClr>
                <a:schemeClr val="tx1"/>
              </a:buClr>
              <a:buNone/>
            </a:pPr>
            <a:r>
              <a:rPr lang="en-IN" dirty="0">
                <a:solidFill>
                  <a:schemeClr val="tx1"/>
                </a:solidFill>
                <a:latin typeface="+mj-lt"/>
              </a:rPr>
              <a:t>Total Surface Area of Cylinder = 2</a:t>
            </a:r>
            <a:r>
              <a:rPr lang="el-GR" dirty="0">
                <a:solidFill>
                  <a:schemeClr val="tx1"/>
                </a:solidFill>
                <a:latin typeface="+mj-lt"/>
              </a:rPr>
              <a:t>π</a:t>
            </a:r>
            <a:r>
              <a:rPr lang="en-IN" dirty="0">
                <a:solidFill>
                  <a:schemeClr val="tx1"/>
                </a:solidFill>
                <a:latin typeface="+mj-lt"/>
              </a:rPr>
              <a:t>r ( r + h )</a:t>
            </a:r>
          </a:p>
          <a:p>
            <a:pPr marL="114300" indent="0">
              <a:lnSpc>
                <a:spcPct val="100000"/>
              </a:lnSpc>
              <a:buClr>
                <a:schemeClr val="tx1"/>
              </a:buClr>
              <a:buNone/>
            </a:pPr>
            <a:r>
              <a:rPr lang="en-IN" dirty="0">
                <a:solidFill>
                  <a:schemeClr val="tx1"/>
                </a:solidFill>
                <a:latin typeface="+mj-lt"/>
              </a:rPr>
              <a:t>The Volume of a Cylinder  = </a:t>
            </a:r>
            <a:r>
              <a:rPr lang="el-GR" dirty="0">
                <a:solidFill>
                  <a:schemeClr val="tx1"/>
                </a:solidFill>
                <a:latin typeface="+mj-lt"/>
              </a:rPr>
              <a:t>π</a:t>
            </a:r>
            <a:r>
              <a:rPr lang="en-IN" dirty="0">
                <a:solidFill>
                  <a:schemeClr val="tx1"/>
                </a:solidFill>
                <a:latin typeface="+mj-lt"/>
              </a:rPr>
              <a:t>r²h</a:t>
            </a:r>
          </a:p>
          <a:p>
            <a:pPr marL="114300" indent="0">
              <a:lnSpc>
                <a:spcPct val="100000"/>
              </a:lnSpc>
              <a:buClr>
                <a:schemeClr val="tx1"/>
              </a:buClr>
              <a:buNone/>
            </a:pPr>
            <a:endParaRPr lang="en-US" dirty="0">
              <a:solidFill>
                <a:schemeClr val="tx1"/>
              </a:solidFill>
              <a:latin typeface="+mj-lt"/>
              <a:ea typeface="Roboto" panose="020B0604020202020204" charset="0"/>
            </a:endParaRPr>
          </a:p>
          <a:p>
            <a:pPr marL="114300" indent="0">
              <a:lnSpc>
                <a:spcPct val="100000"/>
              </a:lnSpc>
              <a:buClr>
                <a:schemeClr val="tx1"/>
              </a:buClr>
              <a:buNone/>
            </a:pPr>
            <a:r>
              <a:rPr lang="en-IN" dirty="0">
                <a:solidFill>
                  <a:schemeClr val="tx1"/>
                </a:solidFill>
                <a:latin typeface="+mj-lt"/>
              </a:rPr>
              <a:t>Volume of Cube = a³</a:t>
            </a:r>
            <a:endParaRPr lang="en-IN" dirty="0">
              <a:solidFill>
                <a:schemeClr val="tx1"/>
              </a:solidFill>
              <a:latin typeface="+mj-lt"/>
              <a:ea typeface="Roboto"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Question: 12</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A cone and sphere have the same radius of 12 cm. Find the height of the cone if the cone and sphere have the same volume?</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n-IN" dirty="0">
                <a:solidFill>
                  <a:schemeClr val="tx1"/>
                </a:solidFill>
              </a:rPr>
              <a:t>25cm</a:t>
            </a:r>
          </a:p>
          <a:p>
            <a:pPr>
              <a:lnSpc>
                <a:spcPct val="100000"/>
              </a:lnSpc>
              <a:buClrTx/>
              <a:buFont typeface="+mj-lt"/>
              <a:buAutoNum type="alphaUcPeriod"/>
            </a:pPr>
            <a:r>
              <a:rPr lang="en-IN" dirty="0">
                <a:solidFill>
                  <a:schemeClr val="tx1"/>
                </a:solidFill>
              </a:rPr>
              <a:t>38cm</a:t>
            </a:r>
          </a:p>
          <a:p>
            <a:pPr>
              <a:lnSpc>
                <a:spcPct val="100000"/>
              </a:lnSpc>
              <a:buClrTx/>
              <a:buFont typeface="+mj-lt"/>
              <a:buAutoNum type="alphaUcPeriod"/>
            </a:pPr>
            <a:r>
              <a:rPr lang="en-IN" dirty="0">
                <a:solidFill>
                  <a:schemeClr val="tx1"/>
                </a:solidFill>
              </a:rPr>
              <a:t>28cm</a:t>
            </a:r>
          </a:p>
          <a:p>
            <a:pPr>
              <a:lnSpc>
                <a:spcPct val="100000"/>
              </a:lnSpc>
              <a:buClrTx/>
              <a:buFont typeface="+mj-lt"/>
              <a:buAutoNum type="alphaUcPeriod"/>
            </a:pPr>
            <a:r>
              <a:rPr lang="en-IN" dirty="0">
                <a:solidFill>
                  <a:schemeClr val="tx1"/>
                </a:solidFill>
              </a:rPr>
              <a:t>48cm</a:t>
            </a:r>
            <a:r>
              <a:rPr lang="en-US" b="1" dirty="0">
                <a:solidFill>
                  <a:schemeClr val="tx1"/>
                </a:solidFill>
                <a:latin typeface="+mn-lt"/>
                <a:ea typeface="Roboto" panose="020B0604020202020204" charset="0"/>
              </a:rPr>
              <a:t>                                                                                                                                    </a:t>
            </a:r>
            <a:endParaRPr lang="en-IN" dirty="0">
              <a:solidFill>
                <a:schemeClr val="tx1"/>
              </a:solidFill>
              <a:latin typeface="+mn-lt"/>
            </a:endParaRPr>
          </a:p>
        </p:txBody>
      </p:sp>
      <p:sp>
        <p:nvSpPr>
          <p:cNvPr id="9" name="Rectangle 8"/>
          <p:cNvSpPr/>
          <p:nvPr/>
        </p:nvSpPr>
        <p:spPr>
          <a:xfrm>
            <a:off x="6578836" y="4144180"/>
            <a:ext cx="1200970" cy="507831"/>
          </a:xfrm>
          <a:prstGeom prst="rect">
            <a:avLst/>
          </a:prstGeom>
        </p:spPr>
        <p:txBody>
          <a:bodyPr wrap="none">
            <a:spAutoFit/>
          </a:bodyPr>
          <a:lstStyle/>
          <a:p>
            <a:pPr>
              <a:lnSpc>
                <a:spcPct val="150000"/>
              </a:lnSpc>
            </a:pPr>
            <a:r>
              <a:rPr lang="en-GB" sz="1800" b="1" dirty="0">
                <a:solidFill>
                  <a:schemeClr val="tx1"/>
                </a:solidFill>
                <a:latin typeface="Roboto" panose="020B0604020202020204" charset="0"/>
                <a:ea typeface="Roboto" panose="020B0604020202020204" charset="0"/>
              </a:rPr>
              <a:t>Answer: 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12</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pPr>
            <a:r>
              <a:rPr lang="en-IN" dirty="0">
                <a:solidFill>
                  <a:schemeClr val="tx1"/>
                </a:solidFill>
                <a:latin typeface="+mn-lt"/>
              </a:rPr>
              <a:t>Let the height of the cone be h</a:t>
            </a:r>
          </a:p>
          <a:p>
            <a:pPr>
              <a:lnSpc>
                <a:spcPct val="100000"/>
              </a:lnSpc>
            </a:pPr>
            <a:r>
              <a:rPr lang="en-IN" dirty="0">
                <a:solidFill>
                  <a:schemeClr val="tx1"/>
                </a:solidFill>
                <a:latin typeface="+mn-lt"/>
              </a:rPr>
              <a:t>Volume of the cone =13×π×122×h=13×π×122×h =48πh cm3</a:t>
            </a:r>
          </a:p>
          <a:p>
            <a:pPr>
              <a:lnSpc>
                <a:spcPct val="100000"/>
              </a:lnSpc>
            </a:pPr>
            <a:r>
              <a:rPr lang="en-IN" dirty="0">
                <a:solidFill>
                  <a:schemeClr val="tx1"/>
                </a:solidFill>
                <a:latin typeface="+mn-lt"/>
              </a:rPr>
              <a:t>Volume of the sphere =43×π×r3 =43π(12)3 =2304 cm3</a:t>
            </a:r>
          </a:p>
          <a:p>
            <a:pPr>
              <a:lnSpc>
                <a:spcPct val="100000"/>
              </a:lnSpc>
            </a:pPr>
            <a:r>
              <a:rPr lang="en-IN" dirty="0">
                <a:solidFill>
                  <a:schemeClr val="tx1"/>
                </a:solidFill>
                <a:latin typeface="+mn-lt"/>
              </a:rPr>
              <a:t>Since the volumes are equal</a:t>
            </a:r>
          </a:p>
          <a:p>
            <a:pPr>
              <a:lnSpc>
                <a:spcPct val="100000"/>
              </a:lnSpc>
            </a:pPr>
            <a:r>
              <a:rPr lang="en-IN" dirty="0">
                <a:solidFill>
                  <a:schemeClr val="tx1"/>
                </a:solidFill>
                <a:latin typeface="+mn-lt"/>
              </a:rPr>
              <a:t>48πh=2304π</a:t>
            </a:r>
          </a:p>
          <a:p>
            <a:pPr>
              <a:lnSpc>
                <a:spcPct val="100000"/>
              </a:lnSpc>
            </a:pPr>
            <a:r>
              <a:rPr lang="en-IN" dirty="0">
                <a:solidFill>
                  <a:schemeClr val="tx1"/>
                </a:solidFill>
                <a:latin typeface="+mn-lt"/>
              </a:rPr>
              <a:t>Solving for h</a:t>
            </a:r>
          </a:p>
          <a:p>
            <a:pPr>
              <a:lnSpc>
                <a:spcPct val="100000"/>
              </a:lnSpc>
            </a:pPr>
            <a:r>
              <a:rPr lang="en-IN" dirty="0">
                <a:solidFill>
                  <a:schemeClr val="tx1"/>
                </a:solidFill>
                <a:latin typeface="+mn-lt"/>
              </a:rPr>
              <a:t>h=2304π/48π</a:t>
            </a:r>
          </a:p>
          <a:p>
            <a:pPr>
              <a:lnSpc>
                <a:spcPct val="100000"/>
              </a:lnSpc>
            </a:pPr>
            <a:r>
              <a:rPr lang="en-IN" dirty="0">
                <a:solidFill>
                  <a:schemeClr val="tx1"/>
                </a:solidFill>
                <a:latin typeface="+mn-lt"/>
              </a:rPr>
              <a:t>=48 cm</a:t>
            </a:r>
          </a:p>
          <a:p>
            <a:pPr>
              <a:buNone/>
            </a:pPr>
            <a:br>
              <a:rPr lang="en-IN" dirty="0"/>
            </a:br>
            <a:endParaRPr lang="en-IN" dirty="0"/>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Question: 13</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Area of a square and a rectangle is equal. The breadth of the rectangle is 6 m less than the side of square and the length of the rectangle is 8 m more than the side of the square. Find the perimeter of the rectangle?</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n-US" dirty="0">
                <a:solidFill>
                  <a:schemeClr val="tx1"/>
                </a:solidFill>
                <a:ea typeface="Roboto" panose="020B0604020202020204" charset="0"/>
              </a:rPr>
              <a:t>1</a:t>
            </a:r>
            <a:r>
              <a:rPr lang="en-IN" dirty="0">
                <a:solidFill>
                  <a:schemeClr val="tx1"/>
                </a:solidFill>
              </a:rPr>
              <a:t>25cm</a:t>
            </a:r>
          </a:p>
          <a:p>
            <a:pPr>
              <a:lnSpc>
                <a:spcPct val="100000"/>
              </a:lnSpc>
              <a:buClrTx/>
              <a:buFont typeface="+mj-lt"/>
              <a:buAutoNum type="alphaUcPeriod"/>
            </a:pPr>
            <a:r>
              <a:rPr lang="en-IN" dirty="0">
                <a:solidFill>
                  <a:schemeClr val="tx1"/>
                </a:solidFill>
                <a:ea typeface="Roboto" panose="020B0604020202020204" charset="0"/>
              </a:rPr>
              <a:t>100</a:t>
            </a:r>
            <a:r>
              <a:rPr lang="en-IN" dirty="0">
                <a:solidFill>
                  <a:schemeClr val="tx1"/>
                </a:solidFill>
              </a:rPr>
              <a:t>cm</a:t>
            </a:r>
          </a:p>
          <a:p>
            <a:pPr>
              <a:lnSpc>
                <a:spcPct val="100000"/>
              </a:lnSpc>
              <a:buClrTx/>
              <a:buFont typeface="+mj-lt"/>
              <a:buAutoNum type="alphaUcPeriod"/>
            </a:pPr>
            <a:r>
              <a:rPr lang="en-IN" dirty="0">
                <a:solidFill>
                  <a:schemeClr val="tx1"/>
                </a:solidFill>
              </a:rPr>
              <a:t>225cm</a:t>
            </a:r>
          </a:p>
          <a:p>
            <a:pPr>
              <a:lnSpc>
                <a:spcPct val="100000"/>
              </a:lnSpc>
              <a:buClrTx/>
              <a:buFont typeface="+mj-lt"/>
              <a:buAutoNum type="alphaUcPeriod"/>
            </a:pPr>
            <a:r>
              <a:rPr lang="en-IN" dirty="0">
                <a:solidFill>
                  <a:schemeClr val="tx1"/>
                </a:solidFill>
                <a:ea typeface="Roboto" panose="020B0604020202020204" charset="0"/>
              </a:rPr>
              <a:t>240</a:t>
            </a:r>
            <a:r>
              <a:rPr lang="en-IN" dirty="0">
                <a:solidFill>
                  <a:schemeClr val="tx1"/>
                </a:solidFill>
              </a:rPr>
              <a:t>cm</a:t>
            </a:r>
            <a:endParaRPr lang="en-IN" dirty="0">
              <a:solidFill>
                <a:schemeClr val="tx1"/>
              </a:solidFill>
              <a:latin typeface="+mn-lt"/>
            </a:endParaRPr>
          </a:p>
          <a:p>
            <a:pPr marL="114300" indent="0">
              <a:lnSpc>
                <a:spcPct val="100000"/>
              </a:lnSpc>
              <a:buNone/>
            </a:pPr>
            <a:r>
              <a:rPr lang="en-IN" dirty="0">
                <a:solidFill>
                  <a:schemeClr val="tx1"/>
                </a:solidFill>
                <a:latin typeface="+mn-lt"/>
                <a:ea typeface="Roboto" panose="020B0604020202020204" charset="0"/>
              </a:rPr>
              <a:t> </a:t>
            </a:r>
            <a:r>
              <a:rPr lang="en-US" dirty="0">
                <a:solidFill>
                  <a:schemeClr val="tx1"/>
                </a:solidFill>
                <a:latin typeface="Roboto" panose="020B0604020202020204" charset="0"/>
                <a:ea typeface="Roboto" panose="020B0604020202020204" charset="0"/>
              </a:rPr>
              <a:t>      </a:t>
            </a:r>
            <a:r>
              <a:rPr lang="en-US" b="1" dirty="0">
                <a:solidFill>
                  <a:schemeClr val="tx1"/>
                </a:solidFill>
                <a:latin typeface="Roboto" panose="020B0604020202020204" charset="0"/>
                <a:ea typeface="Roboto" panose="020B0604020202020204" charset="0"/>
              </a:rPr>
              <a:t>                                                                                                                                       </a:t>
            </a:r>
            <a:endParaRPr lang="en-IN" dirty="0"/>
          </a:p>
        </p:txBody>
      </p:sp>
      <p:sp>
        <p:nvSpPr>
          <p:cNvPr id="9" name="Rectangle 8"/>
          <p:cNvSpPr/>
          <p:nvPr/>
        </p:nvSpPr>
        <p:spPr>
          <a:xfrm>
            <a:off x="6590712" y="4167930"/>
            <a:ext cx="1192955" cy="507831"/>
          </a:xfrm>
          <a:prstGeom prst="rect">
            <a:avLst/>
          </a:prstGeom>
        </p:spPr>
        <p:txBody>
          <a:bodyPr wrap="none">
            <a:spAutoFit/>
          </a:bodyPr>
          <a:lstStyle/>
          <a:p>
            <a:pPr>
              <a:lnSpc>
                <a:spcPct val="150000"/>
              </a:lnSpc>
            </a:pPr>
            <a:r>
              <a:rPr lang="en-GB" sz="1800" b="1" dirty="0">
                <a:solidFill>
                  <a:schemeClr val="tx1"/>
                </a:solidFill>
                <a:latin typeface="Roboto" panose="020B0604020202020204" charset="0"/>
                <a:ea typeface="Roboto" panose="020B0604020202020204" charset="0"/>
              </a:rPr>
              <a:t>Answer: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13</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buNone/>
            </a:pPr>
            <a:r>
              <a:rPr lang="en-IN" dirty="0">
                <a:solidFill>
                  <a:schemeClr val="tx1"/>
                </a:solidFill>
                <a:latin typeface="+mn-lt"/>
              </a:rPr>
              <a:t>Then breadth of the rectangle= (a-6)</a:t>
            </a:r>
            <a:br>
              <a:rPr lang="en-IN" dirty="0">
                <a:solidFill>
                  <a:schemeClr val="tx1"/>
                </a:solidFill>
                <a:latin typeface="+mn-lt"/>
              </a:rPr>
            </a:br>
            <a:r>
              <a:rPr lang="en-IN" dirty="0">
                <a:solidFill>
                  <a:schemeClr val="tx1"/>
                </a:solidFill>
                <a:latin typeface="+mn-lt"/>
              </a:rPr>
              <a:t>length of the rectangle = (a+8)</a:t>
            </a:r>
            <a:br>
              <a:rPr lang="en-IN" dirty="0">
                <a:solidFill>
                  <a:schemeClr val="tx1"/>
                </a:solidFill>
                <a:latin typeface="+mn-lt"/>
              </a:rPr>
            </a:br>
            <a:r>
              <a:rPr lang="en-IN" dirty="0">
                <a:solidFill>
                  <a:schemeClr val="tx1"/>
                </a:solidFill>
                <a:latin typeface="+mn-lt"/>
              </a:rPr>
              <a:t>Area of the square = a</a:t>
            </a:r>
            <a:r>
              <a:rPr lang="en-IN" baseline="30000" dirty="0">
                <a:solidFill>
                  <a:schemeClr val="tx1"/>
                </a:solidFill>
                <a:latin typeface="+mn-lt"/>
              </a:rPr>
              <a:t>2</a:t>
            </a:r>
            <a:br>
              <a:rPr lang="en-IN" dirty="0">
                <a:solidFill>
                  <a:schemeClr val="tx1"/>
                </a:solidFill>
                <a:latin typeface="+mn-lt"/>
              </a:rPr>
            </a:br>
            <a:r>
              <a:rPr lang="en-IN" dirty="0">
                <a:solidFill>
                  <a:schemeClr val="tx1"/>
                </a:solidFill>
                <a:latin typeface="+mn-lt"/>
              </a:rPr>
              <a:t>Area of the rectangle = (a+8) (a-6)</a:t>
            </a:r>
            <a:br>
              <a:rPr lang="en-IN" dirty="0">
                <a:solidFill>
                  <a:schemeClr val="tx1"/>
                </a:solidFill>
                <a:latin typeface="+mn-lt"/>
              </a:rPr>
            </a:br>
            <a:r>
              <a:rPr lang="en-IN" dirty="0">
                <a:solidFill>
                  <a:schemeClr val="tx1"/>
                </a:solidFill>
                <a:latin typeface="+mn-lt"/>
              </a:rPr>
              <a:t>a</a:t>
            </a:r>
            <a:r>
              <a:rPr lang="en-IN" baseline="30000" dirty="0">
                <a:solidFill>
                  <a:schemeClr val="tx1"/>
                </a:solidFill>
                <a:latin typeface="+mn-lt"/>
              </a:rPr>
              <a:t>2</a:t>
            </a:r>
            <a:r>
              <a:rPr lang="en-IN" dirty="0">
                <a:solidFill>
                  <a:schemeClr val="tx1"/>
                </a:solidFill>
                <a:latin typeface="+mn-lt"/>
              </a:rPr>
              <a:t>=(a+8) (a-6)=&gt; a</a:t>
            </a:r>
            <a:r>
              <a:rPr lang="en-IN" baseline="30000" dirty="0">
                <a:solidFill>
                  <a:schemeClr val="tx1"/>
                </a:solidFill>
                <a:latin typeface="+mn-lt"/>
              </a:rPr>
              <a:t>2</a:t>
            </a:r>
            <a:r>
              <a:rPr lang="en-IN" dirty="0">
                <a:solidFill>
                  <a:schemeClr val="tx1"/>
                </a:solidFill>
                <a:latin typeface="+mn-lt"/>
              </a:rPr>
              <a:t> = a</a:t>
            </a:r>
            <a:r>
              <a:rPr lang="en-IN" baseline="30000" dirty="0">
                <a:solidFill>
                  <a:schemeClr val="tx1"/>
                </a:solidFill>
                <a:latin typeface="+mn-lt"/>
              </a:rPr>
              <a:t>2</a:t>
            </a:r>
            <a:r>
              <a:rPr lang="en-IN" dirty="0">
                <a:solidFill>
                  <a:schemeClr val="tx1"/>
                </a:solidFill>
                <a:latin typeface="+mn-lt"/>
              </a:rPr>
              <a:t> + 2a - 48=&gt; a = 24</a:t>
            </a:r>
            <a:br>
              <a:rPr lang="en-IN" dirty="0">
                <a:solidFill>
                  <a:schemeClr val="tx1"/>
                </a:solidFill>
                <a:latin typeface="+mn-lt"/>
              </a:rPr>
            </a:br>
            <a:r>
              <a:rPr lang="en-IN" dirty="0">
                <a:solidFill>
                  <a:schemeClr val="tx1"/>
                </a:solidFill>
                <a:latin typeface="+mn-lt"/>
              </a:rPr>
              <a:t>breadth of the rectangle= (a-6) = 18</a:t>
            </a:r>
            <a:br>
              <a:rPr lang="en-IN" dirty="0">
                <a:solidFill>
                  <a:schemeClr val="tx1"/>
                </a:solidFill>
                <a:latin typeface="+mn-lt"/>
              </a:rPr>
            </a:br>
            <a:r>
              <a:rPr lang="en-IN" dirty="0">
                <a:solidFill>
                  <a:schemeClr val="tx1"/>
                </a:solidFill>
                <a:latin typeface="+mn-lt"/>
              </a:rPr>
              <a:t>length of the rectangle = (a+8) = 32</a:t>
            </a:r>
            <a:br>
              <a:rPr lang="en-IN" dirty="0">
                <a:solidFill>
                  <a:schemeClr val="tx1"/>
                </a:solidFill>
                <a:latin typeface="+mn-lt"/>
              </a:rPr>
            </a:br>
            <a:r>
              <a:rPr lang="en-IN" dirty="0">
                <a:solidFill>
                  <a:schemeClr val="tx1"/>
                </a:solidFill>
                <a:latin typeface="+mn-lt"/>
              </a:rPr>
              <a:t>Perimeter of the rectangle = 2(l + b) = 2(32 + 18) = 100 m </a:t>
            </a:r>
            <a:br>
              <a:rPr lang="en-IN" dirty="0">
                <a:solidFill>
                  <a:schemeClr val="tx1"/>
                </a:solidFill>
                <a:latin typeface="+mn-lt"/>
              </a:rPr>
            </a:br>
            <a:endParaRPr lang="en-IN" dirty="0">
              <a:solidFill>
                <a:schemeClr val="tx1"/>
              </a:solidFill>
              <a:latin typeface="+mn-lt"/>
            </a:endParaRP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Question: 14</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A hall is 15 m long and 12 m broad. If the sum of the areas of the floor and the ceiling is equal to the sum of the areas of four walls, the volume of the hall is:</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n-IN" dirty="0">
                <a:solidFill>
                  <a:schemeClr val="tx1"/>
                </a:solidFill>
              </a:rPr>
              <a:t>720</a:t>
            </a:r>
          </a:p>
          <a:p>
            <a:pPr>
              <a:lnSpc>
                <a:spcPct val="100000"/>
              </a:lnSpc>
              <a:buClrTx/>
              <a:buFont typeface="+mj-lt"/>
              <a:buAutoNum type="alphaUcPeriod"/>
            </a:pPr>
            <a:r>
              <a:rPr lang="en-IN" dirty="0">
                <a:solidFill>
                  <a:schemeClr val="tx1"/>
                </a:solidFill>
                <a:ea typeface="Roboto" panose="020B0604020202020204" charset="0"/>
              </a:rPr>
              <a:t>1200</a:t>
            </a:r>
          </a:p>
          <a:p>
            <a:pPr>
              <a:lnSpc>
                <a:spcPct val="100000"/>
              </a:lnSpc>
              <a:buClrTx/>
              <a:buFont typeface="+mj-lt"/>
              <a:buAutoNum type="alphaUcPeriod"/>
            </a:pPr>
            <a:r>
              <a:rPr lang="en-IN" dirty="0">
                <a:solidFill>
                  <a:schemeClr val="tx1"/>
                </a:solidFill>
              </a:rPr>
              <a:t>175</a:t>
            </a:r>
          </a:p>
          <a:p>
            <a:pPr>
              <a:lnSpc>
                <a:spcPct val="100000"/>
              </a:lnSpc>
              <a:buClrTx/>
              <a:buFont typeface="+mj-lt"/>
              <a:buAutoNum type="alphaUcPeriod"/>
            </a:pPr>
            <a:r>
              <a:rPr lang="en-IN" dirty="0">
                <a:solidFill>
                  <a:schemeClr val="tx1"/>
                </a:solidFill>
                <a:ea typeface="Roboto" panose="020B0604020202020204" charset="0"/>
              </a:rPr>
              <a:t>240</a:t>
            </a:r>
            <a:endParaRPr lang="en-IN" dirty="0">
              <a:solidFill>
                <a:schemeClr val="tx1"/>
              </a:solidFill>
              <a:latin typeface="+mn-lt"/>
            </a:endParaRPr>
          </a:p>
        </p:txBody>
      </p:sp>
      <p:sp>
        <p:nvSpPr>
          <p:cNvPr id="9" name="Rectangle 8"/>
          <p:cNvSpPr/>
          <p:nvPr/>
        </p:nvSpPr>
        <p:spPr>
          <a:xfrm>
            <a:off x="6602586" y="4132304"/>
            <a:ext cx="1192955" cy="507831"/>
          </a:xfrm>
          <a:prstGeom prst="rect">
            <a:avLst/>
          </a:prstGeom>
        </p:spPr>
        <p:txBody>
          <a:bodyPr wrap="none">
            <a:spAutoFit/>
          </a:bodyPr>
          <a:lstStyle/>
          <a:p>
            <a:pPr>
              <a:lnSpc>
                <a:spcPct val="150000"/>
              </a:lnSpc>
            </a:pPr>
            <a:r>
              <a:rPr lang="en-GB" sz="1800" b="1" dirty="0">
                <a:solidFill>
                  <a:schemeClr val="tx1"/>
                </a:solidFill>
                <a:latin typeface="Roboto" panose="020B0604020202020204" charset="0"/>
                <a:ea typeface="Roboto" panose="020B0604020202020204" charset="0"/>
              </a:rPr>
              <a:t>Answer: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14</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pPr>
            <a:r>
              <a:rPr lang="pt-BR" dirty="0">
                <a:solidFill>
                  <a:schemeClr val="tx1"/>
                </a:solidFill>
                <a:latin typeface="+mn-lt"/>
              </a:rPr>
              <a:t>2(15 + 12) x </a:t>
            </a:r>
            <a:r>
              <a:rPr lang="pt-BR" i="1" dirty="0">
                <a:solidFill>
                  <a:schemeClr val="tx1"/>
                </a:solidFill>
                <a:latin typeface="+mn-lt"/>
              </a:rPr>
              <a:t>h</a:t>
            </a:r>
            <a:r>
              <a:rPr lang="pt-BR" dirty="0">
                <a:solidFill>
                  <a:schemeClr val="tx1"/>
                </a:solidFill>
                <a:latin typeface="+mn-lt"/>
              </a:rPr>
              <a:t> = 2(15 x 12)</a:t>
            </a:r>
          </a:p>
          <a:p>
            <a:pPr>
              <a:lnSpc>
                <a:spcPct val="100000"/>
              </a:lnSpc>
            </a:pPr>
            <a:r>
              <a:rPr lang="pt-BR" dirty="0">
                <a:solidFill>
                  <a:schemeClr val="tx1"/>
                </a:solidFill>
                <a:latin typeface="+mn-lt"/>
              </a:rPr>
              <a:t> </a:t>
            </a:r>
            <a:r>
              <a:rPr lang="pt-BR" i="1" dirty="0">
                <a:solidFill>
                  <a:schemeClr val="tx1"/>
                </a:solidFill>
                <a:latin typeface="+mn-lt"/>
              </a:rPr>
              <a:t>h</a:t>
            </a:r>
            <a:r>
              <a:rPr lang="pt-BR" dirty="0">
                <a:solidFill>
                  <a:schemeClr val="tx1"/>
                </a:solidFill>
                <a:latin typeface="+mn-lt"/>
              </a:rPr>
              <a:t> =180/27 m =20/3 m</a:t>
            </a:r>
          </a:p>
          <a:p>
            <a:pPr>
              <a:lnSpc>
                <a:spcPct val="100000"/>
              </a:lnSpc>
            </a:pPr>
            <a:r>
              <a:rPr lang="pt-BR" dirty="0">
                <a:solidFill>
                  <a:schemeClr val="tx1"/>
                </a:solidFill>
                <a:latin typeface="+mn-lt"/>
              </a:rPr>
              <a:t> Volume =(15 x 12 x20/3 )m</a:t>
            </a:r>
            <a:r>
              <a:rPr lang="pt-BR" baseline="30000" dirty="0">
                <a:solidFill>
                  <a:schemeClr val="tx1"/>
                </a:solidFill>
                <a:latin typeface="+mn-lt"/>
              </a:rPr>
              <a:t>3</a:t>
            </a:r>
            <a:r>
              <a:rPr lang="pt-BR" dirty="0">
                <a:solidFill>
                  <a:schemeClr val="tx1"/>
                </a:solidFill>
                <a:latin typeface="+mn-lt"/>
              </a:rPr>
              <a:t>= 1200 m</a:t>
            </a:r>
            <a:r>
              <a:rPr lang="pt-BR" baseline="30000" dirty="0">
                <a:solidFill>
                  <a:schemeClr val="tx1"/>
                </a:solidFill>
                <a:latin typeface="+mn-lt"/>
              </a:rPr>
              <a:t>3</a:t>
            </a:r>
            <a:endParaRPr lang="pt-BR" dirty="0">
              <a:solidFill>
                <a:schemeClr val="tx1"/>
              </a:solidFill>
              <a:latin typeface="+mn-lt"/>
            </a:endParaRPr>
          </a:p>
          <a:p>
            <a:pPr>
              <a:buNone/>
            </a:pPr>
            <a:br>
              <a:rPr lang="en-IN" dirty="0"/>
            </a:br>
            <a:endParaRPr lang="en-IN" dirty="0"/>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Question: 15</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IN" dirty="0">
                <a:solidFill>
                  <a:schemeClr val="tx1"/>
                </a:solidFill>
                <a:latin typeface="+mn-lt"/>
              </a:rPr>
              <a:t>A metallic sheet is of rectangular shape with dimensions 48 m x 36 m. From each of its corners, a square is cut off so as to make an open box. If the length of the square is 8 m, the volume of the box (in m</a:t>
            </a:r>
            <a:r>
              <a:rPr lang="en-IN" baseline="30000" dirty="0">
                <a:solidFill>
                  <a:schemeClr val="tx1"/>
                </a:solidFill>
                <a:latin typeface="+mn-lt"/>
              </a:rPr>
              <a:t>3</a:t>
            </a:r>
            <a:r>
              <a:rPr lang="en-IN" dirty="0">
                <a:solidFill>
                  <a:schemeClr val="tx1"/>
                </a:solidFill>
                <a:latin typeface="+mn-lt"/>
              </a:rPr>
              <a:t>) is:</a:t>
            </a:r>
          </a:p>
          <a:p>
            <a:pPr marL="114300" indent="0">
              <a:lnSpc>
                <a:spcPct val="100000"/>
              </a:lnSpc>
              <a:buNone/>
            </a:pPr>
            <a:endParaRPr lang="en-IN" dirty="0">
              <a:solidFill>
                <a:schemeClr val="tx1"/>
              </a:solidFill>
              <a:latin typeface="+mn-lt"/>
            </a:endParaRPr>
          </a:p>
          <a:p>
            <a:pPr>
              <a:lnSpc>
                <a:spcPct val="100000"/>
              </a:lnSpc>
              <a:buClrTx/>
              <a:buFont typeface="+mj-lt"/>
              <a:buAutoNum type="alphaUcPeriod"/>
            </a:pPr>
            <a:r>
              <a:rPr lang="en-IN" dirty="0">
                <a:solidFill>
                  <a:schemeClr val="tx1"/>
                </a:solidFill>
              </a:rPr>
              <a:t>7020</a:t>
            </a:r>
          </a:p>
          <a:p>
            <a:pPr>
              <a:lnSpc>
                <a:spcPct val="100000"/>
              </a:lnSpc>
              <a:buClrTx/>
              <a:buFont typeface="+mj-lt"/>
              <a:buAutoNum type="alphaUcPeriod"/>
            </a:pPr>
            <a:r>
              <a:rPr lang="en-IN" dirty="0">
                <a:solidFill>
                  <a:schemeClr val="tx1"/>
                </a:solidFill>
                <a:ea typeface="Roboto" panose="020B0604020202020204" charset="0"/>
              </a:rPr>
              <a:t>5120</a:t>
            </a:r>
          </a:p>
          <a:p>
            <a:pPr>
              <a:lnSpc>
                <a:spcPct val="100000"/>
              </a:lnSpc>
              <a:buClrTx/>
              <a:buFont typeface="+mj-lt"/>
              <a:buAutoNum type="alphaUcPeriod"/>
            </a:pPr>
            <a:r>
              <a:rPr lang="en-IN" dirty="0">
                <a:solidFill>
                  <a:schemeClr val="tx1"/>
                </a:solidFill>
              </a:rPr>
              <a:t>1075</a:t>
            </a:r>
          </a:p>
          <a:p>
            <a:pPr>
              <a:lnSpc>
                <a:spcPct val="100000"/>
              </a:lnSpc>
              <a:buClrTx/>
              <a:buFont typeface="+mj-lt"/>
              <a:buAutoNum type="alphaUcPeriod"/>
            </a:pPr>
            <a:r>
              <a:rPr lang="en-IN" dirty="0">
                <a:solidFill>
                  <a:schemeClr val="tx1"/>
                </a:solidFill>
                <a:ea typeface="Roboto" panose="020B0604020202020204" charset="0"/>
              </a:rPr>
              <a:t>240</a:t>
            </a:r>
            <a:r>
              <a:rPr lang="en-US" dirty="0">
                <a:solidFill>
                  <a:schemeClr val="tx1"/>
                </a:solidFill>
                <a:ea typeface="Roboto" panose="020B0604020202020204" charset="0"/>
              </a:rPr>
              <a:t>0</a:t>
            </a:r>
            <a:r>
              <a:rPr lang="en-US" b="1" dirty="0">
                <a:solidFill>
                  <a:schemeClr val="tx1"/>
                </a:solidFill>
                <a:latin typeface="+mn-lt"/>
                <a:ea typeface="Roboto" panose="020B0604020202020204" charset="0"/>
              </a:rPr>
              <a:t>                                                                                                                                       </a:t>
            </a:r>
            <a:endParaRPr lang="en-IN" dirty="0">
              <a:solidFill>
                <a:schemeClr val="tx1"/>
              </a:solidFill>
              <a:latin typeface="+mn-lt"/>
            </a:endParaRPr>
          </a:p>
        </p:txBody>
      </p:sp>
      <p:sp>
        <p:nvSpPr>
          <p:cNvPr id="9" name="Rectangle 8"/>
          <p:cNvSpPr/>
          <p:nvPr/>
        </p:nvSpPr>
        <p:spPr>
          <a:xfrm>
            <a:off x="6590712" y="4072928"/>
            <a:ext cx="1192955" cy="507831"/>
          </a:xfrm>
          <a:prstGeom prst="rect">
            <a:avLst/>
          </a:prstGeom>
        </p:spPr>
        <p:txBody>
          <a:bodyPr wrap="none">
            <a:spAutoFit/>
          </a:bodyPr>
          <a:lstStyle/>
          <a:p>
            <a:pPr>
              <a:lnSpc>
                <a:spcPct val="150000"/>
              </a:lnSpc>
            </a:pPr>
            <a:r>
              <a:rPr lang="en-GB" sz="1800" b="1" dirty="0">
                <a:solidFill>
                  <a:schemeClr val="tx1"/>
                </a:solidFill>
                <a:latin typeface="Roboto" panose="020B0604020202020204" charset="0"/>
                <a:ea typeface="Roboto" panose="020B0604020202020204" charset="0"/>
              </a:rPr>
              <a:t>Answer: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15</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buNone/>
            </a:pPr>
            <a:r>
              <a:rPr lang="en-IN" dirty="0">
                <a:solidFill>
                  <a:schemeClr val="tx1"/>
                </a:solidFill>
                <a:latin typeface="+mn-lt"/>
              </a:rPr>
              <a:t>Clearly, </a:t>
            </a:r>
            <a:r>
              <a:rPr lang="en-IN" i="1" dirty="0">
                <a:solidFill>
                  <a:schemeClr val="tx1"/>
                </a:solidFill>
                <a:latin typeface="+mn-lt"/>
              </a:rPr>
              <a:t>l</a:t>
            </a:r>
            <a:r>
              <a:rPr lang="en-IN" dirty="0">
                <a:solidFill>
                  <a:schemeClr val="tx1"/>
                </a:solidFill>
                <a:latin typeface="+mn-lt"/>
              </a:rPr>
              <a:t> = (48 - 16)m = 32 m,</a:t>
            </a:r>
          </a:p>
          <a:p>
            <a:pPr>
              <a:lnSpc>
                <a:spcPct val="100000"/>
              </a:lnSpc>
              <a:buNone/>
            </a:pPr>
            <a:r>
              <a:rPr lang="en-IN" i="1" dirty="0">
                <a:solidFill>
                  <a:schemeClr val="tx1"/>
                </a:solidFill>
                <a:latin typeface="+mn-lt"/>
              </a:rPr>
              <a:t>b</a:t>
            </a:r>
            <a:r>
              <a:rPr lang="en-IN" dirty="0">
                <a:solidFill>
                  <a:schemeClr val="tx1"/>
                </a:solidFill>
                <a:latin typeface="+mn-lt"/>
              </a:rPr>
              <a:t> = (36 -16)m = 20 m,</a:t>
            </a:r>
          </a:p>
          <a:p>
            <a:pPr>
              <a:lnSpc>
                <a:spcPct val="100000"/>
              </a:lnSpc>
              <a:buNone/>
            </a:pPr>
            <a:r>
              <a:rPr lang="en-IN" i="1" dirty="0">
                <a:solidFill>
                  <a:schemeClr val="tx1"/>
                </a:solidFill>
                <a:latin typeface="+mn-lt"/>
              </a:rPr>
              <a:t>h</a:t>
            </a:r>
            <a:r>
              <a:rPr lang="en-IN" dirty="0">
                <a:solidFill>
                  <a:schemeClr val="tx1"/>
                </a:solidFill>
                <a:latin typeface="+mn-lt"/>
              </a:rPr>
              <a:t> = 8 m.</a:t>
            </a:r>
          </a:p>
          <a:p>
            <a:pPr>
              <a:lnSpc>
                <a:spcPct val="100000"/>
              </a:lnSpc>
              <a:buNone/>
            </a:pPr>
            <a:r>
              <a:rPr lang="en-IN" dirty="0">
                <a:solidFill>
                  <a:schemeClr val="tx1"/>
                </a:solidFill>
                <a:latin typeface="+mn-lt"/>
              </a:rPr>
              <a:t> Volume of the box = (32 x 20 x 8) m</a:t>
            </a:r>
            <a:r>
              <a:rPr lang="en-IN" baseline="30000" dirty="0">
                <a:solidFill>
                  <a:schemeClr val="tx1"/>
                </a:solidFill>
                <a:latin typeface="+mn-lt"/>
              </a:rPr>
              <a:t>3</a:t>
            </a:r>
            <a:r>
              <a:rPr lang="en-IN" dirty="0">
                <a:solidFill>
                  <a:schemeClr val="tx1"/>
                </a:solidFill>
                <a:latin typeface="+mn-lt"/>
              </a:rPr>
              <a:t> = 5120 m</a:t>
            </a:r>
            <a:r>
              <a:rPr lang="en-IN" baseline="30000" dirty="0">
                <a:solidFill>
                  <a:schemeClr val="tx1"/>
                </a:solidFill>
                <a:latin typeface="+mn-lt"/>
              </a:rPr>
              <a:t>3</a:t>
            </a:r>
            <a:r>
              <a:rPr lang="en-IN" dirty="0">
                <a:solidFill>
                  <a:schemeClr val="tx1"/>
                </a:solidFill>
                <a:latin typeface="+mn-lt"/>
              </a:rPr>
              <a:t>.</a:t>
            </a:r>
          </a:p>
          <a:p>
            <a:pPr>
              <a:buNone/>
            </a:pPr>
            <a:br>
              <a:rPr lang="en-IN" dirty="0"/>
            </a:br>
            <a:endParaRPr lang="en-IN" dirty="0"/>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Concepts</a:t>
            </a:r>
            <a:endParaRPr lang="en-GB" sz="2000" dirty="0">
              <a:solidFill>
                <a:schemeClr val="bg1"/>
              </a:solidFill>
            </a:endParaRPr>
          </a:p>
        </p:txBody>
      </p:sp>
      <p:sp>
        <p:nvSpPr>
          <p:cNvPr id="3" name="Text Placeholder 2"/>
          <p:cNvSpPr>
            <a:spLocks noGrp="1"/>
          </p:cNvSpPr>
          <p:nvPr>
            <p:ph type="body" idx="1"/>
          </p:nvPr>
        </p:nvSpPr>
        <p:spPr>
          <a:xfrm>
            <a:off x="197400" y="862125"/>
            <a:ext cx="8520600" cy="3182679"/>
          </a:xfrm>
        </p:spPr>
        <p:txBody>
          <a:bodyPr/>
          <a:lstStyle/>
          <a:p>
            <a:pPr marL="114300" indent="0">
              <a:lnSpc>
                <a:spcPct val="100000"/>
              </a:lnSpc>
              <a:buNone/>
            </a:pPr>
            <a:r>
              <a:rPr lang="en-IN" dirty="0">
                <a:solidFill>
                  <a:schemeClr val="tx1"/>
                </a:solidFill>
                <a:latin typeface="+mn-lt"/>
              </a:rPr>
              <a:t>Area of 4 side faces = 2 ( l × b ) +  2 ( b× h ) = 2 ( l × b ) × h </a:t>
            </a:r>
          </a:p>
          <a:p>
            <a:pPr marL="114300" indent="0">
              <a:lnSpc>
                <a:spcPct val="100000"/>
              </a:lnSpc>
              <a:buNone/>
            </a:pPr>
            <a:endParaRPr lang="en-IN" dirty="0">
              <a:solidFill>
                <a:schemeClr val="tx1"/>
              </a:solidFill>
              <a:latin typeface="+mn-lt"/>
            </a:endParaRPr>
          </a:p>
          <a:p>
            <a:pPr marL="114300" indent="0">
              <a:lnSpc>
                <a:spcPct val="100000"/>
              </a:lnSpc>
              <a:buNone/>
            </a:pPr>
            <a:r>
              <a:rPr lang="en-IN" dirty="0">
                <a:solidFill>
                  <a:schemeClr val="tx1"/>
                </a:solidFill>
                <a:latin typeface="+mn-lt"/>
              </a:rPr>
              <a:t>Total surface area of a </a:t>
            </a:r>
            <a:r>
              <a:rPr lang="en-IN" dirty="0" err="1">
                <a:solidFill>
                  <a:schemeClr val="tx1"/>
                </a:solidFill>
                <a:latin typeface="+mn-lt"/>
              </a:rPr>
              <a:t>cuboid</a:t>
            </a:r>
            <a:r>
              <a:rPr lang="en-IN" dirty="0">
                <a:solidFill>
                  <a:schemeClr val="tx1"/>
                </a:solidFill>
                <a:latin typeface="+mn-lt"/>
              </a:rPr>
              <a:t> = 2 ( l × b ) + ( l× h ) + ( b× h )</a:t>
            </a:r>
            <a:endParaRPr lang="en-IN" dirty="0">
              <a:solidFill>
                <a:schemeClr val="tx1"/>
              </a:solidFill>
              <a:latin typeface="+mn-lt"/>
              <a:ea typeface="Roboto" panose="020B0604020202020204" charset="0"/>
            </a:endParaRPr>
          </a:p>
          <a:p>
            <a:pPr marL="114300" indent="0">
              <a:lnSpc>
                <a:spcPct val="100000"/>
              </a:lnSpc>
              <a:buNone/>
            </a:pPr>
            <a:r>
              <a:rPr lang="en-IN" dirty="0">
                <a:solidFill>
                  <a:schemeClr val="tx1"/>
                </a:solidFill>
                <a:latin typeface="+mn-lt"/>
              </a:rPr>
              <a:t>volume of </a:t>
            </a:r>
            <a:r>
              <a:rPr lang="en-IN" dirty="0" err="1">
                <a:solidFill>
                  <a:schemeClr val="tx1"/>
                </a:solidFill>
                <a:latin typeface="+mn-lt"/>
              </a:rPr>
              <a:t>cuboid</a:t>
            </a:r>
            <a:r>
              <a:rPr lang="en-IN" dirty="0">
                <a:solidFill>
                  <a:schemeClr val="tx1"/>
                </a:solidFill>
                <a:latin typeface="+mn-lt"/>
              </a:rPr>
              <a:t> (v) = l × b</a:t>
            </a:r>
            <a:r>
              <a:rPr lang="en-IN" b="1" dirty="0">
                <a:solidFill>
                  <a:schemeClr val="tx1"/>
                </a:solidFill>
                <a:latin typeface="+mn-lt"/>
              </a:rPr>
              <a:t> × </a:t>
            </a:r>
            <a:r>
              <a:rPr lang="en-IN" dirty="0">
                <a:solidFill>
                  <a:schemeClr val="tx1"/>
                </a:solidFill>
                <a:latin typeface="+mn-lt"/>
              </a:rPr>
              <a:t>h </a:t>
            </a:r>
          </a:p>
          <a:p>
            <a:pPr marL="114300" indent="0">
              <a:lnSpc>
                <a:spcPct val="100000"/>
              </a:lnSpc>
              <a:buNone/>
            </a:pPr>
            <a:r>
              <a:rPr lang="en-IN" dirty="0">
                <a:solidFill>
                  <a:schemeClr val="tx1"/>
                </a:solidFill>
                <a:latin typeface="+mn-lt"/>
              </a:rPr>
              <a:t>length of the longest diagonal of a </a:t>
            </a:r>
            <a:r>
              <a:rPr lang="en-IN" dirty="0" err="1">
                <a:solidFill>
                  <a:schemeClr val="tx1"/>
                </a:solidFill>
                <a:latin typeface="+mn-lt"/>
              </a:rPr>
              <a:t>cuboid</a:t>
            </a:r>
            <a:r>
              <a:rPr lang="en-IN" dirty="0">
                <a:solidFill>
                  <a:schemeClr val="tx1"/>
                </a:solidFill>
                <a:latin typeface="+mn-lt"/>
              </a:rPr>
              <a:t> = √</a:t>
            </a:r>
            <a:r>
              <a:rPr lang="en-IN" i="1" dirty="0">
                <a:solidFill>
                  <a:schemeClr val="tx1"/>
                </a:solidFill>
                <a:latin typeface="+mn-lt"/>
              </a:rPr>
              <a:t> </a:t>
            </a:r>
            <a:r>
              <a:rPr lang="en-IN" dirty="0">
                <a:solidFill>
                  <a:schemeClr val="tx1"/>
                </a:solidFill>
                <a:latin typeface="+mn-lt"/>
              </a:rPr>
              <a:t>(l² + b² + h²)</a:t>
            </a:r>
            <a:r>
              <a:rPr lang="en-IN" dirty="0">
                <a:solidFill>
                  <a:schemeClr val="tx1"/>
                </a:solidFill>
                <a:latin typeface="+mn-lt"/>
                <a:ea typeface="Roboto" panose="020B0604020202020204" charset="0"/>
              </a:rPr>
              <a:t>   </a:t>
            </a:r>
          </a:p>
          <a:p>
            <a:pPr marL="114300" indent="0">
              <a:lnSpc>
                <a:spcPct val="100000"/>
              </a:lnSpc>
              <a:buNone/>
            </a:pPr>
            <a:endParaRPr lang="en-IN" dirty="0">
              <a:solidFill>
                <a:schemeClr val="tx1"/>
              </a:solidFill>
              <a:latin typeface="+mn-lt"/>
            </a:endParaRPr>
          </a:p>
          <a:p>
            <a:pPr marL="114300" indent="0">
              <a:lnSpc>
                <a:spcPct val="100000"/>
              </a:lnSpc>
              <a:buNone/>
            </a:pPr>
            <a:r>
              <a:rPr lang="en-IN" dirty="0">
                <a:solidFill>
                  <a:schemeClr val="tx1"/>
                </a:solidFill>
                <a:latin typeface="+mn-lt"/>
              </a:rPr>
              <a:t>Area of a Trapezium =  h (</a:t>
            </a:r>
            <a:r>
              <a:rPr lang="en-IN" dirty="0" err="1">
                <a:solidFill>
                  <a:schemeClr val="tx1"/>
                </a:solidFill>
                <a:latin typeface="+mn-lt"/>
              </a:rPr>
              <a:t>a+b</a:t>
            </a:r>
            <a:r>
              <a:rPr lang="en-IN" dirty="0">
                <a:solidFill>
                  <a:schemeClr val="tx1"/>
                </a:solidFill>
                <a:latin typeface="+mn-lt"/>
              </a:rPr>
              <a:t>)/2</a:t>
            </a:r>
          </a:p>
          <a:p>
            <a:pPr marL="114300" indent="0">
              <a:lnSpc>
                <a:spcPct val="100000"/>
              </a:lnSpc>
              <a:buNone/>
            </a:pPr>
            <a:endParaRPr lang="en-IN" dirty="0">
              <a:solidFill>
                <a:schemeClr val="tx1"/>
              </a:solidFill>
              <a:latin typeface="+mn-lt"/>
            </a:endParaRPr>
          </a:p>
          <a:p>
            <a:pPr marL="114300" indent="0">
              <a:lnSpc>
                <a:spcPct val="100000"/>
              </a:lnSpc>
              <a:buNone/>
            </a:pPr>
            <a:r>
              <a:rPr lang="en-IN" dirty="0">
                <a:solidFill>
                  <a:schemeClr val="tx1"/>
                </a:solidFill>
                <a:latin typeface="+mn-lt"/>
              </a:rPr>
              <a:t>Area of Parallelogram= </a:t>
            </a:r>
            <a:r>
              <a:rPr lang="en-IN" dirty="0" err="1">
                <a:solidFill>
                  <a:schemeClr val="tx1"/>
                </a:solidFill>
                <a:latin typeface="+mn-lt"/>
              </a:rPr>
              <a:t>b×h</a:t>
            </a:r>
            <a:r>
              <a:rPr lang="en-IN" dirty="0">
                <a:solidFill>
                  <a:schemeClr val="tx1"/>
                </a:solidFill>
                <a:latin typeface="+mn-lt"/>
              </a:rPr>
              <a:t> </a:t>
            </a:r>
            <a:br>
              <a:rPr lang="en-IN" dirty="0"/>
            </a:br>
            <a:r>
              <a:rPr lang="en-IN" dirty="0">
                <a:solidFill>
                  <a:schemeClr val="tx1"/>
                </a:solidFill>
                <a:latin typeface="Roboto" panose="020B0604020202020204" charset="0"/>
                <a:ea typeface="Roboto" panose="020B0604020202020204" charset="0"/>
              </a:rPr>
              <a:t> </a:t>
            </a:r>
          </a:p>
          <a:p>
            <a:pPr marL="114300" indent="0">
              <a:lnSpc>
                <a:spcPct val="150000"/>
              </a:lnSpc>
              <a:buNone/>
            </a:pPr>
            <a:r>
              <a:rPr lang="en-IN" dirty="0">
                <a:solidFill>
                  <a:schemeClr val="tx1"/>
                </a:solidFill>
                <a:latin typeface="Roboto" panose="020B0604020202020204" charset="0"/>
                <a:ea typeface="Roboto" panose="020B0604020202020204" charset="0"/>
              </a:rPr>
              <a:t>     </a:t>
            </a:r>
            <a:endParaRPr lang="en-IN" dirty="0">
              <a:solidFill>
                <a:srgbClr val="FF0000"/>
              </a:solidFill>
              <a:latin typeface="Roboto" panose="020B0604020202020204" charset="0"/>
              <a:ea typeface="Roboto" panose="020B0604020202020204" charset="0"/>
            </a:endParaRPr>
          </a:p>
          <a:p>
            <a:pPr marL="114300" indent="0">
              <a:lnSpc>
                <a:spcPct val="150000"/>
              </a:lnSpc>
              <a:buNone/>
            </a:pPr>
            <a:endParaRPr lang="en-IN" dirty="0">
              <a:solidFill>
                <a:schemeClr val="tx1"/>
              </a:solidFill>
              <a:latin typeface="Roboto" panose="020B0604020202020204" charset="0"/>
              <a:ea typeface="Roboto"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dirty="0">
                <a:solidFill>
                  <a:schemeClr val="bg1"/>
                </a:solidFill>
              </a:rPr>
              <a:t>   </a:t>
            </a:r>
          </a:p>
          <a:p>
            <a:r>
              <a:rPr lang="en-IN" dirty="0">
                <a:solidFill>
                  <a:schemeClr val="bg1"/>
                </a:solidFill>
              </a:rPr>
              <a:t>      </a:t>
            </a:r>
            <a:r>
              <a:rPr lang="en-IN" sz="2000" dirty="0">
                <a:solidFill>
                  <a:schemeClr val="bg1"/>
                </a:solidFill>
              </a:rPr>
              <a:t>Concepts</a:t>
            </a:r>
            <a:endParaRPr lang="en-GB" sz="2000" dirty="0">
              <a:solidFill>
                <a:schemeClr val="bg1"/>
              </a:solidFill>
            </a:endParaRPr>
          </a:p>
          <a:p>
            <a:endParaRPr lang="en-GB" sz="1600" dirty="0">
              <a:solidFill>
                <a:schemeClr val="bg1"/>
              </a:solidFill>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endParaRPr lang="en-GB" sz="1600" dirty="0">
              <a:solidFill>
                <a:schemeClr val="bg1"/>
              </a:solidFill>
            </a:endParaRPr>
          </a:p>
        </p:txBody>
      </p:sp>
      <p:sp>
        <p:nvSpPr>
          <p:cNvPr id="3" name="Text Placeholder 2"/>
          <p:cNvSpPr>
            <a:spLocks noGrp="1"/>
          </p:cNvSpPr>
          <p:nvPr>
            <p:ph type="body" idx="1"/>
          </p:nvPr>
        </p:nvSpPr>
        <p:spPr>
          <a:xfrm>
            <a:off x="197400" y="841728"/>
            <a:ext cx="8520600" cy="3182679"/>
          </a:xfrm>
        </p:spPr>
        <p:txBody>
          <a:bodyPr/>
          <a:lstStyle/>
          <a:p>
            <a:pPr marL="114300" indent="0">
              <a:lnSpc>
                <a:spcPct val="100000"/>
              </a:lnSpc>
              <a:buNone/>
            </a:pPr>
            <a:r>
              <a:rPr lang="en-IN" dirty="0">
                <a:solidFill>
                  <a:schemeClr val="tx1"/>
                </a:solidFill>
                <a:latin typeface="+mn-lt"/>
              </a:rPr>
              <a:t>Area of Rhombus	= </a:t>
            </a:r>
            <a:r>
              <a:rPr lang="en-IN" dirty="0" err="1">
                <a:solidFill>
                  <a:schemeClr val="tx1"/>
                </a:solidFill>
                <a:latin typeface="+mn-lt"/>
              </a:rPr>
              <a:t>b×h</a:t>
            </a:r>
            <a:r>
              <a:rPr lang="en-IN" dirty="0">
                <a:solidFill>
                  <a:schemeClr val="tx1"/>
                </a:solidFill>
                <a:latin typeface="+mn-lt"/>
              </a:rPr>
              <a:t> (Using the base and height)</a:t>
            </a:r>
          </a:p>
          <a:p>
            <a:pPr marL="114300" indent="0">
              <a:lnSpc>
                <a:spcPct val="100000"/>
              </a:lnSpc>
              <a:buNone/>
            </a:pPr>
            <a:r>
              <a:rPr lang="en-IN" dirty="0">
                <a:solidFill>
                  <a:schemeClr val="tx1"/>
                </a:solidFill>
                <a:latin typeface="+mn-lt"/>
              </a:rPr>
              <a:t>Area of Rhombus	= (d1×d2)/2 (Using the length of the diagonals ) </a:t>
            </a:r>
          </a:p>
          <a:p>
            <a:pPr marL="114300" indent="0">
              <a:lnSpc>
                <a:spcPct val="100000"/>
              </a:lnSpc>
              <a:buNone/>
            </a:pPr>
            <a:endParaRPr lang="en-IN" dirty="0">
              <a:solidFill>
                <a:schemeClr val="tx1"/>
              </a:solidFill>
              <a:latin typeface="+mn-lt"/>
            </a:endParaRPr>
          </a:p>
          <a:p>
            <a:pPr marL="114300" indent="0">
              <a:lnSpc>
                <a:spcPct val="100000"/>
              </a:lnSpc>
              <a:buNone/>
            </a:pPr>
            <a:r>
              <a:rPr lang="en-IN" dirty="0">
                <a:solidFill>
                  <a:schemeClr val="tx1"/>
                </a:solidFill>
                <a:latin typeface="+mn-lt"/>
              </a:rPr>
              <a:t>The formula for finding the perimeter is P = 4s , where ‘s‘ is the length of the side.</a:t>
            </a:r>
          </a:p>
          <a:p>
            <a:pPr marL="114300" indent="0">
              <a:lnSpc>
                <a:spcPct val="100000"/>
              </a:lnSpc>
              <a:buNone/>
            </a:pPr>
            <a:br>
              <a:rPr lang="en-IN" b="1" dirty="0">
                <a:solidFill>
                  <a:schemeClr val="tx1"/>
                </a:solidFill>
                <a:latin typeface="+mn-lt"/>
              </a:rPr>
            </a:br>
            <a:r>
              <a:rPr lang="en-IN" dirty="0">
                <a:solidFill>
                  <a:schemeClr val="tx1"/>
                </a:solidFill>
                <a:latin typeface="+mn-lt"/>
              </a:rPr>
              <a:t>Curved Surface area of sphere	= 4 Π r²</a:t>
            </a:r>
          </a:p>
          <a:p>
            <a:pPr marL="114300" indent="0">
              <a:lnSpc>
                <a:spcPct val="100000"/>
              </a:lnSpc>
              <a:buNone/>
            </a:pPr>
            <a:r>
              <a:rPr lang="en-IN" dirty="0">
                <a:solidFill>
                  <a:schemeClr val="tx1"/>
                </a:solidFill>
                <a:latin typeface="+mn-lt"/>
              </a:rPr>
              <a:t>Volume  of sphere		= (4/3) Π r³</a:t>
            </a:r>
          </a:p>
          <a:p>
            <a:pPr fontAlgn="t">
              <a:lnSpc>
                <a:spcPct val="100000"/>
              </a:lnSpc>
              <a:buNone/>
            </a:pPr>
            <a:endParaRPr lang="en-IN" b="1" dirty="0">
              <a:solidFill>
                <a:schemeClr val="tx1"/>
              </a:solidFill>
              <a:latin typeface="+mn-lt"/>
            </a:endParaRPr>
          </a:p>
          <a:p>
            <a:pPr fontAlgn="t">
              <a:lnSpc>
                <a:spcPct val="100000"/>
              </a:lnSpc>
              <a:buNone/>
            </a:pPr>
            <a:r>
              <a:rPr lang="en-IN" dirty="0">
                <a:solidFill>
                  <a:schemeClr val="tx1"/>
                </a:solidFill>
                <a:latin typeface="+mn-lt"/>
              </a:rPr>
              <a:t>Curved Surface area of hemisphere	= 2 Π r²</a:t>
            </a:r>
          </a:p>
          <a:p>
            <a:pPr fontAlgn="t">
              <a:lnSpc>
                <a:spcPct val="100000"/>
              </a:lnSpc>
              <a:buNone/>
            </a:pPr>
            <a:r>
              <a:rPr lang="en-IN" dirty="0">
                <a:solidFill>
                  <a:schemeClr val="tx1"/>
                </a:solidFill>
                <a:latin typeface="+mn-lt"/>
              </a:rPr>
              <a:t>Total Surface area of hemisphere	= 3Πr²</a:t>
            </a:r>
          </a:p>
          <a:p>
            <a:pPr fontAlgn="t">
              <a:lnSpc>
                <a:spcPct val="100000"/>
              </a:lnSpc>
              <a:buNone/>
            </a:pPr>
            <a:r>
              <a:rPr lang="en-IN" dirty="0">
                <a:solidFill>
                  <a:schemeClr val="tx1"/>
                </a:solidFill>
                <a:latin typeface="+mn-lt"/>
              </a:rPr>
              <a:t>Volume </a:t>
            </a:r>
            <a:r>
              <a:rPr lang="en-IN" dirty="0">
                <a:solidFill>
                  <a:schemeClr val="tx1"/>
                </a:solidFill>
              </a:rPr>
              <a:t>of hemisphere			</a:t>
            </a:r>
            <a:r>
              <a:rPr lang="en-IN" dirty="0">
                <a:solidFill>
                  <a:schemeClr val="tx1"/>
                </a:solidFill>
                <a:latin typeface="+mn-lt"/>
              </a:rPr>
              <a:t>= (2/3) Π r³</a:t>
            </a:r>
          </a:p>
          <a:p>
            <a:pPr marL="114300" indent="0">
              <a:lnSpc>
                <a:spcPct val="150000"/>
              </a:lnSpc>
              <a:buNone/>
            </a:pPr>
            <a:endParaRPr lang="en-IN" dirty="0"/>
          </a:p>
          <a:p>
            <a:pPr marL="114300" indent="0">
              <a:lnSpc>
                <a:spcPct val="150000"/>
              </a:lnSpc>
              <a:buNone/>
            </a:pPr>
            <a:br>
              <a:rPr lang="en-IN" dirty="0"/>
            </a:br>
            <a:endParaRPr lang="en-IN" dirty="0"/>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Concepts</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Clr>
                <a:schemeClr val="tx1"/>
              </a:buClr>
              <a:buNone/>
            </a:pPr>
            <a:r>
              <a:rPr lang="en-IN" b="1" dirty="0">
                <a:solidFill>
                  <a:schemeClr val="tx1"/>
                </a:solidFill>
                <a:latin typeface="+mn-lt"/>
              </a:rPr>
              <a:t>Hollow hemisphere:</a:t>
            </a:r>
          </a:p>
          <a:p>
            <a:pPr>
              <a:lnSpc>
                <a:spcPct val="100000"/>
              </a:lnSpc>
              <a:buNone/>
            </a:pPr>
            <a:r>
              <a:rPr lang="pt-BR" dirty="0">
                <a:solidFill>
                  <a:schemeClr val="tx1"/>
                </a:solidFill>
                <a:latin typeface="+mn-lt"/>
              </a:rPr>
              <a:t>Curved Surface area	= 2 Π (R² + r²)</a:t>
            </a:r>
          </a:p>
          <a:p>
            <a:pPr>
              <a:lnSpc>
                <a:spcPct val="100000"/>
              </a:lnSpc>
              <a:buNone/>
            </a:pPr>
            <a:r>
              <a:rPr lang="pt-BR" dirty="0">
                <a:solidFill>
                  <a:schemeClr val="tx1"/>
                </a:solidFill>
                <a:latin typeface="+mn-lt"/>
              </a:rPr>
              <a:t>Total Surface area	= Π (3 R² + r²)</a:t>
            </a:r>
          </a:p>
          <a:p>
            <a:pPr>
              <a:lnSpc>
                <a:spcPct val="100000"/>
              </a:lnSpc>
              <a:buNone/>
            </a:pPr>
            <a:r>
              <a:rPr lang="pt-BR" dirty="0">
                <a:solidFill>
                  <a:schemeClr val="tx1"/>
                </a:solidFill>
                <a:latin typeface="+mn-lt"/>
              </a:rPr>
              <a:t>Volume		= (2/3) Π (R³ - r³)</a:t>
            </a:r>
          </a:p>
          <a:p>
            <a:pPr>
              <a:lnSpc>
                <a:spcPct val="100000"/>
              </a:lnSpc>
              <a:buNone/>
            </a:pPr>
            <a:endParaRPr lang="en-IN" dirty="0">
              <a:solidFill>
                <a:schemeClr val="tx1"/>
              </a:solidFill>
              <a:latin typeface="+mn-lt"/>
            </a:endParaRPr>
          </a:p>
          <a:p>
            <a:pPr>
              <a:lnSpc>
                <a:spcPct val="100000"/>
              </a:lnSpc>
              <a:buNone/>
            </a:pPr>
            <a:r>
              <a:rPr lang="en-IN" b="1" dirty="0">
                <a:solidFill>
                  <a:schemeClr val="tx1"/>
                </a:solidFill>
                <a:latin typeface="+mn-lt"/>
              </a:rPr>
              <a:t>Cone</a:t>
            </a:r>
          </a:p>
          <a:p>
            <a:pPr>
              <a:lnSpc>
                <a:spcPct val="100000"/>
              </a:lnSpc>
              <a:buNone/>
            </a:pPr>
            <a:r>
              <a:rPr lang="pt-BR" dirty="0">
                <a:solidFill>
                  <a:schemeClr val="tx1"/>
                </a:solidFill>
                <a:latin typeface="+mn-lt"/>
              </a:rPr>
              <a:t>Curved Surface area	</a:t>
            </a:r>
            <a:r>
              <a:rPr lang="" altLang="pt-BR" dirty="0">
                <a:solidFill>
                  <a:schemeClr val="tx1"/>
                </a:solidFill>
                <a:latin typeface="+mn-lt"/>
              </a:rPr>
              <a:t>	</a:t>
            </a:r>
            <a:r>
              <a:rPr lang="pt-BR" dirty="0">
                <a:solidFill>
                  <a:schemeClr val="tx1"/>
                </a:solidFill>
                <a:latin typeface="+mn-lt"/>
              </a:rPr>
              <a:t>= Π r L</a:t>
            </a:r>
          </a:p>
          <a:p>
            <a:pPr>
              <a:lnSpc>
                <a:spcPct val="100000"/>
              </a:lnSpc>
              <a:buNone/>
            </a:pPr>
            <a:r>
              <a:rPr lang="pt-BR" dirty="0">
                <a:solidFill>
                  <a:schemeClr val="tx1"/>
                </a:solidFill>
                <a:latin typeface="+mn-lt"/>
              </a:rPr>
              <a:t>Total surface area	</a:t>
            </a:r>
            <a:r>
              <a:rPr lang="" altLang="pt-BR" dirty="0">
                <a:solidFill>
                  <a:schemeClr val="tx1"/>
                </a:solidFill>
                <a:latin typeface="+mn-lt"/>
              </a:rPr>
              <a:t>	</a:t>
            </a:r>
            <a:r>
              <a:rPr lang="pt-BR" dirty="0">
                <a:solidFill>
                  <a:schemeClr val="tx1"/>
                </a:solidFill>
                <a:latin typeface="+mn-lt"/>
              </a:rPr>
              <a:t>= Π r (L + r)</a:t>
            </a:r>
          </a:p>
          <a:p>
            <a:pPr>
              <a:lnSpc>
                <a:spcPct val="100000"/>
              </a:lnSpc>
              <a:buNone/>
            </a:pPr>
            <a:r>
              <a:rPr lang="pt-BR" dirty="0">
                <a:solidFill>
                  <a:schemeClr val="tx1"/>
                </a:solidFill>
                <a:latin typeface="+mn-lt"/>
              </a:rPr>
              <a:t>Volume			= (1/3) Π r²h</a:t>
            </a:r>
          </a:p>
          <a:p>
            <a:pPr>
              <a:lnSpc>
                <a:spcPct val="100000"/>
              </a:lnSpc>
              <a:buNone/>
            </a:pPr>
            <a:r>
              <a:rPr lang="en-IN" dirty="0">
                <a:solidFill>
                  <a:schemeClr val="tx1"/>
                </a:solidFill>
              </a:rPr>
              <a:t>Volume of frustum cone	= (1/3) </a:t>
            </a:r>
            <a:r>
              <a:rPr lang="el-GR" dirty="0">
                <a:solidFill>
                  <a:schemeClr val="tx1"/>
                </a:solidFill>
              </a:rPr>
              <a:t>Π </a:t>
            </a:r>
            <a:r>
              <a:rPr lang="en-IN" dirty="0">
                <a:solidFill>
                  <a:schemeClr val="tx1"/>
                </a:solidFill>
              </a:rPr>
              <a:t>h</a:t>
            </a:r>
          </a:p>
          <a:p>
            <a:pPr>
              <a:lnSpc>
                <a:spcPct val="100000"/>
              </a:lnSpc>
              <a:buNone/>
            </a:pPr>
            <a:endParaRPr lang="pt-BR" dirty="0">
              <a:solidFill>
                <a:schemeClr val="tx1"/>
              </a:solidFill>
              <a:latin typeface="+mn-lt"/>
            </a:endParaRPr>
          </a:p>
          <a:p>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12285"/>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2000" dirty="0">
                <a:solidFill>
                  <a:schemeClr val="bg1"/>
                </a:solidFill>
              </a:rPr>
              <a:t> Concepts</a:t>
            </a:r>
            <a:endParaRPr lang="en-GB" sz="2000" dirty="0">
              <a:solidFill>
                <a:schemeClr val="bg1"/>
              </a:solidFill>
            </a:endParaRPr>
          </a:p>
        </p:txBody>
      </p:sp>
      <p:sp>
        <p:nvSpPr>
          <p:cNvPr id="3" name="Text Placeholder 2"/>
          <p:cNvSpPr>
            <a:spLocks noGrp="1"/>
          </p:cNvSpPr>
          <p:nvPr>
            <p:ph type="body" idx="1"/>
          </p:nvPr>
        </p:nvSpPr>
        <p:spPr>
          <a:xfrm>
            <a:off x="197400" y="821094"/>
            <a:ext cx="8520600" cy="3361937"/>
          </a:xfrm>
        </p:spPr>
        <p:txBody>
          <a:bodyPr/>
          <a:lstStyle/>
          <a:p>
            <a:pPr marL="114300" indent="0">
              <a:lnSpc>
                <a:spcPct val="150000"/>
              </a:lnSpc>
              <a:buNone/>
            </a:pPr>
            <a:endParaRPr lang="en-GB" dirty="0">
              <a:solidFill>
                <a:schemeClr val="tx1"/>
              </a:solidFill>
              <a:latin typeface="Roboto" panose="020B0604020202020204" charset="0"/>
              <a:ea typeface="Roboto" panose="020B0604020202020204" charset="0"/>
            </a:endParaRPr>
          </a:p>
          <a:p>
            <a:pPr>
              <a:lnSpc>
                <a:spcPct val="100000"/>
              </a:lnSpc>
              <a:buNone/>
            </a:pPr>
            <a:r>
              <a:rPr lang="en-IN" b="1" dirty="0">
                <a:solidFill>
                  <a:schemeClr val="tx1"/>
                </a:solidFill>
              </a:rPr>
              <a:t>Hollow cylinder: </a:t>
            </a:r>
          </a:p>
          <a:p>
            <a:pPr>
              <a:lnSpc>
                <a:spcPct val="100000"/>
              </a:lnSpc>
              <a:buNone/>
            </a:pPr>
            <a:r>
              <a:rPr lang="pt-BR" dirty="0">
                <a:solidFill>
                  <a:schemeClr val="tx1"/>
                </a:solidFill>
              </a:rPr>
              <a:t>Curved surface area	= 2Π h (R+r)</a:t>
            </a:r>
          </a:p>
          <a:p>
            <a:pPr>
              <a:lnSpc>
                <a:spcPct val="100000"/>
              </a:lnSpc>
              <a:buNone/>
            </a:pPr>
            <a:r>
              <a:rPr lang="pt-BR" dirty="0">
                <a:solidFill>
                  <a:schemeClr val="tx1"/>
                </a:solidFill>
              </a:rPr>
              <a:t>Total surface area	= 2 Π (R + r) (R - r + h)</a:t>
            </a:r>
          </a:p>
          <a:p>
            <a:pPr>
              <a:lnSpc>
                <a:spcPct val="100000"/>
              </a:lnSpc>
              <a:buNone/>
            </a:pPr>
            <a:r>
              <a:rPr lang="pt-BR" dirty="0">
                <a:solidFill>
                  <a:schemeClr val="tx1"/>
                </a:solidFill>
              </a:rPr>
              <a:t>Volume		= Π h (R² - r²)</a:t>
            </a:r>
          </a:p>
          <a:p>
            <a:pPr>
              <a:lnSpc>
                <a:spcPct val="100000"/>
              </a:lnSpc>
              <a:buNone/>
            </a:pPr>
            <a:endParaRPr lang="pt-BR" dirty="0">
              <a:solidFill>
                <a:schemeClr val="tx1"/>
              </a:solidFill>
            </a:endParaRPr>
          </a:p>
          <a:p>
            <a:pPr>
              <a:lnSpc>
                <a:spcPct val="150000"/>
              </a:lnSpc>
              <a:buNone/>
            </a:pPr>
            <a:br>
              <a:rPr lang="en-US" dirty="0">
                <a:latin typeface="Roboto" panose="020B0604020202020204" charset="0"/>
                <a:ea typeface="Roboto" panose="020B0604020202020204" charset="0"/>
              </a:rPr>
            </a:br>
            <a:endParaRPr lang="en-GB" dirty="0">
              <a:solidFill>
                <a:schemeClr val="tx1"/>
              </a:solidFill>
              <a:latin typeface="Roboto" panose="020B0604020202020204" charset="0"/>
              <a:ea typeface="Roboto" panose="020B060402020202020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 </a:t>
            </a:r>
            <a:r>
              <a:rPr lang="en-IN" sz="2000" dirty="0">
                <a:solidFill>
                  <a:schemeClr val="bg1"/>
                </a:solidFill>
              </a:rPr>
              <a:t>Question: 01 </a:t>
            </a:r>
            <a:endParaRPr lang="en-GB" sz="20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Font typeface="+mj-lt"/>
              <a:buNone/>
            </a:pPr>
            <a:r>
              <a:rPr lang="en-IN" dirty="0">
                <a:solidFill>
                  <a:schemeClr val="tx1"/>
                </a:solidFill>
                <a:latin typeface="+mn-lt"/>
              </a:rPr>
              <a:t>What length of a solid cylinder which is 2 cm in diameter must be taken to recast into a hollow cylinder of external diameter 20 cm, 0.25 cm thick and 15 cm long? </a:t>
            </a:r>
            <a:r>
              <a:rPr lang="en-US" dirty="0">
                <a:solidFill>
                  <a:schemeClr val="tx1"/>
                </a:solidFill>
                <a:latin typeface="+mn-lt"/>
                <a:ea typeface="Roboto" panose="020B0604020202020204" charset="0"/>
              </a:rPr>
              <a:t> </a:t>
            </a:r>
          </a:p>
          <a:p>
            <a:pPr>
              <a:lnSpc>
                <a:spcPct val="100000"/>
              </a:lnSpc>
              <a:buNone/>
            </a:pPr>
            <a:endParaRPr lang="en-US" dirty="0">
              <a:solidFill>
                <a:schemeClr val="tx1"/>
              </a:solidFill>
              <a:latin typeface="+mn-lt"/>
              <a:ea typeface="Roboto" panose="020B0604020202020204" charset="0"/>
            </a:endParaRPr>
          </a:p>
          <a:p>
            <a:pPr>
              <a:lnSpc>
                <a:spcPct val="100000"/>
              </a:lnSpc>
              <a:buClr>
                <a:schemeClr val="tx1"/>
              </a:buClr>
              <a:buFont typeface="+mj-lt"/>
              <a:buAutoNum type="alphaUcPeriod"/>
            </a:pPr>
            <a:r>
              <a:rPr lang="en-IN" dirty="0">
                <a:solidFill>
                  <a:schemeClr val="tx1"/>
                </a:solidFill>
                <a:latin typeface="+mn-lt"/>
              </a:rPr>
              <a:t>54.06 cm</a:t>
            </a:r>
            <a:endParaRPr lang="en-US" dirty="0">
              <a:solidFill>
                <a:schemeClr val="tx1"/>
              </a:solidFill>
              <a:latin typeface="+mn-lt"/>
            </a:endParaRPr>
          </a:p>
          <a:p>
            <a:pPr>
              <a:lnSpc>
                <a:spcPct val="100000"/>
              </a:lnSpc>
              <a:buClr>
                <a:schemeClr val="tx1"/>
              </a:buClr>
              <a:buFont typeface="+mj-lt"/>
              <a:buAutoNum type="alphaUcPeriod"/>
            </a:pPr>
            <a:r>
              <a:rPr lang="en-IN" dirty="0">
                <a:solidFill>
                  <a:schemeClr val="tx1"/>
                </a:solidFill>
                <a:latin typeface="+mn-lt"/>
              </a:rPr>
              <a:t>74.06 cm</a:t>
            </a:r>
          </a:p>
          <a:p>
            <a:pPr>
              <a:lnSpc>
                <a:spcPct val="100000"/>
              </a:lnSpc>
              <a:buClr>
                <a:schemeClr val="tx1"/>
              </a:buClr>
              <a:buFont typeface="+mj-lt"/>
              <a:buAutoNum type="alphaUcPeriod"/>
            </a:pPr>
            <a:r>
              <a:rPr lang="en-IN" dirty="0">
                <a:solidFill>
                  <a:schemeClr val="tx1"/>
                </a:solidFill>
                <a:latin typeface="+mn-lt"/>
              </a:rPr>
              <a:t>34.06 cm </a:t>
            </a:r>
            <a:endParaRPr lang="en-US" dirty="0">
              <a:solidFill>
                <a:schemeClr val="tx1"/>
              </a:solidFill>
              <a:latin typeface="+mn-lt"/>
              <a:ea typeface="Roboto" panose="020B0604020202020204" charset="0"/>
            </a:endParaRPr>
          </a:p>
          <a:p>
            <a:pPr>
              <a:lnSpc>
                <a:spcPct val="100000"/>
              </a:lnSpc>
              <a:buClr>
                <a:schemeClr val="tx1"/>
              </a:buClr>
              <a:buFont typeface="+mj-lt"/>
              <a:buAutoNum type="alphaUcPeriod"/>
            </a:pPr>
            <a:r>
              <a:rPr lang="en-IN" dirty="0">
                <a:solidFill>
                  <a:schemeClr val="tx1"/>
                </a:solidFill>
                <a:latin typeface="+mn-lt"/>
              </a:rPr>
              <a:t>64.06 cm</a:t>
            </a:r>
            <a:r>
              <a:rPr lang="en-US" dirty="0">
                <a:solidFill>
                  <a:schemeClr val="tx1"/>
                </a:solidFill>
                <a:latin typeface="+mn-lt"/>
                <a:ea typeface="Roboto" panose="020B0604020202020204" charset="0"/>
              </a:rPr>
              <a:t>   </a:t>
            </a:r>
            <a:r>
              <a:rPr lang="en-US" sz="1600" dirty="0">
                <a:solidFill>
                  <a:schemeClr val="tx1"/>
                </a:solidFill>
                <a:latin typeface="Roboto" panose="020B0604020202020204" charset="0"/>
                <a:ea typeface="Roboto" panose="020B0604020202020204" charset="0"/>
              </a:rPr>
              <a:t>                                                                                                                         </a:t>
            </a:r>
            <a:r>
              <a:rPr lang="en-US" sz="1600" b="1" dirty="0">
                <a:solidFill>
                  <a:schemeClr val="tx1"/>
                </a:solidFill>
                <a:latin typeface="Roboto" panose="020B0604020202020204" charset="0"/>
                <a:ea typeface="Roboto" panose="020B0604020202020204" charset="0"/>
              </a:rPr>
              <a:t>                                                                                                                                       </a:t>
            </a:r>
          </a:p>
          <a:p>
            <a:pPr>
              <a:lnSpc>
                <a:spcPct val="150000"/>
              </a:lnSpc>
              <a:buNone/>
            </a:pPr>
            <a:br>
              <a:rPr lang="en-US" sz="1600" dirty="0">
                <a:solidFill>
                  <a:schemeClr val="tx1"/>
                </a:solidFill>
                <a:latin typeface="Roboto" panose="020B0604020202020204" charset="0"/>
                <a:ea typeface="Roboto" panose="020B0604020202020204" charset="0"/>
              </a:rPr>
            </a:br>
            <a:endParaRPr lang="en-US" sz="1600" dirty="0">
              <a:solidFill>
                <a:schemeClr val="tx1"/>
              </a:solidFill>
              <a:latin typeface="Roboto" panose="020B0604020202020204" charset="0"/>
              <a:ea typeface="Roboto" panose="020B0604020202020204" charset="0"/>
            </a:endParaRPr>
          </a:p>
          <a:p>
            <a:pPr marL="114300" indent="0">
              <a:lnSpc>
                <a:spcPct val="150000"/>
              </a:lnSpc>
              <a:buNone/>
            </a:pPr>
            <a:endParaRPr lang="en-GB" sz="1600" dirty="0">
              <a:solidFill>
                <a:schemeClr val="tx1"/>
              </a:solidFill>
              <a:latin typeface="Roboto" panose="020B0604020202020204" charset="0"/>
              <a:ea typeface="Roboto" panose="020B0604020202020204" charset="0"/>
            </a:endParaRPr>
          </a:p>
        </p:txBody>
      </p:sp>
      <p:sp>
        <p:nvSpPr>
          <p:cNvPr id="7" name="Rectangle 6"/>
          <p:cNvSpPr/>
          <p:nvPr/>
        </p:nvSpPr>
        <p:spPr>
          <a:xfrm>
            <a:off x="6566961" y="4144180"/>
            <a:ext cx="1326004" cy="507831"/>
          </a:xfrm>
          <a:prstGeom prst="rect">
            <a:avLst/>
          </a:prstGeom>
        </p:spPr>
        <p:txBody>
          <a:bodyPr wrap="none">
            <a:spAutoFit/>
          </a:bodyPr>
          <a:lstStyle/>
          <a:p>
            <a:pPr>
              <a:lnSpc>
                <a:spcPct val="150000"/>
              </a:lnSpc>
            </a:pPr>
            <a:r>
              <a:rPr lang="en-GB" sz="1800" b="1" dirty="0">
                <a:solidFill>
                  <a:schemeClr val="tx1"/>
                </a:solidFill>
                <a:latin typeface="+mn-lt"/>
                <a:ea typeface="Roboto" panose="020B0604020202020204" charset="0"/>
              </a:rPr>
              <a:t>Answer: 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srcRect l="41241" t="9528" r="-23988" b="51129"/>
          <a:stretch>
            <a:fillRect/>
          </a:stretch>
        </p:blipFill>
        <p:spPr>
          <a:xfrm>
            <a:off x="0" y="4073752"/>
            <a:ext cx="4457700" cy="1065625"/>
          </a:xfrm>
          <a:prstGeom prst="rect">
            <a:avLst/>
          </a:prstGeom>
          <a:noFill/>
          <a:ln>
            <a:noFill/>
          </a:ln>
        </p:spPr>
      </p:pic>
      <p:pic>
        <p:nvPicPr>
          <p:cNvPr id="69" name="Google Shape;69;p15"/>
          <p:cNvPicPr preferRelativeResize="0"/>
          <p:nvPr/>
        </p:nvPicPr>
        <p:blipFill>
          <a:blip r:embed="rId4"/>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600" dirty="0">
                <a:solidFill>
                  <a:schemeClr val="bg1"/>
                </a:solidFill>
              </a:rPr>
              <a:t>  Question: 01</a:t>
            </a:r>
            <a:endParaRPr lang="en-GB" sz="1600" dirty="0">
              <a:solidFill>
                <a:schemeClr val="bg1"/>
              </a:solidFill>
            </a:endParaRPr>
          </a:p>
        </p:txBody>
      </p:sp>
      <p:sp>
        <p:nvSpPr>
          <p:cNvPr id="3" name="Text Placeholder 2"/>
          <p:cNvSpPr>
            <a:spLocks noGrp="1"/>
          </p:cNvSpPr>
          <p:nvPr>
            <p:ph type="body" idx="1"/>
          </p:nvPr>
        </p:nvSpPr>
        <p:spPr>
          <a:xfrm>
            <a:off x="197400" y="1000349"/>
            <a:ext cx="8520600" cy="3182679"/>
          </a:xfrm>
        </p:spPr>
        <p:txBody>
          <a:bodyPr/>
          <a:lstStyle/>
          <a:p>
            <a:pPr marL="114300" indent="0">
              <a:lnSpc>
                <a:spcPct val="100000"/>
              </a:lnSpc>
              <a:buNone/>
            </a:pPr>
            <a:r>
              <a:rPr lang="en-GB" dirty="0">
                <a:solidFill>
                  <a:schemeClr val="tx1"/>
                </a:solidFill>
                <a:latin typeface="+mn-lt"/>
                <a:ea typeface="Roboto" panose="020B0604020202020204" charset="0"/>
              </a:rPr>
              <a:t>Solution:</a:t>
            </a:r>
          </a:p>
          <a:p>
            <a:pPr>
              <a:lnSpc>
                <a:spcPct val="100000"/>
              </a:lnSpc>
            </a:pPr>
            <a:r>
              <a:rPr lang="en-IN" dirty="0">
                <a:solidFill>
                  <a:schemeClr val="tx1"/>
                </a:solidFill>
                <a:latin typeface="+mn-lt"/>
              </a:rPr>
              <a:t>The diameter of the solid cylinder = 2 cm or the radius = 1 cm; height h =?</a:t>
            </a:r>
          </a:p>
          <a:p>
            <a:pPr>
              <a:lnSpc>
                <a:spcPct val="100000"/>
              </a:lnSpc>
            </a:pPr>
            <a:r>
              <a:rPr lang="en-IN" dirty="0">
                <a:solidFill>
                  <a:schemeClr val="tx1"/>
                </a:solidFill>
                <a:latin typeface="+mn-lt"/>
              </a:rPr>
              <a:t>V</a:t>
            </a:r>
            <a:r>
              <a:rPr lang="en-IN" baseline="-25000" dirty="0">
                <a:solidFill>
                  <a:schemeClr val="tx1"/>
                </a:solidFill>
                <a:latin typeface="+mn-lt"/>
              </a:rPr>
              <a:t>1</a:t>
            </a:r>
            <a:r>
              <a:rPr lang="en-IN" dirty="0">
                <a:solidFill>
                  <a:schemeClr val="tx1"/>
                </a:solidFill>
                <a:latin typeface="+mn-lt"/>
              </a:rPr>
              <a:t> = </a:t>
            </a:r>
            <a:r>
              <a:rPr lang="el-GR" dirty="0">
                <a:solidFill>
                  <a:schemeClr val="tx1"/>
                </a:solidFill>
                <a:latin typeface="+mn-lt"/>
              </a:rPr>
              <a:t>π</a:t>
            </a:r>
            <a:r>
              <a:rPr lang="en-IN" dirty="0">
                <a:solidFill>
                  <a:schemeClr val="tx1"/>
                </a:solidFill>
                <a:latin typeface="+mn-lt"/>
              </a:rPr>
              <a:t>r²h = </a:t>
            </a:r>
            <a:r>
              <a:rPr lang="el-GR" dirty="0">
                <a:solidFill>
                  <a:schemeClr val="tx1"/>
                </a:solidFill>
                <a:latin typeface="+mn-lt"/>
              </a:rPr>
              <a:t>π(1)²</a:t>
            </a:r>
            <a:r>
              <a:rPr lang="en-IN" dirty="0">
                <a:solidFill>
                  <a:schemeClr val="tx1"/>
                </a:solidFill>
                <a:latin typeface="+mn-lt"/>
              </a:rPr>
              <a:t>h = </a:t>
            </a:r>
            <a:r>
              <a:rPr lang="el-GR" dirty="0">
                <a:solidFill>
                  <a:schemeClr val="tx1"/>
                </a:solidFill>
                <a:latin typeface="+mn-lt"/>
              </a:rPr>
              <a:t>π</a:t>
            </a:r>
            <a:r>
              <a:rPr lang="en-IN" dirty="0">
                <a:solidFill>
                  <a:schemeClr val="tx1"/>
                </a:solidFill>
                <a:latin typeface="+mn-lt"/>
              </a:rPr>
              <a:t>h</a:t>
            </a:r>
          </a:p>
          <a:p>
            <a:pPr>
              <a:lnSpc>
                <a:spcPct val="100000"/>
              </a:lnSpc>
            </a:pPr>
            <a:r>
              <a:rPr lang="en-IN" dirty="0">
                <a:solidFill>
                  <a:schemeClr val="tx1"/>
                </a:solidFill>
                <a:latin typeface="+mn-lt"/>
              </a:rPr>
              <a:t>For the hollow cylinder, H = 15 cm; external diameter = 20 cm or external radius = 10 cm. Hence, internal diameter = 10-0.25 (thickness+ = 9.75 cm. Therefore,</a:t>
            </a:r>
          </a:p>
          <a:p>
            <a:pPr>
              <a:lnSpc>
                <a:spcPct val="100000"/>
              </a:lnSpc>
            </a:pPr>
            <a:r>
              <a:rPr lang="en-IN" dirty="0">
                <a:solidFill>
                  <a:schemeClr val="tx1"/>
                </a:solidFill>
                <a:latin typeface="+mn-lt"/>
              </a:rPr>
              <a:t>V</a:t>
            </a:r>
            <a:r>
              <a:rPr lang="en-IN" baseline="-25000" dirty="0">
                <a:solidFill>
                  <a:schemeClr val="tx1"/>
                </a:solidFill>
                <a:latin typeface="+mn-lt"/>
              </a:rPr>
              <a:t>2</a:t>
            </a:r>
            <a:r>
              <a:rPr lang="en-IN" dirty="0">
                <a:solidFill>
                  <a:schemeClr val="tx1"/>
                </a:solidFill>
                <a:latin typeface="+mn-lt"/>
              </a:rPr>
              <a:t> = </a:t>
            </a:r>
            <a:r>
              <a:rPr lang="el-GR" dirty="0">
                <a:solidFill>
                  <a:schemeClr val="tx1"/>
                </a:solidFill>
                <a:latin typeface="+mn-lt"/>
              </a:rPr>
              <a:t>π [ 10² – (9.75²) ] × 15 = 15π × 19.75 × 0.25</a:t>
            </a:r>
          </a:p>
          <a:p>
            <a:pPr>
              <a:lnSpc>
                <a:spcPct val="100000"/>
              </a:lnSpc>
            </a:pPr>
            <a:r>
              <a:rPr lang="en-IN" dirty="0">
                <a:solidFill>
                  <a:schemeClr val="tx1"/>
                </a:solidFill>
                <a:latin typeface="+mn-lt"/>
              </a:rPr>
              <a:t>Also, V</a:t>
            </a:r>
            <a:r>
              <a:rPr lang="en-IN" baseline="-25000" dirty="0">
                <a:solidFill>
                  <a:schemeClr val="tx1"/>
                </a:solidFill>
                <a:latin typeface="+mn-lt"/>
              </a:rPr>
              <a:t>1</a:t>
            </a:r>
            <a:r>
              <a:rPr lang="en-IN" dirty="0">
                <a:solidFill>
                  <a:schemeClr val="tx1"/>
                </a:solidFill>
                <a:latin typeface="+mn-lt"/>
              </a:rPr>
              <a:t> = V</a:t>
            </a:r>
            <a:r>
              <a:rPr lang="en-IN" baseline="-25000" dirty="0">
                <a:solidFill>
                  <a:schemeClr val="tx1"/>
                </a:solidFill>
                <a:latin typeface="+mn-lt"/>
              </a:rPr>
              <a:t>2</a:t>
            </a:r>
            <a:r>
              <a:rPr lang="en-IN" dirty="0">
                <a:solidFill>
                  <a:schemeClr val="tx1"/>
                </a:solidFill>
                <a:latin typeface="+mn-lt"/>
              </a:rPr>
              <a:t>, which gives</a:t>
            </a:r>
            <a:br>
              <a:rPr lang="en-IN" dirty="0">
                <a:solidFill>
                  <a:schemeClr val="tx1"/>
                </a:solidFill>
                <a:latin typeface="+mn-lt"/>
              </a:rPr>
            </a:br>
            <a:r>
              <a:rPr lang="en-IN" dirty="0">
                <a:solidFill>
                  <a:schemeClr val="tx1"/>
                </a:solidFill>
                <a:latin typeface="+mn-lt"/>
              </a:rPr>
              <a:t>h = 74.06 cm</a:t>
            </a:r>
          </a:p>
          <a:p>
            <a:pPr marL="114300" indent="0">
              <a:lnSpc>
                <a:spcPct val="150000"/>
              </a:lnSpc>
              <a:buNone/>
            </a:pPr>
            <a:endParaRPr lang="en-GB" dirty="0">
              <a:solidFill>
                <a:schemeClr val="tx1"/>
              </a:solidFill>
              <a:latin typeface="Roboto" panose="020B0604020202020204" charset="0"/>
              <a:ea typeface="Roboto" panose="020B0604020202020204" charset="0"/>
            </a:endParaRPr>
          </a:p>
          <a:p>
            <a:pPr marL="114300" indent="0">
              <a:lnSpc>
                <a:spcPct val="150000"/>
              </a:lnSpc>
              <a:buNone/>
            </a:pPr>
            <a:endParaRPr lang="en-GB" dirty="0">
              <a:solidFill>
                <a:schemeClr val="tx1"/>
              </a:solidFill>
              <a:latin typeface="Roboto" panose="020B0604020202020204" charset="0"/>
              <a:ea typeface="Roboto" panose="020B0604020202020204" charset="0"/>
            </a:endParaRPr>
          </a:p>
        </p:txBody>
      </p:sp>
    </p:spTree>
  </p:cSld>
  <p:clrMapOvr>
    <a:masterClrMapping/>
  </p:clrMapOvr>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14E2E9-0DB8-4364-B100-9F0A3FB96A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39170C9-E8A2-4BAE-8A48-F7749A5ED59F}">
  <ds:schemaRefs>
    <ds:schemaRef ds:uri="http://schemas.microsoft.com/sharepoint/v3/contenttype/forms"/>
  </ds:schemaRefs>
</ds:datastoreItem>
</file>

<file path=customXml/itemProps3.xml><?xml version="1.0" encoding="utf-8"?>
<ds:datastoreItem xmlns:ds="http://schemas.openxmlformats.org/officeDocument/2006/customXml" ds:itemID="{665B40B2-7C26-4D1E-AE35-0441FFBD5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9e9f2d-0158-4a14-8bbe-457d8844f8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259</TotalTime>
  <Words>2525</Words>
  <Application>Microsoft Macintosh PowerPoint</Application>
  <PresentationFormat>On-screen Show (16:9)</PresentationFormat>
  <Paragraphs>290</Paragraphs>
  <Slides>37</Slides>
  <Notes>37</Notes>
  <HiddenSlides>15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PRASHANTH S</cp:lastModifiedBy>
  <cp:revision>297</cp:revision>
  <dcterms:created xsi:type="dcterms:W3CDTF">2019-12-12T10:29:10Z</dcterms:created>
  <dcterms:modified xsi:type="dcterms:W3CDTF">2022-01-28T06:32:29Z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y fmtid="{D5CDD505-2E9C-101B-9397-08002B2CF9AE}" pid="3" name="ContentTypeId">
    <vt:lpwstr>0x010100459FEDB7F3802F468C3F317ED9EE4CFD</vt:lpwstr>
  </property>
</Properties>
</file>