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howGuides="1">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8D10A-590E-415E-BF1B-2EC3FA78243B}" type="datetimeFigureOut">
              <a:rPr lang="en-IN" smtClean="0"/>
              <a:t>22-03-2022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B05BF5-09F2-4C5E-8C78-7DA1EA6E4E2C}" type="slidenum">
              <a:rPr lang="en-IN" smtClean="0"/>
              <a:t>‹#›</a:t>
            </a:fld>
            <a:endParaRPr lang="en-IN"/>
          </a:p>
        </p:txBody>
      </p:sp>
    </p:spTree>
    <p:extLst>
      <p:ext uri="{BB962C8B-B14F-4D97-AF65-F5344CB8AC3E}">
        <p14:creationId xmlns:p14="http://schemas.microsoft.com/office/powerpoint/2010/main" val="3857305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554D1EA-97D3-4794-AEFD-75C3B6FCDF15}" type="slidenum">
              <a:rPr lang="en-AU" smtClean="0"/>
              <a:pPr/>
              <a:t>1</a:t>
            </a:fld>
            <a:endParaRPr lang="en-AU" smtClean="0"/>
          </a:p>
        </p:txBody>
      </p:sp>
      <p:sp>
        <p:nvSpPr>
          <p:cNvPr id="30723" name="Rectangle 1026"/>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latin typeface="Times-Roman" charset="0"/>
              </a:rPr>
              <a:t>One of the major roles of public-key encryption has been to address the problem of key distribution, with two distinct aspects: the distribution of public keys, and the use of public-key encryption to distribute secret keys.</a:t>
            </a:r>
          </a:p>
        </p:txBody>
      </p:sp>
    </p:spTree>
    <p:extLst>
      <p:ext uri="{BB962C8B-B14F-4D97-AF65-F5344CB8AC3E}">
        <p14:creationId xmlns:p14="http://schemas.microsoft.com/office/powerpoint/2010/main" val="1784872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53DDFBC-2A9C-4AC1-A258-B0A33CC54817}" type="slidenum">
              <a:rPr lang="en-AU" smtClean="0"/>
              <a:pPr/>
              <a:t>10</a:t>
            </a:fld>
            <a:endParaRPr lang="en-AU" smtClean="0"/>
          </a:p>
        </p:txBody>
      </p:sp>
      <p:sp>
        <p:nvSpPr>
          <p:cNvPr id="49155" name="Rectangle 1026"/>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latin typeface="Times-Roman" charset="0"/>
              </a:rPr>
              <a:t>An extremely simple scheme was put forward by Merkle [MERK79]. But it is insecure against an adversary who can intercept messages and then either relay the intercepted message or substitute another message. Such an attack is known as a man-in-the-middle attack</a:t>
            </a:r>
            <a:r>
              <a:rPr lang="en-US" smtClean="0">
                <a:latin typeface="Helvetica" panose="020B0604020202020204" pitchFamily="34" charset="0"/>
              </a:rPr>
              <a:t> </a:t>
            </a:r>
            <a:r>
              <a:rPr lang="en-US" smtClean="0">
                <a:latin typeface="Times-Roman" charset="0"/>
              </a:rPr>
              <a:t>[RIVE84].</a:t>
            </a:r>
          </a:p>
        </p:txBody>
      </p:sp>
    </p:spTree>
    <p:extLst>
      <p:ext uri="{BB962C8B-B14F-4D97-AF65-F5344CB8AC3E}">
        <p14:creationId xmlns:p14="http://schemas.microsoft.com/office/powerpoint/2010/main" val="2663397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3FA5F56-1002-4C09-BE16-AE25B86A9419}" type="slidenum">
              <a:rPr lang="en-AU" smtClean="0"/>
              <a:pPr/>
              <a:t>11</a:t>
            </a:fld>
            <a:endParaRPr lang="en-AU" smtClean="0"/>
          </a:p>
        </p:txBody>
      </p:sp>
      <p:sp>
        <p:nvSpPr>
          <p:cNvPr id="51203"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Stallings Figure 10.6 “</a:t>
            </a:r>
            <a:r>
              <a:rPr lang="en-US" sz="1000" smtClean="0"/>
              <a:t>Public-Key Distribution of Secret Keys” illustrates such an exchange</a:t>
            </a:r>
            <a:r>
              <a:rPr lang="en-US" smtClean="0"/>
              <a:t>. See text for details of steps in protocol. Note that these steps correspond to final 3 of Figure 10.3, hence can get both secret key exchange and authentication in a single protocol.</a:t>
            </a:r>
          </a:p>
          <a:p>
            <a:pPr eaLnBrk="1" hangingPunct="1"/>
            <a:endParaRPr lang="en-AU" smtClean="0"/>
          </a:p>
        </p:txBody>
      </p:sp>
    </p:spTree>
    <p:extLst>
      <p:ext uri="{BB962C8B-B14F-4D97-AF65-F5344CB8AC3E}">
        <p14:creationId xmlns:p14="http://schemas.microsoft.com/office/powerpoint/2010/main" val="3144859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95CE48A-C8E5-43C3-8ADD-CA69781ED39C}" type="slidenum">
              <a:rPr lang="en-AU" smtClean="0"/>
              <a:pPr/>
              <a:t>2</a:t>
            </a:fld>
            <a:endParaRPr lang="en-AU" smtClean="0"/>
          </a:p>
        </p:txBody>
      </p:sp>
      <p:sp>
        <p:nvSpPr>
          <p:cNvPr id="32771"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latin typeface="Times-Roman" charset="0"/>
              </a:rPr>
              <a:t>Several techniques have been proposed for the distribution of public keys, which can mostly be grouped into the categories shown.</a:t>
            </a:r>
          </a:p>
        </p:txBody>
      </p:sp>
    </p:spTree>
    <p:extLst>
      <p:ext uri="{BB962C8B-B14F-4D97-AF65-F5344CB8AC3E}">
        <p14:creationId xmlns:p14="http://schemas.microsoft.com/office/powerpoint/2010/main" val="35004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9DF102D-EB2B-47CD-8DB9-249FC7E35776}" type="slidenum">
              <a:rPr lang="en-AU" smtClean="0"/>
              <a:pPr/>
              <a:t>3</a:t>
            </a:fld>
            <a:endParaRPr lang="en-AU" smtClean="0"/>
          </a:p>
        </p:txBody>
      </p:sp>
      <p:sp>
        <p:nvSpPr>
          <p:cNvPr id="34819" name="Rectangle 1026"/>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0"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latin typeface="Times-Roman" charset="0"/>
              </a:rPr>
              <a:t>The point of public-key encryption is that the public key is public, hence any participant can send his or her public key to any other participant, or broadcast the key to the community at large. Its </a:t>
            </a:r>
            <a:r>
              <a:rPr lang="en-US" smtClean="0"/>
              <a:t>major weakness is forgery, anyone can create a key claiming to be someone else and broadcast it, and until the forgery is discovered they can masquerade as the claimed user.</a:t>
            </a:r>
            <a:endParaRPr lang="en-AU" smtClean="0"/>
          </a:p>
          <a:p>
            <a:pPr lvl="1" eaLnBrk="1" hangingPunct="1"/>
            <a:endParaRPr lang="en-US" smtClean="0"/>
          </a:p>
        </p:txBody>
      </p:sp>
    </p:spTree>
    <p:extLst>
      <p:ext uri="{BB962C8B-B14F-4D97-AF65-F5344CB8AC3E}">
        <p14:creationId xmlns:p14="http://schemas.microsoft.com/office/powerpoint/2010/main" val="2785804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C97925A-4591-4C89-A56C-C9CC7859BA4C}" type="slidenum">
              <a:rPr lang="en-AU" smtClean="0"/>
              <a:pPr/>
              <a:t>4</a:t>
            </a:fld>
            <a:endParaRPr lang="en-AU" smtClean="0"/>
          </a:p>
        </p:txBody>
      </p:sp>
      <p:sp>
        <p:nvSpPr>
          <p:cNvPr id="36867"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latin typeface="Times-Roman" charset="0"/>
              </a:rPr>
              <a:t>A greater degree of security can be achieved by maintaining a publicly available dynamic directory of public keys. Maintenance and distribution of the public directory would have to be the responsibility of some trusted entity or organization. This scheme is clearly more secure than individual public announcements but still has vulnerabilities </a:t>
            </a:r>
            <a:r>
              <a:rPr lang="en-US" smtClean="0"/>
              <a:t>to tampering or forgery</a:t>
            </a:r>
            <a:r>
              <a:rPr lang="en-US" smtClean="0">
                <a:latin typeface="Times-Roman" charset="0"/>
              </a:rPr>
              <a:t>.</a:t>
            </a:r>
          </a:p>
        </p:txBody>
      </p:sp>
    </p:spTree>
    <p:extLst>
      <p:ext uri="{BB962C8B-B14F-4D97-AF65-F5344CB8AC3E}">
        <p14:creationId xmlns:p14="http://schemas.microsoft.com/office/powerpoint/2010/main" val="483446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087BA0A-D689-48E1-BA1A-A49EA70E8DE6}" type="slidenum">
              <a:rPr lang="en-AU" smtClean="0"/>
              <a:pPr/>
              <a:t>5</a:t>
            </a:fld>
            <a:endParaRPr lang="en-AU" smtClean="0"/>
          </a:p>
        </p:txBody>
      </p:sp>
      <p:sp>
        <p:nvSpPr>
          <p:cNvPr id="38915"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latin typeface="Times-Roman" charset="0"/>
              </a:rPr>
              <a:t>Stronger security for public-key distribution can be achieved by providing tighter control over the distribution of public keys from the directory. It </a:t>
            </a:r>
            <a:r>
              <a:rPr lang="en-US" smtClean="0"/>
              <a:t>requires users to know the public key for the directory, and that they interact with directory in real-time to obtain any desired public key securely. Note that </a:t>
            </a:r>
            <a:r>
              <a:rPr lang="en-US" smtClean="0">
                <a:latin typeface="Times-Roman" charset="0"/>
              </a:rPr>
              <a:t>a total of seven messages are required, as shown next.</a:t>
            </a:r>
            <a:endParaRPr lang="en-US" smtClean="0"/>
          </a:p>
          <a:p>
            <a:pPr eaLnBrk="1" hangingPunct="1"/>
            <a:endParaRPr lang="en-US" smtClean="0">
              <a:latin typeface="Times-Roman" charset="0"/>
            </a:endParaRPr>
          </a:p>
        </p:txBody>
      </p:sp>
    </p:spTree>
    <p:extLst>
      <p:ext uri="{BB962C8B-B14F-4D97-AF65-F5344CB8AC3E}">
        <p14:creationId xmlns:p14="http://schemas.microsoft.com/office/powerpoint/2010/main" val="139846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1963C7E-5731-4640-87BB-7FF74F4F87C7}" type="slidenum">
              <a:rPr lang="en-AU" smtClean="0"/>
              <a:pPr/>
              <a:t>6</a:t>
            </a:fld>
            <a:endParaRPr lang="en-AU" smtClean="0"/>
          </a:p>
        </p:txBody>
      </p:sp>
      <p:sp>
        <p:nvSpPr>
          <p:cNvPr id="40963"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Stallings Figure 10.3 “</a:t>
            </a:r>
            <a:r>
              <a:rPr lang="en-AU" smtClean="0"/>
              <a:t>Public-Key Authority” </a:t>
            </a:r>
            <a:r>
              <a:rPr lang="en-US" smtClean="0">
                <a:latin typeface="Times-Roman" charset="0"/>
              </a:rPr>
              <a:t>illustrates a typical protocol interaction</a:t>
            </a:r>
            <a:r>
              <a:rPr lang="en-US" smtClean="0"/>
              <a:t>. See text for details of steps in protocol.</a:t>
            </a:r>
          </a:p>
          <a:p>
            <a:pPr eaLnBrk="1" hangingPunct="1"/>
            <a:endParaRPr lang="en-AU" smtClean="0"/>
          </a:p>
        </p:txBody>
      </p:sp>
    </p:spTree>
    <p:extLst>
      <p:ext uri="{BB962C8B-B14F-4D97-AF65-F5344CB8AC3E}">
        <p14:creationId xmlns:p14="http://schemas.microsoft.com/office/powerpoint/2010/main" val="3958222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84CEC9C-EF3D-4255-B3E3-346B9795CD0C}" type="slidenum">
              <a:rPr lang="en-AU" smtClean="0"/>
              <a:pPr/>
              <a:t>7</a:t>
            </a:fld>
            <a:endParaRPr lang="en-AU" smtClean="0"/>
          </a:p>
        </p:txBody>
      </p:sp>
      <p:sp>
        <p:nvSpPr>
          <p:cNvPr id="43011"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latin typeface="Times-Roman" charset="0"/>
              </a:rPr>
              <a:t>An further improvement is to use</a:t>
            </a:r>
            <a:r>
              <a:rPr lang="en-US" smtClean="0">
                <a:latin typeface="Helvetica" panose="020B0604020202020204" pitchFamily="34" charset="0"/>
              </a:rPr>
              <a:t> </a:t>
            </a:r>
            <a:r>
              <a:rPr lang="en-US" smtClean="0">
                <a:latin typeface="Times-Roman" charset="0"/>
              </a:rPr>
              <a:t>certificates, which can be used to exchange keys without contacting a public-key authority, in a way that is as reliable as if the keys were obtained directly from a public-key authority. A </a:t>
            </a:r>
            <a:r>
              <a:rPr lang="en-US" smtClean="0"/>
              <a:t>certificate </a:t>
            </a:r>
            <a:r>
              <a:rPr lang="en-AU" smtClean="0"/>
              <a:t>binds an </a:t>
            </a:r>
            <a:r>
              <a:rPr lang="en-AU" b="1" smtClean="0"/>
              <a:t>identity</a:t>
            </a:r>
            <a:r>
              <a:rPr lang="en-AU" smtClean="0"/>
              <a:t> to </a:t>
            </a:r>
            <a:r>
              <a:rPr lang="en-AU" b="1" smtClean="0"/>
              <a:t>public key</a:t>
            </a:r>
            <a:r>
              <a:rPr lang="en-AU" smtClean="0"/>
              <a:t>, with all contents </a:t>
            </a:r>
            <a:r>
              <a:rPr lang="en-AU" b="1" smtClean="0"/>
              <a:t>signed</a:t>
            </a:r>
            <a:r>
              <a:rPr lang="en-AU" smtClean="0"/>
              <a:t> by a trusted Public-Key or Certificate Authority (CA). This can be verified by anyone who knows the public-key authorities public-key.</a:t>
            </a:r>
            <a:endParaRPr lang="en-US" smtClean="0"/>
          </a:p>
          <a:p>
            <a:pPr eaLnBrk="1" hangingPunct="1"/>
            <a:r>
              <a:rPr lang="en-US" smtClean="0">
                <a:latin typeface="Times-Roman" charset="0"/>
              </a:rPr>
              <a:t>One scheme has become universally accepted for formatting public-key certificates: the X.509 standard. X.509 certificates are used in most network security applications, including IP security, secure sockets layer (SSL), secure electronic transactions (SET), and S/MIME. Will discuss it in much more detail later.</a:t>
            </a:r>
          </a:p>
        </p:txBody>
      </p:sp>
    </p:spTree>
    <p:extLst>
      <p:ext uri="{BB962C8B-B14F-4D97-AF65-F5344CB8AC3E}">
        <p14:creationId xmlns:p14="http://schemas.microsoft.com/office/powerpoint/2010/main" val="3447282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4938859-5353-4A46-9F1C-334D36D8F70D}" type="slidenum">
              <a:rPr lang="en-AU" smtClean="0"/>
              <a:pPr/>
              <a:t>8</a:t>
            </a:fld>
            <a:endParaRPr lang="en-AU" smtClean="0"/>
          </a:p>
        </p:txBody>
      </p:sp>
      <p:sp>
        <p:nvSpPr>
          <p:cNvPr id="45059"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Stallings Figure 10.4 “</a:t>
            </a:r>
            <a:r>
              <a:rPr lang="en-AU" smtClean="0"/>
              <a:t>Public-Key Certificates” illustrates such a scheme</a:t>
            </a:r>
            <a:r>
              <a:rPr lang="en-US" smtClean="0"/>
              <a:t>. See text for details of steps in protocol.</a:t>
            </a:r>
          </a:p>
          <a:p>
            <a:pPr eaLnBrk="1" hangingPunct="1"/>
            <a:endParaRPr lang="en-AU" smtClean="0"/>
          </a:p>
        </p:txBody>
      </p:sp>
    </p:spTree>
    <p:extLst>
      <p:ext uri="{BB962C8B-B14F-4D97-AF65-F5344CB8AC3E}">
        <p14:creationId xmlns:p14="http://schemas.microsoft.com/office/powerpoint/2010/main" val="2753880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A2C773-4242-4049-B1EE-1E922D48828C}" type="slidenum">
              <a:rPr lang="en-AU" smtClean="0"/>
              <a:pPr/>
              <a:t>9</a:t>
            </a:fld>
            <a:endParaRPr lang="en-AU" smtClean="0"/>
          </a:p>
        </p:txBody>
      </p:sp>
      <p:sp>
        <p:nvSpPr>
          <p:cNvPr id="47107"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latin typeface="Times-Roman" charset="0"/>
              </a:rPr>
              <a:t>Once public keys have been distributed or have become accessible, secure communication that thwarts eavesdropping, tampering, or both, is possible. However, few users will wish to make exclusive use of public-key encryption for communication because of the relatively slow data rates that can be achieved. Accordingly, public-key encryption provides for the distribution of secret keys to be used for conventional encryption.</a:t>
            </a:r>
            <a:r>
              <a:rPr lang="en-US" smtClean="0">
                <a:latin typeface="Helvetica" panose="020B0604020202020204" pitchFamily="34" charset="0"/>
              </a:rPr>
              <a:t> </a:t>
            </a:r>
          </a:p>
        </p:txBody>
      </p:sp>
    </p:spTree>
    <p:extLst>
      <p:ext uri="{BB962C8B-B14F-4D97-AF65-F5344CB8AC3E}">
        <p14:creationId xmlns:p14="http://schemas.microsoft.com/office/powerpoint/2010/main" val="702238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E6C58F0-7B92-47CB-A473-A7B8B94CB888}" type="datetimeFigureOut">
              <a:rPr lang="en-IN" smtClean="0"/>
              <a:t>22-03-2022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FAAB53-E1AC-4F5B-8A1E-B430E6E70CDE}" type="slidenum">
              <a:rPr lang="en-IN" smtClean="0"/>
              <a:t>‹#›</a:t>
            </a:fld>
            <a:endParaRPr lang="en-IN"/>
          </a:p>
        </p:txBody>
      </p:sp>
    </p:spTree>
    <p:extLst>
      <p:ext uri="{BB962C8B-B14F-4D97-AF65-F5344CB8AC3E}">
        <p14:creationId xmlns:p14="http://schemas.microsoft.com/office/powerpoint/2010/main" val="1364850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6C58F0-7B92-47CB-A473-A7B8B94CB888}" type="datetimeFigureOut">
              <a:rPr lang="en-IN" smtClean="0"/>
              <a:t>22-03-2022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FAAB53-E1AC-4F5B-8A1E-B430E6E70CDE}" type="slidenum">
              <a:rPr lang="en-IN" smtClean="0"/>
              <a:t>‹#›</a:t>
            </a:fld>
            <a:endParaRPr lang="en-IN"/>
          </a:p>
        </p:txBody>
      </p:sp>
    </p:spTree>
    <p:extLst>
      <p:ext uri="{BB962C8B-B14F-4D97-AF65-F5344CB8AC3E}">
        <p14:creationId xmlns:p14="http://schemas.microsoft.com/office/powerpoint/2010/main" val="1659153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6C58F0-7B92-47CB-A473-A7B8B94CB888}" type="datetimeFigureOut">
              <a:rPr lang="en-IN" smtClean="0"/>
              <a:t>22-03-2022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FAAB53-E1AC-4F5B-8A1E-B430E6E70CDE}" type="slidenum">
              <a:rPr lang="en-IN" smtClean="0"/>
              <a:t>‹#›</a:t>
            </a:fld>
            <a:endParaRPr lang="en-IN"/>
          </a:p>
        </p:txBody>
      </p:sp>
    </p:spTree>
    <p:extLst>
      <p:ext uri="{BB962C8B-B14F-4D97-AF65-F5344CB8AC3E}">
        <p14:creationId xmlns:p14="http://schemas.microsoft.com/office/powerpoint/2010/main" val="3195712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6C58F0-7B92-47CB-A473-A7B8B94CB888}" type="datetimeFigureOut">
              <a:rPr lang="en-IN" smtClean="0"/>
              <a:t>22-03-2022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FAAB53-E1AC-4F5B-8A1E-B430E6E70CDE}" type="slidenum">
              <a:rPr lang="en-IN" smtClean="0"/>
              <a:t>‹#›</a:t>
            </a:fld>
            <a:endParaRPr lang="en-IN"/>
          </a:p>
        </p:txBody>
      </p:sp>
    </p:spTree>
    <p:extLst>
      <p:ext uri="{BB962C8B-B14F-4D97-AF65-F5344CB8AC3E}">
        <p14:creationId xmlns:p14="http://schemas.microsoft.com/office/powerpoint/2010/main" val="415023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6C58F0-7B92-47CB-A473-A7B8B94CB888}" type="datetimeFigureOut">
              <a:rPr lang="en-IN" smtClean="0"/>
              <a:t>22-03-2022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FAAB53-E1AC-4F5B-8A1E-B430E6E70CDE}" type="slidenum">
              <a:rPr lang="en-IN" smtClean="0"/>
              <a:t>‹#›</a:t>
            </a:fld>
            <a:endParaRPr lang="en-IN"/>
          </a:p>
        </p:txBody>
      </p:sp>
    </p:spTree>
    <p:extLst>
      <p:ext uri="{BB962C8B-B14F-4D97-AF65-F5344CB8AC3E}">
        <p14:creationId xmlns:p14="http://schemas.microsoft.com/office/powerpoint/2010/main" val="3105115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E6C58F0-7B92-47CB-A473-A7B8B94CB888}" type="datetimeFigureOut">
              <a:rPr lang="en-IN" smtClean="0"/>
              <a:t>22-03-2022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FAAB53-E1AC-4F5B-8A1E-B430E6E70CDE}" type="slidenum">
              <a:rPr lang="en-IN" smtClean="0"/>
              <a:t>‹#›</a:t>
            </a:fld>
            <a:endParaRPr lang="en-IN"/>
          </a:p>
        </p:txBody>
      </p:sp>
    </p:spTree>
    <p:extLst>
      <p:ext uri="{BB962C8B-B14F-4D97-AF65-F5344CB8AC3E}">
        <p14:creationId xmlns:p14="http://schemas.microsoft.com/office/powerpoint/2010/main" val="1042685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E6C58F0-7B92-47CB-A473-A7B8B94CB888}" type="datetimeFigureOut">
              <a:rPr lang="en-IN" smtClean="0"/>
              <a:t>22-03-2022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FAAB53-E1AC-4F5B-8A1E-B430E6E70CDE}" type="slidenum">
              <a:rPr lang="en-IN" smtClean="0"/>
              <a:t>‹#›</a:t>
            </a:fld>
            <a:endParaRPr lang="en-IN"/>
          </a:p>
        </p:txBody>
      </p:sp>
    </p:spTree>
    <p:extLst>
      <p:ext uri="{BB962C8B-B14F-4D97-AF65-F5344CB8AC3E}">
        <p14:creationId xmlns:p14="http://schemas.microsoft.com/office/powerpoint/2010/main" val="3379896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E6C58F0-7B92-47CB-A473-A7B8B94CB888}" type="datetimeFigureOut">
              <a:rPr lang="en-IN" smtClean="0"/>
              <a:t>22-03-2022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FAAB53-E1AC-4F5B-8A1E-B430E6E70CDE}" type="slidenum">
              <a:rPr lang="en-IN" smtClean="0"/>
              <a:t>‹#›</a:t>
            </a:fld>
            <a:endParaRPr lang="en-IN"/>
          </a:p>
        </p:txBody>
      </p:sp>
    </p:spTree>
    <p:extLst>
      <p:ext uri="{BB962C8B-B14F-4D97-AF65-F5344CB8AC3E}">
        <p14:creationId xmlns:p14="http://schemas.microsoft.com/office/powerpoint/2010/main" val="309451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C58F0-7B92-47CB-A473-A7B8B94CB888}" type="datetimeFigureOut">
              <a:rPr lang="en-IN" smtClean="0"/>
              <a:t>22-03-2022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FAAB53-E1AC-4F5B-8A1E-B430E6E70CDE}" type="slidenum">
              <a:rPr lang="en-IN" smtClean="0"/>
              <a:t>‹#›</a:t>
            </a:fld>
            <a:endParaRPr lang="en-IN"/>
          </a:p>
        </p:txBody>
      </p:sp>
    </p:spTree>
    <p:extLst>
      <p:ext uri="{BB962C8B-B14F-4D97-AF65-F5344CB8AC3E}">
        <p14:creationId xmlns:p14="http://schemas.microsoft.com/office/powerpoint/2010/main" val="322758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6C58F0-7B92-47CB-A473-A7B8B94CB888}" type="datetimeFigureOut">
              <a:rPr lang="en-IN" smtClean="0"/>
              <a:t>22-03-2022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FAAB53-E1AC-4F5B-8A1E-B430E6E70CDE}" type="slidenum">
              <a:rPr lang="en-IN" smtClean="0"/>
              <a:t>‹#›</a:t>
            </a:fld>
            <a:endParaRPr lang="en-IN"/>
          </a:p>
        </p:txBody>
      </p:sp>
    </p:spTree>
    <p:extLst>
      <p:ext uri="{BB962C8B-B14F-4D97-AF65-F5344CB8AC3E}">
        <p14:creationId xmlns:p14="http://schemas.microsoft.com/office/powerpoint/2010/main" val="86326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6C58F0-7B92-47CB-A473-A7B8B94CB888}" type="datetimeFigureOut">
              <a:rPr lang="en-IN" smtClean="0"/>
              <a:t>22-03-2022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FAAB53-E1AC-4F5B-8A1E-B430E6E70CDE}" type="slidenum">
              <a:rPr lang="en-IN" smtClean="0"/>
              <a:t>‹#›</a:t>
            </a:fld>
            <a:endParaRPr lang="en-IN"/>
          </a:p>
        </p:txBody>
      </p:sp>
    </p:spTree>
    <p:extLst>
      <p:ext uri="{BB962C8B-B14F-4D97-AF65-F5344CB8AC3E}">
        <p14:creationId xmlns:p14="http://schemas.microsoft.com/office/powerpoint/2010/main" val="2311019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6C58F0-7B92-47CB-A473-A7B8B94CB888}" type="datetimeFigureOut">
              <a:rPr lang="en-IN" smtClean="0"/>
              <a:t>22-03-2022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FAAB53-E1AC-4F5B-8A1E-B430E6E70CDE}" type="slidenum">
              <a:rPr lang="en-IN" smtClean="0"/>
              <a:t>‹#›</a:t>
            </a:fld>
            <a:endParaRPr lang="en-IN"/>
          </a:p>
        </p:txBody>
      </p:sp>
    </p:spTree>
    <p:extLst>
      <p:ext uri="{BB962C8B-B14F-4D97-AF65-F5344CB8AC3E}">
        <p14:creationId xmlns:p14="http://schemas.microsoft.com/office/powerpoint/2010/main" val="2435650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AU" dirty="0" smtClean="0"/>
              <a:t>Key Management &amp; Distribution</a:t>
            </a:r>
          </a:p>
        </p:txBody>
      </p:sp>
      <p:sp>
        <p:nvSpPr>
          <p:cNvPr id="29699" name="Rectangle 3"/>
          <p:cNvSpPr>
            <a:spLocks noGrp="1" noChangeArrowheads="1"/>
          </p:cNvSpPr>
          <p:nvPr>
            <p:ph type="body" idx="1"/>
          </p:nvPr>
        </p:nvSpPr>
        <p:spPr/>
        <p:txBody>
          <a:bodyPr/>
          <a:lstStyle/>
          <a:p>
            <a:pPr eaLnBrk="1" hangingPunct="1"/>
            <a:r>
              <a:rPr lang="en-US" smtClean="0"/>
              <a:t>public-key encryption helps address </a:t>
            </a:r>
            <a:r>
              <a:rPr lang="en-AU" smtClean="0"/>
              <a:t>key distribution problems</a:t>
            </a:r>
          </a:p>
          <a:p>
            <a:pPr eaLnBrk="1" hangingPunct="1"/>
            <a:r>
              <a:rPr lang="en-AU" smtClean="0"/>
              <a:t>have two aspects of this:</a:t>
            </a:r>
          </a:p>
          <a:p>
            <a:pPr lvl="1" eaLnBrk="1" hangingPunct="1"/>
            <a:r>
              <a:rPr lang="en-US" smtClean="0"/>
              <a:t>distribution of public keys</a:t>
            </a:r>
          </a:p>
          <a:p>
            <a:pPr lvl="1" eaLnBrk="1" hangingPunct="1"/>
            <a:r>
              <a:rPr lang="en-US" smtClean="0"/>
              <a:t>use of public-key encryption to </a:t>
            </a:r>
            <a:r>
              <a:rPr lang="en-AU" smtClean="0"/>
              <a:t>distribute secret keys</a:t>
            </a:r>
          </a:p>
        </p:txBody>
      </p:sp>
    </p:spTree>
    <p:extLst>
      <p:ext uri="{BB962C8B-B14F-4D97-AF65-F5344CB8AC3E}">
        <p14:creationId xmlns:p14="http://schemas.microsoft.com/office/powerpoint/2010/main" val="2007215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Simple Secret Key Distribution</a:t>
            </a:r>
            <a:endParaRPr lang="en-AU" smtClean="0"/>
          </a:p>
        </p:txBody>
      </p:sp>
      <p:sp>
        <p:nvSpPr>
          <p:cNvPr id="48131" name="Rectangle 3"/>
          <p:cNvSpPr>
            <a:spLocks noGrp="1" noChangeArrowheads="1"/>
          </p:cNvSpPr>
          <p:nvPr>
            <p:ph type="body" idx="1"/>
          </p:nvPr>
        </p:nvSpPr>
        <p:spPr/>
        <p:txBody>
          <a:bodyPr/>
          <a:lstStyle/>
          <a:p>
            <a:pPr eaLnBrk="1" hangingPunct="1"/>
            <a:r>
              <a:rPr lang="en-US" smtClean="0"/>
              <a:t>proposed by Merkle in 1979</a:t>
            </a:r>
          </a:p>
          <a:p>
            <a:pPr lvl="1" eaLnBrk="1" hangingPunct="1"/>
            <a:r>
              <a:rPr lang="en-US" smtClean="0"/>
              <a:t>A generates a new temporary public key pair</a:t>
            </a:r>
          </a:p>
          <a:p>
            <a:pPr lvl="1" eaLnBrk="1" hangingPunct="1"/>
            <a:r>
              <a:rPr lang="en-US" smtClean="0"/>
              <a:t>A sends B the public key and their identity</a:t>
            </a:r>
          </a:p>
          <a:p>
            <a:pPr lvl="1" eaLnBrk="1" hangingPunct="1"/>
            <a:r>
              <a:rPr lang="en-US" smtClean="0"/>
              <a:t>B generates a session key K sends it to A encrypted using the supplied public key</a:t>
            </a:r>
          </a:p>
          <a:p>
            <a:pPr lvl="1" eaLnBrk="1" hangingPunct="1"/>
            <a:r>
              <a:rPr lang="en-US" smtClean="0"/>
              <a:t>A decrypts the session key and both use</a:t>
            </a:r>
          </a:p>
          <a:p>
            <a:pPr eaLnBrk="1" hangingPunct="1"/>
            <a:r>
              <a:rPr lang="en-US" smtClean="0"/>
              <a:t>problem is that an opponent can intercept and impersonate both halves of protocol</a:t>
            </a:r>
            <a:endParaRPr lang="en-AU" smtClean="0"/>
          </a:p>
        </p:txBody>
      </p:sp>
    </p:spTree>
    <p:extLst>
      <p:ext uri="{BB962C8B-B14F-4D97-AF65-F5344CB8AC3E}">
        <p14:creationId xmlns:p14="http://schemas.microsoft.com/office/powerpoint/2010/main" val="3198418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z="4000"/>
              <a:t>Public-Key Distribution of Secret Keys</a:t>
            </a:r>
            <a:endParaRPr lang="en-AU" sz="4000"/>
          </a:p>
        </p:txBody>
      </p:sp>
      <p:sp>
        <p:nvSpPr>
          <p:cNvPr id="50179" name="Rectangle 3"/>
          <p:cNvSpPr>
            <a:spLocks noGrp="1" noChangeArrowheads="1"/>
          </p:cNvSpPr>
          <p:nvPr>
            <p:ph type="body" idx="1"/>
          </p:nvPr>
        </p:nvSpPr>
        <p:spPr/>
        <p:txBody>
          <a:bodyPr/>
          <a:lstStyle/>
          <a:p>
            <a:pPr eaLnBrk="1" hangingPunct="1"/>
            <a:r>
              <a:rPr lang="en-US" smtClean="0"/>
              <a:t>if have securely exchanged public-keys:</a:t>
            </a:r>
            <a:endParaRPr lang="en-AU" smtClean="0"/>
          </a:p>
        </p:txBody>
      </p:sp>
      <p:pic>
        <p:nvPicPr>
          <p:cNvPr id="50180" name="Picture 5" descr="Key_Distribution6.pdf                                          00156198  Mnementh                      BEAE7A2F:"/>
          <p:cNvPicPr>
            <a:picLocks noChangeAspect="1" noChangeArrowheads="1"/>
          </p:cNvPicPr>
          <p:nvPr/>
        </p:nvPicPr>
        <p:blipFill>
          <a:blip r:embed="rId3">
            <a:extLst>
              <a:ext uri="{28A0092B-C50C-407E-A947-70E740481C1C}">
                <a14:useLocalDpi xmlns:a14="http://schemas.microsoft.com/office/drawing/2010/main" val="0"/>
              </a:ext>
            </a:extLst>
          </a:blip>
          <a:srcRect t="9265" b="27794"/>
          <a:stretch>
            <a:fillRect/>
          </a:stretch>
        </p:blipFill>
        <p:spPr bwMode="auto">
          <a:xfrm>
            <a:off x="2819400" y="2895600"/>
            <a:ext cx="6635750" cy="322738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5986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Distribution of Public Keys</a:t>
            </a:r>
            <a:endParaRPr lang="en-AU" smtClean="0"/>
          </a:p>
        </p:txBody>
      </p:sp>
      <p:sp>
        <p:nvSpPr>
          <p:cNvPr id="31747" name="Rectangle 3"/>
          <p:cNvSpPr>
            <a:spLocks noGrp="1" noChangeArrowheads="1"/>
          </p:cNvSpPr>
          <p:nvPr>
            <p:ph type="body" idx="1"/>
          </p:nvPr>
        </p:nvSpPr>
        <p:spPr/>
        <p:txBody>
          <a:bodyPr/>
          <a:lstStyle/>
          <a:p>
            <a:pPr eaLnBrk="1" hangingPunct="1"/>
            <a:r>
              <a:rPr lang="en-US" smtClean="0"/>
              <a:t>can be considered as using one of:</a:t>
            </a:r>
          </a:p>
          <a:p>
            <a:pPr lvl="1" eaLnBrk="1" hangingPunct="1"/>
            <a:r>
              <a:rPr lang="en-AU" smtClean="0"/>
              <a:t>public announcement</a:t>
            </a:r>
          </a:p>
          <a:p>
            <a:pPr lvl="1" eaLnBrk="1" hangingPunct="1"/>
            <a:r>
              <a:rPr lang="en-AU" smtClean="0"/>
              <a:t>publicly available directory</a:t>
            </a:r>
          </a:p>
          <a:p>
            <a:pPr lvl="1" eaLnBrk="1" hangingPunct="1"/>
            <a:r>
              <a:rPr lang="en-AU" smtClean="0"/>
              <a:t>public-key authority</a:t>
            </a:r>
          </a:p>
          <a:p>
            <a:pPr lvl="1" eaLnBrk="1" hangingPunct="1"/>
            <a:r>
              <a:rPr lang="en-AU" smtClean="0"/>
              <a:t>public-key certificates</a:t>
            </a:r>
          </a:p>
          <a:p>
            <a:pPr eaLnBrk="1" hangingPunct="1">
              <a:buFont typeface="Wingdings" panose="05000000000000000000" pitchFamily="2" charset="2"/>
              <a:buNone/>
            </a:pPr>
            <a:endParaRPr lang="en-AU" smtClean="0"/>
          </a:p>
        </p:txBody>
      </p:sp>
    </p:spTree>
    <p:extLst>
      <p:ext uri="{BB962C8B-B14F-4D97-AF65-F5344CB8AC3E}">
        <p14:creationId xmlns:p14="http://schemas.microsoft.com/office/powerpoint/2010/main" val="4251875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AU" smtClean="0"/>
              <a:t>Public Announcement</a:t>
            </a:r>
          </a:p>
        </p:txBody>
      </p:sp>
      <p:sp>
        <p:nvSpPr>
          <p:cNvPr id="33795" name="Rectangle 3"/>
          <p:cNvSpPr>
            <a:spLocks noGrp="1" noChangeArrowheads="1"/>
          </p:cNvSpPr>
          <p:nvPr>
            <p:ph type="body" idx="1"/>
          </p:nvPr>
        </p:nvSpPr>
        <p:spPr/>
        <p:txBody>
          <a:bodyPr/>
          <a:lstStyle/>
          <a:p>
            <a:pPr eaLnBrk="1" hangingPunct="1">
              <a:lnSpc>
                <a:spcPct val="90000"/>
              </a:lnSpc>
            </a:pPr>
            <a:r>
              <a:rPr lang="en-US" smtClean="0"/>
              <a:t>users distribute public keys to recipients or broadcast to community at large</a:t>
            </a:r>
          </a:p>
          <a:p>
            <a:pPr lvl="1" eaLnBrk="1" hangingPunct="1">
              <a:lnSpc>
                <a:spcPct val="90000"/>
              </a:lnSpc>
            </a:pPr>
            <a:r>
              <a:rPr lang="en-US" smtClean="0"/>
              <a:t>eg. append PGP keys to email messages or post to news groups or email list</a:t>
            </a:r>
          </a:p>
          <a:p>
            <a:pPr eaLnBrk="1" hangingPunct="1">
              <a:lnSpc>
                <a:spcPct val="90000"/>
              </a:lnSpc>
            </a:pPr>
            <a:r>
              <a:rPr lang="en-US" smtClean="0"/>
              <a:t>major weakness is forgery</a:t>
            </a:r>
          </a:p>
          <a:p>
            <a:pPr lvl="1" eaLnBrk="1" hangingPunct="1">
              <a:lnSpc>
                <a:spcPct val="90000"/>
              </a:lnSpc>
            </a:pPr>
            <a:r>
              <a:rPr lang="en-US" smtClean="0"/>
              <a:t>anyone can create a key claiming to be someone else and broadcast it</a:t>
            </a:r>
          </a:p>
          <a:p>
            <a:pPr lvl="1" eaLnBrk="1" hangingPunct="1">
              <a:lnSpc>
                <a:spcPct val="90000"/>
              </a:lnSpc>
            </a:pPr>
            <a:r>
              <a:rPr lang="en-US" smtClean="0"/>
              <a:t>until forgery is discovered can masquerade as claimed user</a:t>
            </a:r>
            <a:endParaRPr lang="en-AU" smtClean="0"/>
          </a:p>
        </p:txBody>
      </p:sp>
    </p:spTree>
    <p:extLst>
      <p:ext uri="{BB962C8B-B14F-4D97-AF65-F5344CB8AC3E}">
        <p14:creationId xmlns:p14="http://schemas.microsoft.com/office/powerpoint/2010/main" val="100356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AU" smtClean="0"/>
              <a:t>Publicly Available Directory</a:t>
            </a:r>
          </a:p>
        </p:txBody>
      </p:sp>
      <p:sp>
        <p:nvSpPr>
          <p:cNvPr id="35843" name="Rectangle 3"/>
          <p:cNvSpPr>
            <a:spLocks noGrp="1" noChangeArrowheads="1"/>
          </p:cNvSpPr>
          <p:nvPr>
            <p:ph type="body" idx="1"/>
          </p:nvPr>
        </p:nvSpPr>
        <p:spPr/>
        <p:txBody>
          <a:bodyPr/>
          <a:lstStyle/>
          <a:p>
            <a:pPr eaLnBrk="1" hangingPunct="1">
              <a:lnSpc>
                <a:spcPct val="90000"/>
              </a:lnSpc>
            </a:pPr>
            <a:r>
              <a:rPr lang="en-US" smtClean="0"/>
              <a:t>can obtain greater security by registering keys with a public directory</a:t>
            </a:r>
          </a:p>
          <a:p>
            <a:pPr eaLnBrk="1" hangingPunct="1">
              <a:lnSpc>
                <a:spcPct val="90000"/>
              </a:lnSpc>
            </a:pPr>
            <a:r>
              <a:rPr lang="en-US" smtClean="0"/>
              <a:t>directory must be trusted with properties:</a:t>
            </a:r>
          </a:p>
          <a:p>
            <a:pPr lvl="1" eaLnBrk="1" hangingPunct="1">
              <a:lnSpc>
                <a:spcPct val="90000"/>
              </a:lnSpc>
            </a:pPr>
            <a:r>
              <a:rPr lang="en-US" smtClean="0"/>
              <a:t>contains {name,public-key} entries</a:t>
            </a:r>
          </a:p>
          <a:p>
            <a:pPr lvl="1" eaLnBrk="1" hangingPunct="1">
              <a:lnSpc>
                <a:spcPct val="90000"/>
              </a:lnSpc>
            </a:pPr>
            <a:r>
              <a:rPr lang="en-US" smtClean="0"/>
              <a:t>participants register securely with directory</a:t>
            </a:r>
          </a:p>
          <a:p>
            <a:pPr lvl="1" eaLnBrk="1" hangingPunct="1">
              <a:lnSpc>
                <a:spcPct val="90000"/>
              </a:lnSpc>
            </a:pPr>
            <a:r>
              <a:rPr lang="en-US" smtClean="0"/>
              <a:t>participants can replace key at any time</a:t>
            </a:r>
          </a:p>
          <a:p>
            <a:pPr lvl="1" eaLnBrk="1" hangingPunct="1">
              <a:lnSpc>
                <a:spcPct val="90000"/>
              </a:lnSpc>
            </a:pPr>
            <a:r>
              <a:rPr lang="en-US" smtClean="0"/>
              <a:t>directory is periodically published</a:t>
            </a:r>
          </a:p>
          <a:p>
            <a:pPr lvl="1" eaLnBrk="1" hangingPunct="1">
              <a:lnSpc>
                <a:spcPct val="90000"/>
              </a:lnSpc>
            </a:pPr>
            <a:r>
              <a:rPr lang="en-US" smtClean="0"/>
              <a:t>directory can be accessed electronically</a:t>
            </a:r>
          </a:p>
          <a:p>
            <a:pPr eaLnBrk="1" hangingPunct="1">
              <a:lnSpc>
                <a:spcPct val="90000"/>
              </a:lnSpc>
            </a:pPr>
            <a:r>
              <a:rPr lang="en-US" smtClean="0"/>
              <a:t>still vulnerable to tampering or forgery</a:t>
            </a:r>
            <a:endParaRPr lang="en-AU" smtClean="0"/>
          </a:p>
        </p:txBody>
      </p:sp>
    </p:spTree>
    <p:extLst>
      <p:ext uri="{BB962C8B-B14F-4D97-AF65-F5344CB8AC3E}">
        <p14:creationId xmlns:p14="http://schemas.microsoft.com/office/powerpoint/2010/main" val="2473213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AU" smtClean="0"/>
              <a:t>Public-Key Authority</a:t>
            </a:r>
          </a:p>
        </p:txBody>
      </p:sp>
      <p:sp>
        <p:nvSpPr>
          <p:cNvPr id="37891" name="Rectangle 3"/>
          <p:cNvSpPr>
            <a:spLocks noGrp="1" noChangeArrowheads="1"/>
          </p:cNvSpPr>
          <p:nvPr>
            <p:ph type="body" idx="1"/>
          </p:nvPr>
        </p:nvSpPr>
        <p:spPr/>
        <p:txBody>
          <a:bodyPr/>
          <a:lstStyle/>
          <a:p>
            <a:pPr eaLnBrk="1" hangingPunct="1">
              <a:lnSpc>
                <a:spcPct val="90000"/>
              </a:lnSpc>
            </a:pPr>
            <a:r>
              <a:rPr lang="en-US" smtClean="0"/>
              <a:t>improve security by tightening control over distribution of keys from directory</a:t>
            </a:r>
          </a:p>
          <a:p>
            <a:pPr eaLnBrk="1" hangingPunct="1">
              <a:lnSpc>
                <a:spcPct val="90000"/>
              </a:lnSpc>
            </a:pPr>
            <a:r>
              <a:rPr lang="en-US" smtClean="0"/>
              <a:t>has properties of directory</a:t>
            </a:r>
          </a:p>
          <a:p>
            <a:pPr eaLnBrk="1" hangingPunct="1">
              <a:lnSpc>
                <a:spcPct val="90000"/>
              </a:lnSpc>
            </a:pPr>
            <a:r>
              <a:rPr lang="en-US" smtClean="0"/>
              <a:t>and requires users to know public key for the directory</a:t>
            </a:r>
          </a:p>
          <a:p>
            <a:pPr eaLnBrk="1" hangingPunct="1">
              <a:lnSpc>
                <a:spcPct val="90000"/>
              </a:lnSpc>
            </a:pPr>
            <a:r>
              <a:rPr lang="en-US" smtClean="0"/>
              <a:t>then users interact with directory to obtain any desired public key securely</a:t>
            </a:r>
          </a:p>
          <a:p>
            <a:pPr lvl="1" eaLnBrk="1" hangingPunct="1">
              <a:lnSpc>
                <a:spcPct val="90000"/>
              </a:lnSpc>
            </a:pPr>
            <a:r>
              <a:rPr lang="en-US" smtClean="0"/>
              <a:t>does require real-time access to directory when keys are needed</a:t>
            </a:r>
            <a:endParaRPr lang="en-AU" smtClean="0"/>
          </a:p>
        </p:txBody>
      </p:sp>
    </p:spTree>
    <p:extLst>
      <p:ext uri="{BB962C8B-B14F-4D97-AF65-F5344CB8AC3E}">
        <p14:creationId xmlns:p14="http://schemas.microsoft.com/office/powerpoint/2010/main" val="877680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AU" smtClean="0"/>
              <a:t>Public-Key Authority</a:t>
            </a:r>
          </a:p>
        </p:txBody>
      </p:sp>
      <p:pic>
        <p:nvPicPr>
          <p:cNvPr id="39939" name="Picture 4" descr="Key_Distribution3.pdf                                          00156198  Mnementh                      BEAE7A2F:"/>
          <p:cNvPicPr>
            <a:picLocks noChangeAspect="1" noChangeArrowheads="1"/>
          </p:cNvPicPr>
          <p:nvPr/>
        </p:nvPicPr>
        <p:blipFill>
          <a:blip r:embed="rId3">
            <a:extLst>
              <a:ext uri="{28A0092B-C50C-407E-A947-70E740481C1C}">
                <a14:useLocalDpi xmlns:a14="http://schemas.microsoft.com/office/drawing/2010/main" val="0"/>
              </a:ext>
            </a:extLst>
          </a:blip>
          <a:srcRect t="4633" b="18529"/>
          <a:stretch>
            <a:fillRect/>
          </a:stretch>
        </p:blipFill>
        <p:spPr bwMode="auto">
          <a:xfrm>
            <a:off x="2819400" y="1981201"/>
            <a:ext cx="6635750" cy="394017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1951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AU" smtClean="0"/>
              <a:t>Public-Key Certificates</a:t>
            </a:r>
          </a:p>
        </p:txBody>
      </p:sp>
      <p:sp>
        <p:nvSpPr>
          <p:cNvPr id="41987" name="Rectangle 3"/>
          <p:cNvSpPr>
            <a:spLocks noGrp="1" noChangeArrowheads="1"/>
          </p:cNvSpPr>
          <p:nvPr>
            <p:ph type="body" idx="1"/>
          </p:nvPr>
        </p:nvSpPr>
        <p:spPr/>
        <p:txBody>
          <a:bodyPr/>
          <a:lstStyle/>
          <a:p>
            <a:pPr eaLnBrk="1" hangingPunct="1">
              <a:lnSpc>
                <a:spcPct val="90000"/>
              </a:lnSpc>
            </a:pPr>
            <a:r>
              <a:rPr lang="en-US" smtClean="0"/>
              <a:t>certificates allow key exchange without real-time access to </a:t>
            </a:r>
            <a:r>
              <a:rPr lang="en-AU" smtClean="0"/>
              <a:t>public-key authority</a:t>
            </a:r>
          </a:p>
          <a:p>
            <a:pPr eaLnBrk="1" hangingPunct="1">
              <a:lnSpc>
                <a:spcPct val="90000"/>
              </a:lnSpc>
            </a:pPr>
            <a:r>
              <a:rPr lang="en-US" smtClean="0"/>
              <a:t>a certificate </a:t>
            </a:r>
            <a:r>
              <a:rPr lang="en-AU" smtClean="0"/>
              <a:t>binds </a:t>
            </a:r>
            <a:r>
              <a:rPr lang="en-AU" b="1" smtClean="0"/>
              <a:t>identity</a:t>
            </a:r>
            <a:r>
              <a:rPr lang="en-AU" smtClean="0"/>
              <a:t> to </a:t>
            </a:r>
            <a:r>
              <a:rPr lang="en-AU" b="1" smtClean="0"/>
              <a:t>public key</a:t>
            </a:r>
            <a:r>
              <a:rPr lang="en-AU" smtClean="0"/>
              <a:t> </a:t>
            </a:r>
          </a:p>
          <a:p>
            <a:pPr lvl="1" eaLnBrk="1" hangingPunct="1">
              <a:lnSpc>
                <a:spcPct val="90000"/>
              </a:lnSpc>
            </a:pPr>
            <a:r>
              <a:rPr lang="en-AU" smtClean="0"/>
              <a:t>usually with other info such as period of validity, rights of use etc</a:t>
            </a:r>
          </a:p>
          <a:p>
            <a:pPr eaLnBrk="1" hangingPunct="1">
              <a:lnSpc>
                <a:spcPct val="90000"/>
              </a:lnSpc>
            </a:pPr>
            <a:r>
              <a:rPr lang="en-AU" smtClean="0"/>
              <a:t>with all contents </a:t>
            </a:r>
            <a:r>
              <a:rPr lang="en-AU" b="1" smtClean="0"/>
              <a:t>signed</a:t>
            </a:r>
            <a:r>
              <a:rPr lang="en-AU" smtClean="0"/>
              <a:t> by a trusted Public-Key or Certificate Authority (CA)</a:t>
            </a:r>
          </a:p>
          <a:p>
            <a:pPr eaLnBrk="1" hangingPunct="1">
              <a:lnSpc>
                <a:spcPct val="90000"/>
              </a:lnSpc>
            </a:pPr>
            <a:r>
              <a:rPr lang="en-AU" smtClean="0"/>
              <a:t>can be verified by anyone who knows the public-key authorities public-key </a:t>
            </a:r>
          </a:p>
        </p:txBody>
      </p:sp>
    </p:spTree>
    <p:extLst>
      <p:ext uri="{BB962C8B-B14F-4D97-AF65-F5344CB8AC3E}">
        <p14:creationId xmlns:p14="http://schemas.microsoft.com/office/powerpoint/2010/main" val="2341143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AU" smtClean="0"/>
              <a:t>Public-Key Certificates</a:t>
            </a:r>
          </a:p>
        </p:txBody>
      </p:sp>
      <p:pic>
        <p:nvPicPr>
          <p:cNvPr id="44035" name="Picture 4" descr="Key_Distribution4.pdf                                          00156198  Mnementh                      BEAE7A2F:"/>
          <p:cNvPicPr>
            <a:picLocks noChangeAspect="1" noChangeArrowheads="1"/>
          </p:cNvPicPr>
          <p:nvPr/>
        </p:nvPicPr>
        <p:blipFill>
          <a:blip r:embed="rId3">
            <a:extLst>
              <a:ext uri="{28A0092B-C50C-407E-A947-70E740481C1C}">
                <a14:useLocalDpi xmlns:a14="http://schemas.microsoft.com/office/drawing/2010/main" val="0"/>
              </a:ext>
            </a:extLst>
          </a:blip>
          <a:srcRect t="4633" b="18529"/>
          <a:stretch>
            <a:fillRect/>
          </a:stretch>
        </p:blipFill>
        <p:spPr bwMode="auto">
          <a:xfrm>
            <a:off x="2743200" y="1905001"/>
            <a:ext cx="6635750" cy="394017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839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z="4000"/>
              <a:t>Public-Key D</a:t>
            </a:r>
            <a:r>
              <a:rPr lang="en-AU" sz="4000"/>
              <a:t>istribution of Secret Keys</a:t>
            </a:r>
          </a:p>
        </p:txBody>
      </p:sp>
      <p:sp>
        <p:nvSpPr>
          <p:cNvPr id="46083" name="Rectangle 3"/>
          <p:cNvSpPr>
            <a:spLocks noGrp="1" noChangeArrowheads="1"/>
          </p:cNvSpPr>
          <p:nvPr>
            <p:ph type="body" idx="1"/>
          </p:nvPr>
        </p:nvSpPr>
        <p:spPr/>
        <p:txBody>
          <a:bodyPr/>
          <a:lstStyle/>
          <a:p>
            <a:pPr eaLnBrk="1" hangingPunct="1">
              <a:lnSpc>
                <a:spcPct val="90000"/>
              </a:lnSpc>
            </a:pPr>
            <a:r>
              <a:rPr lang="en-US" smtClean="0"/>
              <a:t>use previous methods to obtain public-key</a:t>
            </a:r>
          </a:p>
          <a:p>
            <a:pPr eaLnBrk="1" hangingPunct="1">
              <a:lnSpc>
                <a:spcPct val="90000"/>
              </a:lnSpc>
            </a:pPr>
            <a:r>
              <a:rPr lang="en-US" smtClean="0"/>
              <a:t>can use for secrecy or authentication</a:t>
            </a:r>
          </a:p>
          <a:p>
            <a:pPr eaLnBrk="1" hangingPunct="1">
              <a:lnSpc>
                <a:spcPct val="90000"/>
              </a:lnSpc>
            </a:pPr>
            <a:r>
              <a:rPr lang="en-US" smtClean="0"/>
              <a:t>but public-key algorithms are slow</a:t>
            </a:r>
          </a:p>
          <a:p>
            <a:pPr eaLnBrk="1" hangingPunct="1">
              <a:lnSpc>
                <a:spcPct val="90000"/>
              </a:lnSpc>
            </a:pPr>
            <a:r>
              <a:rPr lang="en-US" smtClean="0"/>
              <a:t>so usually want to use private-key encryption to protect message contents</a:t>
            </a:r>
          </a:p>
          <a:p>
            <a:pPr eaLnBrk="1" hangingPunct="1">
              <a:lnSpc>
                <a:spcPct val="90000"/>
              </a:lnSpc>
            </a:pPr>
            <a:r>
              <a:rPr lang="en-US" smtClean="0"/>
              <a:t>hence need a session key</a:t>
            </a:r>
          </a:p>
          <a:p>
            <a:pPr eaLnBrk="1" hangingPunct="1">
              <a:lnSpc>
                <a:spcPct val="90000"/>
              </a:lnSpc>
            </a:pPr>
            <a:r>
              <a:rPr lang="en-US" smtClean="0"/>
              <a:t>have several alternatives for negotiating a suitable session</a:t>
            </a:r>
            <a:endParaRPr lang="en-AU" smtClean="0"/>
          </a:p>
        </p:txBody>
      </p:sp>
    </p:spTree>
    <p:extLst>
      <p:ext uri="{BB962C8B-B14F-4D97-AF65-F5344CB8AC3E}">
        <p14:creationId xmlns:p14="http://schemas.microsoft.com/office/powerpoint/2010/main" val="3490894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997</Words>
  <Application>Microsoft Office PowerPoint</Application>
  <PresentationFormat>Widescreen</PresentationFormat>
  <Paragraphs>79</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Helvetica</vt:lpstr>
      <vt:lpstr>Times-Roman</vt:lpstr>
      <vt:lpstr>Wingdings</vt:lpstr>
      <vt:lpstr>Office Theme</vt:lpstr>
      <vt:lpstr>Key Management &amp; Distribution</vt:lpstr>
      <vt:lpstr>Distribution of Public Keys</vt:lpstr>
      <vt:lpstr>Public Announcement</vt:lpstr>
      <vt:lpstr>Publicly Available Directory</vt:lpstr>
      <vt:lpstr>Public-Key Authority</vt:lpstr>
      <vt:lpstr>Public-Key Authority</vt:lpstr>
      <vt:lpstr>Public-Key Certificates</vt:lpstr>
      <vt:lpstr>Public-Key Certificates</vt:lpstr>
      <vt:lpstr>Public-Key Distribution of Secret Keys</vt:lpstr>
      <vt:lpstr>Simple Secret Key Distribution</vt:lpstr>
      <vt:lpstr>Public-Key Distribution of Secret Keys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Management &amp; Distribution</dc:title>
  <dc:creator>Admin</dc:creator>
  <cp:lastModifiedBy>Admin</cp:lastModifiedBy>
  <cp:revision>1</cp:revision>
  <dcterms:created xsi:type="dcterms:W3CDTF">2022-03-22T17:18:45Z</dcterms:created>
  <dcterms:modified xsi:type="dcterms:W3CDTF">2022-03-22T17:18:56Z</dcterms:modified>
</cp:coreProperties>
</file>