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8"/>
  </p:notesMasterIdLst>
  <p:sldIdLst>
    <p:sldId id="272" r:id="rId2"/>
    <p:sldId id="271" r:id="rId3"/>
    <p:sldId id="258" r:id="rId4"/>
    <p:sldId id="308" r:id="rId5"/>
    <p:sldId id="307" r:id="rId6"/>
    <p:sldId id="314" r:id="rId7"/>
    <p:sldId id="290" r:id="rId8"/>
    <p:sldId id="310" r:id="rId9"/>
    <p:sldId id="309" r:id="rId10"/>
    <p:sldId id="324" r:id="rId11"/>
    <p:sldId id="325" r:id="rId12"/>
    <p:sldId id="313" r:id="rId13"/>
    <p:sldId id="316" r:id="rId14"/>
    <p:sldId id="311" r:id="rId15"/>
    <p:sldId id="312" r:id="rId16"/>
    <p:sldId id="326" r:id="rId17"/>
    <p:sldId id="317" r:id="rId18"/>
    <p:sldId id="327" r:id="rId19"/>
    <p:sldId id="318" r:id="rId20"/>
    <p:sldId id="319" r:id="rId21"/>
    <p:sldId id="320" r:id="rId22"/>
    <p:sldId id="321" r:id="rId23"/>
    <p:sldId id="322" r:id="rId24"/>
    <p:sldId id="323" r:id="rId25"/>
    <p:sldId id="315" r:id="rId26"/>
    <p:sldId id="289" r:id="rId27"/>
  </p:sldIdLst>
  <p:sldSz cx="12192000" cy="6858000"/>
  <p:notesSz cx="6858000" cy="9144000"/>
  <p:embeddedFontLst>
    <p:embeddedFont>
      <p:font typeface="Nunito Sans" panose="00000500000000000000" pitchFamily="2" charset="0"/>
      <p:regular r:id="rId29"/>
      <p:bold r:id="rId30"/>
      <p:italic r:id="rId31"/>
      <p:boldItalic r:id="rId32"/>
    </p:embeddedFont>
    <p:embeddedFont>
      <p:font typeface="Nunito Sans SemiBold" panose="00000700000000000000" pitchFamily="2" charset="0"/>
      <p:bold r:id="rId33"/>
      <p:boldItalic r:id="rId34"/>
    </p:embeddedFont>
    <p:embeddedFont>
      <p:font typeface="Calibri" panose="020F050202020403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3532" autoAdjust="0"/>
  </p:normalViewPr>
  <p:slideViewPr>
    <p:cSldViewPr>
      <p:cViewPr varScale="1">
        <p:scale>
          <a:sx n="42" d="100"/>
          <a:sy n="42" d="100"/>
        </p:scale>
        <p:origin x="878" y="38"/>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231 can be written as 3 × 7 × 11. Here, each of a, b and c can take three values.</a:t>
            </a:r>
            <a:r>
              <a:rPr lang="en-US" dirty="0" smtClean="0"/>
              <a:t/>
            </a:r>
            <a:br>
              <a:rPr lang="en-US" dirty="0" smtClean="0"/>
            </a:br>
            <a:r>
              <a:rPr lang="en-US" sz="1200" b="0" i="0" kern="1200" dirty="0" smtClean="0">
                <a:solidFill>
                  <a:schemeClr val="tx1"/>
                </a:solidFill>
                <a:effectLst/>
                <a:latin typeface="+mn-lt"/>
                <a:ea typeface="+mn-ea"/>
                <a:cs typeface="+mn-cs"/>
              </a:rPr>
              <a:t>Hence, the required number of solutions = 3 x 2 x 1= </a:t>
            </a:r>
            <a:r>
              <a:rPr lang="en-US" sz="1200" b="1" i="0" kern="1200" dirty="0" smtClean="0">
                <a:solidFill>
                  <a:schemeClr val="tx1"/>
                </a:solidFill>
                <a:effectLst/>
                <a:latin typeface="+mn-lt"/>
                <a:ea typeface="+mn-ea"/>
                <a:cs typeface="+mn-cs"/>
              </a:rPr>
              <a:t>6</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73638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The units place can be filled only by 5 and hence, only 1 way of filling units digit.</a:t>
            </a:r>
            <a:r>
              <a:rPr lang="en-US" dirty="0" smtClean="0"/>
              <a:t/>
            </a:r>
            <a:br>
              <a:rPr lang="en-US" dirty="0" smtClean="0"/>
            </a:br>
            <a:r>
              <a:rPr lang="en-US" sz="1200" b="0" i="0" kern="1200" dirty="0" smtClean="0">
                <a:solidFill>
                  <a:schemeClr val="tx1"/>
                </a:solidFill>
                <a:effectLst/>
                <a:latin typeface="+mn-lt"/>
                <a:ea typeface="+mn-ea"/>
                <a:cs typeface="+mn-cs"/>
              </a:rPr>
              <a:t>Thousands place can have only 4 and hence, to fill thousands place, only one way.</a:t>
            </a:r>
            <a:r>
              <a:rPr lang="en-US" dirty="0" smtClean="0"/>
              <a:t/>
            </a:r>
            <a:br>
              <a:rPr lang="en-US" dirty="0" smtClean="0"/>
            </a:br>
            <a:r>
              <a:rPr lang="en-US" sz="1200" b="0" i="0" kern="1200" dirty="0" smtClean="0">
                <a:solidFill>
                  <a:schemeClr val="tx1"/>
                </a:solidFill>
                <a:effectLst/>
                <a:latin typeface="+mn-lt"/>
                <a:ea typeface="+mn-ea"/>
                <a:cs typeface="+mn-cs"/>
              </a:rPr>
              <a:t>The hundredths place can be filled up in four ways (excluding 4 and 5).</a:t>
            </a:r>
            <a:r>
              <a:rPr lang="en-US" dirty="0" smtClean="0"/>
              <a:t/>
            </a:r>
            <a:br>
              <a:rPr lang="en-US" dirty="0" smtClean="0"/>
            </a:br>
            <a:r>
              <a:rPr lang="en-US" sz="1200" b="0" i="0" kern="1200" dirty="0" smtClean="0">
                <a:solidFill>
                  <a:schemeClr val="tx1"/>
                </a:solidFill>
                <a:effectLst/>
                <a:latin typeface="+mn-lt"/>
                <a:ea typeface="+mn-ea"/>
                <a:cs typeface="+mn-cs"/>
              </a:rPr>
              <a:t>The tenths place can be filled up in three ways.</a:t>
            </a:r>
            <a:r>
              <a:rPr lang="en-US" dirty="0" smtClean="0"/>
              <a:t/>
            </a:r>
            <a:br>
              <a:rPr lang="en-US" dirty="0" smtClean="0"/>
            </a:br>
            <a:r>
              <a:rPr lang="en-US" sz="1200" b="0" i="0" kern="1200" dirty="0" smtClean="0">
                <a:solidFill>
                  <a:schemeClr val="tx1"/>
                </a:solidFill>
                <a:effectLst/>
                <a:latin typeface="+mn-lt"/>
                <a:ea typeface="+mn-ea"/>
                <a:cs typeface="+mn-cs"/>
              </a:rPr>
              <a:t>So hence, total numbers = 1 × 4 × 3 × 1 = </a:t>
            </a:r>
            <a:r>
              <a:rPr lang="en-US" sz="1200" b="1" i="0" kern="1200" dirty="0" smtClean="0">
                <a:solidFill>
                  <a:schemeClr val="tx1"/>
                </a:solidFill>
                <a:effectLst/>
                <a:latin typeface="+mn-lt"/>
                <a:ea typeface="+mn-ea"/>
                <a:cs typeface="+mn-cs"/>
              </a:rPr>
              <a:t>12 </a:t>
            </a:r>
            <a:r>
              <a:rPr lang="en-US" sz="1200" b="0" i="0" kern="1200" dirty="0" smtClean="0">
                <a:solidFill>
                  <a:schemeClr val="tx1"/>
                </a:solidFill>
                <a:effectLst/>
                <a:latin typeface="+mn-lt"/>
                <a:ea typeface="+mn-ea"/>
                <a:cs typeface="+mn-cs"/>
              </a:rPr>
              <a:t>numbers.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76959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3 boys and 4 girls</a:t>
            </a:r>
          </a:p>
          <a:p>
            <a:r>
              <a:rPr lang="en-US" sz="1200" b="0" i="0" kern="1200" dirty="0" smtClean="0">
                <a:solidFill>
                  <a:schemeClr val="tx1"/>
                </a:solidFill>
                <a:effectLst/>
                <a:latin typeface="+mn-lt"/>
                <a:ea typeface="+mn-ea"/>
                <a:cs typeface="+mn-cs"/>
              </a:rPr>
              <a:t>G B G B G B G</a:t>
            </a:r>
          </a:p>
          <a:p>
            <a:r>
              <a:rPr lang="en-US" sz="1200" b="0" i="0" kern="1200" dirty="0" smtClean="0">
                <a:solidFill>
                  <a:schemeClr val="tx1"/>
                </a:solidFill>
                <a:effectLst/>
                <a:latin typeface="+mn-lt"/>
                <a:ea typeface="+mn-ea"/>
                <a:cs typeface="+mn-cs"/>
              </a:rPr>
              <a:t>3 boys can be arranged in 3! ways</a:t>
            </a:r>
          </a:p>
          <a:p>
            <a:r>
              <a:rPr lang="en-US" sz="1200" b="0" i="0" kern="1200" dirty="0" smtClean="0">
                <a:solidFill>
                  <a:schemeClr val="tx1"/>
                </a:solidFill>
                <a:effectLst/>
                <a:latin typeface="+mn-lt"/>
                <a:ea typeface="+mn-ea"/>
                <a:cs typeface="+mn-cs"/>
              </a:rPr>
              <a:t>4 girls cab be arranged in 4! ways</a:t>
            </a:r>
          </a:p>
          <a:p>
            <a:r>
              <a:rPr lang="en-US" sz="1200" b="0" i="0" kern="1200" dirty="0" smtClean="0">
                <a:solidFill>
                  <a:schemeClr val="tx1"/>
                </a:solidFill>
                <a:effectLst/>
                <a:latin typeface="+mn-lt"/>
                <a:ea typeface="+mn-ea"/>
                <a:cs typeface="+mn-cs"/>
              </a:rPr>
              <a:t>Total no of ways = 3! x 4! ways</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386994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Three balls are to be arranged in nine boxes. Therefore, the first ball has nine ways, second has eight ways and the last one has seven ways.</a:t>
            </a:r>
            <a:r>
              <a:rPr lang="en-US" dirty="0" smtClean="0"/>
              <a:t/>
            </a:r>
            <a:br>
              <a:rPr lang="en-US" dirty="0" smtClean="0"/>
            </a:br>
            <a:r>
              <a:rPr lang="en-US" sz="1200" b="0" i="0" kern="1200" dirty="0" smtClean="0">
                <a:solidFill>
                  <a:schemeClr val="tx1"/>
                </a:solidFill>
                <a:effectLst/>
                <a:latin typeface="+mn-lt"/>
                <a:ea typeface="+mn-ea"/>
                <a:cs typeface="+mn-cs"/>
              </a:rPr>
              <a:t>Total number of ways = 9 × 8 × 7 = </a:t>
            </a:r>
            <a:r>
              <a:rPr lang="en-US" sz="1200" b="1" i="0" kern="1200" dirty="0" smtClean="0">
                <a:solidFill>
                  <a:schemeClr val="tx1"/>
                </a:solidFill>
                <a:effectLst/>
                <a:latin typeface="+mn-lt"/>
                <a:ea typeface="+mn-ea"/>
                <a:cs typeface="+mn-cs"/>
              </a:rPr>
              <a:t>504</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07138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The given condition is that the digit 6 must always be present in the 5-digit number.</a:t>
            </a:r>
          </a:p>
          <a:p>
            <a:r>
              <a:rPr lang="en-US" sz="1200" b="0" i="0" kern="1200" dirty="0" smtClean="0">
                <a:solidFill>
                  <a:schemeClr val="tx1"/>
                </a:solidFill>
                <a:effectLst/>
                <a:latin typeface="+mn-lt"/>
                <a:ea typeface="+mn-ea"/>
                <a:cs typeface="+mn-cs"/>
              </a:rPr>
              <a:t>Let us fix 6 in the 1st position.</a:t>
            </a:r>
          </a:p>
          <a:p>
            <a:r>
              <a:rPr lang="en-US" sz="1200" b="0" i="0" kern="1200" dirty="0" smtClean="0">
                <a:solidFill>
                  <a:schemeClr val="tx1"/>
                </a:solidFill>
                <a:effectLst/>
                <a:latin typeface="+mn-lt"/>
                <a:ea typeface="+mn-ea"/>
                <a:cs typeface="+mn-cs"/>
              </a:rPr>
              <a:t>6  __  __  __  __</a:t>
            </a:r>
          </a:p>
          <a:p>
            <a:r>
              <a:rPr lang="en-US" sz="1200" b="0" i="0" kern="1200" dirty="0" smtClean="0">
                <a:solidFill>
                  <a:schemeClr val="tx1"/>
                </a:solidFill>
                <a:effectLst/>
                <a:latin typeface="+mn-lt"/>
                <a:ea typeface="+mn-ea"/>
                <a:cs typeface="+mn-cs"/>
              </a:rPr>
              <a:t>The next position can be filled in 7 ways, the 3rd position in 6 ways, 4th position in 5 ways and last position in 4 ways. </a:t>
            </a:r>
          </a:p>
          <a:p>
            <a:r>
              <a:rPr lang="en-US" sz="1200" b="0" i="0" kern="1200" dirty="0" smtClean="0">
                <a:solidFill>
                  <a:schemeClr val="tx1"/>
                </a:solidFill>
                <a:effectLst/>
                <a:latin typeface="+mn-lt"/>
                <a:ea typeface="+mn-ea"/>
                <a:cs typeface="+mn-cs"/>
              </a:rPr>
              <a:t>Now the digit 6 can be present in any of the 5 positions.</a:t>
            </a:r>
          </a:p>
          <a:p>
            <a:r>
              <a:rPr lang="en-US" sz="1200" b="0" i="0" kern="1200" dirty="0" smtClean="0">
                <a:solidFill>
                  <a:schemeClr val="tx1"/>
                </a:solidFill>
                <a:effectLst/>
                <a:latin typeface="+mn-lt"/>
                <a:ea typeface="+mn-ea"/>
                <a:cs typeface="+mn-cs"/>
              </a:rPr>
              <a:t>Therefore, total 5-digit numbers which can be formed = 7*6*5*4*5 = </a:t>
            </a:r>
            <a:r>
              <a:rPr lang="en-US" sz="1200" b="1" i="0" kern="1200" dirty="0" smtClean="0">
                <a:solidFill>
                  <a:schemeClr val="tx1"/>
                </a:solidFill>
                <a:effectLst/>
                <a:latin typeface="+mn-lt"/>
                <a:ea typeface="+mn-ea"/>
                <a:cs typeface="+mn-cs"/>
              </a:rPr>
              <a:t>4200</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732312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4 friends and 9 chairs</a:t>
            </a:r>
          </a:p>
          <a:p>
            <a:r>
              <a:rPr lang="en-US" sz="1200" b="0" i="0" kern="1200" dirty="0" smtClean="0">
                <a:solidFill>
                  <a:schemeClr val="tx1"/>
                </a:solidFill>
                <a:effectLst/>
                <a:latin typeface="+mn-lt"/>
                <a:ea typeface="+mn-ea"/>
                <a:cs typeface="+mn-cs"/>
              </a:rPr>
              <a:t>the first friend can be seated in 9 ways</a:t>
            </a:r>
          </a:p>
          <a:p>
            <a:r>
              <a:rPr lang="en-US" sz="1200" b="0" i="0" kern="1200" dirty="0" smtClean="0">
                <a:solidFill>
                  <a:schemeClr val="tx1"/>
                </a:solidFill>
                <a:effectLst/>
                <a:latin typeface="+mn-lt"/>
                <a:ea typeface="+mn-ea"/>
                <a:cs typeface="+mn-cs"/>
              </a:rPr>
              <a:t>the second friend can be seated in 8 ways</a:t>
            </a:r>
          </a:p>
          <a:p>
            <a:r>
              <a:rPr lang="en-US" sz="1200" b="0" i="0" kern="1200" dirty="0" smtClean="0">
                <a:solidFill>
                  <a:schemeClr val="tx1"/>
                </a:solidFill>
                <a:effectLst/>
                <a:latin typeface="+mn-lt"/>
                <a:ea typeface="+mn-ea"/>
                <a:cs typeface="+mn-cs"/>
              </a:rPr>
              <a:t>the third friend can be seated in 7 ways</a:t>
            </a:r>
          </a:p>
          <a:p>
            <a:r>
              <a:rPr lang="en-US" sz="1200" b="0" i="0" kern="1200" dirty="0" smtClean="0">
                <a:solidFill>
                  <a:schemeClr val="tx1"/>
                </a:solidFill>
                <a:effectLst/>
                <a:latin typeface="+mn-lt"/>
                <a:ea typeface="+mn-ea"/>
                <a:cs typeface="+mn-cs"/>
              </a:rPr>
              <a:t>the fourth friend can be seated in 6 ways</a:t>
            </a:r>
          </a:p>
          <a:p>
            <a:r>
              <a:rPr lang="en-US" sz="1200" b="0" i="0" kern="1200" dirty="0" smtClean="0">
                <a:solidFill>
                  <a:schemeClr val="tx1"/>
                </a:solidFill>
                <a:effectLst/>
                <a:latin typeface="+mn-lt"/>
                <a:ea typeface="+mn-ea"/>
                <a:cs typeface="+mn-cs"/>
              </a:rPr>
              <a:t>Total no. of ways = 9 x 8 x 7 x 6 = 3024</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4065695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Fixing 4 at the thousands place, we can fill the hundreds, tens and ones place in six ways each, that is, 6 × 6 × 6 = 216 numbers.</a:t>
            </a:r>
            <a:r>
              <a:rPr lang="en-US" dirty="0" smtClean="0"/>
              <a:t/>
            </a:r>
            <a:br>
              <a:rPr lang="en-US" dirty="0" smtClean="0"/>
            </a:br>
            <a:r>
              <a:rPr lang="en-US" sz="1200" b="0" i="0" kern="1200" dirty="0" smtClean="0">
                <a:solidFill>
                  <a:schemeClr val="tx1"/>
                </a:solidFill>
                <a:effectLst/>
                <a:latin typeface="+mn-lt"/>
                <a:ea typeface="+mn-ea"/>
                <a:cs typeface="+mn-cs"/>
              </a:rPr>
              <a:t>Similarly, fixing 5 at thousands place, we get 216 numbers. Therefore, between 4000 and 6000, we have</a:t>
            </a:r>
            <a:r>
              <a:rPr lang="en-US" sz="1200" b="1" i="0" kern="1200" dirty="0" smtClean="0">
                <a:solidFill>
                  <a:schemeClr val="tx1"/>
                </a:solidFill>
                <a:effectLst/>
                <a:latin typeface="+mn-lt"/>
                <a:ea typeface="+mn-ea"/>
                <a:cs typeface="+mn-cs"/>
              </a:rPr>
              <a:t> 432</a:t>
            </a:r>
            <a:r>
              <a:rPr lang="en-US" sz="1200" b="0" i="0" kern="1200" dirty="0" smtClean="0">
                <a:solidFill>
                  <a:schemeClr val="tx1"/>
                </a:solidFill>
                <a:effectLst/>
                <a:latin typeface="+mn-lt"/>
                <a:ea typeface="+mn-ea"/>
                <a:cs typeface="+mn-cs"/>
              </a:rPr>
              <a:t> numbers.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3066151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Keeping ‘R’ and ‘W ’ fixed at the first and the last position respectively, remaining letters can be arranged in </a:t>
            </a:r>
            <a:r>
              <a:rPr lang="en-US" sz="1200" b="1" i="0" kern="12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 ways.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662952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Each question can be answered in two ways. Therefore, 20 questions can be answered in </a:t>
            </a:r>
            <a:r>
              <a:rPr lang="en-US" sz="1200" b="1" i="0" kern="1200" dirty="0" smtClean="0">
                <a:solidFill>
                  <a:schemeClr val="tx1"/>
                </a:solidFill>
                <a:effectLst/>
                <a:latin typeface="+mn-lt"/>
                <a:ea typeface="+mn-ea"/>
                <a:cs typeface="+mn-cs"/>
              </a:rPr>
              <a:t>2</a:t>
            </a:r>
            <a:r>
              <a:rPr lang="en-US" sz="1200" b="1" i="0" kern="1200" baseline="30000" dirty="0" smtClean="0">
                <a:solidFill>
                  <a:schemeClr val="tx1"/>
                </a:solidFill>
                <a:effectLst/>
                <a:latin typeface="+mn-lt"/>
                <a:ea typeface="+mn-ea"/>
                <a:cs typeface="+mn-cs"/>
              </a:rPr>
              <a:t>20</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ways.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187113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Each lamp has two ways of getting illuminated – on or off. Therefore, 10 lamps have 2</a:t>
            </a:r>
            <a:r>
              <a:rPr lang="en-US" sz="1200" b="0" i="0" kern="1200" baseline="300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 ways.</a:t>
            </a:r>
            <a:r>
              <a:rPr lang="en-US" dirty="0" smtClean="0"/>
              <a:t/>
            </a:r>
            <a:br>
              <a:rPr lang="en-US" dirty="0" smtClean="0"/>
            </a:br>
            <a:r>
              <a:rPr lang="en-US" sz="1200" b="0" i="0" kern="1200" dirty="0" smtClean="0">
                <a:solidFill>
                  <a:schemeClr val="tx1"/>
                </a:solidFill>
                <a:effectLst/>
                <a:latin typeface="+mn-lt"/>
                <a:ea typeface="+mn-ea"/>
                <a:cs typeface="+mn-cs"/>
              </a:rPr>
              <a:t>In this 2</a:t>
            </a:r>
            <a:r>
              <a:rPr lang="en-US" sz="1200" b="0" i="0" kern="1200" baseline="300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 ways, we have included a way in which all the lamps are off. This way cannot be considered as it will not illuminate the hall. Therefore, the number of ways in which the hall can be illuminated is 2</a:t>
            </a:r>
            <a:r>
              <a:rPr lang="en-US" sz="1200" b="0" i="0" kern="1200" baseline="300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 - 1 = </a:t>
            </a:r>
            <a:r>
              <a:rPr lang="en-US" sz="1200" b="1" i="0" kern="1200" dirty="0" smtClean="0">
                <a:solidFill>
                  <a:schemeClr val="tx1"/>
                </a:solidFill>
                <a:effectLst/>
                <a:latin typeface="+mn-lt"/>
                <a:ea typeface="+mn-ea"/>
                <a:cs typeface="+mn-cs"/>
              </a:rPr>
              <a:t>1023 ways.</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138159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The first digit can be filled in four ways (excluding zero).</a:t>
            </a:r>
            <a:r>
              <a:rPr lang="en-US" dirty="0" smtClean="0"/>
              <a:t/>
            </a:r>
            <a:br>
              <a:rPr lang="en-US" dirty="0" smtClean="0"/>
            </a:br>
            <a:r>
              <a:rPr lang="en-US" sz="1200" b="0" i="0" kern="1200" dirty="0" smtClean="0">
                <a:solidFill>
                  <a:schemeClr val="tx1"/>
                </a:solidFill>
                <a:effectLst/>
                <a:latin typeface="+mn-lt"/>
                <a:ea typeface="+mn-ea"/>
                <a:cs typeface="+mn-cs"/>
              </a:rPr>
              <a:t>The second digit can be filled in four ways, the third in three ways, the second in two ways and the last in one way.</a:t>
            </a:r>
            <a:r>
              <a:rPr lang="en-US" dirty="0" smtClean="0"/>
              <a:t/>
            </a:r>
            <a:br>
              <a:rPr lang="en-US" dirty="0" smtClean="0"/>
            </a:br>
            <a:r>
              <a:rPr lang="en-US" sz="1200" b="0" i="0" kern="1200" dirty="0" smtClean="0">
                <a:solidFill>
                  <a:schemeClr val="tx1"/>
                </a:solidFill>
                <a:effectLst/>
                <a:latin typeface="+mn-lt"/>
                <a:ea typeface="+mn-ea"/>
                <a:cs typeface="+mn-cs"/>
              </a:rPr>
              <a:t>Total number of ways = 4 × 4 × 3 × 2 × 1 = </a:t>
            </a:r>
            <a:r>
              <a:rPr lang="en-US" sz="1200" b="1" i="0" kern="1200" dirty="0" smtClean="0">
                <a:solidFill>
                  <a:schemeClr val="tx1"/>
                </a:solidFill>
                <a:effectLst/>
                <a:latin typeface="+mn-lt"/>
                <a:ea typeface="+mn-ea"/>
                <a:cs typeface="+mn-cs"/>
              </a:rPr>
              <a:t>96</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490375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One car has six ways to get distributed. Therefore, four cars have </a:t>
            </a:r>
            <a:r>
              <a:rPr lang="en-US" sz="1200" b="1" i="0" kern="1200" dirty="0" smtClean="0">
                <a:solidFill>
                  <a:schemeClr val="tx1"/>
                </a:solidFill>
                <a:effectLst/>
                <a:latin typeface="+mn-lt"/>
                <a:ea typeface="+mn-ea"/>
                <a:cs typeface="+mn-cs"/>
              </a:rPr>
              <a:t>6</a:t>
            </a:r>
            <a:r>
              <a:rPr lang="en-US" sz="1200" b="1" i="0" kern="1200" baseline="30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ways.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3846377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The number is divisible by 4 when the last two digits of the number is divisible by 4.</a:t>
            </a:r>
            <a:r>
              <a:rPr lang="en-US" dirty="0" smtClean="0"/>
              <a:t/>
            </a:r>
            <a:br>
              <a:rPr lang="en-US" dirty="0" smtClean="0"/>
            </a:br>
            <a:r>
              <a:rPr lang="en-US" sz="1200" b="0" i="0" kern="1200" dirty="0" smtClean="0">
                <a:solidFill>
                  <a:schemeClr val="tx1"/>
                </a:solidFill>
                <a:effectLst/>
                <a:latin typeface="+mn-lt"/>
                <a:ea typeface="+mn-ea"/>
                <a:cs typeface="+mn-cs"/>
              </a:rPr>
              <a:t>When the last two digits are ‘04’, the number of five digit numbers = 24</a:t>
            </a:r>
            <a:r>
              <a:rPr lang="en-US" dirty="0" smtClean="0"/>
              <a:t/>
            </a:r>
            <a:br>
              <a:rPr lang="en-US" dirty="0" smtClean="0"/>
            </a:br>
            <a:r>
              <a:rPr lang="en-US" sz="1200" b="0" i="0" kern="1200" dirty="0" smtClean="0">
                <a:solidFill>
                  <a:schemeClr val="tx1"/>
                </a:solidFill>
                <a:effectLst/>
                <a:latin typeface="+mn-lt"/>
                <a:ea typeface="+mn-ea"/>
                <a:cs typeface="+mn-cs"/>
              </a:rPr>
              <a:t>When the last two digits are ‘12’, the number of five digit numbers = 18</a:t>
            </a:r>
            <a:r>
              <a:rPr lang="en-US" dirty="0" smtClean="0"/>
              <a:t/>
            </a:r>
            <a:br>
              <a:rPr lang="en-US" dirty="0" smtClean="0"/>
            </a:br>
            <a:r>
              <a:rPr lang="en-US" sz="1200" b="0" i="0" kern="1200" dirty="0" smtClean="0">
                <a:solidFill>
                  <a:schemeClr val="tx1"/>
                </a:solidFill>
                <a:effectLst/>
                <a:latin typeface="+mn-lt"/>
                <a:ea typeface="+mn-ea"/>
                <a:cs typeface="+mn-cs"/>
              </a:rPr>
              <a:t>When the last two digits are ‘20’, the number of five digit numbers = 24</a:t>
            </a:r>
            <a:r>
              <a:rPr lang="en-US" dirty="0" smtClean="0"/>
              <a:t/>
            </a:r>
            <a:br>
              <a:rPr lang="en-US" dirty="0" smtClean="0"/>
            </a:br>
            <a:r>
              <a:rPr lang="en-US" sz="1200" b="0" i="0" kern="1200" dirty="0" smtClean="0">
                <a:solidFill>
                  <a:schemeClr val="tx1"/>
                </a:solidFill>
                <a:effectLst/>
                <a:latin typeface="+mn-lt"/>
                <a:ea typeface="+mn-ea"/>
                <a:cs typeface="+mn-cs"/>
              </a:rPr>
              <a:t>When the last two digits are ‘24’, the number of five digit numbers = 18</a:t>
            </a:r>
            <a:r>
              <a:rPr lang="en-US" dirty="0" smtClean="0"/>
              <a:t/>
            </a:r>
            <a:br>
              <a:rPr lang="en-US" dirty="0" smtClean="0"/>
            </a:br>
            <a:r>
              <a:rPr lang="en-US" sz="1200" b="0" i="0" kern="1200" dirty="0" smtClean="0">
                <a:solidFill>
                  <a:schemeClr val="tx1"/>
                </a:solidFill>
                <a:effectLst/>
                <a:latin typeface="+mn-lt"/>
                <a:ea typeface="+mn-ea"/>
                <a:cs typeface="+mn-cs"/>
              </a:rPr>
              <a:t>When the last two digits are ‘32’, the number of five digit numbers = 18</a:t>
            </a:r>
            <a:r>
              <a:rPr lang="en-US" dirty="0" smtClean="0"/>
              <a:t/>
            </a:r>
            <a:br>
              <a:rPr lang="en-US" dirty="0" smtClean="0"/>
            </a:br>
            <a:r>
              <a:rPr lang="en-US" sz="1200" b="0" i="0" kern="1200" dirty="0" smtClean="0">
                <a:solidFill>
                  <a:schemeClr val="tx1"/>
                </a:solidFill>
                <a:effectLst/>
                <a:latin typeface="+mn-lt"/>
                <a:ea typeface="+mn-ea"/>
                <a:cs typeface="+mn-cs"/>
              </a:rPr>
              <a:t>When the last two digits are ‘40’, the number of five digit numbers = 24</a:t>
            </a:r>
            <a:r>
              <a:rPr lang="en-US" dirty="0" smtClean="0"/>
              <a:t/>
            </a:r>
            <a:br>
              <a:rPr lang="en-US" dirty="0" smtClean="0"/>
            </a:br>
            <a:r>
              <a:rPr lang="en-US" sz="1200" b="0" i="0" kern="1200" dirty="0" smtClean="0">
                <a:solidFill>
                  <a:schemeClr val="tx1"/>
                </a:solidFill>
                <a:effectLst/>
                <a:latin typeface="+mn-lt"/>
                <a:ea typeface="+mn-ea"/>
                <a:cs typeface="+mn-cs"/>
              </a:rPr>
              <a:t>When the last two digits are ‘52’, the number of five digit numbers = 18</a:t>
            </a:r>
            <a:r>
              <a:rPr lang="en-US" dirty="0" smtClean="0"/>
              <a:t/>
            </a:r>
            <a:br>
              <a:rPr lang="en-US" dirty="0" smtClean="0"/>
            </a:br>
            <a:r>
              <a:rPr lang="en-US" sz="1200" b="0" i="0" kern="1200" dirty="0" smtClean="0">
                <a:solidFill>
                  <a:schemeClr val="tx1"/>
                </a:solidFill>
                <a:effectLst/>
                <a:latin typeface="+mn-lt"/>
                <a:ea typeface="+mn-ea"/>
                <a:cs typeface="+mn-cs"/>
              </a:rPr>
              <a:t>Total numbers = </a:t>
            </a:r>
            <a:r>
              <a:rPr lang="en-US" sz="1200" b="1" i="0" kern="1200" dirty="0" smtClean="0">
                <a:solidFill>
                  <a:schemeClr val="tx1"/>
                </a:solidFill>
                <a:effectLst/>
                <a:latin typeface="+mn-lt"/>
                <a:ea typeface="+mn-ea"/>
                <a:cs typeface="+mn-cs"/>
              </a:rPr>
              <a:t>144</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891720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Number of integers starting with ‘1’ = 125 [5*5*5]</a:t>
            </a:r>
            <a:r>
              <a:rPr lang="en-US" dirty="0" smtClean="0"/>
              <a:t/>
            </a:r>
            <a:br>
              <a:rPr lang="en-US" dirty="0" smtClean="0"/>
            </a:br>
            <a:r>
              <a:rPr lang="en-US" sz="1200" b="0" i="0" kern="1200" dirty="0" smtClean="0">
                <a:solidFill>
                  <a:schemeClr val="tx1"/>
                </a:solidFill>
                <a:effectLst/>
                <a:latin typeface="+mn-lt"/>
                <a:ea typeface="+mn-ea"/>
                <a:cs typeface="+mn-cs"/>
              </a:rPr>
              <a:t>Number of integers starting with ‘2’ = 125</a:t>
            </a:r>
            <a:r>
              <a:rPr lang="en-US" dirty="0" smtClean="0"/>
              <a:t/>
            </a:r>
            <a:br>
              <a:rPr lang="en-US" dirty="0" smtClean="0"/>
            </a:br>
            <a:r>
              <a:rPr lang="en-US" sz="1200" b="0" i="0" kern="1200" dirty="0" smtClean="0">
                <a:solidFill>
                  <a:schemeClr val="tx1"/>
                </a:solidFill>
                <a:effectLst/>
                <a:latin typeface="+mn-lt"/>
                <a:ea typeface="+mn-ea"/>
                <a:cs typeface="+mn-cs"/>
              </a:rPr>
              <a:t>Number of integers starting with ‘3’ = 125</a:t>
            </a:r>
            <a:r>
              <a:rPr lang="en-US" dirty="0" smtClean="0"/>
              <a:t/>
            </a:r>
            <a:br>
              <a:rPr lang="en-US" dirty="0" smtClean="0"/>
            </a:br>
            <a:r>
              <a:rPr lang="en-US" sz="1200" b="0" i="0" kern="1200" dirty="0" smtClean="0">
                <a:solidFill>
                  <a:schemeClr val="tx1"/>
                </a:solidFill>
                <a:effectLst/>
                <a:latin typeface="+mn-lt"/>
                <a:ea typeface="+mn-ea"/>
                <a:cs typeface="+mn-cs"/>
              </a:rPr>
              <a:t>Number of integers starting with ‘4’ = 125</a:t>
            </a:r>
            <a:r>
              <a:rPr lang="en-US" dirty="0" smtClean="0"/>
              <a:t/>
            </a:r>
            <a:br>
              <a:rPr lang="en-US" dirty="0" smtClean="0"/>
            </a:br>
            <a:r>
              <a:rPr lang="en-US" sz="1200" b="0" i="0" kern="1200" dirty="0" smtClean="0">
                <a:solidFill>
                  <a:schemeClr val="tx1"/>
                </a:solidFill>
                <a:effectLst/>
                <a:latin typeface="+mn-lt"/>
                <a:ea typeface="+mn-ea"/>
                <a:cs typeface="+mn-cs"/>
              </a:rPr>
              <a:t>Total = 500 and plus one for ‘5000’. Therefore, total numbers = </a:t>
            </a:r>
            <a:r>
              <a:rPr lang="en-US" sz="1200" b="1" i="0" kern="1200" dirty="0" smtClean="0">
                <a:solidFill>
                  <a:schemeClr val="tx1"/>
                </a:solidFill>
                <a:effectLst/>
                <a:latin typeface="+mn-lt"/>
                <a:ea typeface="+mn-ea"/>
                <a:cs typeface="+mn-cs"/>
              </a:rPr>
              <a:t>501.</a:t>
            </a: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673947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Total number of 4 digit numbers without repetition of digits = 4! = 24.</a:t>
            </a:r>
            <a:r>
              <a:rPr lang="en-US" dirty="0" smtClean="0"/>
              <a:t/>
            </a:r>
            <a:br>
              <a:rPr lang="en-US" dirty="0" smtClean="0"/>
            </a:br>
            <a:r>
              <a:rPr lang="en-US" sz="1200" b="0" i="0" kern="1200" dirty="0" smtClean="0">
                <a:solidFill>
                  <a:schemeClr val="tx1"/>
                </a:solidFill>
                <a:effectLst/>
                <a:latin typeface="+mn-lt"/>
                <a:ea typeface="+mn-ea"/>
                <a:cs typeface="+mn-cs"/>
              </a:rPr>
              <a:t>Each of the digits in each of the 4 places (thousands, hundredths, tenths and units) will occur 3! times, that is, 6 times.</a:t>
            </a:r>
            <a:r>
              <a:rPr lang="en-US" dirty="0" smtClean="0"/>
              <a:t/>
            </a:r>
            <a:br>
              <a:rPr lang="en-US" dirty="0" smtClean="0"/>
            </a:br>
            <a:r>
              <a:rPr lang="en-US" sz="1200" b="0" i="0" kern="1200" dirty="0" smtClean="0">
                <a:solidFill>
                  <a:schemeClr val="tx1"/>
                </a:solidFill>
                <a:effectLst/>
                <a:latin typeface="+mn-lt"/>
                <a:ea typeface="+mn-ea"/>
                <a:cs typeface="+mn-cs"/>
              </a:rPr>
              <a:t>Hence</a:t>
            </a:r>
            <a:r>
              <a:rPr lang="en-US" dirty="0" smtClean="0"/>
              <a:t/>
            </a:r>
            <a:br>
              <a:rPr lang="en-US" dirty="0" smtClean="0"/>
            </a:br>
            <a:r>
              <a:rPr lang="en-US" sz="1200" b="0" i="0" kern="1200" dirty="0" smtClean="0">
                <a:solidFill>
                  <a:schemeClr val="tx1"/>
                </a:solidFill>
                <a:effectLst/>
                <a:latin typeface="+mn-lt"/>
                <a:ea typeface="+mn-ea"/>
                <a:cs typeface="+mn-cs"/>
              </a:rPr>
              <a:t>The sum of all the digits at each of four places = 6(2 + 4 + 6 + 8) = 120.</a:t>
            </a:r>
            <a:r>
              <a:rPr lang="en-US" dirty="0" smtClean="0"/>
              <a:t/>
            </a:r>
            <a:br>
              <a:rPr lang="en-US" dirty="0" smtClean="0"/>
            </a:br>
            <a:r>
              <a:rPr lang="en-US" sz="1200" b="0" i="0" kern="1200" dirty="0" smtClean="0">
                <a:solidFill>
                  <a:schemeClr val="tx1"/>
                </a:solidFill>
                <a:effectLst/>
                <a:latin typeface="+mn-lt"/>
                <a:ea typeface="+mn-ea"/>
                <a:cs typeface="+mn-cs"/>
              </a:rPr>
              <a:t>The sum of all the required 4 digit numbers =120(1000 + 100 +10 +1) = 120 × 1111 = </a:t>
            </a:r>
            <a:r>
              <a:rPr lang="en-US" sz="1200" b="1" i="0" kern="1200" dirty="0" smtClean="0">
                <a:solidFill>
                  <a:schemeClr val="tx1"/>
                </a:solidFill>
                <a:effectLst/>
                <a:latin typeface="+mn-lt"/>
                <a:ea typeface="+mn-ea"/>
                <a:cs typeface="+mn-cs"/>
              </a:rPr>
              <a:t>133320</a:t>
            </a: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3259873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Number of signals generated using 1 flag = 6P</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 6.</a:t>
            </a:r>
            <a:r>
              <a:rPr lang="en-US" dirty="0" smtClean="0"/>
              <a:t/>
            </a:r>
            <a:br>
              <a:rPr lang="en-US" dirty="0" smtClean="0"/>
            </a:br>
            <a:r>
              <a:rPr lang="en-US" sz="1200" b="0" i="0" kern="1200" dirty="0" smtClean="0">
                <a:solidFill>
                  <a:schemeClr val="tx1"/>
                </a:solidFill>
                <a:effectLst/>
                <a:latin typeface="+mn-lt"/>
                <a:ea typeface="+mn-ea"/>
                <a:cs typeface="+mn-cs"/>
              </a:rPr>
              <a:t>Number of signals generated using 2 flags = 6P</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30.</a:t>
            </a:r>
            <a:r>
              <a:rPr lang="en-US" dirty="0" smtClean="0"/>
              <a:t/>
            </a:r>
            <a:br>
              <a:rPr lang="en-US" dirty="0" smtClean="0"/>
            </a:br>
            <a:r>
              <a:rPr lang="en-US" sz="1200" b="0" i="0" kern="1200" dirty="0" smtClean="0">
                <a:solidFill>
                  <a:schemeClr val="tx1"/>
                </a:solidFill>
                <a:effectLst/>
                <a:latin typeface="+mn-lt"/>
                <a:ea typeface="+mn-ea"/>
                <a:cs typeface="+mn-cs"/>
              </a:rPr>
              <a:t>Number of signals generated using 3 flags = 6P</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120.</a:t>
            </a:r>
            <a:r>
              <a:rPr lang="en-US" dirty="0" smtClean="0"/>
              <a:t/>
            </a:r>
            <a:br>
              <a:rPr lang="en-US" dirty="0" smtClean="0"/>
            </a:br>
            <a:r>
              <a:rPr lang="en-US" sz="1200" b="0" i="0" kern="1200" dirty="0" smtClean="0">
                <a:solidFill>
                  <a:schemeClr val="tx1"/>
                </a:solidFill>
                <a:effectLst/>
                <a:latin typeface="+mn-lt"/>
                <a:ea typeface="+mn-ea"/>
                <a:cs typeface="+mn-cs"/>
              </a:rPr>
              <a:t>Number of signals generated using 4 flags = 6P</a:t>
            </a:r>
            <a:r>
              <a:rPr lang="en-US" sz="1200" b="0" i="0" kern="1200" baseline="-25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 360.</a:t>
            </a:r>
            <a:r>
              <a:rPr lang="en-US" dirty="0" smtClean="0"/>
              <a:t/>
            </a:r>
            <a:br>
              <a:rPr lang="en-US" dirty="0" smtClean="0"/>
            </a:br>
            <a:r>
              <a:rPr lang="en-US" sz="1200" b="0" i="0" kern="1200" dirty="0" smtClean="0">
                <a:solidFill>
                  <a:schemeClr val="tx1"/>
                </a:solidFill>
                <a:effectLst/>
                <a:latin typeface="+mn-lt"/>
                <a:ea typeface="+mn-ea"/>
                <a:cs typeface="+mn-cs"/>
              </a:rPr>
              <a:t>Number of signals generated using 5 flags = 6P</a:t>
            </a:r>
            <a:r>
              <a:rPr lang="en-US" sz="1200" b="0" i="0" kern="1200" baseline="-250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 = 720.</a:t>
            </a:r>
            <a:r>
              <a:rPr lang="en-US" dirty="0" smtClean="0"/>
              <a:t/>
            </a:r>
            <a:br>
              <a:rPr lang="en-US" dirty="0" smtClean="0"/>
            </a:br>
            <a:r>
              <a:rPr lang="en-US" sz="1200" b="0" i="0" kern="1200" dirty="0" smtClean="0">
                <a:solidFill>
                  <a:schemeClr val="tx1"/>
                </a:solidFill>
                <a:effectLst/>
                <a:latin typeface="+mn-lt"/>
                <a:ea typeface="+mn-ea"/>
                <a:cs typeface="+mn-cs"/>
              </a:rPr>
              <a:t>Number of signals generated using 6 flags =</a:t>
            </a:r>
            <a:r>
              <a:rPr lang="en-US" sz="1200" b="0" i="0"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6P</a:t>
            </a:r>
            <a:r>
              <a:rPr lang="en-US" sz="1200" b="0" i="0" kern="1200" baseline="-25000" dirty="0" smtClean="0">
                <a:solidFill>
                  <a:schemeClr val="tx1"/>
                </a:solidFill>
                <a:effectLst/>
                <a:latin typeface="+mn-lt"/>
                <a:ea typeface="+mn-ea"/>
                <a:cs typeface="+mn-cs"/>
              </a:rPr>
              <a:t>6</a:t>
            </a:r>
            <a:r>
              <a:rPr lang="en-US" sz="1200" b="0" i="0" kern="1200" dirty="0" smtClean="0">
                <a:solidFill>
                  <a:schemeClr val="tx1"/>
                </a:solidFill>
                <a:effectLst/>
                <a:latin typeface="+mn-lt"/>
                <a:ea typeface="+mn-ea"/>
                <a:cs typeface="+mn-cs"/>
              </a:rPr>
              <a:t> = 720.</a:t>
            </a:r>
            <a:r>
              <a:rPr lang="en-US" dirty="0" smtClean="0"/>
              <a:t/>
            </a:r>
            <a:br>
              <a:rPr lang="en-US" dirty="0" smtClean="0"/>
            </a:br>
            <a:r>
              <a:rPr lang="en-US" sz="1200" b="0" i="0" kern="1200" dirty="0" smtClean="0">
                <a:solidFill>
                  <a:schemeClr val="tx1"/>
                </a:solidFill>
                <a:effectLst/>
                <a:latin typeface="+mn-lt"/>
                <a:ea typeface="+mn-ea"/>
                <a:cs typeface="+mn-cs"/>
              </a:rPr>
              <a:t>So total signals = </a:t>
            </a:r>
            <a:r>
              <a:rPr lang="en-US" sz="1200" b="1" i="0" kern="1200" dirty="0" smtClean="0">
                <a:solidFill>
                  <a:schemeClr val="tx1"/>
                </a:solidFill>
                <a:effectLst/>
                <a:latin typeface="+mn-lt"/>
                <a:ea typeface="+mn-ea"/>
                <a:cs typeface="+mn-cs"/>
              </a:rPr>
              <a:t>1956 </a:t>
            </a:r>
            <a:r>
              <a:rPr lang="en-US" sz="1200" b="0" i="0" kern="1200" dirty="0" smtClean="0">
                <a:solidFill>
                  <a:schemeClr val="tx1"/>
                </a:solidFill>
                <a:effectLst/>
                <a:latin typeface="+mn-lt"/>
                <a:ea typeface="+mn-ea"/>
                <a:cs typeface="+mn-cs"/>
              </a:rPr>
              <a:t>ways.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2877985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456375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1334825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Given, Without Replacement.</a:t>
            </a:r>
            <a:r>
              <a:rPr lang="en-US" dirty="0" smtClean="0"/>
              <a:t/>
            </a:r>
            <a:br>
              <a:rPr lang="en-US" dirty="0" smtClean="0"/>
            </a:br>
            <a:r>
              <a:rPr lang="en-US" sz="1200" b="0" i="0" kern="1200" dirty="0" smtClean="0">
                <a:solidFill>
                  <a:schemeClr val="tx1"/>
                </a:solidFill>
                <a:effectLst/>
                <a:latin typeface="+mn-lt"/>
                <a:ea typeface="+mn-ea"/>
                <a:cs typeface="+mn-cs"/>
              </a:rPr>
              <a:t>=&gt; No. of cards = 52 (In all draws)</a:t>
            </a:r>
            <a:r>
              <a:rPr lang="en-US" dirty="0" smtClean="0"/>
              <a:t/>
            </a:r>
            <a:br>
              <a:rPr lang="en-US" dirty="0" smtClean="0"/>
            </a:br>
            <a:r>
              <a:rPr lang="en-US" sz="1200" b="0" i="0" kern="1200" dirty="0" smtClean="0">
                <a:solidFill>
                  <a:schemeClr val="tx1"/>
                </a:solidFill>
                <a:effectLst/>
                <a:latin typeface="+mn-lt"/>
                <a:ea typeface="+mn-ea"/>
                <a:cs typeface="+mn-cs"/>
              </a:rPr>
              <a:t>Drawing two cards =&gt; No. of outcomes = 52*51.</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78079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In this case, repetition is not allowed. Number of ways of filling the 1st chair  =7</a:t>
            </a:r>
          </a:p>
          <a:p>
            <a:r>
              <a:rPr lang="en-US" sz="1200" b="0" i="0" kern="1200" dirty="0" smtClean="0">
                <a:solidFill>
                  <a:schemeClr val="tx1"/>
                </a:solidFill>
                <a:effectLst/>
                <a:latin typeface="+mn-lt"/>
                <a:ea typeface="+mn-ea"/>
                <a:cs typeface="+mn-cs"/>
              </a:rPr>
              <a:t>Number of ways of filling the 2nd chair =6</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Number of ways of filling the 3rd chair  =5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Number of ways of filling the 4th chair  =4</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Number of ways of filling the 5th chair  =3</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Number of ways of filling the 6th chair  =2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Number of ways of filling the 7th chair  =1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Total number of ways of filling the 7 chairs = 7! = </a:t>
            </a:r>
            <a:r>
              <a:rPr lang="en-US" sz="1200" b="1" i="0" kern="1200" dirty="0" smtClean="0">
                <a:solidFill>
                  <a:schemeClr val="tx1"/>
                </a:solidFill>
                <a:effectLst/>
                <a:latin typeface="+mn-lt"/>
                <a:ea typeface="+mn-ea"/>
                <a:cs typeface="+mn-cs"/>
              </a:rPr>
              <a:t>5040</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703526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Such a situation is not possible because on any arrangement among 8 people, 2 boys will always come together.</a:t>
            </a:r>
          </a:p>
          <a:p>
            <a:r>
              <a:rPr lang="en-US" sz="1200" b="0" i="0" kern="1200" dirty="0" smtClean="0">
                <a:solidFill>
                  <a:schemeClr val="tx1"/>
                </a:solidFill>
                <a:effectLst/>
                <a:latin typeface="+mn-lt"/>
                <a:ea typeface="+mn-ea"/>
                <a:cs typeface="+mn-cs"/>
              </a:rPr>
              <a:t>So, the answer is none of these.</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64665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The first place can be filled in 10 ways, since repetition is allowed, second place can also be filled in 10 ways and the third place can be filled in 10 ways.</a:t>
            </a:r>
          </a:p>
          <a:p>
            <a:r>
              <a:rPr lang="en-US" sz="1200" b="0" i="0" kern="1200" dirty="0" smtClean="0">
                <a:solidFill>
                  <a:schemeClr val="tx1"/>
                </a:solidFill>
                <a:effectLst/>
                <a:latin typeface="+mn-lt"/>
                <a:ea typeface="+mn-ea"/>
                <a:cs typeface="+mn-cs"/>
              </a:rPr>
              <a:t>Therefore,   </a:t>
            </a:r>
          </a:p>
          <a:p>
            <a:r>
              <a:rPr lang="en-US" sz="1200" b="0" i="0" kern="1200" dirty="0" smtClean="0">
                <a:solidFill>
                  <a:schemeClr val="tx1"/>
                </a:solidFill>
                <a:effectLst/>
                <a:latin typeface="+mn-lt"/>
                <a:ea typeface="+mn-ea"/>
                <a:cs typeface="+mn-cs"/>
              </a:rPr>
              <a:t>10*10*10 =</a:t>
            </a:r>
            <a:r>
              <a:rPr lang="en-US" sz="1200" b="1" i="0" kern="1200" dirty="0" smtClean="0">
                <a:solidFill>
                  <a:schemeClr val="tx1"/>
                </a:solidFill>
                <a:effectLst/>
                <a:latin typeface="+mn-lt"/>
                <a:ea typeface="+mn-ea"/>
                <a:cs typeface="+mn-cs"/>
              </a:rPr>
              <a:t>1000 ways.</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37121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number of positive integral solutions of </a:t>
            </a:r>
            <a:r>
              <a:rPr lang="en-US" sz="2500" dirty="0" err="1">
                <a:latin typeface="Nunito Sans" panose="00000500000000000000" pitchFamily="2" charset="0"/>
              </a:rPr>
              <a:t>abc</a:t>
            </a:r>
            <a:r>
              <a:rPr lang="en-US" sz="2500" dirty="0">
                <a:latin typeface="Nunito Sans" panose="00000500000000000000" pitchFamily="2" charset="0"/>
              </a:rPr>
              <a:t> = 231.</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54113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numbers lying between 4000 and 5000 which are divisible by 5 can be made with the digits 4, 5, 6, 7, 8 and 9, without repetition?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10272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how many ways can 3 boys and 4 girls sit in a row of chairs, where no two boys and no two girls should sit together?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x 4!* x 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x 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 x 2!</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3399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In how many ways can three different balls be arranged in nine different boxes in a row such that the number of balls in each box does not exceed 1?</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729</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92242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5 - digit numbers can be made by using digits 1 to 8 (repetition is not allowed), if the digit 6 will always be there in the number?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3650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96383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number of ways 4 friends can occupy 9 empty chairs in a stage where chairs arranged linearly is _________.</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3414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3249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3104</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00393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numbers between 4000 and 6000 can be formed using the digits 1–6, when digit can occur any number of times?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864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432</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3486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Number of different words that can be formed using all the letters of the word ‘RAINBOW’ such that each word begins with R and ends with W will be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14906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question paper contains 20 ‘true or false’ questions. In how many ways can a candidate answer the entire paper?</a:t>
            </a:r>
          </a:p>
          <a:p>
            <a:pPr algn="just"/>
            <a:r>
              <a:rPr lang="en-US" sz="2500" dirty="0">
                <a:latin typeface="Nunito Sans" panose="00000500000000000000" pitchFamily="2" charset="0"/>
              </a:rPr>
              <a:t>Assume that the candidate answers all the questions.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10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r>
              <a:rPr lang="en-US" sz="2500" baseline="30000" dirty="0">
                <a:latin typeface="Nunito Sans" panose="00000500000000000000" pitchFamily="2" charset="0"/>
              </a:rPr>
              <a:t>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20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r>
              <a:rPr lang="en-US" sz="2500" baseline="30000" dirty="0">
                <a:latin typeface="Nunito Sans" panose="00000500000000000000" pitchFamily="2" charset="0"/>
              </a:rPr>
              <a:t>20</a:t>
            </a:r>
            <a:r>
              <a:rPr lang="en-US" sz="2500" dirty="0">
                <a:latin typeface="Nunito Sans" panose="00000500000000000000" pitchFamily="2" charset="0"/>
              </a:rPr>
              <a:t> -1</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67292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10 lamps in a hall. Each one of them can be switched on independently. The number of ways in which the hall can be illuminated </a:t>
            </a:r>
            <a:r>
              <a:rPr lang="en-US" sz="2500" dirty="0" smtClean="0">
                <a:latin typeface="Nunito Sans" panose="00000500000000000000" pitchFamily="2" charset="0"/>
              </a:rPr>
              <a:t>is </a:t>
            </a:r>
            <a:br>
              <a:rPr lang="en-US" sz="2500" dirty="0" smtClean="0">
                <a:latin typeface="Nunito Sans" panose="00000500000000000000" pitchFamily="2" charset="0"/>
              </a:rPr>
            </a:br>
            <a:r>
              <a:rPr lang="en-US" sz="2500" dirty="0" smtClean="0">
                <a:latin typeface="Nunito Sans" panose="00000500000000000000" pitchFamily="2" charset="0"/>
              </a:rPr>
              <a:t>____________.</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1023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20720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5 digit numbers can be formed out of the digits 3, 2, 7, 4 and 0, if no digit is to be used more than once?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28336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how many ways can four cars be given away to six contestants in a TV reality show, when each contestant is eligible for all the cars?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baseline="30000" dirty="0">
                <a:latin typeface="Nunito Sans" panose="00000500000000000000" pitchFamily="2" charset="0"/>
              </a:rPr>
              <a:t>6</a:t>
            </a:r>
            <a:r>
              <a:rPr lang="en-US" sz="2500" dirty="0">
                <a:latin typeface="Nunito Sans" panose="00000500000000000000" pitchFamily="2" charset="0"/>
              </a:rPr>
              <a:t>P</a:t>
            </a:r>
            <a:r>
              <a:rPr lang="en-US" sz="2500" baseline="-25000" dirty="0">
                <a:latin typeface="Nunito Sans" panose="00000500000000000000" pitchFamily="2" charset="0"/>
              </a:rPr>
              <a:t>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r>
              <a:rPr lang="en-US" sz="2500" baseline="30000" dirty="0">
                <a:latin typeface="Nunito Sans" panose="00000500000000000000" pitchFamily="2" charset="0"/>
              </a:rPr>
              <a:t>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baseline="30000" dirty="0">
                <a:latin typeface="Nunito Sans" panose="00000500000000000000" pitchFamily="2" charset="0"/>
              </a:rPr>
              <a:t>6</a:t>
            </a:r>
            <a:r>
              <a:rPr lang="en-US" sz="2500" dirty="0">
                <a:latin typeface="Nunito Sans" panose="00000500000000000000" pitchFamily="2" charset="0"/>
              </a:rPr>
              <a:t>C</a:t>
            </a:r>
            <a:r>
              <a:rPr lang="en-US" sz="2500" baseline="-25000" dirty="0">
                <a:latin typeface="Nunito Sans" panose="00000500000000000000" pitchFamily="2" charset="0"/>
              </a:rPr>
              <a:t>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r>
              <a:rPr lang="en-US" sz="2500" baseline="30000" dirty="0">
                <a:latin typeface="Nunito Sans" panose="00000500000000000000" pitchFamily="2" charset="0"/>
              </a:rPr>
              <a:t>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46315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How many five digit positive integers that are divisible by 4 can be formed using the digits 0, 1, 2, 3, 4 and 5, without any of the digits getting repeated in a number?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90	</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97974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integers, greater than 999 but not greater than 5000, can be formed with the digits 0, 1, 2, 3 and 4, if repetition of digits is allowed?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499</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0311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Find the sum of all 4 digit numbers formed by taking all the digits 2, 4, 6 and 8.</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133320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142520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185430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122490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4066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Find the number of signals that can be generated by using 6 differently coloured flags, when any number of them may be hoisted at a time</a:t>
            </a:r>
            <a:r>
              <a:rPr lang="en-US" sz="2500" dirty="0" smtClean="0">
                <a:latin typeface="Nunito Sans" panose="00000500000000000000" pitchFamily="2" charset="0"/>
              </a:rPr>
              <a:t>.	</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1956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1854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1682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1786</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48174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3048" y="2819400"/>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Computation of Permutation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b="1" dirty="0">
                <a:latin typeface="Nunito Sans" panose="00000500000000000000" pitchFamily="2" charset="0"/>
              </a:rPr>
              <a:t>What is Permutation?</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In </a:t>
            </a:r>
            <a:r>
              <a:rPr lang="en-US" sz="2500" dirty="0">
                <a:latin typeface="Nunito Sans" panose="00000500000000000000" pitchFamily="2" charset="0"/>
              </a:rPr>
              <a:t>mathematics, permutation relates to the act of </a:t>
            </a:r>
            <a:r>
              <a:rPr lang="en-US" sz="2500" b="1" dirty="0">
                <a:latin typeface="Nunito Sans" panose="00000500000000000000" pitchFamily="2" charset="0"/>
              </a:rPr>
              <a:t>arranging </a:t>
            </a:r>
            <a:r>
              <a:rPr lang="en-US" sz="2500" dirty="0">
                <a:latin typeface="Nunito Sans" panose="00000500000000000000" pitchFamily="2" charset="0"/>
              </a:rPr>
              <a:t>all the members of a set into </a:t>
            </a:r>
            <a:r>
              <a:rPr lang="en-US" sz="2500" b="1" dirty="0">
                <a:latin typeface="Nunito Sans" panose="00000500000000000000" pitchFamily="2" charset="0"/>
              </a:rPr>
              <a:t>some sequence </a:t>
            </a:r>
            <a:r>
              <a:rPr lang="en-US" sz="2500" dirty="0">
                <a:latin typeface="Nunito Sans" panose="00000500000000000000" pitchFamily="2" charset="0"/>
              </a:rPr>
              <a:t>or order, or if the set is already ordered, </a:t>
            </a:r>
            <a:r>
              <a:rPr lang="en-US" sz="2500" b="1" dirty="0">
                <a:latin typeface="Nunito Sans" panose="00000500000000000000" pitchFamily="2" charset="0"/>
              </a:rPr>
              <a:t>rearranging its elements</a:t>
            </a:r>
            <a:r>
              <a:rPr lang="en-US" sz="2500" dirty="0">
                <a:latin typeface="Nunito Sans" panose="00000500000000000000" pitchFamily="2" charset="0"/>
              </a:rPr>
              <a:t>, a process called permuting. Permutations occur, in more or less prominent ways, in almost every area of mathematics. They often arise when different orderings on certain finite sets are considered</a:t>
            </a:r>
            <a:r>
              <a:rPr lang="en-US" sz="2500" dirty="0" smtClean="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07886"/>
          </a:xfrm>
          <a:prstGeom prst="rect">
            <a:avLst/>
          </a:prstGeom>
          <a:noFill/>
        </p:spPr>
        <p:txBody>
          <a:bodyPr wrap="square" rtlCol="0">
            <a:spAutoFit/>
          </a:bodyPr>
          <a:lstStyle/>
          <a:p>
            <a:pPr algn="r"/>
            <a:r>
              <a:rPr lang="en-US" sz="4000" b="1" dirty="0">
                <a:solidFill>
                  <a:schemeClr val="bg1"/>
                </a:solidFill>
                <a:latin typeface="Nunito Sans" panose="00000500000000000000" pitchFamily="2" charset="0"/>
              </a:rPr>
              <a:t>Computation of Permutation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5551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Permutation </a:t>
            </a:r>
            <a:r>
              <a:rPr lang="en-US" sz="2500" b="1" dirty="0" smtClean="0">
                <a:latin typeface="Nunito Sans" panose="00000500000000000000" pitchFamily="2" charset="0"/>
              </a:rPr>
              <a:t>Formula:</a:t>
            </a:r>
            <a:endParaRPr lang="en-US" sz="2500" b="1" dirty="0">
              <a:latin typeface="Nunito Sans" panose="00000500000000000000" pitchFamily="2" charset="0"/>
            </a:endParaRPr>
          </a:p>
          <a:p>
            <a:pPr algn="just"/>
            <a:r>
              <a:rPr lang="en-US" sz="2500" dirty="0">
                <a:latin typeface="Nunito Sans" panose="00000500000000000000" pitchFamily="2" charset="0"/>
              </a:rPr>
              <a:t>A permutation is the choice of r things from a set of n things without replacement and where the order matters.</a:t>
            </a:r>
          </a:p>
          <a:p>
            <a:pPr algn="just"/>
            <a:endParaRPr lang="en-US" sz="2500" dirty="0">
              <a:latin typeface="Nunito Sans" panose="00000500000000000000" pitchFamily="2" charset="0"/>
            </a:endParaRPr>
          </a:p>
          <a:p>
            <a:pPr algn="ctr"/>
            <a:r>
              <a:rPr lang="en-US" sz="2500" b="1" baseline="30000" dirty="0" err="1">
                <a:latin typeface="Nunito Sans" panose="00000500000000000000" pitchFamily="2" charset="0"/>
              </a:rPr>
              <a:t>n</a:t>
            </a:r>
            <a:r>
              <a:rPr lang="en-US" sz="2500" b="1" dirty="0" err="1">
                <a:latin typeface="Nunito Sans" panose="00000500000000000000" pitchFamily="2" charset="0"/>
              </a:rPr>
              <a:t>P</a:t>
            </a:r>
            <a:r>
              <a:rPr lang="en-US" sz="2500" b="1" baseline="-25000" dirty="0" err="1">
                <a:latin typeface="Nunito Sans" panose="00000500000000000000" pitchFamily="2" charset="0"/>
              </a:rPr>
              <a:t>r</a:t>
            </a:r>
            <a:r>
              <a:rPr lang="en-US" sz="2500" b="1" dirty="0">
                <a:latin typeface="Nunito Sans" panose="00000500000000000000" pitchFamily="2" charset="0"/>
              </a:rPr>
              <a:t> = (n!) / (n-r)!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Computation of Permutation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60182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two cards are drawn at random from a pack of cards, how many outcomes are possible without replacement?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75479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possible number of ways 7 dignitaries can seat themselves in seven chairs kept on the stage </a:t>
            </a:r>
            <a:r>
              <a:rPr lang="en-US" sz="2500" dirty="0" smtClean="0">
                <a:latin typeface="Nunito Sans" panose="00000500000000000000" pitchFamily="2" charset="0"/>
              </a:rPr>
              <a:t>is ________.</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2401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5040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r>
              <a:rPr lang="en-US" sz="2500" baseline="30000" dirty="0">
                <a:latin typeface="Nunito Sans" panose="00000500000000000000" pitchFamily="2" charset="0"/>
              </a:rPr>
              <a:t>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6082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how many ways can 5 boys and 3 girls sit around a table, if no two boys should sit together?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32151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is the maximum number of attempts required to open a 3 - slot number lock where each slot can have any digit between 0 and 9?</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59268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1556</Words>
  <Application>Microsoft Office PowerPoint</Application>
  <PresentationFormat>Widescreen</PresentationFormat>
  <Paragraphs>299</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Nunito Sans</vt:lpstr>
      <vt:lpstr>Nunito Sans SemiBold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2019-12-04T11:58:37Z</dcterms:modified>
</cp:coreProperties>
</file>