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4"/>
  </p:notesMasterIdLst>
  <p:sldIdLst>
    <p:sldId id="272" r:id="rId2"/>
    <p:sldId id="507" r:id="rId3"/>
    <p:sldId id="500" r:id="rId4"/>
    <p:sldId id="320" r:id="rId5"/>
    <p:sldId id="478" r:id="rId6"/>
    <p:sldId id="326" r:id="rId7"/>
    <p:sldId id="449" r:id="rId8"/>
    <p:sldId id="457" r:id="rId9"/>
    <p:sldId id="472" r:id="rId10"/>
    <p:sldId id="473" r:id="rId11"/>
    <p:sldId id="501" r:id="rId12"/>
    <p:sldId id="502" r:id="rId13"/>
    <p:sldId id="503" r:id="rId14"/>
    <p:sldId id="504" r:id="rId15"/>
    <p:sldId id="505" r:id="rId16"/>
    <p:sldId id="506" r:id="rId17"/>
    <p:sldId id="474" r:id="rId18"/>
    <p:sldId id="475" r:id="rId19"/>
    <p:sldId id="476" r:id="rId20"/>
    <p:sldId id="375" r:id="rId21"/>
    <p:sldId id="498" r:id="rId22"/>
    <p:sldId id="289" r:id="rId23"/>
  </p:sldIdLst>
  <p:sldSz cx="12192000" cy="6858000"/>
  <p:notesSz cx="7104063" cy="10234613"/>
  <p:embeddedFontLst>
    <p:embeddedFont>
      <p:font typeface="Calibri" pitchFamily="34" charset="0"/>
      <p:regular r:id="rId25"/>
      <p:bold r:id="rId26"/>
      <p:italic r:id="rId27"/>
      <p:boldItalic r:id="rId28"/>
    </p:embeddedFont>
    <p:embeddedFont>
      <p:font typeface="Nunito Sans" charset="0"/>
      <p:regular r:id="rId29"/>
      <p:bold r:id="rId30"/>
      <p:italic r:id="rId31"/>
      <p:boldItalic r:id="rId32"/>
    </p:embeddedFont>
    <p:embeddedFont>
      <p:font typeface="Gill Sans MT" pitchFamily="34" charset="0"/>
      <p:regular r:id="rId33"/>
      <p:bold r:id="rId34"/>
      <p:italic r:id="rId35"/>
      <p:boldItalic r:id="rId36"/>
    </p:embeddedFont>
    <p:embeddedFont>
      <p:font typeface="Bebas Neue Bold" charset="0"/>
      <p:bold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BD0C9"/>
    <a:srgbClr val="F05136"/>
    <a:srgbClr val="303030"/>
    <a:srgbClr val="4A4A4A"/>
    <a:srgbClr val="3D3D3D"/>
    <a:srgbClr val="212121"/>
    <a:srgbClr val="000000"/>
    <a:srgbClr val="131313"/>
    <a:srgbClr val="F69180"/>
    <a:srgbClr val="E9E9E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294" autoAdjust="0"/>
    <p:restoredTop sz="78136" autoAdjust="0"/>
  </p:normalViewPr>
  <p:slideViewPr>
    <p:cSldViewPr>
      <p:cViewPr>
        <p:scale>
          <a:sx n="49" d="100"/>
          <a:sy n="49" d="100"/>
        </p:scale>
        <p:origin x="-1242" y="-25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9" d="100"/>
          <a:sy n="49" d="100"/>
        </p:scale>
        <p:origin x="-2958" y="-114"/>
      </p:cViewPr>
      <p:guideLst>
        <p:guide orient="horz" pos="3223"/>
        <p:guide pos="2237"/>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US"/>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A499A3E1-D0AF-40CA-9CA4-BE00645EFE64}" type="datetimeFigureOut">
              <a:rPr lang="en-US" smtClean="0"/>
              <a:pPr/>
              <a:t>12/27/2019</a:t>
            </a:fld>
            <a:endParaRPr lang="en-US"/>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US"/>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0AAB6876-1BF1-4B88-890A-0B4E46201506}" type="slidenum">
              <a:rPr lang="en-US" smtClean="0"/>
              <a:pPr/>
              <a:t>‹#›</a:t>
            </a:fld>
            <a:endParaRPr lang="en-US"/>
          </a:p>
        </p:txBody>
      </p:sp>
    </p:spTree>
    <p:extLst>
      <p:ext uri="{BB962C8B-B14F-4D97-AF65-F5344CB8AC3E}">
        <p14:creationId xmlns:p14="http://schemas.microsoft.com/office/powerpoint/2010/main" xmlns=""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latin typeface="Nunito Sans" charset="0"/>
              </a:rPr>
              <a:t>Trainer to give a crisp</a:t>
            </a:r>
            <a:r>
              <a:rPr lang="en-US" b="0" baseline="0" dirty="0" smtClean="0">
                <a:latin typeface="Nunito Sans" charset="0"/>
              </a:rPr>
              <a:t> Self Introduction and then introduce FACE.</a:t>
            </a:r>
            <a:endParaRPr lang="en-US" b="0" dirty="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a:t>
            </a:fld>
            <a:endParaRPr lang="en-US"/>
          </a:p>
        </p:txBody>
      </p:sp>
    </p:spTree>
    <p:extLst>
      <p:ext uri="{BB962C8B-B14F-4D97-AF65-F5344CB8AC3E}">
        <p14:creationId xmlns:p14="http://schemas.microsoft.com/office/powerpoint/2010/main" xmlns=""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sz="1200" b="0" i="0" kern="1200" dirty="0" smtClean="0">
                <a:solidFill>
                  <a:schemeClr val="tx1"/>
                </a:solidFill>
                <a:latin typeface="Nunito Sans" charset="0"/>
                <a:ea typeface="+mn-ea"/>
                <a:cs typeface="+mn-cs"/>
              </a:rPr>
              <a:t>Shoo-in:</a:t>
            </a:r>
            <a:r>
              <a:rPr lang="en-IN" sz="1200" b="0" i="0" kern="1200" baseline="0" dirty="0" smtClean="0">
                <a:solidFill>
                  <a:schemeClr val="tx1"/>
                </a:solidFill>
                <a:latin typeface="Nunito Sans" charset="0"/>
                <a:ea typeface="+mn-ea"/>
                <a:cs typeface="+mn-cs"/>
              </a:rPr>
              <a:t> A</a:t>
            </a:r>
            <a:r>
              <a:rPr lang="en-IN" sz="1200" b="0" i="0" kern="1200" dirty="0" smtClean="0">
                <a:solidFill>
                  <a:schemeClr val="tx1"/>
                </a:solidFill>
                <a:latin typeface="Nunito Sans" charset="0"/>
                <a:ea typeface="+mn-ea"/>
                <a:cs typeface="+mn-cs"/>
              </a:rPr>
              <a:t> person or thing that is certain to succeed, especially someone who is certain to win a competition.</a:t>
            </a:r>
          </a:p>
          <a:p>
            <a:r>
              <a:rPr lang="en-IN" sz="1200" b="0" i="0" kern="1200" dirty="0" smtClean="0">
                <a:solidFill>
                  <a:schemeClr val="tx1"/>
                </a:solidFill>
                <a:latin typeface="Nunito Sans" charset="0"/>
                <a:ea typeface="+mn-ea"/>
                <a:cs typeface="+mn-cs"/>
              </a:rPr>
              <a:t>“He was a shoo-in for re-election.“</a:t>
            </a:r>
          </a:p>
          <a:p>
            <a:r>
              <a:rPr lang="en-US" sz="1200" b="0" i="0" kern="1200" dirty="0" smtClean="0">
                <a:solidFill>
                  <a:schemeClr val="tx1"/>
                </a:solidFill>
                <a:latin typeface="Nunito Sans" charset="0"/>
                <a:ea typeface="+mn-ea"/>
                <a:cs typeface="+mn-cs"/>
              </a:rPr>
              <a:t>Now that we have looked at the Types of Resume,</a:t>
            </a:r>
            <a:r>
              <a:rPr lang="en-US" sz="1200" b="0" i="0" kern="1200" baseline="0" dirty="0" smtClean="0">
                <a:solidFill>
                  <a:schemeClr val="tx1"/>
                </a:solidFill>
                <a:latin typeface="Nunito Sans" charset="0"/>
                <a:ea typeface="+mn-ea"/>
                <a:cs typeface="+mn-cs"/>
              </a:rPr>
              <a:t> let us look at the Layout for a Resume.</a:t>
            </a:r>
          </a:p>
          <a:p>
            <a:r>
              <a:rPr lang="en-US" sz="1200" b="0" i="0" kern="1200" baseline="0" dirty="0" smtClean="0">
                <a:solidFill>
                  <a:schemeClr val="tx1"/>
                </a:solidFill>
                <a:latin typeface="Nunito Sans" charset="0"/>
                <a:ea typeface="+mn-ea"/>
                <a:cs typeface="+mn-cs"/>
              </a:rPr>
              <a:t>There is a host of options on the internet. Take tips, but remember that if you are going for a mix and match, do not make it a jumble.</a:t>
            </a:r>
          </a:p>
          <a:p>
            <a:r>
              <a:rPr lang="en-US" sz="1200" b="0" i="0" kern="1200" baseline="0" dirty="0" smtClean="0">
                <a:solidFill>
                  <a:schemeClr val="tx1"/>
                </a:solidFill>
                <a:latin typeface="Nunito Sans" charset="0"/>
                <a:ea typeface="+mn-ea"/>
                <a:cs typeface="+mn-cs"/>
              </a:rPr>
              <a:t>Let us look at some Layouts that will be apt for </a:t>
            </a:r>
            <a:r>
              <a:rPr lang="en-US" sz="1200" b="0" i="0" kern="1200" baseline="0" dirty="0" err="1" smtClean="0">
                <a:solidFill>
                  <a:schemeClr val="tx1"/>
                </a:solidFill>
                <a:latin typeface="Nunito Sans" charset="0"/>
                <a:ea typeface="+mn-ea"/>
                <a:cs typeface="+mn-cs"/>
              </a:rPr>
              <a:t>Freshers</a:t>
            </a:r>
            <a:r>
              <a:rPr lang="en-US" sz="1200" b="0" i="0" kern="1200" baseline="0" dirty="0" smtClean="0">
                <a:solidFill>
                  <a:schemeClr val="tx1"/>
                </a:solidFill>
                <a:latin typeface="Nunito Sans" charset="0"/>
                <a:ea typeface="+mn-ea"/>
                <a:cs typeface="+mn-cs"/>
              </a:rPr>
              <a:t>.</a:t>
            </a:r>
          </a:p>
        </p:txBody>
      </p:sp>
      <p:sp>
        <p:nvSpPr>
          <p:cNvPr id="4" name="Slide Number Placeholder 3"/>
          <p:cNvSpPr>
            <a:spLocks noGrp="1"/>
          </p:cNvSpPr>
          <p:nvPr>
            <p:ph type="sldNum" sz="quarter" idx="5"/>
          </p:nvPr>
        </p:nvSpPr>
        <p:spPr/>
        <p:txBody>
          <a:bodyPr/>
          <a:lstStyle/>
          <a:p>
            <a:fld id="{0AAB6876-1BF1-4B88-890A-0B4E46201506}" type="slidenum">
              <a:rPr lang="en-US" smtClean="0"/>
              <a:pPr/>
              <a:t>10</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sz="1200" b="0" i="0" kern="1200" dirty="0" smtClean="0">
                <a:solidFill>
                  <a:schemeClr val="tx1"/>
                </a:solidFill>
                <a:latin typeface="Nunito Sans" charset="0"/>
                <a:ea typeface="+mn-ea"/>
                <a:cs typeface="+mn-cs"/>
              </a:rPr>
              <a:t>It helps a hiring manager if they can learn about the important things you did in those roles. For example, started student chapter in Mumbai around Artificial intelligence and control theory.</a:t>
            </a:r>
            <a:endParaRPr lang="en-US" sz="1200" b="0" i="0" kern="1200" baseline="0" dirty="0" smtClean="0">
              <a:solidFill>
                <a:schemeClr val="tx1"/>
              </a:solidFill>
              <a:latin typeface="Nunito Sans"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11</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sz="1200" b="0" i="0" kern="1200" dirty="0" smtClean="0">
                <a:solidFill>
                  <a:schemeClr val="tx1"/>
                </a:solidFill>
                <a:latin typeface="Nunito Sans" charset="0"/>
                <a:ea typeface="+mn-ea"/>
                <a:cs typeface="+mn-cs"/>
              </a:rPr>
              <a:t>Buzzwords: Keywords</a:t>
            </a:r>
          </a:p>
          <a:p>
            <a:r>
              <a:rPr lang="en-IN" sz="1200" b="0" i="0" kern="1200" baseline="0" dirty="0" smtClean="0">
                <a:solidFill>
                  <a:schemeClr val="tx1"/>
                </a:solidFill>
                <a:latin typeface="Nunito Sans" charset="0"/>
                <a:ea typeface="+mn-ea"/>
                <a:cs typeface="+mn-cs"/>
              </a:rPr>
              <a:t>Everyone optimises the buzzwords they include on their resume – unfortunately, this has led to many words being misused and overused. More than 2,000 hiring managers indicated that overused buzzwords make them disengage with an applicant’s resume. Looking at them, the reason behind their negative impact is clear: they’re fluff, they have no actionable meaning. Examples of the worst-offenders include:</a:t>
            </a:r>
          </a:p>
          <a:p>
            <a:r>
              <a:rPr lang="en-IN" sz="1200" b="0" i="0" kern="1200" baseline="0" dirty="0" smtClean="0">
                <a:solidFill>
                  <a:schemeClr val="tx1"/>
                </a:solidFill>
                <a:latin typeface="Nunito Sans" charset="0"/>
                <a:ea typeface="+mn-ea"/>
                <a:cs typeface="+mn-cs"/>
              </a:rPr>
              <a:t>Best of breed</a:t>
            </a:r>
          </a:p>
          <a:p>
            <a:r>
              <a:rPr lang="en-IN" sz="1200" b="0" i="0" kern="1200" baseline="0" dirty="0" smtClean="0">
                <a:solidFill>
                  <a:schemeClr val="tx1"/>
                </a:solidFill>
                <a:latin typeface="Nunito Sans" charset="0"/>
                <a:ea typeface="+mn-ea"/>
                <a:cs typeface="+mn-cs"/>
              </a:rPr>
              <a:t>Go-getter</a:t>
            </a:r>
          </a:p>
          <a:p>
            <a:r>
              <a:rPr lang="en-IN" sz="1200" b="0" i="0" kern="1200" baseline="0" dirty="0" smtClean="0">
                <a:solidFill>
                  <a:schemeClr val="tx1"/>
                </a:solidFill>
                <a:latin typeface="Nunito Sans" charset="0"/>
                <a:ea typeface="+mn-ea"/>
                <a:cs typeface="+mn-cs"/>
              </a:rPr>
              <a:t>Think outside of the box</a:t>
            </a:r>
          </a:p>
          <a:p>
            <a:r>
              <a:rPr lang="en-IN" sz="1200" b="0" i="0" kern="1200" baseline="0" dirty="0" smtClean="0">
                <a:solidFill>
                  <a:schemeClr val="tx1"/>
                </a:solidFill>
                <a:latin typeface="Nunito Sans" charset="0"/>
                <a:ea typeface="+mn-ea"/>
                <a:cs typeface="+mn-cs"/>
              </a:rPr>
              <a:t>Go-to person</a:t>
            </a:r>
          </a:p>
          <a:p>
            <a:r>
              <a:rPr lang="en-IN" sz="1200" b="0" i="0" kern="1200" baseline="0" dirty="0" smtClean="0">
                <a:solidFill>
                  <a:schemeClr val="tx1"/>
                </a:solidFill>
                <a:latin typeface="Nunito Sans" charset="0"/>
                <a:ea typeface="+mn-ea"/>
                <a:cs typeface="+mn-cs"/>
              </a:rPr>
              <a:t>Results-driven</a:t>
            </a:r>
          </a:p>
          <a:p>
            <a:r>
              <a:rPr lang="en-IN" sz="1200" b="0" i="0" kern="1200" baseline="0" dirty="0" smtClean="0">
                <a:solidFill>
                  <a:schemeClr val="tx1"/>
                </a:solidFill>
                <a:latin typeface="Nunito Sans" charset="0"/>
                <a:ea typeface="+mn-ea"/>
                <a:cs typeface="+mn-cs"/>
              </a:rPr>
              <a:t>Detail-oriented</a:t>
            </a:r>
          </a:p>
          <a:p>
            <a:r>
              <a:rPr lang="en-IN" sz="1200" b="0" i="0" kern="1200" baseline="0" dirty="0" smtClean="0">
                <a:solidFill>
                  <a:schemeClr val="tx1"/>
                </a:solidFill>
                <a:latin typeface="Nunito Sans" charset="0"/>
                <a:ea typeface="+mn-ea"/>
                <a:cs typeface="+mn-cs"/>
              </a:rPr>
              <a:t>Team player</a:t>
            </a:r>
          </a:p>
          <a:p>
            <a:r>
              <a:rPr lang="en-IN" sz="1200" b="0" i="0" kern="1200" baseline="0" dirty="0" smtClean="0">
                <a:solidFill>
                  <a:schemeClr val="tx1"/>
                </a:solidFill>
                <a:latin typeface="Nunito Sans" charset="0"/>
                <a:ea typeface="+mn-ea"/>
                <a:cs typeface="+mn-cs"/>
              </a:rPr>
              <a:t>Bottom-line</a:t>
            </a:r>
          </a:p>
          <a:p>
            <a:r>
              <a:rPr lang="en-IN" sz="1200" b="0" i="0" kern="1200" baseline="0" dirty="0" smtClean="0">
                <a:solidFill>
                  <a:schemeClr val="tx1"/>
                </a:solidFill>
                <a:latin typeface="Nunito Sans" charset="0"/>
                <a:ea typeface="+mn-ea"/>
                <a:cs typeface="+mn-cs"/>
              </a:rPr>
              <a:t>Hard worker</a:t>
            </a:r>
          </a:p>
          <a:p>
            <a:r>
              <a:rPr lang="en-IN" sz="1200" b="0" i="0" kern="1200" baseline="0" dirty="0" smtClean="0">
                <a:solidFill>
                  <a:schemeClr val="tx1"/>
                </a:solidFill>
                <a:latin typeface="Nunito Sans" charset="0"/>
                <a:ea typeface="+mn-ea"/>
                <a:cs typeface="+mn-cs"/>
              </a:rPr>
              <a:t>Strategic thinker</a:t>
            </a:r>
          </a:p>
          <a:p>
            <a:r>
              <a:rPr lang="en-IN" sz="1200" b="0" i="0" kern="1200" baseline="0" dirty="0" smtClean="0">
                <a:solidFill>
                  <a:schemeClr val="tx1"/>
                </a:solidFill>
                <a:latin typeface="Nunito Sans" charset="0"/>
                <a:ea typeface="+mn-ea"/>
                <a:cs typeface="+mn-cs"/>
              </a:rPr>
              <a:t>These descriptors are frivolous without evidence to back them up. And if you have the evidence, you probably don’t need to say you’re a “team player” as the evidence should speak for itself.</a:t>
            </a:r>
          </a:p>
          <a:p>
            <a:r>
              <a:rPr lang="en-IN" sz="1200" b="0" i="0" kern="1200" baseline="0" dirty="0" smtClean="0">
                <a:solidFill>
                  <a:schemeClr val="tx1"/>
                </a:solidFill>
                <a:latin typeface="Nunito Sans" charset="0"/>
                <a:ea typeface="+mn-ea"/>
                <a:cs typeface="+mn-cs"/>
              </a:rPr>
              <a:t>You might be a “go-getter”, but what does that mean for the business? What have you done that shows that’s who you are? Merely describing oneself without any proof is the fastest way to leave a poor impression on your recruiter. Believe me, recruiters have said it time and time again: be specific.</a:t>
            </a:r>
          </a:p>
        </p:txBody>
      </p:sp>
      <p:sp>
        <p:nvSpPr>
          <p:cNvPr id="4" name="Slide Number Placeholder 3"/>
          <p:cNvSpPr>
            <a:spLocks noGrp="1"/>
          </p:cNvSpPr>
          <p:nvPr>
            <p:ph type="sldNum" sz="quarter" idx="5"/>
          </p:nvPr>
        </p:nvSpPr>
        <p:spPr/>
        <p:txBody>
          <a:bodyPr/>
          <a:lstStyle/>
          <a:p>
            <a:fld id="{0AAB6876-1BF1-4B88-890A-0B4E46201506}" type="slidenum">
              <a:rPr lang="en-US" smtClean="0"/>
              <a:pPr/>
              <a:t>12</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US" sz="1200" b="0" i="0" kern="1200" baseline="0" dirty="0" smtClean="0">
                <a:solidFill>
                  <a:schemeClr val="tx1"/>
                </a:solidFill>
                <a:latin typeface="Nunito Sans" charset="0"/>
                <a:ea typeface="+mn-ea"/>
                <a:cs typeface="+mn-cs"/>
              </a:rPr>
              <a:t>It is not a case of one fits all. What is ideal for one organization, may not be so for another.</a:t>
            </a:r>
            <a:endParaRPr lang="en-IN" sz="1200" b="0" i="0" kern="1200" baseline="0" dirty="0" smtClean="0">
              <a:solidFill>
                <a:schemeClr val="tx1"/>
              </a:solidFill>
              <a:latin typeface="Nunito Sans"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13</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US" sz="1200" b="0" i="0" kern="1200" baseline="0" dirty="0" smtClean="0">
                <a:solidFill>
                  <a:schemeClr val="tx1"/>
                </a:solidFill>
                <a:latin typeface="Nunito Sans" charset="0"/>
                <a:ea typeface="+mn-ea"/>
                <a:cs typeface="+mn-cs"/>
              </a:rPr>
              <a:t>As we already mentioned, be specific. Give concrete details.</a:t>
            </a:r>
            <a:endParaRPr lang="en-IN" sz="1200" b="0" i="0" kern="1200" baseline="0" dirty="0" smtClean="0">
              <a:solidFill>
                <a:schemeClr val="tx1"/>
              </a:solidFill>
              <a:latin typeface="Nunito Sans"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14</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US" sz="1200" b="0" i="0" kern="1200" baseline="0" dirty="0" smtClean="0">
                <a:solidFill>
                  <a:schemeClr val="tx1"/>
                </a:solidFill>
                <a:latin typeface="Nunito Sans" charset="0"/>
                <a:ea typeface="+mn-ea"/>
                <a:cs typeface="+mn-cs"/>
              </a:rPr>
              <a:t>As we already mentioned when we were discussing the Types of Resume itself, make sure that the Recruiter catches what you are intending to Highlight.</a:t>
            </a:r>
            <a:endParaRPr lang="en-IN" sz="1200" b="0" i="0" kern="1200" baseline="0" dirty="0" smtClean="0">
              <a:solidFill>
                <a:schemeClr val="tx1"/>
              </a:solidFill>
              <a:latin typeface="Nunito Sans"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15</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US" sz="1200" b="0" i="0" kern="1200" baseline="0" dirty="0" smtClean="0">
                <a:solidFill>
                  <a:schemeClr val="tx1"/>
                </a:solidFill>
                <a:latin typeface="Nunito Sans" charset="0"/>
                <a:ea typeface="+mn-ea"/>
                <a:cs typeface="+mn-cs"/>
              </a:rPr>
              <a:t>Crisp is the Keyword here! Say everything that you intend to say, but make it crisp and crystal clear!!!</a:t>
            </a:r>
          </a:p>
          <a:p>
            <a:r>
              <a:rPr lang="en-IN" sz="1200" b="0" i="0" kern="1200" dirty="0" smtClean="0">
                <a:solidFill>
                  <a:schemeClr val="tx1"/>
                </a:solidFill>
                <a:latin typeface="+mn-lt"/>
                <a:ea typeface="+mn-ea"/>
                <a:cs typeface="+mn-cs"/>
              </a:rPr>
              <a:t>For the majority of jobs these days, a hiring manager has a few expectations from a fresher resume. First, it should show that you are willing to learn. Second, it should reflect that you have worked on something that has prepared you well for the job.</a:t>
            </a:r>
            <a:r>
              <a:rPr lang="en-IN" dirty="0" smtClean="0"/>
              <a:t/>
            </a:r>
            <a:br>
              <a:rPr lang="en-IN" dirty="0" smtClean="0"/>
            </a:br>
            <a:r>
              <a:rPr lang="en-IN" sz="1200" b="0" i="0" kern="1200" dirty="0" smtClean="0">
                <a:solidFill>
                  <a:schemeClr val="tx1"/>
                </a:solidFill>
                <a:latin typeface="+mn-lt"/>
                <a:ea typeface="+mn-ea"/>
                <a:cs typeface="+mn-cs"/>
              </a:rPr>
              <a:t>If you are applying for specific roles such as a designer, marketer or a niche developer - consider highlighting your portfolio or anything relevant that you have done in college. Relevance is one of the biggest factors in crafting a winning resume in these roles.</a:t>
            </a:r>
            <a:endParaRPr lang="en-IN" sz="1200" b="0" i="0" kern="1200" baseline="0" dirty="0" smtClean="0">
              <a:solidFill>
                <a:schemeClr val="tx1"/>
              </a:solidFill>
              <a:latin typeface="Nunito Sans"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16</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sz="1200" b="0" i="0" kern="1200" dirty="0" smtClean="0">
                <a:solidFill>
                  <a:schemeClr val="tx1"/>
                </a:solidFill>
                <a:latin typeface="Nunito Sans" charset="0"/>
                <a:ea typeface="+mn-ea"/>
                <a:cs typeface="+mn-cs"/>
              </a:rPr>
              <a:t>There are many websites that even offer free downloads of Layouts or Templates. Take advantage of this and create a winning resume. Some websites have Live Chat Support too to assist you.</a:t>
            </a:r>
            <a:endParaRPr lang="en-IN" b="0" dirty="0" smtClean="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17</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sz="1200" b="0" i="0" kern="1200" dirty="0" smtClean="0">
                <a:solidFill>
                  <a:schemeClr val="tx1"/>
                </a:solidFill>
                <a:latin typeface="+mn-lt"/>
                <a:ea typeface="+mn-ea"/>
                <a:cs typeface="+mn-cs"/>
              </a:rPr>
              <a:t>As we already discussed, while preparing your Resume, Understanding different company requirements is vital. You need to fit</a:t>
            </a:r>
            <a:r>
              <a:rPr lang="en-IN" sz="1200" b="0" i="0" kern="1200" baseline="0" dirty="0" smtClean="0">
                <a:solidFill>
                  <a:schemeClr val="tx1"/>
                </a:solidFill>
                <a:latin typeface="+mn-lt"/>
                <a:ea typeface="+mn-ea"/>
                <a:cs typeface="+mn-cs"/>
              </a:rPr>
              <a:t> the needs of the company.</a:t>
            </a:r>
            <a:endParaRPr lang="en-IN" b="0" dirty="0" smtClean="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18</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sz="1200" b="0" i="0" kern="1200" dirty="0" smtClean="0">
                <a:solidFill>
                  <a:schemeClr val="tx1"/>
                </a:solidFill>
                <a:latin typeface="Nunito Sans" charset="0"/>
                <a:ea typeface="+mn-ea"/>
                <a:cs typeface="+mn-cs"/>
              </a:rPr>
              <a:t>Digitization, less commonly digitalization, is the process of converting information into a digital format, in which the information is organized into bits.</a:t>
            </a:r>
          </a:p>
          <a:p>
            <a:pPr marL="0" marR="0" indent="0" algn="l" defTabSz="914400" rtl="0" eaLnBrk="1" fontAlgn="auto" latinLnBrk="0" hangingPunct="1">
              <a:lnSpc>
                <a:spcPct val="100000"/>
              </a:lnSpc>
              <a:spcBef>
                <a:spcPts val="0"/>
              </a:spcBef>
              <a:spcAft>
                <a:spcPts val="0"/>
              </a:spcAft>
              <a:buClrTx/>
              <a:buSzTx/>
              <a:buFontTx/>
              <a:buNone/>
              <a:tabLst/>
              <a:defRPr/>
            </a:pPr>
            <a:r>
              <a:rPr lang="en-IN" b="0" dirty="0" smtClean="0">
                <a:latin typeface="Nunito Sans" charset="0"/>
              </a:rPr>
              <a:t>Career Portfolios are used to plan, organize and document education, work samples and skills. People use Career Portfolios to apply for jobs, apply to college or training programs. They are more in-depth than a Resume, which is used to summarize the above in one or two pages.</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latin typeface="Nunito Sans" charset="0"/>
              </a:rPr>
              <a:t>So, once you have created a Resume, if you are thinking about creating a Career Portfolio, you are moving a step ahead. Thus, you have to first ensure that your Resume is impeccable in the first place, and then go for a Career Portfolio.</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latin typeface="Nunito Sans" charset="0"/>
              </a:rPr>
              <a:t>The next thing is Digitizing</a:t>
            </a:r>
            <a:r>
              <a:rPr lang="en-US" b="0" baseline="0" dirty="0" smtClean="0">
                <a:latin typeface="Nunito Sans" charset="0"/>
              </a:rPr>
              <a:t> Career Portfolio. Here, it is nothing but Creating your Career Portfolio into a Digital Format.</a:t>
            </a:r>
            <a:endParaRPr lang="en-IN" b="0" dirty="0" smtClean="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19</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b="0" dirty="0" smtClean="0">
                <a:latin typeface="Nunito Sans" charset="0"/>
              </a:rPr>
              <a:t>In resume 1.1 we have covered font, size, colour, format of a resume In this session we are going to cover </a:t>
            </a:r>
            <a:r>
              <a:rPr lang="en-US" sz="1200" dirty="0" smtClean="0">
                <a:latin typeface="Nunito Sans" charset="0"/>
              </a:rPr>
              <a:t>Types of Resume</a:t>
            </a:r>
          </a:p>
          <a:p>
            <a:pPr algn="l">
              <a:lnSpc>
                <a:spcPct val="150000"/>
              </a:lnSpc>
            </a:pPr>
            <a:r>
              <a:rPr lang="en-US" sz="1200" smtClean="0">
                <a:latin typeface="Nunito Sans" charset="0"/>
              </a:rPr>
              <a:t>Layout, Understanding </a:t>
            </a:r>
            <a:r>
              <a:rPr lang="en-US" sz="1200" dirty="0" smtClean="0">
                <a:latin typeface="Nunito Sans" charset="0"/>
              </a:rPr>
              <a:t>different </a:t>
            </a:r>
            <a:r>
              <a:rPr lang="en-US" sz="1200" smtClean="0">
                <a:latin typeface="Nunito Sans" charset="0"/>
              </a:rPr>
              <a:t>company’s requirements, Digitizing </a:t>
            </a:r>
            <a:r>
              <a:rPr lang="en-US" sz="1200" dirty="0" smtClean="0">
                <a:latin typeface="Nunito Sans" charset="0"/>
              </a:rPr>
              <a:t>career portfolio</a:t>
            </a:r>
            <a:endParaRPr lang="en-IN" b="0" dirty="0" smtClean="0">
              <a:latin typeface="Nunito Sans" charset="0"/>
            </a:endParaRPr>
          </a:p>
          <a:p>
            <a:endParaRPr lang="en-IN" b="0" dirty="0" smtClean="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US" dirty="0" smtClean="0">
                <a:latin typeface="Nunito Sans" panose="00000500000000000000" pitchFamily="2" charset="0"/>
              </a:rPr>
              <a:t>Trainer to ask anyone to re- cap.</a:t>
            </a:r>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20</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US" dirty="0" smtClean="0">
                <a:latin typeface="Nunito Sans" panose="00000500000000000000" pitchFamily="2" charset="0"/>
              </a:rPr>
              <a:t>If</a:t>
            </a:r>
            <a:r>
              <a:rPr lang="en-US" baseline="0" dirty="0" smtClean="0">
                <a:latin typeface="Nunito Sans" panose="00000500000000000000" pitchFamily="2" charset="0"/>
              </a:rPr>
              <a:t> any points were left out in the re- cap, Trainer to mention the same and then do a Final Re- Cap.</a:t>
            </a:r>
          </a:p>
        </p:txBody>
      </p:sp>
      <p:sp>
        <p:nvSpPr>
          <p:cNvPr id="4" name="Slide Number Placeholder 3"/>
          <p:cNvSpPr>
            <a:spLocks noGrp="1"/>
          </p:cNvSpPr>
          <p:nvPr>
            <p:ph type="sldNum" sz="quarter" idx="5"/>
          </p:nvPr>
        </p:nvSpPr>
        <p:spPr/>
        <p:txBody>
          <a:bodyPr/>
          <a:lstStyle/>
          <a:p>
            <a:fld id="{0AAB6876-1BF1-4B88-890A-0B4E46201506}" type="slidenum">
              <a:rPr lang="en-US" smtClean="0"/>
              <a:pPr/>
              <a:t>21</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latin typeface="Nunito Sans" charset="0"/>
              </a:rPr>
              <a:t>Trainer to Thank the Students saying that it was a good session and re- iterate the usefulness of the session.</a:t>
            </a:r>
            <a:endParaRPr lang="en-US" b="0" dirty="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22</a:t>
            </a:fld>
            <a:endParaRPr lang="en-US"/>
          </a:p>
        </p:txBody>
      </p:sp>
    </p:spTree>
    <p:extLst>
      <p:ext uri="{BB962C8B-B14F-4D97-AF65-F5344CB8AC3E}">
        <p14:creationId xmlns:p14="http://schemas.microsoft.com/office/powerpoint/2010/main" xmlns="" val="419013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i="0" kern="1200" dirty="0" smtClean="0">
                <a:solidFill>
                  <a:schemeClr val="tx1"/>
                </a:solidFill>
                <a:latin typeface="Nunito Sans" charset="0"/>
                <a:ea typeface="+mn-ea"/>
                <a:cs typeface="+mn-cs"/>
              </a:rPr>
              <a:t>Trainer to explain that we are going to look at the Resume. Not just a Resume. An Impressive Resume!!!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Nunito Sans" charset="0"/>
              </a:rPr>
              <a:t>Resumes are like advertisements. As such, it is important to decide which type of "ad" – in this case, format – you will use before you begin the Resume writing process. Depending on the type of job you are applying to, different resume formats may apply.</a:t>
            </a:r>
            <a:endParaRPr lang="nl-BE" dirty="0" smtClean="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3</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i="0" kern="1200" dirty="0" smtClean="0">
                <a:solidFill>
                  <a:schemeClr val="tx1"/>
                </a:solidFill>
                <a:latin typeface="Nunito Sans" charset="0"/>
                <a:ea typeface="+mn-ea"/>
                <a:cs typeface="+mn-cs"/>
              </a:rPr>
              <a:t>Trainer to explain that in order to create an Impressive Resume, first we are going to look at the Types of Resume, the Layout, understanding different company’s requirements and digitizing career portfolio.</a:t>
            </a:r>
            <a:endParaRPr lang="nl-BE" dirty="0" smtClean="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4</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latin typeface="Nunito Sans" charset="0"/>
              </a:rPr>
              <a:t>So,</a:t>
            </a:r>
            <a:r>
              <a:rPr lang="en-US" b="0" baseline="0" dirty="0" smtClean="0">
                <a:latin typeface="Nunito Sans" charset="0"/>
              </a:rPr>
              <a:t> which Type of Resume is the Most Impressive? Let us look at the different Types and decide for ourselves.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i="0" kern="1200" dirty="0" smtClean="0">
                <a:solidFill>
                  <a:schemeClr val="tx1"/>
                </a:solidFill>
                <a:latin typeface="Nunito Sans" charset="0"/>
                <a:ea typeface="+mn-ea"/>
                <a:cs typeface="+mn-cs"/>
              </a:rPr>
              <a:t>The four standard types of resumes include:</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i="0" kern="1200" dirty="0" smtClean="0">
                <a:solidFill>
                  <a:schemeClr val="tx1"/>
                </a:solidFill>
                <a:latin typeface="Nunito Sans" charset="0"/>
                <a:ea typeface="+mn-ea"/>
                <a:cs typeface="+mn-cs"/>
              </a:rPr>
              <a:t>1) Chronological</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i="0" kern="1200" dirty="0" smtClean="0">
                <a:solidFill>
                  <a:schemeClr val="tx1"/>
                </a:solidFill>
                <a:latin typeface="Nunito Sans" charset="0"/>
                <a:ea typeface="+mn-ea"/>
                <a:cs typeface="+mn-cs"/>
              </a:rPr>
              <a:t>2) Functional</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i="0" kern="1200" dirty="0" smtClean="0">
                <a:solidFill>
                  <a:schemeClr val="tx1"/>
                </a:solidFill>
                <a:latin typeface="Nunito Sans" charset="0"/>
                <a:ea typeface="+mn-ea"/>
                <a:cs typeface="+mn-cs"/>
              </a:rPr>
              <a:t>3) Combination</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i="0" kern="1200" dirty="0" smtClean="0">
                <a:solidFill>
                  <a:schemeClr val="tx1"/>
                </a:solidFill>
                <a:latin typeface="Nunito Sans" charset="0"/>
                <a:ea typeface="+mn-ea"/>
                <a:cs typeface="+mn-cs"/>
              </a:rPr>
              <a:t>4) Targeted</a:t>
            </a:r>
            <a:endParaRPr lang="en-IN" b="0" dirty="0" smtClean="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5</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dirty="0" smtClean="0">
                <a:latin typeface="Nunito Sans" charset="0"/>
              </a:rPr>
              <a:t>Chronology is the science of arranging events in their order of occurrence in time. Consider, for example, the use of a timeline or sequence of events. It is also "the determination of the actual temporal sequence of past events". Chronology is a part of </a:t>
            </a:r>
            <a:r>
              <a:rPr lang="en-IN" dirty="0" err="1" smtClean="0">
                <a:latin typeface="Nunito Sans" charset="0"/>
              </a:rPr>
              <a:t>periodization</a:t>
            </a:r>
            <a:r>
              <a:rPr lang="en-IN" dirty="0" smtClean="0">
                <a:latin typeface="Nunito Sans"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Nunito Sans" charset="0"/>
              </a:rPr>
              <a:t>Chronological resumes are the most commonly used format. They list work history in chronological order, starting with your most recent job down to your earliest. This resume is preferred by most employers because it provides a quick snapshot of work history, with most recent positions up front.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Nunito Sans" charset="0"/>
              </a:rPr>
              <a:t>So, what if you are a Fresher?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Nunito Sans" charset="0"/>
              </a:rPr>
              <a:t>There are still things like Education. Everything</a:t>
            </a:r>
            <a:r>
              <a:rPr lang="en-US" baseline="0" dirty="0" smtClean="0">
                <a:latin typeface="Nunito Sans" charset="0"/>
              </a:rPr>
              <a:t> is listed Chronologically.</a:t>
            </a:r>
            <a:endParaRPr lang="en-US" dirty="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6</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i="0" kern="1200" dirty="0" smtClean="0">
                <a:solidFill>
                  <a:schemeClr val="tx1"/>
                </a:solidFill>
                <a:latin typeface="+mn-lt"/>
                <a:ea typeface="+mn-ea"/>
                <a:cs typeface="+mn-cs"/>
              </a:rPr>
              <a:t>Unlike Chronological Resumes, Functional Resumes focus on your skills and experience first. This type of resume de-emphasizes the dates in which you have worked. Employment history is secondary, and is listed under the details of your skills.</a:t>
            </a:r>
          </a:p>
          <a:p>
            <a:pPr marL="0" marR="0" indent="0" algn="l" defTabSz="914400" rtl="0" eaLnBrk="1" fontAlgn="auto" latinLnBrk="0" hangingPunct="1">
              <a:lnSpc>
                <a:spcPct val="100000"/>
              </a:lnSpc>
              <a:spcBef>
                <a:spcPts val="0"/>
              </a:spcBef>
              <a:spcAft>
                <a:spcPts val="0"/>
              </a:spcAft>
              <a:buClrTx/>
              <a:buSzTx/>
              <a:buFontTx/>
              <a:buNone/>
              <a:tabLst/>
              <a:defRPr/>
            </a:pPr>
            <a:r>
              <a:rPr lang="en-IN" b="0" dirty="0" smtClean="0">
                <a:latin typeface="Nunito Sans" charset="0"/>
              </a:rPr>
              <a:t>If you have lapses in employment, are in the middle of a career transition, are a recent college grad with limited work experience, or have a diverse background with no clear career path, this is the most effective type of resume.</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latin typeface="Nunito Sans" charset="0"/>
              </a:rPr>
              <a:t>So,</a:t>
            </a:r>
            <a:r>
              <a:rPr lang="en-US" b="0" baseline="0" dirty="0" smtClean="0">
                <a:latin typeface="Nunito Sans" charset="0"/>
              </a:rPr>
              <a:t> ideally, this type of Resume is more suitable for </a:t>
            </a:r>
            <a:r>
              <a:rPr lang="en-US" b="0" baseline="0" dirty="0" err="1" smtClean="0">
                <a:latin typeface="Nunito Sans" charset="0"/>
              </a:rPr>
              <a:t>Freshers</a:t>
            </a:r>
            <a:r>
              <a:rPr lang="en-US" b="0" baseline="0" dirty="0" smtClean="0">
                <a:latin typeface="Nunito Sans" charset="0"/>
              </a:rPr>
              <a:t>.</a:t>
            </a:r>
            <a:endParaRPr lang="en-IN" b="0" dirty="0" smtClean="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7</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sz="1200" b="0" i="0" kern="1200" dirty="0" smtClean="0">
                <a:solidFill>
                  <a:schemeClr val="tx1"/>
                </a:solidFill>
                <a:latin typeface="Nunito Sans" charset="0"/>
                <a:ea typeface="+mn-ea"/>
                <a:cs typeface="+mn-cs"/>
              </a:rPr>
              <a:t>Combination resumes let you detail both your skills and experience, while also backing this up with a chronological listing of work history. Flexible in nature, the combination resume lets you tailor to the prospective job opening and tell hiring managers a story.</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i="0" kern="1200" dirty="0" smtClean="0">
                <a:solidFill>
                  <a:schemeClr val="tx1"/>
                </a:solidFill>
                <a:latin typeface="Nunito Sans" charset="0"/>
                <a:ea typeface="+mn-ea"/>
                <a:cs typeface="+mn-cs"/>
              </a:rPr>
              <a:t>Use this resume if you want to detail work experience to show hiring managers the type of employee you are.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Nunito Sans" charset="0"/>
                <a:ea typeface="+mn-ea"/>
                <a:cs typeface="+mn-cs"/>
              </a:rPr>
              <a:t>Remember</a:t>
            </a:r>
            <a:r>
              <a:rPr lang="en-US" sz="1200" b="0" i="0" kern="1200" baseline="0" dirty="0" smtClean="0">
                <a:solidFill>
                  <a:schemeClr val="tx1"/>
                </a:solidFill>
                <a:latin typeface="Nunito Sans" charset="0"/>
                <a:ea typeface="+mn-ea"/>
                <a:cs typeface="+mn-cs"/>
              </a:rPr>
              <a:t> not to go overboard here while telling your story or to make a complete mix up with the Chronology and Functionality, such that there is a question as to what your profession is.</a:t>
            </a:r>
            <a:endParaRPr lang="en-IN" sz="1200" b="0" i="0" kern="1200" dirty="0" smtClean="0">
              <a:solidFill>
                <a:schemeClr val="tx1"/>
              </a:solidFill>
              <a:latin typeface="Nunito Sans"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8</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sz="1200" b="0" i="0" kern="1200" dirty="0" smtClean="0">
                <a:solidFill>
                  <a:schemeClr val="tx1"/>
                </a:solidFill>
                <a:latin typeface="Nunito Sans" charset="0"/>
                <a:ea typeface="+mn-ea"/>
                <a:cs typeface="+mn-cs"/>
              </a:rPr>
              <a:t>Targeted resumes are customized in detail to the prospective job you are seeking. Everything from your objective, your qualifications to educational experience mirrors the job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IN" b="0" dirty="0" smtClean="0">
                <a:latin typeface="Nunito Sans" charset="0"/>
              </a:rPr>
              <a:t>These resumes are the most time-consuming, but can generate the best results as the qualifications and experience you outline mirror the prospective job opening closely. Be careful, however. When you develop a targeted resume you need to be as accurate as possible and not embellish career highlights simply to mirror the job.</a:t>
            </a:r>
          </a:p>
        </p:txBody>
      </p:sp>
      <p:sp>
        <p:nvSpPr>
          <p:cNvPr id="4" name="Slide Number Placeholder 3"/>
          <p:cNvSpPr>
            <a:spLocks noGrp="1"/>
          </p:cNvSpPr>
          <p:nvPr>
            <p:ph type="sldNum" sz="quarter" idx="5"/>
          </p:nvPr>
        </p:nvSpPr>
        <p:spPr/>
        <p:txBody>
          <a:bodyPr/>
          <a:lstStyle/>
          <a:p>
            <a:fld id="{0AAB6876-1BF1-4B88-890A-0B4E46201506}" type="slidenum">
              <a:rPr lang="en-US" smtClean="0"/>
              <a:pPr/>
              <a:t>9</a:t>
            </a:fld>
            <a:endParaRPr lang="en-US"/>
          </a:p>
        </p:txBody>
      </p:sp>
    </p:spTree>
    <p:extLst>
      <p:ext uri="{BB962C8B-B14F-4D97-AF65-F5344CB8AC3E}">
        <p14:creationId xmlns:p14="http://schemas.microsoft.com/office/powerpoint/2010/main" xmlns="" val="3277448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12/27/2019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hyperlink" Target="https://www.template.net/business/resume/fresher-resume-template/" TargetMode="External"/><Relationship Id="rId4" Type="http://schemas.openxmlformats.org/officeDocument/2006/relationships/hyperlink" Target="https://www.myamcat.com/freshers-resume-templates"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223792" y="2708920"/>
            <a:ext cx="3566067" cy="952500"/>
          </a:xfrm>
          <a:prstGeom prst="rect">
            <a:avLst/>
          </a:prstGeom>
        </p:spPr>
      </p:pic>
    </p:spTree>
    <p:extLst>
      <p:ext uri="{BB962C8B-B14F-4D97-AF65-F5344CB8AC3E}">
        <p14:creationId xmlns:p14="http://schemas.microsoft.com/office/powerpoint/2010/main" xmlns="" val="159688491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479376" y="119675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2" name="AutoShape 2"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4" name="AutoShape 4"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722" name="AutoShape 2" descr="Image result for The Seven Deadly Sins, Customer Centric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724" name="AutoShape 4" descr="Image result for The Seven Deadly Sins, Customer Centric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itle 7"/>
          <p:cNvSpPr>
            <a:spLocks noGrp="1"/>
          </p:cNvSpPr>
          <p:nvPr>
            <p:ph type="ctrTitle"/>
          </p:nvPr>
        </p:nvSpPr>
        <p:spPr>
          <a:xfrm>
            <a:off x="911424" y="0"/>
            <a:ext cx="10363200" cy="1470025"/>
          </a:xfrm>
        </p:spPr>
        <p:txBody>
          <a:bodyPr/>
          <a:lstStyle/>
          <a:p>
            <a:r>
              <a:rPr lang="en-US" dirty="0" smtClean="0">
                <a:latin typeface="Nunito Sans" charset="0"/>
              </a:rPr>
              <a:t>Layout </a:t>
            </a:r>
            <a:br>
              <a:rPr lang="en-US" dirty="0" smtClean="0">
                <a:latin typeface="Nunito Sans" charset="0"/>
              </a:rPr>
            </a:br>
            <a:endParaRPr lang="en-IN" dirty="0">
              <a:latin typeface="Nunito Sans"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28674" name="AutoShape 2" descr="Image result for &quot;Start with the buyer persona&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 name="Picture 2" descr="Image result for &quot;Resume Layout&quot;"/>
          <p:cNvPicPr>
            <a:picLocks noChangeAspect="1" noChangeArrowheads="1"/>
          </p:cNvPicPr>
          <p:nvPr/>
        </p:nvPicPr>
        <p:blipFill>
          <a:blip r:embed="rId4" cstate="print"/>
          <a:srcRect/>
          <a:stretch>
            <a:fillRect/>
          </a:stretch>
        </p:blipFill>
        <p:spPr bwMode="auto">
          <a:xfrm>
            <a:off x="2495600" y="1340768"/>
            <a:ext cx="7056784" cy="4704523"/>
          </a:xfrm>
          <a:prstGeom prst="rect">
            <a:avLst/>
          </a:prstGeom>
          <a:noFill/>
        </p:spPr>
      </p:pic>
    </p:spTree>
    <p:extLst>
      <p:ext uri="{BB962C8B-B14F-4D97-AF65-F5344CB8AC3E}">
        <p14:creationId xmlns:p14="http://schemas.microsoft.com/office/powerpoint/2010/main" xmlns="" val="424866761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479376" y="119675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2" name="AutoShape 2"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4" name="AutoShape 4"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722" name="AutoShape 2" descr="Image result for The Seven Deadly Sins, Customer Centric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724" name="AutoShape 4" descr="Image result for The Seven Deadly Sins, Customer Centric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itle 7"/>
          <p:cNvSpPr>
            <a:spLocks noGrp="1"/>
          </p:cNvSpPr>
          <p:nvPr>
            <p:ph type="ctrTitle"/>
          </p:nvPr>
        </p:nvSpPr>
        <p:spPr>
          <a:xfrm>
            <a:off x="911424" y="0"/>
            <a:ext cx="10363200" cy="1470025"/>
          </a:xfrm>
        </p:spPr>
        <p:txBody>
          <a:bodyPr/>
          <a:lstStyle/>
          <a:p>
            <a:r>
              <a:rPr lang="en-US" dirty="0" smtClean="0">
                <a:latin typeface="Nunito Sans" charset="0"/>
              </a:rPr>
              <a:t>Layout </a:t>
            </a:r>
            <a:br>
              <a:rPr lang="en-US" dirty="0" smtClean="0">
                <a:latin typeface="Nunito Sans" charset="0"/>
              </a:rPr>
            </a:br>
            <a:endParaRPr lang="en-IN" dirty="0">
              <a:latin typeface="Nunito Sans" charset="0"/>
            </a:endParaRPr>
          </a:p>
        </p:txBody>
      </p:sp>
      <p:sp>
        <p:nvSpPr>
          <p:cNvPr id="12" name="Subtitle 11"/>
          <p:cNvSpPr>
            <a:spLocks noGrp="1"/>
          </p:cNvSpPr>
          <p:nvPr>
            <p:ph type="subTitle" idx="1"/>
          </p:nvPr>
        </p:nvSpPr>
        <p:spPr>
          <a:xfrm>
            <a:off x="1847528" y="2132856"/>
            <a:ext cx="8534400" cy="1752600"/>
          </a:xfrm>
        </p:spPr>
        <p:txBody>
          <a:bodyPr/>
          <a:lstStyle/>
          <a:p>
            <a:pPr algn="l"/>
            <a:r>
              <a:rPr lang="en-IN" dirty="0" smtClean="0">
                <a:solidFill>
                  <a:schemeClr val="tx1"/>
                </a:solidFill>
                <a:latin typeface="Nunito Sans" charset="0"/>
              </a:rPr>
              <a:t>Do not simply list what coursework and internships you have done</a:t>
            </a:r>
            <a:endParaRPr lang="en-IN" dirty="0">
              <a:solidFill>
                <a:schemeClr val="tx1"/>
              </a:solidFill>
              <a:latin typeface="Nunito Sans"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28674" name="AutoShape 2" descr="Image result for &quot;Start with the buyer persona&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xmlns="" val="424866761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479376" y="119675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2" name="AutoShape 2"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4" name="AutoShape 4"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722" name="AutoShape 2" descr="Image result for The Seven Deadly Sins, Customer Centric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724" name="AutoShape 4" descr="Image result for The Seven Deadly Sins, Customer Centric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itle 7"/>
          <p:cNvSpPr>
            <a:spLocks noGrp="1"/>
          </p:cNvSpPr>
          <p:nvPr>
            <p:ph type="ctrTitle"/>
          </p:nvPr>
        </p:nvSpPr>
        <p:spPr>
          <a:xfrm>
            <a:off x="911424" y="0"/>
            <a:ext cx="10363200" cy="1470025"/>
          </a:xfrm>
        </p:spPr>
        <p:txBody>
          <a:bodyPr/>
          <a:lstStyle/>
          <a:p>
            <a:r>
              <a:rPr lang="en-US" dirty="0" smtClean="0">
                <a:latin typeface="Nunito Sans" charset="0"/>
              </a:rPr>
              <a:t>Layout </a:t>
            </a:r>
            <a:br>
              <a:rPr lang="en-US" dirty="0" smtClean="0">
                <a:latin typeface="Nunito Sans" charset="0"/>
              </a:rPr>
            </a:br>
            <a:endParaRPr lang="en-IN" dirty="0">
              <a:latin typeface="Nunito Sans" charset="0"/>
            </a:endParaRPr>
          </a:p>
        </p:txBody>
      </p:sp>
      <p:sp>
        <p:nvSpPr>
          <p:cNvPr id="12" name="Subtitle 11"/>
          <p:cNvSpPr>
            <a:spLocks noGrp="1"/>
          </p:cNvSpPr>
          <p:nvPr>
            <p:ph type="subTitle" idx="1"/>
          </p:nvPr>
        </p:nvSpPr>
        <p:spPr>
          <a:xfrm>
            <a:off x="1847528" y="2132856"/>
            <a:ext cx="8534400" cy="1752600"/>
          </a:xfrm>
        </p:spPr>
        <p:txBody>
          <a:bodyPr/>
          <a:lstStyle/>
          <a:p>
            <a:pPr algn="l"/>
            <a:r>
              <a:rPr lang="en-IN" dirty="0" smtClean="0">
                <a:solidFill>
                  <a:schemeClr val="tx1"/>
                </a:solidFill>
                <a:latin typeface="Nunito Sans" charset="0"/>
              </a:rPr>
              <a:t>Make sure that you use the right resume buzzwords and avoid the bad ones</a:t>
            </a:r>
            <a:endParaRPr lang="en-IN" dirty="0">
              <a:solidFill>
                <a:schemeClr val="tx1"/>
              </a:solidFill>
              <a:latin typeface="Nunito Sans"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28674" name="AutoShape 2" descr="Image result for &quot;Start with the buyer persona&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xmlns="" val="424866761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479376" y="119675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2" name="AutoShape 2"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4" name="AutoShape 4"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722" name="AutoShape 2" descr="Image result for The Seven Deadly Sins, Customer Centric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724" name="AutoShape 4" descr="Image result for The Seven Deadly Sins, Customer Centric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itle 7"/>
          <p:cNvSpPr>
            <a:spLocks noGrp="1"/>
          </p:cNvSpPr>
          <p:nvPr>
            <p:ph type="ctrTitle"/>
          </p:nvPr>
        </p:nvSpPr>
        <p:spPr>
          <a:xfrm>
            <a:off x="911424" y="0"/>
            <a:ext cx="10363200" cy="1470025"/>
          </a:xfrm>
        </p:spPr>
        <p:txBody>
          <a:bodyPr/>
          <a:lstStyle/>
          <a:p>
            <a:r>
              <a:rPr lang="en-US" dirty="0" smtClean="0">
                <a:latin typeface="Nunito Sans" charset="0"/>
              </a:rPr>
              <a:t>Layout </a:t>
            </a:r>
            <a:br>
              <a:rPr lang="en-US" dirty="0" smtClean="0">
                <a:latin typeface="Nunito Sans" charset="0"/>
              </a:rPr>
            </a:br>
            <a:endParaRPr lang="en-IN" dirty="0">
              <a:latin typeface="Nunito Sans" charset="0"/>
            </a:endParaRPr>
          </a:p>
        </p:txBody>
      </p:sp>
      <p:sp>
        <p:nvSpPr>
          <p:cNvPr id="12" name="Subtitle 11"/>
          <p:cNvSpPr>
            <a:spLocks noGrp="1"/>
          </p:cNvSpPr>
          <p:nvPr>
            <p:ph type="subTitle" idx="1"/>
          </p:nvPr>
        </p:nvSpPr>
        <p:spPr>
          <a:xfrm>
            <a:off x="1847528" y="2132856"/>
            <a:ext cx="8534400" cy="1752600"/>
          </a:xfrm>
        </p:spPr>
        <p:txBody>
          <a:bodyPr/>
          <a:lstStyle/>
          <a:p>
            <a:pPr algn="l"/>
            <a:r>
              <a:rPr lang="en-IN" dirty="0" smtClean="0">
                <a:solidFill>
                  <a:schemeClr val="tx1"/>
                </a:solidFill>
                <a:latin typeface="Nunito Sans" charset="0"/>
              </a:rPr>
              <a:t>Modify your resume to match the interests of the organization you are applying to</a:t>
            </a:r>
            <a:endParaRPr lang="en-IN" dirty="0">
              <a:solidFill>
                <a:schemeClr val="tx1"/>
              </a:solidFill>
              <a:latin typeface="Nunito Sans"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28674" name="AutoShape 2" descr="Image result for &quot;Start with the buyer persona&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xmlns="" val="424866761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479376" y="119675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2" name="AutoShape 2"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4" name="AutoShape 4"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722" name="AutoShape 2" descr="Image result for The Seven Deadly Sins, Customer Centric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724" name="AutoShape 4" descr="Image result for The Seven Deadly Sins, Customer Centric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itle 7"/>
          <p:cNvSpPr>
            <a:spLocks noGrp="1"/>
          </p:cNvSpPr>
          <p:nvPr>
            <p:ph type="ctrTitle"/>
          </p:nvPr>
        </p:nvSpPr>
        <p:spPr>
          <a:xfrm>
            <a:off x="911424" y="0"/>
            <a:ext cx="10363200" cy="1470025"/>
          </a:xfrm>
        </p:spPr>
        <p:txBody>
          <a:bodyPr/>
          <a:lstStyle/>
          <a:p>
            <a:r>
              <a:rPr lang="en-US" dirty="0" smtClean="0">
                <a:latin typeface="Nunito Sans" charset="0"/>
              </a:rPr>
              <a:t>Layout </a:t>
            </a:r>
            <a:br>
              <a:rPr lang="en-US" dirty="0" smtClean="0">
                <a:latin typeface="Nunito Sans" charset="0"/>
              </a:rPr>
            </a:br>
            <a:endParaRPr lang="en-IN" dirty="0">
              <a:latin typeface="Nunito Sans" charset="0"/>
            </a:endParaRPr>
          </a:p>
        </p:txBody>
      </p:sp>
      <p:sp>
        <p:nvSpPr>
          <p:cNvPr id="12" name="Subtitle 11"/>
          <p:cNvSpPr>
            <a:spLocks noGrp="1"/>
          </p:cNvSpPr>
          <p:nvPr>
            <p:ph type="subTitle" idx="1"/>
          </p:nvPr>
        </p:nvSpPr>
        <p:spPr>
          <a:xfrm>
            <a:off x="1847528" y="2132856"/>
            <a:ext cx="8534400" cy="1752600"/>
          </a:xfrm>
        </p:spPr>
        <p:txBody>
          <a:bodyPr/>
          <a:lstStyle/>
          <a:p>
            <a:pPr algn="l"/>
            <a:r>
              <a:rPr lang="en-IN" dirty="0" smtClean="0">
                <a:solidFill>
                  <a:schemeClr val="tx1"/>
                </a:solidFill>
                <a:latin typeface="Nunito Sans" charset="0"/>
              </a:rPr>
              <a:t>Do not be vague, paint a complete picture of who you are and how you are a good for the job</a:t>
            </a:r>
            <a:endParaRPr lang="en-IN" dirty="0">
              <a:solidFill>
                <a:schemeClr val="tx1"/>
              </a:solidFill>
              <a:latin typeface="Nunito Sans"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28674" name="AutoShape 2" descr="Image result for &quot;Start with the buyer persona&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xmlns="" val="424866761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479376" y="119675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2" name="AutoShape 2"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4" name="AutoShape 4"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722" name="AutoShape 2" descr="Image result for The Seven Deadly Sins, Customer Centric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724" name="AutoShape 4" descr="Image result for The Seven Deadly Sins, Customer Centric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itle 7"/>
          <p:cNvSpPr>
            <a:spLocks noGrp="1"/>
          </p:cNvSpPr>
          <p:nvPr>
            <p:ph type="ctrTitle"/>
          </p:nvPr>
        </p:nvSpPr>
        <p:spPr>
          <a:xfrm>
            <a:off x="911424" y="0"/>
            <a:ext cx="10363200" cy="1470025"/>
          </a:xfrm>
        </p:spPr>
        <p:txBody>
          <a:bodyPr/>
          <a:lstStyle/>
          <a:p>
            <a:r>
              <a:rPr lang="en-US" dirty="0" smtClean="0">
                <a:latin typeface="Nunito Sans" charset="0"/>
              </a:rPr>
              <a:t>Layout </a:t>
            </a:r>
            <a:br>
              <a:rPr lang="en-US" dirty="0" smtClean="0">
                <a:latin typeface="Nunito Sans" charset="0"/>
              </a:rPr>
            </a:br>
            <a:endParaRPr lang="en-IN" dirty="0">
              <a:latin typeface="Nunito Sans" charset="0"/>
            </a:endParaRPr>
          </a:p>
        </p:txBody>
      </p:sp>
      <p:sp>
        <p:nvSpPr>
          <p:cNvPr id="12" name="Subtitle 11"/>
          <p:cNvSpPr>
            <a:spLocks noGrp="1"/>
          </p:cNvSpPr>
          <p:nvPr>
            <p:ph type="subTitle" idx="1"/>
          </p:nvPr>
        </p:nvSpPr>
        <p:spPr>
          <a:xfrm>
            <a:off x="1847528" y="2132856"/>
            <a:ext cx="8534400" cy="1752600"/>
          </a:xfrm>
        </p:spPr>
        <p:txBody>
          <a:bodyPr/>
          <a:lstStyle/>
          <a:p>
            <a:pPr algn="l"/>
            <a:r>
              <a:rPr lang="en-IN" dirty="0" smtClean="0">
                <a:solidFill>
                  <a:schemeClr val="tx1"/>
                </a:solidFill>
                <a:latin typeface="Nunito Sans" charset="0"/>
              </a:rPr>
              <a:t>Design your resume with care and make sure your most valuable work catches recruiter’s attention</a:t>
            </a:r>
            <a:endParaRPr lang="en-IN" dirty="0">
              <a:solidFill>
                <a:schemeClr val="tx1"/>
              </a:solidFill>
              <a:latin typeface="Nunito Sans"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28674" name="AutoShape 2" descr="Image result for &quot;Start with the buyer persona&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xmlns="" val="424866761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479376" y="119675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2" name="AutoShape 2"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4" name="AutoShape 4"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722" name="AutoShape 2" descr="Image result for The Seven Deadly Sins, Customer Centric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724" name="AutoShape 4" descr="Image result for The Seven Deadly Sins, Customer Centric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itle 7"/>
          <p:cNvSpPr>
            <a:spLocks noGrp="1"/>
          </p:cNvSpPr>
          <p:nvPr>
            <p:ph type="ctrTitle"/>
          </p:nvPr>
        </p:nvSpPr>
        <p:spPr>
          <a:xfrm>
            <a:off x="911424" y="0"/>
            <a:ext cx="10363200" cy="1470025"/>
          </a:xfrm>
        </p:spPr>
        <p:txBody>
          <a:bodyPr/>
          <a:lstStyle/>
          <a:p>
            <a:r>
              <a:rPr lang="en-US" dirty="0" smtClean="0">
                <a:latin typeface="Nunito Sans" charset="0"/>
              </a:rPr>
              <a:t>Layout </a:t>
            </a:r>
            <a:br>
              <a:rPr lang="en-US" dirty="0" smtClean="0">
                <a:latin typeface="Nunito Sans" charset="0"/>
              </a:rPr>
            </a:br>
            <a:endParaRPr lang="en-IN" dirty="0">
              <a:latin typeface="Nunito Sans" charset="0"/>
            </a:endParaRPr>
          </a:p>
        </p:txBody>
      </p:sp>
      <p:sp>
        <p:nvSpPr>
          <p:cNvPr id="12" name="Subtitle 11"/>
          <p:cNvSpPr>
            <a:spLocks noGrp="1"/>
          </p:cNvSpPr>
          <p:nvPr>
            <p:ph type="subTitle" idx="1"/>
          </p:nvPr>
        </p:nvSpPr>
        <p:spPr>
          <a:xfrm>
            <a:off x="1847528" y="2132856"/>
            <a:ext cx="8534400" cy="1752600"/>
          </a:xfrm>
        </p:spPr>
        <p:txBody>
          <a:bodyPr/>
          <a:lstStyle/>
          <a:p>
            <a:pPr algn="l"/>
            <a:r>
              <a:rPr lang="en-IN" dirty="0" smtClean="0">
                <a:solidFill>
                  <a:schemeClr val="tx1"/>
                </a:solidFill>
                <a:latin typeface="Nunito Sans" charset="0"/>
              </a:rPr>
              <a:t>Do not build a 10+ page resume just to show everything you have ever done. Remember, it is your resume, not your biography</a:t>
            </a:r>
            <a:endParaRPr lang="en-IN" dirty="0">
              <a:solidFill>
                <a:schemeClr val="tx1"/>
              </a:solidFill>
              <a:latin typeface="Nunito Sans"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28674" name="AutoShape 2" descr="Image result for &quot;Start with the buyer persona&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xmlns="" val="424866761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479376" y="119675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2" name="AutoShape 2"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4" name="AutoShape 4"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722" name="AutoShape 2" descr="Image result for The Seven Deadly Sins, Customer Centric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724" name="AutoShape 4" descr="Image result for The Seven Deadly Sins, Customer Centric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28674" name="AutoShape 2" descr="Image result for &quot;Start with the buyer persona&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itle 7"/>
          <p:cNvSpPr>
            <a:spLocks noGrp="1"/>
          </p:cNvSpPr>
          <p:nvPr>
            <p:ph type="ctrTitle"/>
          </p:nvPr>
        </p:nvSpPr>
        <p:spPr>
          <a:xfrm>
            <a:off x="839416" y="0"/>
            <a:ext cx="10363200" cy="1470025"/>
          </a:xfrm>
        </p:spPr>
        <p:txBody>
          <a:bodyPr/>
          <a:lstStyle/>
          <a:p>
            <a:r>
              <a:rPr lang="en-US" dirty="0" smtClean="0">
                <a:latin typeface="Nunito Sans" charset="0"/>
              </a:rPr>
              <a:t>Layout </a:t>
            </a:r>
            <a:br>
              <a:rPr lang="en-US" dirty="0" smtClean="0">
                <a:latin typeface="Nunito Sans" charset="0"/>
              </a:rPr>
            </a:br>
            <a:endParaRPr lang="en-IN" dirty="0">
              <a:latin typeface="Nunito Sans" charset="0"/>
            </a:endParaRPr>
          </a:p>
        </p:txBody>
      </p:sp>
      <p:sp>
        <p:nvSpPr>
          <p:cNvPr id="13" name="Subtitle 12"/>
          <p:cNvSpPr>
            <a:spLocks noGrp="1"/>
          </p:cNvSpPr>
          <p:nvPr>
            <p:ph type="subTitle" idx="1"/>
          </p:nvPr>
        </p:nvSpPr>
        <p:spPr>
          <a:xfrm>
            <a:off x="1847528" y="2060848"/>
            <a:ext cx="8534400" cy="1752600"/>
          </a:xfrm>
        </p:spPr>
        <p:txBody>
          <a:bodyPr>
            <a:normAutofit fontScale="92500" lnSpcReduction="20000"/>
          </a:bodyPr>
          <a:lstStyle/>
          <a:p>
            <a:r>
              <a:rPr lang="en-IN" dirty="0" smtClean="0">
                <a:hlinkClick r:id="rId4"/>
              </a:rPr>
              <a:t>https://www.myamcat.com/freshers-resume-templates</a:t>
            </a:r>
            <a:endParaRPr lang="en-IN" dirty="0" smtClean="0"/>
          </a:p>
          <a:p>
            <a:r>
              <a:rPr lang="en-IN" dirty="0" smtClean="0">
                <a:hlinkClick r:id="rId5"/>
              </a:rPr>
              <a:t>https://www.template.net/business/resume/fresher-resume-template/</a:t>
            </a:r>
            <a:endParaRPr lang="en-IN" dirty="0"/>
          </a:p>
        </p:txBody>
      </p:sp>
      <p:sp>
        <p:nvSpPr>
          <p:cNvPr id="59394" name="AutoShape 2" descr="Image result for &quot;Don't interrupt people&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xmlns="" val="424866761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551384" y="1412776"/>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2" name="AutoShape 2"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4" name="AutoShape 4"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722" name="AutoShape 2" descr="Image result for The Seven Deadly Sins, Customer Centric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724" name="AutoShape 4" descr="Image result for The Seven Deadly Sins, Customer Centric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itle 7"/>
          <p:cNvSpPr>
            <a:spLocks noGrp="1"/>
          </p:cNvSpPr>
          <p:nvPr>
            <p:ph type="ctrTitle"/>
          </p:nvPr>
        </p:nvSpPr>
        <p:spPr>
          <a:xfrm>
            <a:off x="911424" y="332656"/>
            <a:ext cx="10363200" cy="1470025"/>
          </a:xfrm>
        </p:spPr>
        <p:txBody>
          <a:bodyPr>
            <a:normAutofit fontScale="90000"/>
          </a:bodyPr>
          <a:lstStyle/>
          <a:p>
            <a:r>
              <a:rPr lang="en-US" dirty="0" smtClean="0">
                <a:latin typeface="Nunito Sans" charset="0"/>
              </a:rPr>
              <a:t>Understanding different company’s requirements</a:t>
            </a:r>
            <a:br>
              <a:rPr lang="en-US" dirty="0" smtClean="0">
                <a:latin typeface="Nunito Sans" charset="0"/>
              </a:rPr>
            </a:br>
            <a:endParaRPr lang="en-IN" dirty="0">
              <a:latin typeface="Nunito Sans" charset="0"/>
            </a:endParaRPr>
          </a:p>
        </p:txBody>
      </p:sp>
      <p:sp>
        <p:nvSpPr>
          <p:cNvPr id="28674" name="AutoShape 2" descr="Image result for &quot;Start with the buyer persona&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57346" name="AutoShape 2" descr="Image result for &quot;Keep your phone in your pocket&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 name="Picture 2" descr="Image result for Understanding different companys requirements"/>
          <p:cNvPicPr>
            <a:picLocks noChangeAspect="1" noChangeArrowheads="1"/>
          </p:cNvPicPr>
          <p:nvPr/>
        </p:nvPicPr>
        <p:blipFill>
          <a:blip r:embed="rId4" cstate="print"/>
          <a:srcRect/>
          <a:stretch>
            <a:fillRect/>
          </a:stretch>
        </p:blipFill>
        <p:spPr bwMode="auto">
          <a:xfrm>
            <a:off x="2567608" y="1700808"/>
            <a:ext cx="6888088" cy="3942679"/>
          </a:xfrm>
          <a:prstGeom prst="rect">
            <a:avLst/>
          </a:prstGeom>
          <a:noFill/>
        </p:spPr>
      </p:pic>
    </p:spTree>
    <p:extLst>
      <p:ext uri="{BB962C8B-B14F-4D97-AF65-F5344CB8AC3E}">
        <p14:creationId xmlns:p14="http://schemas.microsoft.com/office/powerpoint/2010/main" xmlns="" val="424866761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479376" y="119675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2" name="AutoShape 2"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4" name="AutoShape 4"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722" name="AutoShape 2" descr="Image result for The Seven Deadly Sins, Customer Centric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724" name="AutoShape 4" descr="Image result for The Seven Deadly Sins, Customer Centric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itle 7"/>
          <p:cNvSpPr>
            <a:spLocks noGrp="1"/>
          </p:cNvSpPr>
          <p:nvPr>
            <p:ph type="ctrTitle"/>
          </p:nvPr>
        </p:nvSpPr>
        <p:spPr>
          <a:xfrm>
            <a:off x="911424" y="0"/>
            <a:ext cx="10363200" cy="1470025"/>
          </a:xfrm>
        </p:spPr>
        <p:txBody>
          <a:bodyPr/>
          <a:lstStyle/>
          <a:p>
            <a:r>
              <a:rPr lang="en-US" dirty="0" smtClean="0">
                <a:latin typeface="Nunito Sans" charset="0"/>
              </a:rPr>
              <a:t>Digitizing Career Portfolio </a:t>
            </a:r>
            <a:br>
              <a:rPr lang="en-US" dirty="0" smtClean="0">
                <a:latin typeface="Nunito Sans" charset="0"/>
              </a:rPr>
            </a:br>
            <a:endParaRPr lang="en-IN" dirty="0">
              <a:latin typeface="Nunito Sans"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28674" name="AutoShape 2" descr="Image result for &quot;Start with the buyer persona&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 name="AutoShape 2" descr="Image result for &quot;Digitizing&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55299" name="Picture 3" descr="C:\Users\TEMP.FOCUS.001\Desktop\download.jpg"/>
          <p:cNvPicPr>
            <a:picLocks noChangeAspect="1" noChangeArrowheads="1"/>
          </p:cNvPicPr>
          <p:nvPr/>
        </p:nvPicPr>
        <p:blipFill>
          <a:blip r:embed="rId4" cstate="print"/>
          <a:srcRect/>
          <a:stretch>
            <a:fillRect/>
          </a:stretch>
        </p:blipFill>
        <p:spPr bwMode="auto">
          <a:xfrm>
            <a:off x="2279576" y="1412776"/>
            <a:ext cx="7327016" cy="4608512"/>
          </a:xfrm>
          <a:prstGeom prst="rect">
            <a:avLst/>
          </a:prstGeom>
          <a:noFill/>
        </p:spPr>
      </p:pic>
      <p:pic>
        <p:nvPicPr>
          <p:cNvPr id="55301" name="Picture 5" descr="Image result for &quot;Career Portfolio&quot;"/>
          <p:cNvPicPr>
            <a:picLocks noChangeAspect="1" noChangeArrowheads="1"/>
          </p:cNvPicPr>
          <p:nvPr/>
        </p:nvPicPr>
        <p:blipFill>
          <a:blip r:embed="rId5" cstate="print"/>
          <a:srcRect/>
          <a:stretch>
            <a:fillRect/>
          </a:stretch>
        </p:blipFill>
        <p:spPr bwMode="auto">
          <a:xfrm>
            <a:off x="0" y="4005064"/>
            <a:ext cx="5390820" cy="2852936"/>
          </a:xfrm>
          <a:prstGeom prst="rect">
            <a:avLst/>
          </a:prstGeom>
          <a:noFill/>
        </p:spPr>
      </p:pic>
    </p:spTree>
    <p:extLst>
      <p:ext uri="{BB962C8B-B14F-4D97-AF65-F5344CB8AC3E}">
        <p14:creationId xmlns:p14="http://schemas.microsoft.com/office/powerpoint/2010/main" xmlns="" val="424866761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479376" y="119675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2" name="AutoShape 2"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4" name="AutoShape 4"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722" name="AutoShape 2" descr="Image result for The Seven Deadly Sins, Customer Centric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724" name="AutoShape 4" descr="Image result for The Seven Deadly Sins, Customer Centric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28674" name="AutoShape 2" descr="Image result for &quot;Start with the buyer persona&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0482" name="AutoShape 2" descr="Image result for No Gossip or Eavesdropp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63492" name="AutoShape 4" descr="Image result for &quot;Hands Hygiene&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4" name="Title 13"/>
          <p:cNvSpPr>
            <a:spLocks noGrp="1"/>
          </p:cNvSpPr>
          <p:nvPr>
            <p:ph type="ctrTitle"/>
          </p:nvPr>
        </p:nvSpPr>
        <p:spPr>
          <a:xfrm>
            <a:off x="0" y="0"/>
            <a:ext cx="10363200" cy="1470025"/>
          </a:xfrm>
        </p:spPr>
        <p:txBody>
          <a:bodyPr/>
          <a:lstStyle/>
          <a:p>
            <a:pPr algn="l"/>
            <a:r>
              <a:rPr lang="en-US" dirty="0" smtClean="0"/>
              <a:t>Resume 1.2</a:t>
            </a:r>
            <a:endParaRPr lang="en-US" dirty="0"/>
          </a:p>
        </p:txBody>
      </p:sp>
    </p:spTree>
    <p:extLst>
      <p:ext uri="{BB962C8B-B14F-4D97-AF65-F5344CB8AC3E}">
        <p14:creationId xmlns:p14="http://schemas.microsoft.com/office/powerpoint/2010/main" xmlns="" val="424866761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551384" y="47667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7" name="Content Placeholder 3"/>
          <p:cNvSpPr txBox="1">
            <a:spLocks/>
          </p:cNvSpPr>
          <p:nvPr/>
        </p:nvSpPr>
        <p:spPr>
          <a:xfrm>
            <a:off x="407368" y="1412776"/>
            <a:ext cx="8001000" cy="2362199"/>
          </a:xfrm>
          <a:prstGeom prst="rect">
            <a:avLst/>
          </a:prstGeom>
        </p:spPr>
        <p:txBody>
          <a:bodyPr>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solidFill>
                <a:schemeClr val="tx1"/>
              </a:solidFill>
              <a:effectLst/>
              <a:uLnTx/>
              <a:uFillTx/>
              <a:latin typeface="Gill Sans MT" pitchFamily="34" charset="0"/>
              <a:ea typeface="+mn-ea"/>
              <a:cs typeface="+mn-cs"/>
            </a:endParaRPr>
          </a:p>
        </p:txBody>
      </p:sp>
      <p:sp>
        <p:nvSpPr>
          <p:cNvPr id="8" name="Content Placeholder 2"/>
          <p:cNvSpPr txBox="1">
            <a:spLocks/>
          </p:cNvSpPr>
          <p:nvPr/>
        </p:nvSpPr>
        <p:spPr>
          <a:xfrm>
            <a:off x="551384" y="692696"/>
            <a:ext cx="10441160" cy="685800"/>
          </a:xfrm>
          <a:prstGeom prst="rect">
            <a:avLst/>
          </a:prstGeom>
        </p:spPr>
        <p:txBody>
          <a:bodyPr vert="horz" lIns="91440" tIns="45720" rIns="91440" bIns="45720" rtlCol="0">
            <a:normAutofit lnSpcReduction="10000"/>
          </a:bodyPr>
          <a:lstStyle/>
          <a:p>
            <a:pPr marL="342900" indent="-342900">
              <a:spcBef>
                <a:spcPct val="20000"/>
              </a:spcBef>
              <a:defRPr/>
            </a:pPr>
            <a:r>
              <a:rPr kumimoji="0" lang="en-US" sz="4000" b="0" i="0" u="none" strike="noStrike" kern="1200" cap="none" spc="0" normalizeH="0" noProof="0" dirty="0" smtClean="0">
                <a:ln>
                  <a:noFill/>
                </a:ln>
                <a:solidFill>
                  <a:schemeClr val="tx1">
                    <a:lumMod val="65000"/>
                    <a:lumOff val="35000"/>
                  </a:schemeClr>
                </a:solidFill>
                <a:effectLst/>
                <a:uLnTx/>
                <a:uFillTx/>
                <a:latin typeface="Nunito Sans" charset="0"/>
              </a:rPr>
              <a:t>RECAP ANYONE ?</a:t>
            </a:r>
            <a:endParaRPr lang="en-US" sz="4000" dirty="0" smtClean="0">
              <a:solidFill>
                <a:schemeClr val="tx1">
                  <a:lumMod val="65000"/>
                  <a:lumOff val="35000"/>
                </a:schemeClr>
              </a:solidFill>
              <a:latin typeface="Nunito Sans" charset="0"/>
            </a:endParaRP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endParaRPr lang="en-US" baseline="0" dirty="0" smtClean="0">
              <a:solidFill>
                <a:schemeClr val="bg2">
                  <a:lumMod val="25000"/>
                </a:schemeClr>
              </a:solidFill>
              <a:latin typeface="Gill Sans MT" pitchFamily="34" charset="0"/>
            </a:endParaRPr>
          </a:p>
          <a:p>
            <a:pPr marL="342900" marR="0" lvl="0" indent="-342900" defTabSz="914400" rtl="0" eaLnBrk="1" fontAlgn="auto" latinLnBrk="0" hangingPunct="1">
              <a:lnSpc>
                <a:spcPct val="100000"/>
              </a:lnSpc>
              <a:spcBef>
                <a:spcPct val="20000"/>
              </a:spcBef>
              <a:spcAft>
                <a:spcPts val="0"/>
              </a:spcAft>
              <a:buClrTx/>
              <a:buSzTx/>
              <a:tabLst/>
              <a:defRPr/>
            </a:pPr>
            <a:endParaRPr lang="en-US" baseline="0" dirty="0" smtClean="0">
              <a:solidFill>
                <a:schemeClr val="bg2">
                  <a:lumMod val="25000"/>
                </a:schemeClr>
              </a:solidFill>
              <a:latin typeface="Gill Sans MT" pitchFamily="34" charset="0"/>
            </a:endParaRPr>
          </a:p>
          <a:p>
            <a:pPr marL="342900" marR="0" lvl="0" indent="-342900" defTabSz="914400" rtl="0" eaLnBrk="1" fontAlgn="auto" latinLnBrk="0" hangingPunct="1">
              <a:lnSpc>
                <a:spcPct val="100000"/>
              </a:lnSpc>
              <a:spcBef>
                <a:spcPct val="20000"/>
              </a:spcBef>
              <a:spcAft>
                <a:spcPts val="0"/>
              </a:spcAft>
              <a:buClrTx/>
              <a:buSzTx/>
              <a:buFontTx/>
              <a:buChar char="-"/>
              <a:tabLst/>
              <a:defRPr/>
            </a:pPr>
            <a:endParaRPr lang="en-US" baseline="0" dirty="0" smtClean="0">
              <a:solidFill>
                <a:srgbClr val="FF0000"/>
              </a:solidFill>
              <a:latin typeface="Gill Sans MT" pitchFamily="34" charset="0"/>
            </a:endParaRPr>
          </a:p>
          <a:p>
            <a:pPr marL="342900" marR="0" lvl="0" indent="-342900" defTabSz="914400" rtl="0" eaLnBrk="1" fontAlgn="auto" latinLnBrk="0" hangingPunct="1">
              <a:lnSpc>
                <a:spcPct val="100000"/>
              </a:lnSpc>
              <a:spcBef>
                <a:spcPct val="20000"/>
              </a:spcBef>
              <a:spcAft>
                <a:spcPts val="0"/>
              </a:spcAft>
              <a:buClrTx/>
              <a:buSzTx/>
              <a:buFontTx/>
              <a:buChar char="-"/>
              <a:tabLst/>
              <a:defRPr/>
            </a:pPr>
            <a:endParaRPr lang="en-US" baseline="0" dirty="0" smtClean="0">
              <a:solidFill>
                <a:schemeClr val="bg2">
                  <a:lumMod val="25000"/>
                </a:schemeClr>
              </a:solidFill>
              <a:latin typeface="Gill Sans MT" pitchFamily="34" charset="0"/>
            </a:endParaRPr>
          </a:p>
          <a:p>
            <a:pPr marL="342900" lvl="0" indent="-342900" algn="ctr">
              <a:spcBef>
                <a:spcPct val="20000"/>
              </a:spcBef>
              <a:defRPr/>
            </a:pPr>
            <a:endParaRPr lang="en-US" sz="5400" dirty="0" smtClean="0">
              <a:solidFill>
                <a:schemeClr val="bg2">
                  <a:lumMod val="25000"/>
                </a:schemeClr>
              </a:solidFill>
              <a:latin typeface="Bebas Neue Bold" pitchFamily="34" charset="0"/>
            </a:endParaRPr>
          </a:p>
          <a:p>
            <a:pPr marL="342900" lvl="0" indent="-342900" algn="ctr">
              <a:spcBef>
                <a:spcPct val="20000"/>
              </a:spcBef>
              <a:defRPr/>
            </a:pPr>
            <a:endParaRPr lang="en-IN" sz="5400" dirty="0" smtClean="0">
              <a:solidFill>
                <a:schemeClr val="bg2">
                  <a:lumMod val="25000"/>
                </a:schemeClr>
              </a:solidFill>
              <a:latin typeface="Bebas Neue Bold" pitchFamily="34" charset="0"/>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3200" b="0" i="0" u="none" strike="noStrike" kern="1200" cap="none" spc="0" normalizeH="0" baseline="0" noProof="0" dirty="0">
              <a:ln>
                <a:noFill/>
              </a:ln>
              <a:solidFill>
                <a:schemeClr val="bg2">
                  <a:lumMod val="25000"/>
                </a:schemeClr>
              </a:solidFill>
              <a:effectLst/>
              <a:uLnTx/>
              <a:uFillTx/>
              <a:latin typeface="Bebas Neue Bold" pitchFamily="34" charset="0"/>
              <a:ea typeface="+mn-ea"/>
              <a:cs typeface="+mn-cs"/>
            </a:endParaRPr>
          </a:p>
        </p:txBody>
      </p:sp>
    </p:spTree>
    <p:extLst>
      <p:ext uri="{BB962C8B-B14F-4D97-AF65-F5344CB8AC3E}">
        <p14:creationId xmlns:p14="http://schemas.microsoft.com/office/powerpoint/2010/main" xmlns="" val="370754445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0" y="620688"/>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7" name="Content Placeholder 3"/>
          <p:cNvSpPr txBox="1">
            <a:spLocks/>
          </p:cNvSpPr>
          <p:nvPr/>
        </p:nvSpPr>
        <p:spPr>
          <a:xfrm>
            <a:off x="407368" y="764704"/>
            <a:ext cx="8001000" cy="6093296"/>
          </a:xfrm>
          <a:prstGeom prst="rect">
            <a:avLst/>
          </a:prstGeom>
        </p:spPr>
        <p:txBody>
          <a:bodyPr>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solidFill>
                <a:schemeClr val="tx1"/>
              </a:solidFill>
              <a:effectLst/>
              <a:uLnTx/>
              <a:uFillTx/>
              <a:latin typeface="Gill Sans MT" pitchFamily="34" charset="0"/>
              <a:ea typeface="+mn-ea"/>
              <a:cs typeface="+mn-cs"/>
            </a:endParaRPr>
          </a:p>
        </p:txBody>
      </p:sp>
      <p:sp>
        <p:nvSpPr>
          <p:cNvPr id="8" name="Content Placeholder 2"/>
          <p:cNvSpPr txBox="1">
            <a:spLocks/>
          </p:cNvSpPr>
          <p:nvPr/>
        </p:nvSpPr>
        <p:spPr>
          <a:xfrm>
            <a:off x="839416" y="0"/>
            <a:ext cx="10441160" cy="692696"/>
          </a:xfrm>
          <a:prstGeom prst="rect">
            <a:avLst/>
          </a:prstGeom>
        </p:spPr>
        <p:txBody>
          <a:bodyPr vert="horz" lIns="91440" tIns="45720" rIns="91440" bIns="45720" rtlCol="0">
            <a:normAutofit lnSpcReduction="10000"/>
          </a:bodyPr>
          <a:lstStyle/>
          <a:p>
            <a:pPr marL="342900" indent="-342900" algn="ctr">
              <a:spcBef>
                <a:spcPct val="20000"/>
              </a:spcBef>
              <a:defRPr/>
            </a:pPr>
            <a:r>
              <a:rPr kumimoji="0" lang="en-US" sz="4000" b="0" i="0" u="none" strike="noStrike" kern="1200" cap="none" spc="0" normalizeH="0" noProof="0" dirty="0" smtClean="0">
                <a:ln>
                  <a:noFill/>
                </a:ln>
                <a:solidFill>
                  <a:schemeClr val="tx1">
                    <a:lumMod val="65000"/>
                    <a:lumOff val="35000"/>
                  </a:schemeClr>
                </a:solidFill>
                <a:effectLst/>
                <a:uLnTx/>
                <a:uFillTx/>
                <a:latin typeface="Nunito Sans" charset="0"/>
              </a:rPr>
              <a:t>RECAP ANYONE ?</a:t>
            </a:r>
            <a:endParaRPr lang="en-US" sz="4000" dirty="0" smtClean="0">
              <a:solidFill>
                <a:schemeClr val="tx1">
                  <a:lumMod val="65000"/>
                  <a:lumOff val="35000"/>
                </a:schemeClr>
              </a:solidFill>
              <a:latin typeface="Nunito Sans" charset="0"/>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n-US" baseline="0" dirty="0" smtClean="0">
              <a:solidFill>
                <a:schemeClr val="bg2">
                  <a:lumMod val="25000"/>
                </a:schemeClr>
              </a:solidFill>
              <a:latin typeface="Gill Sans MT" pitchFamily="34" charset="0"/>
            </a:endParaRPr>
          </a:p>
          <a:p>
            <a:pPr marL="342900" marR="0" lvl="0" indent="-342900" algn="ctr" defTabSz="914400" rtl="0" eaLnBrk="1" fontAlgn="auto" latinLnBrk="0" hangingPunct="1">
              <a:lnSpc>
                <a:spcPct val="100000"/>
              </a:lnSpc>
              <a:spcBef>
                <a:spcPct val="20000"/>
              </a:spcBef>
              <a:spcAft>
                <a:spcPts val="0"/>
              </a:spcAft>
              <a:buClrTx/>
              <a:buSzTx/>
              <a:tabLst/>
              <a:defRPr/>
            </a:pPr>
            <a:endParaRPr lang="en-US" baseline="0" dirty="0" smtClean="0">
              <a:solidFill>
                <a:schemeClr val="bg2">
                  <a:lumMod val="25000"/>
                </a:schemeClr>
              </a:solidFill>
              <a:latin typeface="Gill Sans MT" pitchFamily="34" charset="0"/>
            </a:endParaRPr>
          </a:p>
          <a:p>
            <a:pPr marL="342900" marR="0" lvl="0" indent="-342900" algn="ctr" defTabSz="914400" rtl="0" eaLnBrk="1" fontAlgn="auto" latinLnBrk="0" hangingPunct="1">
              <a:lnSpc>
                <a:spcPct val="100000"/>
              </a:lnSpc>
              <a:spcBef>
                <a:spcPct val="20000"/>
              </a:spcBef>
              <a:spcAft>
                <a:spcPts val="0"/>
              </a:spcAft>
              <a:buClrTx/>
              <a:buSzTx/>
              <a:buFontTx/>
              <a:buChar char="-"/>
              <a:tabLst/>
              <a:defRPr/>
            </a:pPr>
            <a:endParaRPr lang="en-US" baseline="0" dirty="0" smtClean="0">
              <a:solidFill>
                <a:srgbClr val="FF0000"/>
              </a:solidFill>
              <a:latin typeface="Gill Sans MT" pitchFamily="34" charset="0"/>
            </a:endParaRPr>
          </a:p>
          <a:p>
            <a:pPr marL="342900" marR="0" lvl="0" indent="-342900" algn="ctr" defTabSz="914400" rtl="0" eaLnBrk="1" fontAlgn="auto" latinLnBrk="0" hangingPunct="1">
              <a:lnSpc>
                <a:spcPct val="100000"/>
              </a:lnSpc>
              <a:spcBef>
                <a:spcPct val="20000"/>
              </a:spcBef>
              <a:spcAft>
                <a:spcPts val="0"/>
              </a:spcAft>
              <a:buClrTx/>
              <a:buSzTx/>
              <a:buFontTx/>
              <a:buChar char="-"/>
              <a:tabLst/>
              <a:defRPr/>
            </a:pPr>
            <a:endParaRPr lang="en-US" baseline="0" dirty="0" smtClean="0">
              <a:solidFill>
                <a:schemeClr val="bg2">
                  <a:lumMod val="25000"/>
                </a:schemeClr>
              </a:solidFill>
              <a:latin typeface="Gill Sans MT" pitchFamily="34" charset="0"/>
            </a:endParaRPr>
          </a:p>
          <a:p>
            <a:pPr marL="342900" lvl="0" indent="-342900" algn="ctr">
              <a:spcBef>
                <a:spcPct val="20000"/>
              </a:spcBef>
              <a:defRPr/>
            </a:pPr>
            <a:endParaRPr lang="en-US" sz="5400" dirty="0" smtClean="0">
              <a:solidFill>
                <a:schemeClr val="bg2">
                  <a:lumMod val="25000"/>
                </a:schemeClr>
              </a:solidFill>
              <a:latin typeface="Bebas Neue Bold" pitchFamily="34" charset="0"/>
            </a:endParaRPr>
          </a:p>
          <a:p>
            <a:pPr marL="342900" lvl="0" indent="-342900" algn="ctr">
              <a:spcBef>
                <a:spcPct val="20000"/>
              </a:spcBef>
              <a:defRPr/>
            </a:pPr>
            <a:endParaRPr lang="en-IN" sz="5400" dirty="0" smtClean="0">
              <a:solidFill>
                <a:schemeClr val="bg2">
                  <a:lumMod val="25000"/>
                </a:schemeClr>
              </a:solidFill>
              <a:latin typeface="Bebas Neue Bold" pitchFamily="34" charset="0"/>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3200" b="0" i="0" u="none" strike="noStrike" kern="1200" cap="none" spc="0" normalizeH="0" baseline="0" noProof="0" dirty="0">
              <a:ln>
                <a:noFill/>
              </a:ln>
              <a:solidFill>
                <a:schemeClr val="bg2">
                  <a:lumMod val="25000"/>
                </a:schemeClr>
              </a:solidFill>
              <a:effectLst/>
              <a:uLnTx/>
              <a:uFillTx/>
              <a:latin typeface="Bebas Neue Bold" pitchFamily="34" charset="0"/>
              <a:ea typeface="+mn-ea"/>
              <a:cs typeface="+mn-cs"/>
            </a:endParaRPr>
          </a:p>
        </p:txBody>
      </p:sp>
      <p:sp>
        <p:nvSpPr>
          <p:cNvPr id="15" name="TextBox 14"/>
          <p:cNvSpPr txBox="1"/>
          <p:nvPr/>
        </p:nvSpPr>
        <p:spPr>
          <a:xfrm>
            <a:off x="407368" y="692696"/>
            <a:ext cx="11305256" cy="4524315"/>
          </a:xfrm>
          <a:prstGeom prst="rect">
            <a:avLst/>
          </a:prstGeom>
          <a:noFill/>
        </p:spPr>
        <p:txBody>
          <a:bodyPr wrap="square" rtlCol="0">
            <a:spAutoFit/>
          </a:bodyPr>
          <a:lstStyle/>
          <a:p>
            <a:pPr>
              <a:lnSpc>
                <a:spcPct val="150000"/>
              </a:lnSpc>
            </a:pPr>
            <a:r>
              <a:rPr lang="en-US" sz="2400" dirty="0" smtClean="0">
                <a:latin typeface="Nunito Sans" charset="0"/>
              </a:rPr>
              <a:t>Types of Resume:</a:t>
            </a:r>
          </a:p>
          <a:p>
            <a:pPr>
              <a:lnSpc>
                <a:spcPct val="150000"/>
              </a:lnSpc>
              <a:buFont typeface="Arial" pitchFamily="34" charset="0"/>
              <a:buChar char="•"/>
            </a:pPr>
            <a:r>
              <a:rPr lang="en-IN" sz="2400" dirty="0" smtClean="0">
                <a:latin typeface="Nunito Sans" charset="0"/>
              </a:rPr>
              <a:t>Chronological</a:t>
            </a:r>
          </a:p>
          <a:p>
            <a:pPr>
              <a:lnSpc>
                <a:spcPct val="150000"/>
              </a:lnSpc>
              <a:buFont typeface="Arial" pitchFamily="34" charset="0"/>
              <a:buChar char="•"/>
            </a:pPr>
            <a:r>
              <a:rPr lang="en-IN" sz="2400" dirty="0" smtClean="0">
                <a:latin typeface="Nunito Sans" charset="0"/>
              </a:rPr>
              <a:t>Functional</a:t>
            </a:r>
            <a:endParaRPr lang="en-US" sz="2400" dirty="0" smtClean="0">
              <a:latin typeface="Nunito Sans" charset="0"/>
            </a:endParaRPr>
          </a:p>
          <a:p>
            <a:pPr>
              <a:lnSpc>
                <a:spcPct val="150000"/>
              </a:lnSpc>
              <a:buFont typeface="Arial" pitchFamily="34" charset="0"/>
              <a:buChar char="•"/>
            </a:pPr>
            <a:r>
              <a:rPr lang="en-IN" sz="2400" dirty="0" smtClean="0">
                <a:latin typeface="Nunito Sans" charset="0"/>
              </a:rPr>
              <a:t>Combination </a:t>
            </a:r>
          </a:p>
          <a:p>
            <a:pPr>
              <a:lnSpc>
                <a:spcPct val="150000"/>
              </a:lnSpc>
              <a:buFont typeface="Arial" pitchFamily="34" charset="0"/>
              <a:buChar char="•"/>
            </a:pPr>
            <a:r>
              <a:rPr lang="en-IN" sz="2400" dirty="0" smtClean="0">
                <a:latin typeface="Nunito Sans" charset="0"/>
              </a:rPr>
              <a:t>Targeted</a:t>
            </a:r>
          </a:p>
          <a:p>
            <a:pPr>
              <a:lnSpc>
                <a:spcPct val="150000"/>
              </a:lnSpc>
            </a:pPr>
            <a:r>
              <a:rPr lang="en-US" sz="2400" dirty="0" smtClean="0">
                <a:latin typeface="Nunito Sans" charset="0"/>
              </a:rPr>
              <a:t>Layout</a:t>
            </a:r>
          </a:p>
          <a:p>
            <a:pPr>
              <a:lnSpc>
                <a:spcPct val="150000"/>
              </a:lnSpc>
            </a:pPr>
            <a:r>
              <a:rPr lang="en-US" sz="2400" dirty="0" smtClean="0">
                <a:latin typeface="Nunito Sans" charset="0"/>
              </a:rPr>
              <a:t>Understanding different company’s requirements</a:t>
            </a:r>
          </a:p>
          <a:p>
            <a:pPr>
              <a:lnSpc>
                <a:spcPct val="150000"/>
              </a:lnSpc>
            </a:pPr>
            <a:r>
              <a:rPr lang="en-US" sz="2400" dirty="0" smtClean="0">
                <a:latin typeface="Nunito Sans" charset="0"/>
              </a:rPr>
              <a:t>Digitizing career portfolio</a:t>
            </a:r>
          </a:p>
        </p:txBody>
      </p:sp>
    </p:spTree>
    <p:extLst>
      <p:ext uri="{BB962C8B-B14F-4D97-AF65-F5344CB8AC3E}">
        <p14:creationId xmlns:p14="http://schemas.microsoft.com/office/powerpoint/2010/main" xmlns="" val="370754445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 xmlns:a16="http://schemas.microsoft.com/office/drawing/2014/main" id="{D71EE1CC-5860-4236-A6FD-56296450190E}"/>
              </a:ext>
            </a:extLst>
          </p:cNvPr>
          <p:cNvPicPr>
            <a:picLocks noChangeAspect="1"/>
          </p:cNvPicPr>
          <p:nvPr/>
        </p:nvPicPr>
        <p:blipFill>
          <a:blip r:embed="rId3" cstate="print">
            <a:extLst>
              <a:ext uri="{28A0092B-C50C-407E-A947-70E740481C1C}">
                <a14:useLocalDpi xmlns:a14="http://schemas.microsoft.com/office/drawing/2010/main" xmlns=""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xmlns="" val="312413667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263352" y="620688"/>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2" name="AutoShape 2" descr="Image result for &quot;Product Description&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73730" name="Picture 2" descr="Image result for &quot;Resume GIF&quot;"/>
          <p:cNvPicPr>
            <a:picLocks noChangeAspect="1" noChangeArrowheads="1"/>
          </p:cNvPicPr>
          <p:nvPr/>
        </p:nvPicPr>
        <p:blipFill>
          <a:blip r:embed="rId4" cstate="print"/>
          <a:srcRect/>
          <a:stretch>
            <a:fillRect/>
          </a:stretch>
        </p:blipFill>
        <p:spPr bwMode="auto">
          <a:xfrm>
            <a:off x="839416" y="764704"/>
            <a:ext cx="10560496" cy="5280253"/>
          </a:xfrm>
          <a:prstGeom prst="rect">
            <a:avLst/>
          </a:prstGeom>
          <a:noFill/>
        </p:spPr>
      </p:pic>
    </p:spTree>
    <p:extLst>
      <p:ext uri="{BB962C8B-B14F-4D97-AF65-F5344CB8AC3E}">
        <p14:creationId xmlns:p14="http://schemas.microsoft.com/office/powerpoint/2010/main" xmlns="" val="370754445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 xmlns:a16="http://schemas.microsoft.com/office/drawing/2014/main" id="{FC4BA18A-B0F2-4D62-9B28-7B486D4C70CF}"/>
              </a:ext>
            </a:extLst>
          </p:cNvPr>
          <p:cNvSpPr txBox="1"/>
          <p:nvPr/>
        </p:nvSpPr>
        <p:spPr>
          <a:xfrm>
            <a:off x="0" y="0"/>
            <a:ext cx="12192000" cy="3785652"/>
          </a:xfrm>
          <a:prstGeom prst="rect">
            <a:avLst/>
          </a:prstGeom>
          <a:noFill/>
        </p:spPr>
        <p:txBody>
          <a:bodyPr wrap="square" rtlCol="0">
            <a:spAutoFit/>
          </a:bodyPr>
          <a:lstStyle/>
          <a:p>
            <a:pPr algn="ctr">
              <a:lnSpc>
                <a:spcPct val="150000"/>
              </a:lnSpc>
            </a:pPr>
            <a:r>
              <a:rPr lang="en-US" sz="4000" dirty="0" smtClean="0">
                <a:latin typeface="Nunito Sans" charset="0"/>
              </a:rPr>
              <a:t>Types of Resume</a:t>
            </a:r>
          </a:p>
          <a:p>
            <a:pPr algn="ctr">
              <a:lnSpc>
                <a:spcPct val="150000"/>
              </a:lnSpc>
            </a:pPr>
            <a:r>
              <a:rPr lang="en-US" sz="4000" dirty="0" smtClean="0">
                <a:latin typeface="Nunito Sans" charset="0"/>
              </a:rPr>
              <a:t>Layout</a:t>
            </a:r>
          </a:p>
          <a:p>
            <a:pPr algn="ctr">
              <a:lnSpc>
                <a:spcPct val="150000"/>
              </a:lnSpc>
            </a:pPr>
            <a:r>
              <a:rPr lang="en-US" sz="4000" dirty="0" smtClean="0">
                <a:latin typeface="Nunito Sans" charset="0"/>
              </a:rPr>
              <a:t>Understanding different company’s requirements</a:t>
            </a:r>
          </a:p>
          <a:p>
            <a:pPr algn="ctr">
              <a:lnSpc>
                <a:spcPct val="150000"/>
              </a:lnSpc>
            </a:pPr>
            <a:r>
              <a:rPr lang="en-US" sz="4000" dirty="0" smtClean="0">
                <a:latin typeface="Nunito Sans" charset="0"/>
              </a:rPr>
              <a:t>Digitizing career portfolio</a:t>
            </a:r>
          </a:p>
        </p:txBody>
      </p:sp>
      <p:sp>
        <p:nvSpPr>
          <p:cNvPr id="10" name="Rectangle 9">
            <a:extLst>
              <a:ext uri="{FF2B5EF4-FFF2-40B4-BE49-F238E27FC236}">
                <a16:creationId xmlns="" xmlns:a16="http://schemas.microsoft.com/office/drawing/2014/main" id="{82037F44-B579-465E-912D-7578628D7D24}"/>
              </a:ext>
            </a:extLst>
          </p:cNvPr>
          <p:cNvSpPr/>
          <p:nvPr/>
        </p:nvSpPr>
        <p:spPr>
          <a:xfrm>
            <a:off x="551384" y="371703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2" name="AutoShape 2" descr="Image result for &quot;Product Description&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xmlns="" val="370754445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 xmlns:a16="http://schemas.microsoft.com/office/drawing/2014/main" id="{FC4BA18A-B0F2-4D62-9B28-7B486D4C70CF}"/>
              </a:ext>
            </a:extLst>
          </p:cNvPr>
          <p:cNvSpPr txBox="1"/>
          <p:nvPr/>
        </p:nvSpPr>
        <p:spPr>
          <a:xfrm>
            <a:off x="1055440" y="476672"/>
            <a:ext cx="10160892" cy="938719"/>
          </a:xfrm>
          <a:prstGeom prst="rect">
            <a:avLst/>
          </a:prstGeom>
          <a:noFill/>
        </p:spPr>
        <p:txBody>
          <a:bodyPr wrap="square" rtlCol="0">
            <a:spAutoFit/>
          </a:bodyPr>
          <a:lstStyle/>
          <a:p>
            <a:pPr algn="ctr">
              <a:lnSpc>
                <a:spcPct val="150000"/>
              </a:lnSpc>
            </a:pPr>
            <a:r>
              <a:rPr lang="en-US" sz="4000" dirty="0" smtClean="0">
                <a:latin typeface="Nunito Sans" charset="0"/>
              </a:rPr>
              <a:t>Types of Resume</a:t>
            </a:r>
          </a:p>
        </p:txBody>
      </p:sp>
      <p:sp>
        <p:nvSpPr>
          <p:cNvPr id="10" name="Rectangle 9">
            <a:extLst>
              <a:ext uri="{FF2B5EF4-FFF2-40B4-BE49-F238E27FC236}">
                <a16:creationId xmlns="" xmlns:a16="http://schemas.microsoft.com/office/drawing/2014/main" id="{82037F44-B579-465E-912D-7578628D7D24}"/>
              </a:ext>
            </a:extLst>
          </p:cNvPr>
          <p:cNvSpPr/>
          <p:nvPr/>
        </p:nvSpPr>
        <p:spPr>
          <a:xfrm>
            <a:off x="623392" y="126876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2" name="AutoShape 2" descr="Image result for &quot;Product Description&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 name="Picture 2" descr="Image result for Types of Resume Funny GIF"/>
          <p:cNvPicPr>
            <a:picLocks noChangeAspect="1" noChangeArrowheads="1"/>
          </p:cNvPicPr>
          <p:nvPr/>
        </p:nvPicPr>
        <p:blipFill>
          <a:blip r:embed="rId4" cstate="print"/>
          <a:srcRect/>
          <a:stretch>
            <a:fillRect/>
          </a:stretch>
        </p:blipFill>
        <p:spPr bwMode="auto">
          <a:xfrm>
            <a:off x="2207568" y="1412776"/>
            <a:ext cx="7896200" cy="4421872"/>
          </a:xfrm>
          <a:prstGeom prst="rect">
            <a:avLst/>
          </a:prstGeom>
          <a:noFill/>
        </p:spPr>
      </p:pic>
    </p:spTree>
    <p:extLst>
      <p:ext uri="{BB962C8B-B14F-4D97-AF65-F5344CB8AC3E}">
        <p14:creationId xmlns:p14="http://schemas.microsoft.com/office/powerpoint/2010/main" xmlns="" val="370754445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479376" y="1052736"/>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57346" name="AutoShape 2" descr="Image result for &quot;Quotes about Analytical&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34"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4818" name="AutoShape 2" descr="Image result for &quot;Customer Centric&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9" name="Title 8"/>
          <p:cNvSpPr>
            <a:spLocks noGrp="1"/>
          </p:cNvSpPr>
          <p:nvPr>
            <p:ph type="ctrTitle"/>
          </p:nvPr>
        </p:nvSpPr>
        <p:spPr>
          <a:xfrm>
            <a:off x="911424" y="0"/>
            <a:ext cx="10363200" cy="1470025"/>
          </a:xfrm>
        </p:spPr>
        <p:txBody>
          <a:bodyPr/>
          <a:lstStyle/>
          <a:p>
            <a:r>
              <a:rPr lang="en-IN" dirty="0" smtClean="0">
                <a:latin typeface="Nunito Sans" charset="0"/>
              </a:rPr>
              <a:t>Chronological</a:t>
            </a:r>
            <a:endParaRPr lang="en-IN" dirty="0">
              <a:latin typeface="Nunito Sans" charset="0"/>
            </a:endParaRPr>
          </a:p>
        </p:txBody>
      </p:sp>
      <p:pic>
        <p:nvPicPr>
          <p:cNvPr id="2" name="Picture 2" descr="Image result for &quot;Chronological&quot;"/>
          <p:cNvPicPr>
            <a:picLocks noChangeAspect="1" noChangeArrowheads="1"/>
          </p:cNvPicPr>
          <p:nvPr/>
        </p:nvPicPr>
        <p:blipFill>
          <a:blip r:embed="rId4" cstate="print"/>
          <a:srcRect/>
          <a:stretch>
            <a:fillRect/>
          </a:stretch>
        </p:blipFill>
        <p:spPr bwMode="auto">
          <a:xfrm>
            <a:off x="2135560" y="1268760"/>
            <a:ext cx="7843729" cy="4392488"/>
          </a:xfrm>
          <a:prstGeom prst="rect">
            <a:avLst/>
          </a:prstGeom>
          <a:noFill/>
        </p:spPr>
      </p:pic>
    </p:spTree>
    <p:extLst>
      <p:ext uri="{BB962C8B-B14F-4D97-AF65-F5344CB8AC3E}">
        <p14:creationId xmlns:p14="http://schemas.microsoft.com/office/powerpoint/2010/main" xmlns="" val="370754445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407368" y="90872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itle 7"/>
          <p:cNvSpPr>
            <a:spLocks noGrp="1"/>
          </p:cNvSpPr>
          <p:nvPr>
            <p:ph type="ctrTitle"/>
          </p:nvPr>
        </p:nvSpPr>
        <p:spPr>
          <a:xfrm>
            <a:off x="911424" y="1"/>
            <a:ext cx="10363200" cy="1124744"/>
          </a:xfrm>
        </p:spPr>
        <p:txBody>
          <a:bodyPr/>
          <a:lstStyle/>
          <a:p>
            <a:r>
              <a:rPr lang="en-IN" dirty="0" smtClean="0">
                <a:latin typeface="Nunito Sans" charset="0"/>
              </a:rPr>
              <a:t>Functional</a:t>
            </a:r>
            <a:endParaRPr lang="en-IN" dirty="0">
              <a:latin typeface="Nunito Sans" charset="0"/>
            </a:endParaRPr>
          </a:p>
        </p:txBody>
      </p:sp>
      <p:sp>
        <p:nvSpPr>
          <p:cNvPr id="67586" name="AutoShape 2" descr="Image result for &quot;Remember People's Name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 name="Picture 2" descr="Image result for &quot;Functional Resume&quot;"/>
          <p:cNvPicPr>
            <a:picLocks noChangeAspect="1" noChangeArrowheads="1"/>
          </p:cNvPicPr>
          <p:nvPr/>
        </p:nvPicPr>
        <p:blipFill>
          <a:blip r:embed="rId4" cstate="print"/>
          <a:srcRect/>
          <a:stretch>
            <a:fillRect/>
          </a:stretch>
        </p:blipFill>
        <p:spPr bwMode="auto">
          <a:xfrm>
            <a:off x="3215680" y="1124744"/>
            <a:ext cx="5733256" cy="5733256"/>
          </a:xfrm>
          <a:prstGeom prst="rect">
            <a:avLst/>
          </a:prstGeom>
          <a:noFill/>
        </p:spPr>
      </p:pic>
    </p:spTree>
    <p:extLst>
      <p:ext uri="{BB962C8B-B14F-4D97-AF65-F5344CB8AC3E}">
        <p14:creationId xmlns:p14="http://schemas.microsoft.com/office/powerpoint/2010/main" xmlns="" val="424866761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479376" y="119675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2" name="AutoShape 2"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4" name="AutoShape 4"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722" name="AutoShape 2" descr="Image result for The Seven Deadly Sins, Customer Centric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724" name="AutoShape 4" descr="Image result for The Seven Deadly Sins, Customer Centric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itle 7"/>
          <p:cNvSpPr>
            <a:spLocks noGrp="1"/>
          </p:cNvSpPr>
          <p:nvPr>
            <p:ph type="ctrTitle"/>
          </p:nvPr>
        </p:nvSpPr>
        <p:spPr>
          <a:xfrm>
            <a:off x="911424" y="0"/>
            <a:ext cx="10363200" cy="1470025"/>
          </a:xfrm>
        </p:spPr>
        <p:txBody>
          <a:bodyPr/>
          <a:lstStyle/>
          <a:p>
            <a:r>
              <a:rPr lang="en-IN" dirty="0" smtClean="0">
                <a:latin typeface="Nunito Sans" charset="0"/>
              </a:rPr>
              <a:t>Combination</a:t>
            </a:r>
            <a:r>
              <a:rPr lang="en-US" dirty="0" smtClean="0">
                <a:latin typeface="Nunito Sans" charset="0"/>
              </a:rPr>
              <a:t> </a:t>
            </a:r>
            <a:br>
              <a:rPr lang="en-US" dirty="0" smtClean="0">
                <a:latin typeface="Nunito Sans" charset="0"/>
              </a:rPr>
            </a:br>
            <a:endParaRPr lang="en-IN" dirty="0">
              <a:latin typeface="Nunito Sans"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28674" name="AutoShape 2" descr="Image result for &quot;Start with the buyer persona&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2530" name="AutoShape 2" descr="Image result for &quot;Speak Kindly&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 name="Picture 2" descr="Image result for Combination Resume Funny GIF"/>
          <p:cNvPicPr>
            <a:picLocks noChangeAspect="1" noChangeArrowheads="1"/>
          </p:cNvPicPr>
          <p:nvPr/>
        </p:nvPicPr>
        <p:blipFill>
          <a:blip r:embed="rId4" cstate="print"/>
          <a:srcRect/>
          <a:stretch>
            <a:fillRect/>
          </a:stretch>
        </p:blipFill>
        <p:spPr bwMode="auto">
          <a:xfrm>
            <a:off x="335360" y="1484784"/>
            <a:ext cx="11424592" cy="4569837"/>
          </a:xfrm>
          <a:prstGeom prst="rect">
            <a:avLst/>
          </a:prstGeom>
          <a:noFill/>
        </p:spPr>
      </p:pic>
    </p:spTree>
    <p:extLst>
      <p:ext uri="{BB962C8B-B14F-4D97-AF65-F5344CB8AC3E}">
        <p14:creationId xmlns:p14="http://schemas.microsoft.com/office/powerpoint/2010/main" xmlns="" val="424866761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479376" y="119675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2" name="AutoShape 2"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4" name="AutoShape 4"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722" name="AutoShape 2" descr="Image result for The Seven Deadly Sins, Customer Centric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724" name="AutoShape 4" descr="Image result for The Seven Deadly Sins, Customer Centric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28674" name="AutoShape 2" descr="Image result for &quot;Start with the buyer persona&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0482" name="AutoShape 2" descr="Image result for No Gossip or Eavesdropp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63492" name="AutoShape 4" descr="Image result for &quot;Hands Hygiene&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itle 7"/>
          <p:cNvSpPr>
            <a:spLocks noGrp="1"/>
          </p:cNvSpPr>
          <p:nvPr>
            <p:ph type="ctrTitle"/>
          </p:nvPr>
        </p:nvSpPr>
        <p:spPr>
          <a:xfrm>
            <a:off x="911424" y="0"/>
            <a:ext cx="10363200" cy="1470025"/>
          </a:xfrm>
        </p:spPr>
        <p:txBody>
          <a:bodyPr/>
          <a:lstStyle/>
          <a:p>
            <a:r>
              <a:rPr lang="en-IN" dirty="0" smtClean="0">
                <a:latin typeface="Nunito Sans" charset="0"/>
              </a:rPr>
              <a:t>Targeted</a:t>
            </a:r>
            <a:r>
              <a:rPr lang="en-US" dirty="0" smtClean="0">
                <a:latin typeface="Nunito Sans" charset="0"/>
              </a:rPr>
              <a:t> </a:t>
            </a:r>
            <a:br>
              <a:rPr lang="en-US" dirty="0" smtClean="0">
                <a:latin typeface="Nunito Sans" charset="0"/>
              </a:rPr>
            </a:br>
            <a:endParaRPr lang="en-IN" dirty="0">
              <a:latin typeface="Nunito Sans" charset="0"/>
            </a:endParaRPr>
          </a:p>
        </p:txBody>
      </p:sp>
      <p:pic>
        <p:nvPicPr>
          <p:cNvPr id="63490" name="Picture 2" descr="Image result for &quot;Targeted Resume&quot;"/>
          <p:cNvPicPr>
            <a:picLocks noChangeAspect="1" noChangeArrowheads="1"/>
          </p:cNvPicPr>
          <p:nvPr/>
        </p:nvPicPr>
        <p:blipFill>
          <a:blip r:embed="rId4" cstate="print"/>
          <a:srcRect/>
          <a:stretch>
            <a:fillRect/>
          </a:stretch>
        </p:blipFill>
        <p:spPr bwMode="auto">
          <a:xfrm>
            <a:off x="2423592" y="1412776"/>
            <a:ext cx="7128792" cy="4892827"/>
          </a:xfrm>
          <a:prstGeom prst="rect">
            <a:avLst/>
          </a:prstGeom>
          <a:noFill/>
        </p:spPr>
      </p:pic>
    </p:spTree>
    <p:extLst>
      <p:ext uri="{BB962C8B-B14F-4D97-AF65-F5344CB8AC3E}">
        <p14:creationId xmlns:p14="http://schemas.microsoft.com/office/powerpoint/2010/main" xmlns="" val="424866761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7995</TotalTime>
  <Words>1266</Words>
  <Application>Microsoft Office PowerPoint</Application>
  <PresentationFormat>Custom</PresentationFormat>
  <Paragraphs>129</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Nunito Sans</vt:lpstr>
      <vt:lpstr>Gill Sans MT</vt:lpstr>
      <vt:lpstr>Bebas Neue Bold</vt:lpstr>
      <vt:lpstr>Office Theme</vt:lpstr>
      <vt:lpstr>Slide 1</vt:lpstr>
      <vt:lpstr>Resume 1.2</vt:lpstr>
      <vt:lpstr>Slide 3</vt:lpstr>
      <vt:lpstr>Slide 4</vt:lpstr>
      <vt:lpstr>Slide 5</vt:lpstr>
      <vt:lpstr>Chronological</vt:lpstr>
      <vt:lpstr>Functional</vt:lpstr>
      <vt:lpstr>Combination  </vt:lpstr>
      <vt:lpstr>Targeted  </vt:lpstr>
      <vt:lpstr>Layout  </vt:lpstr>
      <vt:lpstr>Layout  </vt:lpstr>
      <vt:lpstr>Layout  </vt:lpstr>
      <vt:lpstr>Layout  </vt:lpstr>
      <vt:lpstr>Layout  </vt:lpstr>
      <vt:lpstr>Layout  </vt:lpstr>
      <vt:lpstr>Layout  </vt:lpstr>
      <vt:lpstr>Layout  </vt:lpstr>
      <vt:lpstr>Understanding different company’s requirements </vt:lpstr>
      <vt:lpstr>Digitizing Career Portfolio  </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THANGAVEL RAJ</cp:lastModifiedBy>
  <cp:revision>958</cp:revision>
  <dcterms:created xsi:type="dcterms:W3CDTF">2006-08-16T00:00:00Z</dcterms:created>
  <dcterms:modified xsi:type="dcterms:W3CDTF">2019-12-27T10:34:41Z</dcterms:modified>
</cp:coreProperties>
</file>