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7"/>
  </p:notesMasterIdLst>
  <p:sldIdLst>
    <p:sldId id="272" r:id="rId2"/>
    <p:sldId id="472" r:id="rId3"/>
    <p:sldId id="326" r:id="rId4"/>
    <p:sldId id="449" r:id="rId5"/>
    <p:sldId id="457" r:id="rId6"/>
    <p:sldId id="473" r:id="rId7"/>
    <p:sldId id="474" r:id="rId8"/>
    <p:sldId id="475" r:id="rId9"/>
    <p:sldId id="476" r:id="rId10"/>
    <p:sldId id="477" r:id="rId11"/>
    <p:sldId id="478" r:id="rId12"/>
    <p:sldId id="479" r:id="rId13"/>
    <p:sldId id="459" r:id="rId14"/>
    <p:sldId id="461" r:id="rId15"/>
    <p:sldId id="464" r:id="rId16"/>
    <p:sldId id="465" r:id="rId17"/>
    <p:sldId id="466" r:id="rId18"/>
    <p:sldId id="467" r:id="rId19"/>
    <p:sldId id="468" r:id="rId20"/>
    <p:sldId id="469" r:id="rId21"/>
    <p:sldId id="470" r:id="rId22"/>
    <p:sldId id="471" r:id="rId23"/>
    <p:sldId id="375" r:id="rId24"/>
    <p:sldId id="376" r:id="rId25"/>
    <p:sldId id="289" r:id="rId26"/>
  </p:sldIdLst>
  <p:sldSz cx="12192000" cy="6858000"/>
  <p:notesSz cx="7104063" cy="10234613"/>
  <p:embeddedFontLst>
    <p:embeddedFont>
      <p:font typeface="Nunito Sans" charset="0"/>
      <p:regular r:id="rId28"/>
      <p:bold r:id="rId29"/>
      <p:italic r:id="rId30"/>
      <p:boldItalic r:id="rId31"/>
    </p:embeddedFont>
    <p:embeddedFont>
      <p:font typeface="Calibri" pitchFamily="34" charset="0"/>
      <p:regular r:id="rId32"/>
      <p:bold r:id="rId33"/>
      <p:italic r:id="rId34"/>
      <p:boldItalic r:id="rId35"/>
    </p:embeddedFont>
    <p:embeddedFont>
      <p:font typeface="Gill Sans MT" pitchFamily="34" charset="0"/>
      <p:regular r:id="rId36"/>
      <p:bold r:id="rId37"/>
      <p:italic r:id="rId38"/>
      <p:boldItalic r:id="rId39"/>
    </p:embeddedFont>
    <p:embeddedFont>
      <p:font typeface="Bebas Neue Bold" charset="0"/>
      <p:bold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BD0C9"/>
    <a:srgbClr val="F05136"/>
    <a:srgbClr val="303030"/>
    <a:srgbClr val="4A4A4A"/>
    <a:srgbClr val="3D3D3D"/>
    <a:srgbClr val="212121"/>
    <a:srgbClr val="000000"/>
    <a:srgbClr val="131313"/>
    <a:srgbClr val="F69180"/>
    <a:srgbClr val="E9E9E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8136" autoAdjust="0"/>
  </p:normalViewPr>
  <p:slideViewPr>
    <p:cSldViewPr>
      <p:cViewPr>
        <p:scale>
          <a:sx n="49" d="100"/>
          <a:sy n="49" d="100"/>
        </p:scale>
        <p:origin x="-1326" y="-2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2958" y="-114"/>
      </p:cViewPr>
      <p:guideLst>
        <p:guide orient="horz" pos="3223"/>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A499A3E1-D0AF-40CA-9CA4-BE00645EFE64}" type="datetimeFigureOut">
              <a:rPr lang="en-US" smtClean="0"/>
              <a:pPr/>
              <a:t>1/23/2020</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xmlns=""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latin typeface="Nunito Sans" charset="0"/>
              </a:rPr>
              <a:t>Trainer to give a crisp</a:t>
            </a:r>
            <a:r>
              <a:rPr lang="en-US" b="0" baseline="0" dirty="0" smtClean="0">
                <a:latin typeface="Nunito Sans" charset="0"/>
              </a:rPr>
              <a:t> Self Introduction and then introduce FACE.</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xmlns=""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Let us</a:t>
            </a:r>
            <a:r>
              <a:rPr lang="en-US" sz="1200" b="0" i="0" kern="1200" baseline="0" dirty="0" smtClean="0">
                <a:solidFill>
                  <a:schemeClr val="tx1"/>
                </a:solidFill>
                <a:latin typeface="+mn-lt"/>
                <a:ea typeface="+mn-ea"/>
                <a:cs typeface="+mn-cs"/>
              </a:rPr>
              <a:t> look at a “</a:t>
            </a:r>
            <a:r>
              <a:rPr lang="en-IN" smtClean="0">
                <a:latin typeface="Nunito Sans" charset="0"/>
              </a:rPr>
              <a:t>Panel Interview Invitation Example”.</a:t>
            </a:r>
            <a:endParaRPr lang="en-I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Let us</a:t>
            </a:r>
            <a:r>
              <a:rPr lang="en-US" sz="1200" b="0" i="0" kern="1200" baseline="0" dirty="0" smtClean="0">
                <a:solidFill>
                  <a:schemeClr val="tx1"/>
                </a:solidFill>
                <a:latin typeface="+mn-lt"/>
                <a:ea typeface="+mn-ea"/>
                <a:cs typeface="+mn-cs"/>
              </a:rPr>
              <a:t> look at a “</a:t>
            </a:r>
            <a:r>
              <a:rPr lang="en-IN" smtClean="0">
                <a:latin typeface="Nunito Sans" charset="0"/>
              </a:rPr>
              <a:t>Panel Interview Invitation Example”.</a:t>
            </a:r>
            <a:endParaRPr lang="en-I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Let us</a:t>
            </a:r>
            <a:r>
              <a:rPr lang="en-US" sz="1200" b="0" i="0" kern="1200" baseline="0" dirty="0" smtClean="0">
                <a:solidFill>
                  <a:schemeClr val="tx1"/>
                </a:solidFill>
                <a:latin typeface="+mn-lt"/>
                <a:ea typeface="+mn-ea"/>
                <a:cs typeface="+mn-cs"/>
              </a:rPr>
              <a:t> look at a “</a:t>
            </a:r>
            <a:r>
              <a:rPr lang="en-IN" smtClean="0">
                <a:latin typeface="Nunito Sans" charset="0"/>
              </a:rPr>
              <a:t>Panel Interview Invitation Example”.</a:t>
            </a:r>
            <a:endParaRPr lang="en-I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b="0" dirty="0" smtClean="0">
                <a:latin typeface="Nunito Sans" charset="0"/>
              </a:rPr>
              <a:t>Trainer to inform students that we are now going to</a:t>
            </a:r>
            <a:r>
              <a:rPr lang="en-US" b="0" baseline="0" dirty="0" smtClean="0">
                <a:latin typeface="Nunito Sans" charset="0"/>
              </a:rPr>
              <a:t> look at some Common Questions asked during Panel Interview.</a:t>
            </a:r>
          </a:p>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latin typeface="Nunito Sans" charset="0"/>
              </a:rPr>
              <a:t>Interviewers typically ask a mix of behavioural and situational questions, as well as questions about the candidate's personality and career goals.</a:t>
            </a:r>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The interviewer wants to know why you're an excellent fit for the job. Try to answer questions about yourself without giving too much, or too little, personal information. You can start by sharing some of your personal interests and experiences that don't relate directly to work, such as a favourite hobby or a brief account of where you grew up, your education and what motivates you. You can even share some fun facts and showcase your personality to make the interview a little more interesting.</a:t>
            </a:r>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Are you the best candidate for the job? The hiring manager wants to know whether you have all the required qualifications. Be prepared to explain why you're the applicant who should be hired. Make your response a confident, concise, focused sales pitch that explains what you have to offer and why you should get the job. </a:t>
            </a:r>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This is one of the questions that employers almost always ask to determine how well you are qualified for the position. When you are asked about your greatest strengths, it's important to discuss the attributes that qualify you for that specific job, and that will set you apart from other candidates.</a:t>
            </a: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Another typical question interviewers will ask is about your weaknesses. Do your best to frame your answers around positive aspects of your skills and abilities as an employee, turning seeming “weaknesses” into strengths. You can also share examples of skills you have improved, providing specific instances of how you have recognized a weakness and taken steps to correct it.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The hiring manager wants to know what you expect to earn. It seems like a simple question, but your answer can knock you out of competition for the job if you overprice yourself. If you under price yourself, you may get short changed with a lower offer.</a:t>
            </a: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This question gives you an opportunity to show the interviewer what you know about the job and the company, so take time beforehand to thoroughly research the company, its products, services, culture and mission. Be specific about what makes you a good fit for this role, and mention aspects of the company and position that appeal to you most.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u="none" strike="noStrike" kern="1200" dirty="0" smtClean="0">
                <a:solidFill>
                  <a:schemeClr val="tx1"/>
                </a:solidFill>
                <a:latin typeface="Nunito Sans" charset="0"/>
                <a:ea typeface="+mn-ea"/>
                <a:cs typeface="+mn-cs"/>
              </a:rPr>
              <a:t>Panel interview</a:t>
            </a:r>
            <a:r>
              <a:rPr lang="en-IN" sz="1200" b="0" i="0" kern="1200" dirty="0" smtClean="0">
                <a:solidFill>
                  <a:schemeClr val="tx1"/>
                </a:solidFill>
                <a:latin typeface="Nunito Sans" charset="0"/>
                <a:ea typeface="+mn-ea"/>
                <a:cs typeface="+mn-cs"/>
              </a:rPr>
              <a:t> refers to a type of interview which includes one applicant and several interviewers, often representatives of different departments within a company like the hiring manager and a member of the human resource recruitment team.</a:t>
            </a:r>
            <a:endParaRPr lang="nl-BE"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b="0" dirty="0" smtClean="0">
                <a:latin typeface="Nunito Sans" charset="0"/>
              </a:rPr>
              <a:t>What do you do when things don’t go smoothly at work? How do you deal with difficult situations? The employer wants to know how you handle workplace stress. Avoid claiming that you never, or rarely, experience stress. Rather, formulate your answer in a way that acknowledges workplace stress and explains how you will overcome it, or even use it to your advantage.</a:t>
            </a: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The interviewer wants to know how you respond when faced with a difficult decision. As with the question about stress, be prepared to share an example of what you did in a tough situation. It is important to share details to make the story believable and engaging.</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This question is designed to find out if you’re going to stick around or move on as soon as you find a better opportunity. Keep your answer focused on the job and the company, and reiterate to the interviewer that the position aligns with your long-term goals.</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Trainer to ask anyone to re- cap.</a:t>
            </a:r>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dirty="0" smtClean="0">
                <a:latin typeface="Nunito Sans" panose="00000500000000000000" pitchFamily="2" charset="0"/>
              </a:rPr>
              <a:t>If</a:t>
            </a:r>
            <a:r>
              <a:rPr lang="en-US" baseline="0" dirty="0" smtClean="0">
                <a:latin typeface="Nunito Sans" panose="00000500000000000000" pitchFamily="2" charset="0"/>
              </a:rPr>
              <a:t> any points were left out in the re- cap, Trainer to mention the same and then do a Final Re- Cap.</a:t>
            </a:r>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latin typeface="Nunito Sans" charset="0"/>
              </a:rPr>
              <a:t>Trainer to Thank the Students saying that it was a good session and re- iterate the usefulness of the session.</a:t>
            </a:r>
            <a:endParaRPr lang="en-US" b="0"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25</a:t>
            </a:fld>
            <a:endParaRPr lang="en-US"/>
          </a:p>
        </p:txBody>
      </p:sp>
    </p:spTree>
    <p:extLst>
      <p:ext uri="{BB962C8B-B14F-4D97-AF65-F5344CB8AC3E}">
        <p14:creationId xmlns:p14="http://schemas.microsoft.com/office/powerpoint/2010/main" xmlns=""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dirty="0" smtClean="0">
                <a:latin typeface="Nunito Sans" charset="0"/>
              </a:rPr>
              <a:t>A Panel Interview is an interview where you’re meeting with a group of people at once (typically between 2-5) and answering questions posed by all of them. It is important to note that a Panel Interview is different from a Back-to-back Interview where you meet with one person after another on a one-on-one basis. Instead, a Panel Interview means meeting several decision makers at the same time and it is designed to do three things: save the interviewers’ time, assess how well candidates handle pressure and ensure that the hiring decision is a collective one.</a:t>
            </a:r>
            <a:endParaRPr lang="en-US" dirty="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A </a:t>
            </a:r>
            <a:r>
              <a:rPr lang="en-IN" sz="1200" b="1" i="0" kern="1200" dirty="0" smtClean="0">
                <a:solidFill>
                  <a:schemeClr val="tx1"/>
                </a:solidFill>
                <a:latin typeface="+mn-lt"/>
                <a:ea typeface="+mn-ea"/>
                <a:cs typeface="+mn-cs"/>
              </a:rPr>
              <a:t>Group Interview</a:t>
            </a:r>
            <a:r>
              <a:rPr lang="en-IN" sz="1200" b="0" i="0" kern="1200" dirty="0" smtClean="0">
                <a:solidFill>
                  <a:schemeClr val="tx1"/>
                </a:solidFill>
                <a:latin typeface="+mn-lt"/>
                <a:ea typeface="+mn-ea"/>
                <a:cs typeface="+mn-cs"/>
              </a:rPr>
              <a:t> is when an employee or team or employees interviews multiple candidates at the same time.</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The </a:t>
            </a:r>
            <a:r>
              <a:rPr lang="en-IN" sz="1200" b="1" i="0" kern="1200" dirty="0" smtClean="0">
                <a:solidFill>
                  <a:schemeClr val="tx1"/>
                </a:solidFill>
                <a:latin typeface="+mn-lt"/>
                <a:ea typeface="+mn-ea"/>
                <a:cs typeface="+mn-cs"/>
              </a:rPr>
              <a:t>Difference between Group Interview</a:t>
            </a:r>
            <a:r>
              <a:rPr lang="en-IN" sz="1200" b="0" i="0" kern="1200" dirty="0" smtClean="0">
                <a:solidFill>
                  <a:schemeClr val="tx1"/>
                </a:solidFill>
                <a:latin typeface="+mn-lt"/>
                <a:ea typeface="+mn-ea"/>
                <a:cs typeface="+mn-cs"/>
              </a:rPr>
              <a:t> and </a:t>
            </a:r>
            <a:r>
              <a:rPr lang="en-IN" sz="1200" b="1" i="0" kern="1200" dirty="0" smtClean="0">
                <a:solidFill>
                  <a:schemeClr val="tx1"/>
                </a:solidFill>
                <a:latin typeface="+mn-lt"/>
                <a:ea typeface="+mn-ea"/>
                <a:cs typeface="+mn-cs"/>
              </a:rPr>
              <a:t>Panel Interview</a:t>
            </a:r>
            <a:r>
              <a:rPr lang="en-IN" sz="1200" b="0" i="0" kern="1200" dirty="0" smtClean="0">
                <a:solidFill>
                  <a:schemeClr val="tx1"/>
                </a:solidFill>
                <a:latin typeface="+mn-lt"/>
                <a:ea typeface="+mn-ea"/>
                <a:cs typeface="+mn-cs"/>
              </a:rPr>
              <a:t> is in the number of job candidates being </a:t>
            </a:r>
            <a:r>
              <a:rPr lang="en-IN" sz="1200" b="1" i="0" kern="1200" dirty="0" smtClean="0">
                <a:solidFill>
                  <a:schemeClr val="tx1"/>
                </a:solidFill>
                <a:latin typeface="+mn-lt"/>
                <a:ea typeface="+mn-ea"/>
                <a:cs typeface="+mn-cs"/>
              </a:rPr>
              <a:t>interviewed</a:t>
            </a:r>
            <a:r>
              <a:rPr lang="en-IN" sz="1200" b="0" i="0" kern="1200" dirty="0" smtClean="0">
                <a:solidFill>
                  <a:schemeClr val="tx1"/>
                </a:solidFill>
                <a:latin typeface="+mn-lt"/>
                <a:ea typeface="+mn-ea"/>
                <a:cs typeface="+mn-cs"/>
              </a:rPr>
              <a:t> at the same time. A </a:t>
            </a:r>
            <a:r>
              <a:rPr lang="en-IN" sz="1200" b="1" i="0" kern="1200" dirty="0" smtClean="0">
                <a:solidFill>
                  <a:schemeClr val="tx1"/>
                </a:solidFill>
                <a:latin typeface="+mn-lt"/>
                <a:ea typeface="+mn-ea"/>
                <a:cs typeface="+mn-cs"/>
              </a:rPr>
              <a:t>Group Interview</a:t>
            </a:r>
            <a:r>
              <a:rPr lang="en-IN" sz="1200" b="0" i="0" kern="1200" dirty="0" smtClean="0">
                <a:solidFill>
                  <a:schemeClr val="tx1"/>
                </a:solidFill>
                <a:latin typeface="+mn-lt"/>
                <a:ea typeface="+mn-ea"/>
                <a:cs typeface="+mn-cs"/>
              </a:rPr>
              <a:t> is a job interview with </a:t>
            </a:r>
            <a:r>
              <a:rPr lang="en-IN" sz="1200" b="1" i="0" kern="1200" dirty="0" smtClean="0">
                <a:solidFill>
                  <a:schemeClr val="tx1"/>
                </a:solidFill>
                <a:latin typeface="+mn-lt"/>
                <a:ea typeface="+mn-ea"/>
                <a:cs typeface="+mn-cs"/>
              </a:rPr>
              <a:t>Multiple Candidates and one or more Interviewers</a:t>
            </a:r>
            <a:r>
              <a:rPr lang="en-IN" sz="1200" b="0" i="0" kern="1200" dirty="0" smtClean="0">
                <a:solidFill>
                  <a:schemeClr val="tx1"/>
                </a:solidFill>
                <a:latin typeface="+mn-lt"/>
                <a:ea typeface="+mn-ea"/>
                <a:cs typeface="+mn-cs"/>
              </a:rPr>
              <a:t>. A </a:t>
            </a:r>
            <a:r>
              <a:rPr lang="en-IN" sz="1200" b="1" i="0" kern="1200" dirty="0" smtClean="0">
                <a:solidFill>
                  <a:schemeClr val="tx1"/>
                </a:solidFill>
                <a:latin typeface="+mn-lt"/>
                <a:ea typeface="+mn-ea"/>
                <a:cs typeface="+mn-cs"/>
              </a:rPr>
              <a:t>Panel Interview</a:t>
            </a:r>
            <a:r>
              <a:rPr lang="en-IN" sz="1200" b="0" i="0" kern="1200" dirty="0" smtClean="0">
                <a:solidFill>
                  <a:schemeClr val="tx1"/>
                </a:solidFill>
                <a:latin typeface="+mn-lt"/>
                <a:ea typeface="+mn-ea"/>
                <a:cs typeface="+mn-cs"/>
              </a:rPr>
              <a:t> is a job </a:t>
            </a:r>
            <a:r>
              <a:rPr lang="en-IN" sz="1200" b="1" i="0" kern="1200" dirty="0" smtClean="0">
                <a:solidFill>
                  <a:schemeClr val="tx1"/>
                </a:solidFill>
                <a:latin typeface="+mn-lt"/>
                <a:ea typeface="+mn-ea"/>
                <a:cs typeface="+mn-cs"/>
              </a:rPr>
              <a:t>interview</a:t>
            </a:r>
            <a:r>
              <a:rPr lang="en-IN" sz="1200" b="0" i="0" kern="1200" dirty="0" smtClean="0">
                <a:solidFill>
                  <a:schemeClr val="tx1"/>
                </a:solidFill>
                <a:latin typeface="+mn-lt"/>
                <a:ea typeface="+mn-ea"/>
                <a:cs typeface="+mn-cs"/>
              </a:rPr>
              <a:t> with </a:t>
            </a:r>
            <a:r>
              <a:rPr lang="en-IN" sz="1200" b="1" i="0" kern="1200" dirty="0" smtClean="0">
                <a:solidFill>
                  <a:schemeClr val="tx1"/>
                </a:solidFill>
                <a:latin typeface="+mn-lt"/>
                <a:ea typeface="+mn-ea"/>
                <a:cs typeface="+mn-cs"/>
              </a:rPr>
              <a:t>Multiple Interviewers, But Only One Candidate</a:t>
            </a:r>
            <a:r>
              <a:rPr lang="en-IN" sz="1200" b="0" i="0" kern="1200" dirty="0" smtClean="0">
                <a:solidFill>
                  <a:schemeClr val="tx1"/>
                </a:solidFill>
                <a:latin typeface="+mn-lt"/>
                <a:ea typeface="+mn-ea"/>
                <a:cs typeface="+mn-cs"/>
              </a:rPr>
              <a:t>.</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The main reason that companies like panel interviews is that it allows various representatives of the hiring organization, business, or agency to reach a consensus before making a hiring decision. ... The company can schedule one interview instead of coordinating several different one-on-one meetings.</a:t>
            </a:r>
            <a:endParaRPr lang="en-IN" b="0" dirty="0" smtClean="0">
              <a:latin typeface="Nunito Sans"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IN" sz="1200" b="0" i="0" kern="1200" dirty="0" smtClean="0">
                <a:solidFill>
                  <a:schemeClr val="tx1"/>
                </a:solidFill>
                <a:latin typeface="+mn-lt"/>
                <a:ea typeface="+mn-ea"/>
                <a:cs typeface="+mn-cs"/>
              </a:rPr>
              <a:t>When you receive an invitation to a panel interview, respond right away if they ask you to confirm your availability.</a:t>
            </a:r>
          </a:p>
          <a:p>
            <a:r>
              <a:rPr lang="en-IN" sz="1200" b="0" i="0" kern="1200" dirty="0" smtClean="0">
                <a:solidFill>
                  <a:schemeClr val="tx1"/>
                </a:solidFill>
                <a:latin typeface="+mn-lt"/>
                <a:ea typeface="+mn-ea"/>
                <a:cs typeface="+mn-cs"/>
              </a:rPr>
              <a:t>If you absolutely cannot attend, contact them immediately and request an alternative date and time. If you have any questions about the interview, call the office to ask. Be sure to use whatever contact number or email address they have given you.</a:t>
            </a:r>
          </a:p>
          <a:p>
            <a:r>
              <a:rPr lang="en-IN" sz="1200" b="0" i="0" kern="1200" dirty="0" smtClean="0">
                <a:solidFill>
                  <a:schemeClr val="tx1"/>
                </a:solidFill>
                <a:latin typeface="+mn-lt"/>
                <a:ea typeface="+mn-ea"/>
                <a:cs typeface="+mn-cs"/>
              </a:rPr>
              <a:t>When preparing for a panel interview, be sure to do some research on both the company and the individual interviewers. You should know their roles within the company and have at least one question prepared for each person. If the company has not supplied details on all interviewers, you can politely ask for a list of everyone you will meet, along with their job titles. </a:t>
            </a:r>
          </a:p>
          <a:p>
            <a:r>
              <a:rPr lang="en-IN" sz="1200" b="0" i="0" kern="1200" dirty="0" smtClean="0">
                <a:solidFill>
                  <a:schemeClr val="tx1"/>
                </a:solidFill>
                <a:latin typeface="+mn-lt"/>
                <a:ea typeface="+mn-ea"/>
                <a:cs typeface="+mn-cs"/>
              </a:rPr>
              <a:t>The day or two before the interview, you may also want to confirm the job interview. Call the office to confirm the time and date. You may also want to confirm the location, who you will be meeting with, and how to get there.</a:t>
            </a: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Let us</a:t>
            </a:r>
            <a:r>
              <a:rPr lang="en-US" sz="1200" b="0" i="0" kern="1200" baseline="0" dirty="0" smtClean="0">
                <a:solidFill>
                  <a:schemeClr val="tx1"/>
                </a:solidFill>
                <a:latin typeface="+mn-lt"/>
                <a:ea typeface="+mn-ea"/>
                <a:cs typeface="+mn-cs"/>
              </a:rPr>
              <a:t> look at a “</a:t>
            </a:r>
            <a:r>
              <a:rPr lang="en-IN" dirty="0" smtClean="0">
                <a:latin typeface="Nunito Sans" charset="0"/>
              </a:rPr>
              <a:t>Panel Interview Invitation Example”, spread over the next four slides.</a:t>
            </a:r>
            <a:endParaRPr lang="en-I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xmlns="" val="327744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r>
              <a:rPr lang="en-US" sz="1200" b="0" i="0" kern="1200" dirty="0" smtClean="0">
                <a:solidFill>
                  <a:schemeClr val="tx1"/>
                </a:solidFill>
                <a:latin typeface="+mn-lt"/>
                <a:ea typeface="+mn-ea"/>
                <a:cs typeface="+mn-cs"/>
              </a:rPr>
              <a:t>Let us</a:t>
            </a:r>
            <a:r>
              <a:rPr lang="en-US" sz="1200" b="0" i="0" kern="1200" baseline="0" dirty="0" smtClean="0">
                <a:solidFill>
                  <a:schemeClr val="tx1"/>
                </a:solidFill>
                <a:latin typeface="+mn-lt"/>
                <a:ea typeface="+mn-ea"/>
                <a:cs typeface="+mn-cs"/>
              </a:rPr>
              <a:t> look at a “</a:t>
            </a:r>
            <a:r>
              <a:rPr lang="en-IN" smtClean="0">
                <a:latin typeface="Nunito Sans" charset="0"/>
              </a:rPr>
              <a:t>Panel Interview Invitation Example”.</a:t>
            </a:r>
            <a:endParaRPr lang="en-I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xmlns="" val="327744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223792" y="2708920"/>
            <a:ext cx="3566067" cy="952500"/>
          </a:xfrm>
          <a:prstGeom prst="rect">
            <a:avLst/>
          </a:prstGeom>
        </p:spPr>
      </p:pic>
    </p:spTree>
    <p:extLst>
      <p:ext uri="{BB962C8B-B14F-4D97-AF65-F5344CB8AC3E}">
        <p14:creationId xmlns:p14="http://schemas.microsoft.com/office/powerpoint/2010/main" xmlns="" val="159688491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407368" y="0"/>
            <a:ext cx="11784632" cy="1470025"/>
          </a:xfrm>
        </p:spPr>
        <p:txBody>
          <a:bodyPr>
            <a:normAutofit/>
          </a:bodyPr>
          <a:lstStyle/>
          <a:p>
            <a:r>
              <a:rPr lang="en-IN" dirty="0" smtClean="0">
                <a:latin typeface="Nunito Sans" charset="0"/>
              </a:rPr>
              <a:t>Panel Interview Invitation Example</a:t>
            </a: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050" name="AutoShape 2" descr="Image result for Various Representatives, Panel Inter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4274" name="AutoShape 2" descr="Image result for &quot;How to Respond to a Panel Interview Invit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6322" name="AutoShape 2" descr="Image result for &quot;Panel Interview Invit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Rectangle 13"/>
          <p:cNvSpPr/>
          <p:nvPr/>
        </p:nvSpPr>
        <p:spPr>
          <a:xfrm>
            <a:off x="0" y="1340768"/>
            <a:ext cx="12192000" cy="2308324"/>
          </a:xfrm>
          <a:prstGeom prst="rect">
            <a:avLst/>
          </a:prstGeom>
        </p:spPr>
        <p:txBody>
          <a:bodyPr wrap="square">
            <a:spAutoFit/>
          </a:bodyPr>
          <a:lstStyle/>
          <a:p>
            <a:r>
              <a:rPr lang="en-IN" sz="2400" i="1" dirty="0" smtClean="0">
                <a:latin typeface="Nunito Sans" charset="0"/>
              </a:rPr>
              <a:t>We </a:t>
            </a:r>
            <a:r>
              <a:rPr lang="en-IN" sz="2400" i="1" dirty="0" smtClean="0">
                <a:latin typeface="Nunito Sans" charset="0"/>
              </a:rPr>
              <a:t>are pleased to invite you to participate in a panel interview.</a:t>
            </a:r>
            <a:endParaRPr lang="en-IN" sz="2400" dirty="0" smtClean="0">
              <a:latin typeface="Nunito Sans" charset="0"/>
            </a:endParaRPr>
          </a:p>
          <a:p>
            <a:r>
              <a:rPr lang="en-IN" sz="2400" i="1" dirty="0" smtClean="0">
                <a:latin typeface="Nunito Sans" charset="0"/>
              </a:rPr>
              <a:t>The details are as follows:</a:t>
            </a:r>
            <a:endParaRPr lang="en-IN" sz="2400" dirty="0" smtClean="0">
              <a:latin typeface="Nunito Sans" charset="0"/>
            </a:endParaRPr>
          </a:p>
          <a:p>
            <a:r>
              <a:rPr lang="en-IN" sz="2400" i="1" dirty="0" smtClean="0">
                <a:latin typeface="Nunito Sans" charset="0"/>
              </a:rPr>
              <a:t>Date: Tuesday, </a:t>
            </a:r>
            <a:r>
              <a:rPr lang="en-IN" sz="2400" i="1" dirty="0" smtClean="0">
                <a:latin typeface="Nunito Sans" charset="0"/>
              </a:rPr>
              <a:t>January 28th</a:t>
            </a:r>
            <a:r>
              <a:rPr lang="en-IN" sz="2400" i="1" dirty="0" smtClean="0">
                <a:latin typeface="Nunito Sans" charset="0"/>
              </a:rPr>
              <a:t/>
            </a:r>
            <a:br>
              <a:rPr lang="en-IN" sz="2400" i="1" dirty="0" smtClean="0">
                <a:latin typeface="Nunito Sans" charset="0"/>
              </a:rPr>
            </a:br>
            <a:r>
              <a:rPr lang="en-IN" sz="2400" i="1" dirty="0" smtClean="0">
                <a:latin typeface="Nunito Sans" charset="0"/>
              </a:rPr>
              <a:t>Time: 10 AM</a:t>
            </a:r>
            <a:br>
              <a:rPr lang="en-IN" sz="2400" i="1" dirty="0" smtClean="0">
                <a:latin typeface="Nunito Sans" charset="0"/>
              </a:rPr>
            </a:br>
            <a:r>
              <a:rPr lang="en-IN" sz="2400" i="1" dirty="0" smtClean="0">
                <a:latin typeface="Nunito Sans" charset="0"/>
              </a:rPr>
              <a:t>Location: </a:t>
            </a:r>
            <a:r>
              <a:rPr lang="en-IN" sz="2400" i="1" dirty="0" smtClean="0">
                <a:latin typeface="Nunito Sans" charset="0"/>
              </a:rPr>
              <a:t>ABC Company</a:t>
            </a:r>
            <a:r>
              <a:rPr lang="en-IN" sz="2400" i="1" dirty="0" smtClean="0">
                <a:latin typeface="Nunito Sans" charset="0"/>
              </a:rPr>
              <a:t/>
            </a:r>
            <a:br>
              <a:rPr lang="en-IN" sz="2400" i="1" dirty="0" smtClean="0">
                <a:latin typeface="Nunito Sans" charset="0"/>
              </a:rPr>
            </a:br>
            <a:r>
              <a:rPr lang="en-IN" sz="2400" i="1" dirty="0" smtClean="0">
                <a:latin typeface="Nunito Sans" charset="0"/>
              </a:rPr>
              <a:t>1 Park Drive, </a:t>
            </a:r>
            <a:r>
              <a:rPr lang="en-IN" sz="2400" i="1" dirty="0" smtClean="0">
                <a:latin typeface="Nunito Sans" charset="0"/>
              </a:rPr>
              <a:t>Coimbatore, Tamil Nadu</a:t>
            </a:r>
            <a:endParaRPr lang="en-IN" sz="2400" dirty="0" smtClean="0">
              <a:latin typeface="Nunito Sans" charset="0"/>
            </a:endParaRPr>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407368" y="0"/>
            <a:ext cx="11784632" cy="1470025"/>
          </a:xfrm>
        </p:spPr>
        <p:txBody>
          <a:bodyPr>
            <a:normAutofit/>
          </a:bodyPr>
          <a:lstStyle/>
          <a:p>
            <a:r>
              <a:rPr lang="en-IN" dirty="0" smtClean="0">
                <a:latin typeface="Nunito Sans" charset="0"/>
              </a:rPr>
              <a:t>Panel Interview Invitation Example</a:t>
            </a: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050" name="AutoShape 2" descr="Image result for Various Representatives, Panel Inter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4274" name="AutoShape 2" descr="Image result for &quot;How to Respond to a Panel Interview Invit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6322" name="AutoShape 2" descr="Image result for &quot;Panel Interview Invit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Rectangle 13"/>
          <p:cNvSpPr/>
          <p:nvPr/>
        </p:nvSpPr>
        <p:spPr>
          <a:xfrm>
            <a:off x="0" y="1340768"/>
            <a:ext cx="12192000" cy="1569660"/>
          </a:xfrm>
          <a:prstGeom prst="rect">
            <a:avLst/>
          </a:prstGeom>
        </p:spPr>
        <p:txBody>
          <a:bodyPr wrap="square">
            <a:spAutoFit/>
          </a:bodyPr>
          <a:lstStyle/>
          <a:p>
            <a:r>
              <a:rPr lang="en-IN" sz="2400" i="1" dirty="0" smtClean="0">
                <a:latin typeface="Nunito Sans" charset="0"/>
              </a:rPr>
              <a:t>This </a:t>
            </a:r>
            <a:r>
              <a:rPr lang="en-IN" sz="2400" i="1" dirty="0" smtClean="0">
                <a:latin typeface="Nunito Sans" charset="0"/>
              </a:rPr>
              <a:t>will be a panel interview conducted by:</a:t>
            </a:r>
            <a:endParaRPr lang="en-IN" sz="2400" dirty="0" smtClean="0">
              <a:latin typeface="Nunito Sans" charset="0"/>
            </a:endParaRPr>
          </a:p>
          <a:p>
            <a:r>
              <a:rPr lang="en-IN" sz="2400" i="1" dirty="0" smtClean="0">
                <a:latin typeface="Nunito Sans" charset="0"/>
              </a:rPr>
              <a:t>Siva Subramanian, </a:t>
            </a:r>
            <a:r>
              <a:rPr lang="en-IN" sz="2400" i="1" dirty="0" smtClean="0">
                <a:latin typeface="Nunito Sans" charset="0"/>
              </a:rPr>
              <a:t>Director of </a:t>
            </a:r>
            <a:r>
              <a:rPr lang="en-IN" sz="2400" i="1" dirty="0" smtClean="0">
                <a:latin typeface="Nunito Sans" charset="0"/>
              </a:rPr>
              <a:t>ABC Company</a:t>
            </a:r>
            <a:endParaRPr lang="en-IN" sz="2400" dirty="0" smtClean="0">
              <a:latin typeface="Nunito Sans" charset="0"/>
            </a:endParaRPr>
          </a:p>
          <a:p>
            <a:r>
              <a:rPr lang="en-IN" sz="2400" i="1" dirty="0" err="1" smtClean="0">
                <a:latin typeface="Nunito Sans" charset="0"/>
              </a:rPr>
              <a:t>Arumugam</a:t>
            </a:r>
            <a:r>
              <a:rPr lang="en-IN" sz="2400" i="1" dirty="0" smtClean="0">
                <a:latin typeface="Nunito Sans" charset="0"/>
              </a:rPr>
              <a:t> N, </a:t>
            </a:r>
            <a:r>
              <a:rPr lang="en-IN" sz="2400" i="1" dirty="0" smtClean="0">
                <a:latin typeface="Nunito Sans" charset="0"/>
              </a:rPr>
              <a:t>Director of Human Resources</a:t>
            </a:r>
            <a:endParaRPr lang="en-IN" sz="2400" dirty="0" smtClean="0">
              <a:latin typeface="Nunito Sans" charset="0"/>
            </a:endParaRPr>
          </a:p>
          <a:p>
            <a:r>
              <a:rPr lang="en-IN" sz="2400" i="1" dirty="0" smtClean="0">
                <a:latin typeface="Nunito Sans" charset="0"/>
              </a:rPr>
              <a:t>Raj, </a:t>
            </a:r>
            <a:r>
              <a:rPr lang="en-IN" sz="2400" i="1" dirty="0" smtClean="0">
                <a:latin typeface="Nunito Sans" charset="0"/>
              </a:rPr>
              <a:t>President, </a:t>
            </a:r>
            <a:r>
              <a:rPr lang="en-IN" sz="2400" i="1" dirty="0" smtClean="0">
                <a:latin typeface="Nunito Sans" charset="0"/>
              </a:rPr>
              <a:t>ABC Company </a:t>
            </a:r>
            <a:r>
              <a:rPr lang="en-IN" sz="2400" i="1" dirty="0" smtClean="0">
                <a:latin typeface="Nunito Sans" charset="0"/>
              </a:rPr>
              <a:t>Board of </a:t>
            </a:r>
            <a:r>
              <a:rPr lang="en-IN" sz="2400" i="1" dirty="0" smtClean="0">
                <a:latin typeface="Nunito Sans" charset="0"/>
              </a:rPr>
              <a:t>Trustees</a:t>
            </a:r>
            <a:endParaRPr lang="en-IN" sz="2400" dirty="0" smtClean="0">
              <a:latin typeface="Nunito Sans" charset="0"/>
            </a:endParaRPr>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407368" y="0"/>
            <a:ext cx="11784632" cy="1470025"/>
          </a:xfrm>
        </p:spPr>
        <p:txBody>
          <a:bodyPr>
            <a:normAutofit/>
          </a:bodyPr>
          <a:lstStyle/>
          <a:p>
            <a:r>
              <a:rPr lang="en-IN" dirty="0" smtClean="0">
                <a:latin typeface="Nunito Sans" charset="0"/>
              </a:rPr>
              <a:t>Panel Interview Invitation Example</a:t>
            </a: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050" name="AutoShape 2" descr="Image result for Various Representatives, Panel Inter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4274" name="AutoShape 2" descr="Image result for &quot;How to Respond to a Panel Interview Invit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6322" name="AutoShape 2" descr="Image result for &quot;Panel Interview Invit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Rectangle 13"/>
          <p:cNvSpPr/>
          <p:nvPr/>
        </p:nvSpPr>
        <p:spPr>
          <a:xfrm>
            <a:off x="0" y="1340768"/>
            <a:ext cx="12192000" cy="3046988"/>
          </a:xfrm>
          <a:prstGeom prst="rect">
            <a:avLst/>
          </a:prstGeom>
        </p:spPr>
        <p:txBody>
          <a:bodyPr wrap="square">
            <a:spAutoFit/>
          </a:bodyPr>
          <a:lstStyle/>
          <a:p>
            <a:r>
              <a:rPr lang="en-IN" sz="2400" i="1" dirty="0" smtClean="0">
                <a:latin typeface="Nunito Sans" charset="0"/>
              </a:rPr>
              <a:t>When </a:t>
            </a:r>
            <a:r>
              <a:rPr lang="en-IN" sz="2400" i="1" dirty="0" smtClean="0">
                <a:latin typeface="Nunito Sans" charset="0"/>
              </a:rPr>
              <a:t>you arrive, please ask at the front desk for </a:t>
            </a:r>
            <a:r>
              <a:rPr lang="en-IN" sz="2400" i="1" dirty="0" smtClean="0">
                <a:latin typeface="Nunito Sans" charset="0"/>
              </a:rPr>
              <a:t>Angeline, </a:t>
            </a:r>
            <a:r>
              <a:rPr lang="en-IN" sz="2400" i="1" dirty="0" smtClean="0">
                <a:latin typeface="Nunito Sans" charset="0"/>
              </a:rPr>
              <a:t>and I will escort you to our conference room for your panel interview. We anticipate that the interview will last 45 minutes.</a:t>
            </a:r>
            <a:endParaRPr lang="en-IN" sz="2400" dirty="0" smtClean="0">
              <a:latin typeface="Nunito Sans" charset="0"/>
            </a:endParaRPr>
          </a:p>
          <a:p>
            <a:r>
              <a:rPr lang="en-IN" sz="2400" i="1" dirty="0" smtClean="0">
                <a:latin typeface="Nunito Sans" charset="0"/>
              </a:rPr>
              <a:t>Please call </a:t>
            </a:r>
            <a:r>
              <a:rPr lang="en-IN" sz="2400" i="1" dirty="0" smtClean="0">
                <a:latin typeface="Nunito Sans" charset="0"/>
              </a:rPr>
              <a:t>(1234567890) </a:t>
            </a:r>
            <a:r>
              <a:rPr lang="en-IN" sz="2400" i="1" dirty="0" smtClean="0">
                <a:latin typeface="Nunito Sans" charset="0"/>
              </a:rPr>
              <a:t>or email me to confirm your interview or to </a:t>
            </a:r>
            <a:r>
              <a:rPr lang="en-IN" sz="2400" i="1" dirty="0" smtClean="0">
                <a:latin typeface="Nunito Sans" charset="0"/>
              </a:rPr>
              <a:t>reschedule, if </a:t>
            </a:r>
            <a:r>
              <a:rPr lang="en-IN" sz="2400" i="1" dirty="0" smtClean="0">
                <a:latin typeface="Nunito Sans" charset="0"/>
              </a:rPr>
              <a:t>necessary.</a:t>
            </a:r>
            <a:endParaRPr lang="en-IN" sz="2400" dirty="0" smtClean="0">
              <a:latin typeface="Nunito Sans" charset="0"/>
            </a:endParaRPr>
          </a:p>
          <a:p>
            <a:r>
              <a:rPr lang="en-IN" sz="2400" i="1" dirty="0" smtClean="0">
                <a:latin typeface="Nunito Sans" charset="0"/>
              </a:rPr>
              <a:t>We look forward to meeting with you.</a:t>
            </a:r>
            <a:endParaRPr lang="en-IN" sz="2400" dirty="0" smtClean="0">
              <a:latin typeface="Nunito Sans" charset="0"/>
            </a:endParaRPr>
          </a:p>
          <a:p>
            <a:r>
              <a:rPr lang="en-IN" sz="2400" i="1" dirty="0" smtClean="0">
                <a:latin typeface="Nunito Sans" charset="0"/>
              </a:rPr>
              <a:t>Sincerely,</a:t>
            </a:r>
            <a:endParaRPr lang="en-IN" sz="2400" dirty="0" smtClean="0">
              <a:latin typeface="Nunito Sans" charset="0"/>
            </a:endParaRPr>
          </a:p>
          <a:p>
            <a:r>
              <a:rPr lang="en-IN" sz="2400" i="1" dirty="0" smtClean="0">
                <a:latin typeface="Nunito Sans" charset="0"/>
              </a:rPr>
              <a:t>Angeline</a:t>
            </a:r>
            <a:endParaRPr lang="en-IN" sz="2400" dirty="0">
              <a:latin typeface="Nunito Sans" charset="0"/>
            </a:endParaRPr>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55679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1415480" y="0"/>
            <a:ext cx="9145016" cy="1470025"/>
          </a:xfrm>
        </p:spPr>
        <p:txBody>
          <a:bodyPr/>
          <a:lstStyle/>
          <a:p>
            <a:r>
              <a:rPr lang="en-US" dirty="0" smtClean="0">
                <a:latin typeface="Nunito Sans" charset="0"/>
              </a:rPr>
              <a:t>Common Questions asked during Panel Interview</a:t>
            </a:r>
            <a:endParaRPr lang="en-IN" dirty="0">
              <a:latin typeface="Nunito Sans" charset="0"/>
            </a:endParaRPr>
          </a:p>
        </p:txBody>
      </p:sp>
      <p:pic>
        <p:nvPicPr>
          <p:cNvPr id="26626" name="Picture 2" descr="Image result for &quot;Questions, Panel Interview&quot;"/>
          <p:cNvPicPr>
            <a:picLocks noChangeAspect="1" noChangeArrowheads="1"/>
          </p:cNvPicPr>
          <p:nvPr/>
        </p:nvPicPr>
        <p:blipFill>
          <a:blip r:embed="rId4" cstate="print"/>
          <a:srcRect/>
          <a:stretch>
            <a:fillRect/>
          </a:stretch>
        </p:blipFill>
        <p:spPr bwMode="auto">
          <a:xfrm>
            <a:off x="2783632" y="1677339"/>
            <a:ext cx="6672064" cy="5180661"/>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Common Questions asked during Panel Interview</a:t>
            </a:r>
            <a:endParaRPr lang="en-IN" dirty="0">
              <a:latin typeface="Nunito Sans" charset="0"/>
            </a:endParaRPr>
          </a:p>
        </p:txBody>
      </p:sp>
      <p:sp>
        <p:nvSpPr>
          <p:cNvPr id="9" name="Subtitle 8"/>
          <p:cNvSpPr>
            <a:spLocks noGrp="1"/>
          </p:cNvSpPr>
          <p:nvPr>
            <p:ph type="subTitle" idx="1"/>
          </p:nvPr>
        </p:nvSpPr>
        <p:spPr>
          <a:xfrm>
            <a:off x="1847528" y="1484784"/>
            <a:ext cx="8534400" cy="1296144"/>
          </a:xfrm>
        </p:spPr>
        <p:txBody>
          <a:bodyPr>
            <a:normAutofit/>
          </a:bodyPr>
          <a:lstStyle/>
          <a:p>
            <a:r>
              <a:rPr lang="en-IN" sz="4000" dirty="0" smtClean="0">
                <a:solidFill>
                  <a:schemeClr val="tx1"/>
                </a:solidFill>
                <a:latin typeface="Nunito Sans" charset="0"/>
              </a:rPr>
              <a:t>Tell me about yourself.</a:t>
            </a:r>
          </a:p>
        </p:txBody>
      </p:sp>
      <p:pic>
        <p:nvPicPr>
          <p:cNvPr id="24578" name="Picture 2" descr="Image result for &quot;Tell me about yourself&quot;"/>
          <p:cNvPicPr>
            <a:picLocks noChangeAspect="1" noChangeArrowheads="1"/>
          </p:cNvPicPr>
          <p:nvPr/>
        </p:nvPicPr>
        <p:blipFill>
          <a:blip r:embed="rId4" cstate="print"/>
          <a:srcRect/>
          <a:stretch>
            <a:fillRect/>
          </a:stretch>
        </p:blipFill>
        <p:spPr bwMode="auto">
          <a:xfrm>
            <a:off x="3719736" y="2060848"/>
            <a:ext cx="4797152" cy="4797152"/>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Common Questions asked during Panel Interview</a:t>
            </a:r>
            <a:endParaRPr lang="en-IN" dirty="0">
              <a:latin typeface="Nunito Sans" charset="0"/>
            </a:endParaRPr>
          </a:p>
        </p:txBody>
      </p:sp>
      <p:pic>
        <p:nvPicPr>
          <p:cNvPr id="58370" name="Picture 2" descr="Image result for &quot;Why should we hire you?&quot;"/>
          <p:cNvPicPr>
            <a:picLocks noChangeAspect="1" noChangeArrowheads="1"/>
          </p:cNvPicPr>
          <p:nvPr/>
        </p:nvPicPr>
        <p:blipFill>
          <a:blip r:embed="rId4" cstate="print"/>
          <a:srcRect/>
          <a:stretch>
            <a:fillRect/>
          </a:stretch>
        </p:blipFill>
        <p:spPr bwMode="auto">
          <a:xfrm>
            <a:off x="3719736" y="2249488"/>
            <a:ext cx="4608512" cy="4608512"/>
          </a:xfrm>
          <a:prstGeom prst="rect">
            <a:avLst/>
          </a:prstGeom>
          <a:noFill/>
        </p:spPr>
      </p:pic>
      <p:sp>
        <p:nvSpPr>
          <p:cNvPr id="9" name="Subtitle 8"/>
          <p:cNvSpPr>
            <a:spLocks noGrp="1"/>
          </p:cNvSpPr>
          <p:nvPr>
            <p:ph type="subTitle" idx="1"/>
          </p:nvPr>
        </p:nvSpPr>
        <p:spPr>
          <a:xfrm>
            <a:off x="1847528" y="1484784"/>
            <a:ext cx="8534400" cy="1296144"/>
          </a:xfrm>
        </p:spPr>
        <p:txBody>
          <a:bodyPr>
            <a:normAutofit/>
          </a:bodyPr>
          <a:lstStyle/>
          <a:p>
            <a:r>
              <a:rPr lang="en-IN" sz="4000" dirty="0" smtClean="0">
                <a:solidFill>
                  <a:schemeClr val="tx1"/>
                </a:solidFill>
                <a:latin typeface="Nunito Sans" charset="0"/>
              </a:rPr>
              <a:t>Why should we hire you?</a:t>
            </a:r>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Common Questions asked during Panel Interview</a:t>
            </a:r>
            <a:endParaRPr lang="en-IN" dirty="0">
              <a:latin typeface="Nunito Sans" charset="0"/>
            </a:endParaRPr>
          </a:p>
        </p:txBody>
      </p:sp>
      <p:sp>
        <p:nvSpPr>
          <p:cNvPr id="9" name="Subtitle 8"/>
          <p:cNvSpPr>
            <a:spLocks noGrp="1"/>
          </p:cNvSpPr>
          <p:nvPr>
            <p:ph type="subTitle" idx="1"/>
          </p:nvPr>
        </p:nvSpPr>
        <p:spPr>
          <a:xfrm>
            <a:off x="1847528" y="1484784"/>
            <a:ext cx="8534400" cy="1296144"/>
          </a:xfrm>
        </p:spPr>
        <p:txBody>
          <a:bodyPr>
            <a:normAutofit/>
          </a:bodyPr>
          <a:lstStyle/>
          <a:p>
            <a:r>
              <a:rPr lang="en-IN" sz="4000" dirty="0" smtClean="0">
                <a:solidFill>
                  <a:schemeClr val="tx1"/>
                </a:solidFill>
                <a:latin typeface="Nunito Sans" charset="0"/>
              </a:rPr>
              <a:t>What is your greatest strength?</a:t>
            </a:r>
          </a:p>
        </p:txBody>
      </p:sp>
      <p:pic>
        <p:nvPicPr>
          <p:cNvPr id="60418" name="Picture 2" descr="Image result for &quot;What is your greatest strength?&quot;"/>
          <p:cNvPicPr>
            <a:picLocks noChangeAspect="1" noChangeArrowheads="1"/>
          </p:cNvPicPr>
          <p:nvPr/>
        </p:nvPicPr>
        <p:blipFill>
          <a:blip r:embed="rId4" cstate="print"/>
          <a:srcRect/>
          <a:stretch>
            <a:fillRect/>
          </a:stretch>
        </p:blipFill>
        <p:spPr bwMode="auto">
          <a:xfrm>
            <a:off x="2351584" y="2132856"/>
            <a:ext cx="7272808" cy="3800632"/>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Common Questions asked during Panel Interview</a:t>
            </a:r>
            <a:endParaRPr lang="en-IN" dirty="0">
              <a:latin typeface="Nunito Sans" charset="0"/>
            </a:endParaRPr>
          </a:p>
        </p:txBody>
      </p:sp>
      <p:sp>
        <p:nvSpPr>
          <p:cNvPr id="9" name="Subtitle 8"/>
          <p:cNvSpPr>
            <a:spLocks noGrp="1"/>
          </p:cNvSpPr>
          <p:nvPr>
            <p:ph type="subTitle" idx="1"/>
          </p:nvPr>
        </p:nvSpPr>
        <p:spPr>
          <a:xfrm>
            <a:off x="1847528" y="1484784"/>
            <a:ext cx="8534400" cy="1296144"/>
          </a:xfrm>
        </p:spPr>
        <p:txBody>
          <a:bodyPr>
            <a:normAutofit/>
          </a:bodyPr>
          <a:lstStyle/>
          <a:p>
            <a:r>
              <a:rPr lang="en-IN" sz="4000" dirty="0" smtClean="0">
                <a:solidFill>
                  <a:schemeClr val="tx1"/>
                </a:solidFill>
                <a:latin typeface="Nunito Sans" charset="0"/>
              </a:rPr>
              <a:t>What is your greatest weakness?</a:t>
            </a:r>
          </a:p>
        </p:txBody>
      </p:sp>
      <p:pic>
        <p:nvPicPr>
          <p:cNvPr id="61442" name="Picture 2"/>
          <p:cNvPicPr>
            <a:picLocks noChangeAspect="1" noChangeArrowheads="1"/>
          </p:cNvPicPr>
          <p:nvPr/>
        </p:nvPicPr>
        <p:blipFill>
          <a:blip r:embed="rId4" cstate="print"/>
          <a:srcRect/>
          <a:stretch>
            <a:fillRect/>
          </a:stretch>
        </p:blipFill>
        <p:spPr bwMode="auto">
          <a:xfrm>
            <a:off x="3791744" y="2085975"/>
            <a:ext cx="4752975" cy="4772025"/>
          </a:xfrm>
          <a:prstGeom prst="rect">
            <a:avLst/>
          </a:prstGeom>
          <a:noFill/>
          <a:ln w="9525">
            <a:noFill/>
            <a:miter lim="800000"/>
            <a:headEnd/>
            <a:tailEnd/>
          </a:ln>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Common Questions asked during Panel Interview</a:t>
            </a:r>
            <a:endParaRPr lang="en-IN" dirty="0">
              <a:latin typeface="Nunito Sans" charset="0"/>
            </a:endParaRPr>
          </a:p>
        </p:txBody>
      </p:sp>
      <p:sp>
        <p:nvSpPr>
          <p:cNvPr id="9" name="Subtitle 8"/>
          <p:cNvSpPr>
            <a:spLocks noGrp="1"/>
          </p:cNvSpPr>
          <p:nvPr>
            <p:ph type="subTitle" idx="1"/>
          </p:nvPr>
        </p:nvSpPr>
        <p:spPr>
          <a:xfrm>
            <a:off x="1847528" y="1484784"/>
            <a:ext cx="8534400" cy="1296144"/>
          </a:xfrm>
        </p:spPr>
        <p:txBody>
          <a:bodyPr>
            <a:normAutofit/>
          </a:bodyPr>
          <a:lstStyle/>
          <a:p>
            <a:r>
              <a:rPr lang="en-IN" sz="4000" dirty="0" smtClean="0">
                <a:solidFill>
                  <a:schemeClr val="tx1"/>
                </a:solidFill>
                <a:latin typeface="Nunito Sans" charset="0"/>
              </a:rPr>
              <a:t>What are your salary expectations?</a:t>
            </a:r>
          </a:p>
        </p:txBody>
      </p:sp>
      <p:pic>
        <p:nvPicPr>
          <p:cNvPr id="63492" name="Picture 4" descr="Image result for &quot;What are your salary expectations?&quot;"/>
          <p:cNvPicPr>
            <a:picLocks noChangeAspect="1" noChangeArrowheads="1"/>
          </p:cNvPicPr>
          <p:nvPr/>
        </p:nvPicPr>
        <p:blipFill>
          <a:blip r:embed="rId4" cstate="print"/>
          <a:srcRect/>
          <a:stretch>
            <a:fillRect/>
          </a:stretch>
        </p:blipFill>
        <p:spPr bwMode="auto">
          <a:xfrm>
            <a:off x="2279576" y="2204864"/>
            <a:ext cx="7272808" cy="3824092"/>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Common Questions asked during Panel Interview</a:t>
            </a:r>
            <a:endParaRPr lang="en-IN" dirty="0">
              <a:latin typeface="Nunito Sans" charset="0"/>
            </a:endParaRPr>
          </a:p>
        </p:txBody>
      </p:sp>
      <p:sp>
        <p:nvSpPr>
          <p:cNvPr id="9" name="Subtitle 8"/>
          <p:cNvSpPr>
            <a:spLocks noGrp="1"/>
          </p:cNvSpPr>
          <p:nvPr>
            <p:ph type="subTitle" idx="1"/>
          </p:nvPr>
        </p:nvSpPr>
        <p:spPr>
          <a:xfrm>
            <a:off x="1847528" y="1484784"/>
            <a:ext cx="8534400" cy="1296144"/>
          </a:xfrm>
        </p:spPr>
        <p:txBody>
          <a:bodyPr>
            <a:normAutofit/>
          </a:bodyPr>
          <a:lstStyle/>
          <a:p>
            <a:r>
              <a:rPr lang="en-IN" sz="4000" dirty="0" smtClean="0">
                <a:solidFill>
                  <a:schemeClr val="tx1"/>
                </a:solidFill>
                <a:latin typeface="Nunito Sans" charset="0"/>
              </a:rPr>
              <a:t>Why do you want this job?</a:t>
            </a:r>
          </a:p>
        </p:txBody>
      </p:sp>
      <p:pic>
        <p:nvPicPr>
          <p:cNvPr id="66562" name="Picture 2" descr="Image result for &quot;Why do you want this job?&quot;"/>
          <p:cNvPicPr>
            <a:picLocks noChangeAspect="1" noChangeArrowheads="1"/>
          </p:cNvPicPr>
          <p:nvPr/>
        </p:nvPicPr>
        <p:blipFill>
          <a:blip r:embed="rId4" cstate="print"/>
          <a:srcRect/>
          <a:stretch>
            <a:fillRect/>
          </a:stretch>
        </p:blipFill>
        <p:spPr bwMode="auto">
          <a:xfrm>
            <a:off x="3431704" y="2021036"/>
            <a:ext cx="5159896" cy="4836964"/>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FC4BA18A-B0F2-4D62-9B28-7B486D4C70CF}"/>
              </a:ext>
            </a:extLst>
          </p:cNvPr>
          <p:cNvSpPr txBox="1"/>
          <p:nvPr/>
        </p:nvSpPr>
        <p:spPr>
          <a:xfrm>
            <a:off x="309522" y="357166"/>
            <a:ext cx="10160892" cy="938719"/>
          </a:xfrm>
          <a:prstGeom prst="rect">
            <a:avLst/>
          </a:prstGeom>
          <a:noFill/>
        </p:spPr>
        <p:txBody>
          <a:bodyPr wrap="square" rtlCol="0">
            <a:spAutoFit/>
          </a:bodyPr>
          <a:lstStyle/>
          <a:p>
            <a:pPr>
              <a:lnSpc>
                <a:spcPct val="150000"/>
              </a:lnSpc>
            </a:pPr>
            <a:r>
              <a:rPr lang="en-US" sz="4000" dirty="0" smtClean="0">
                <a:latin typeface="Nunito Sans" charset="0"/>
              </a:rPr>
              <a:t>Panel Interview</a:t>
            </a:r>
          </a:p>
        </p:txBody>
      </p:sp>
      <p:sp>
        <p:nvSpPr>
          <p:cNvPr id="10" name="Rectangle 9">
            <a:extLst>
              <a:ext uri="{FF2B5EF4-FFF2-40B4-BE49-F238E27FC236}">
                <a16:creationId xmlns="" xmlns:a16="http://schemas.microsoft.com/office/drawing/2014/main" id="{82037F44-B579-465E-912D-7578628D7D24}"/>
              </a:ext>
            </a:extLst>
          </p:cNvPr>
          <p:cNvSpPr/>
          <p:nvPr/>
        </p:nvSpPr>
        <p:spPr>
          <a:xfrm>
            <a:off x="623392" y="126876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pic>
        <p:nvPicPr>
          <p:cNvPr id="34818" name="Picture 2" descr="Image result for &quot;Panel Interview&quot;"/>
          <p:cNvPicPr>
            <a:picLocks noChangeAspect="1" noChangeArrowheads="1"/>
          </p:cNvPicPr>
          <p:nvPr/>
        </p:nvPicPr>
        <p:blipFill>
          <a:blip r:embed="rId4" cstate="print"/>
          <a:srcRect/>
          <a:stretch>
            <a:fillRect/>
          </a:stretch>
        </p:blipFill>
        <p:spPr bwMode="auto">
          <a:xfrm>
            <a:off x="3143672" y="1196752"/>
            <a:ext cx="5688632" cy="5661248"/>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Common Questions asked during Panel Interview</a:t>
            </a:r>
            <a:endParaRPr lang="en-IN" dirty="0">
              <a:latin typeface="Nunito Sans" charset="0"/>
            </a:endParaRPr>
          </a:p>
        </p:txBody>
      </p:sp>
      <p:sp>
        <p:nvSpPr>
          <p:cNvPr id="9" name="Subtitle 8"/>
          <p:cNvSpPr>
            <a:spLocks noGrp="1"/>
          </p:cNvSpPr>
          <p:nvPr>
            <p:ph type="subTitle" idx="1"/>
          </p:nvPr>
        </p:nvSpPr>
        <p:spPr>
          <a:xfrm>
            <a:off x="983432" y="1484784"/>
            <a:ext cx="10344472" cy="792088"/>
          </a:xfrm>
        </p:spPr>
        <p:txBody>
          <a:bodyPr>
            <a:normAutofit/>
          </a:bodyPr>
          <a:lstStyle/>
          <a:p>
            <a:r>
              <a:rPr lang="en-IN" sz="4000" dirty="0" smtClean="0">
                <a:solidFill>
                  <a:schemeClr val="tx1"/>
                </a:solidFill>
                <a:latin typeface="Nunito Sans" charset="0"/>
              </a:rPr>
              <a:t>How do you handle stress and pressure?</a:t>
            </a:r>
          </a:p>
        </p:txBody>
      </p:sp>
      <p:pic>
        <p:nvPicPr>
          <p:cNvPr id="68610" name="Picture 2" descr="Image result for &quot;How do you handle stress and pressure?&quot;"/>
          <p:cNvPicPr>
            <a:picLocks noChangeAspect="1" noChangeArrowheads="1"/>
          </p:cNvPicPr>
          <p:nvPr/>
        </p:nvPicPr>
        <p:blipFill>
          <a:blip r:embed="rId4" cstate="print"/>
          <a:srcRect/>
          <a:stretch>
            <a:fillRect/>
          </a:stretch>
        </p:blipFill>
        <p:spPr bwMode="auto">
          <a:xfrm>
            <a:off x="3503712" y="2023024"/>
            <a:ext cx="4943872" cy="4834976"/>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Common Questions asked during Panel Interview</a:t>
            </a:r>
            <a:endParaRPr lang="en-IN" dirty="0">
              <a:latin typeface="Nunito Sans" charset="0"/>
            </a:endParaRPr>
          </a:p>
        </p:txBody>
      </p:sp>
      <p:sp>
        <p:nvSpPr>
          <p:cNvPr id="9" name="Subtitle 8"/>
          <p:cNvSpPr>
            <a:spLocks noGrp="1"/>
          </p:cNvSpPr>
          <p:nvPr>
            <p:ph type="subTitle" idx="1"/>
          </p:nvPr>
        </p:nvSpPr>
        <p:spPr>
          <a:xfrm>
            <a:off x="0" y="1484784"/>
            <a:ext cx="12192000" cy="792088"/>
          </a:xfrm>
        </p:spPr>
        <p:txBody>
          <a:bodyPr>
            <a:normAutofit fontScale="77500" lnSpcReduction="20000"/>
          </a:bodyPr>
          <a:lstStyle/>
          <a:p>
            <a:r>
              <a:rPr lang="en-IN" sz="4000" dirty="0" smtClean="0">
                <a:solidFill>
                  <a:schemeClr val="tx1"/>
                </a:solidFill>
                <a:latin typeface="Nunito Sans" charset="0"/>
              </a:rPr>
              <a:t>Describe a difficult situation or project and how you overcame it.</a:t>
            </a:r>
          </a:p>
        </p:txBody>
      </p:sp>
      <p:pic>
        <p:nvPicPr>
          <p:cNvPr id="70658" name="Picture 2" descr="Image result for &quot;Difficult Situation&quot;"/>
          <p:cNvPicPr>
            <a:picLocks noChangeAspect="1" noChangeArrowheads="1"/>
          </p:cNvPicPr>
          <p:nvPr/>
        </p:nvPicPr>
        <p:blipFill>
          <a:blip r:embed="rId4" cstate="print"/>
          <a:srcRect/>
          <a:stretch>
            <a:fillRect/>
          </a:stretch>
        </p:blipFill>
        <p:spPr bwMode="auto">
          <a:xfrm>
            <a:off x="3647728" y="1885950"/>
            <a:ext cx="4762500" cy="4972050"/>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839416" y="0"/>
            <a:ext cx="10363200" cy="1470025"/>
          </a:xfrm>
        </p:spPr>
        <p:txBody>
          <a:bodyPr/>
          <a:lstStyle/>
          <a:p>
            <a:r>
              <a:rPr lang="en-US" dirty="0" smtClean="0">
                <a:latin typeface="Nunito Sans" charset="0"/>
              </a:rPr>
              <a:t>Common Questions asked during Panel Interview</a:t>
            </a:r>
            <a:endParaRPr lang="en-IN" dirty="0">
              <a:latin typeface="Nunito Sans" charset="0"/>
            </a:endParaRPr>
          </a:p>
        </p:txBody>
      </p:sp>
      <p:sp>
        <p:nvSpPr>
          <p:cNvPr id="9" name="Subtitle 8"/>
          <p:cNvSpPr>
            <a:spLocks noGrp="1"/>
          </p:cNvSpPr>
          <p:nvPr>
            <p:ph type="subTitle" idx="1"/>
          </p:nvPr>
        </p:nvSpPr>
        <p:spPr>
          <a:xfrm>
            <a:off x="0" y="1484784"/>
            <a:ext cx="12192000" cy="792088"/>
          </a:xfrm>
        </p:spPr>
        <p:txBody>
          <a:bodyPr>
            <a:normAutofit/>
          </a:bodyPr>
          <a:lstStyle/>
          <a:p>
            <a:r>
              <a:rPr lang="en-IN" sz="4000" dirty="0" smtClean="0">
                <a:solidFill>
                  <a:schemeClr val="tx1"/>
                </a:solidFill>
                <a:latin typeface="Nunito Sans" charset="0"/>
              </a:rPr>
              <a:t>What are your future goals?</a:t>
            </a:r>
          </a:p>
        </p:txBody>
      </p:sp>
      <p:pic>
        <p:nvPicPr>
          <p:cNvPr id="72706" name="Picture 2" descr="Image result for &quot;What are your future goals?&quot;"/>
          <p:cNvPicPr>
            <a:picLocks noChangeAspect="1" noChangeArrowheads="1"/>
          </p:cNvPicPr>
          <p:nvPr/>
        </p:nvPicPr>
        <p:blipFill>
          <a:blip r:embed="rId4" cstate="print"/>
          <a:srcRect/>
          <a:stretch>
            <a:fillRect/>
          </a:stretch>
        </p:blipFill>
        <p:spPr bwMode="auto">
          <a:xfrm>
            <a:off x="3071664" y="2134203"/>
            <a:ext cx="5951984" cy="4723797"/>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551384" y="47667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340768"/>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7" name="Content Placeholder 3"/>
          <p:cNvSpPr txBox="1">
            <a:spLocks/>
          </p:cNvSpPr>
          <p:nvPr/>
        </p:nvSpPr>
        <p:spPr>
          <a:xfrm>
            <a:off x="407368" y="1412776"/>
            <a:ext cx="8001000" cy="2362199"/>
          </a:xfrm>
          <a:prstGeom prst="rect">
            <a:avLst/>
          </a:prstGeom>
        </p:spPr>
        <p:txBody>
          <a:bodyPr>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Gill Sans MT" pitchFamily="34" charset="0"/>
              <a:ea typeface="+mn-ea"/>
              <a:cs typeface="+mn-cs"/>
            </a:endParaRPr>
          </a:p>
        </p:txBody>
      </p:sp>
      <p:sp>
        <p:nvSpPr>
          <p:cNvPr id="8" name="Content Placeholder 2"/>
          <p:cNvSpPr txBox="1">
            <a:spLocks/>
          </p:cNvSpPr>
          <p:nvPr/>
        </p:nvSpPr>
        <p:spPr>
          <a:xfrm>
            <a:off x="551384" y="692696"/>
            <a:ext cx="10441160" cy="685800"/>
          </a:xfrm>
          <a:prstGeom prst="rect">
            <a:avLst/>
          </a:prstGeom>
        </p:spPr>
        <p:txBody>
          <a:bodyPr vert="horz" lIns="91440" tIns="45720" rIns="91440" bIns="45720" rtlCol="0">
            <a:normAutofit lnSpcReduction="10000"/>
          </a:bodyPr>
          <a:lstStyle/>
          <a:p>
            <a:pPr marL="342900" indent="-342900">
              <a:spcBef>
                <a:spcPct val="20000"/>
              </a:spcBef>
              <a:defRPr/>
            </a:pPr>
            <a:r>
              <a:rPr kumimoji="0" lang="en-US" sz="4000" b="0" i="0" u="none" strike="noStrike" kern="1200" cap="none" spc="0" normalizeH="0" noProof="0" dirty="0" smtClean="0">
                <a:ln>
                  <a:noFill/>
                </a:ln>
                <a:solidFill>
                  <a:schemeClr val="tx1">
                    <a:lumMod val="65000"/>
                    <a:lumOff val="35000"/>
                  </a:schemeClr>
                </a:solidFill>
                <a:effectLst/>
                <a:uLnTx/>
                <a:uFillTx/>
                <a:latin typeface="Nunito Sans" charset="0"/>
              </a:rPr>
              <a:t>RECAP ANYONE ?</a:t>
            </a:r>
            <a:endParaRPr lang="en-US" sz="4000" dirty="0" smtClean="0">
              <a:solidFill>
                <a:schemeClr val="tx1">
                  <a:lumMod val="65000"/>
                  <a:lumOff val="35000"/>
                </a:schemeClr>
              </a:solidFill>
              <a:latin typeface="Nunito Sans" charset="0"/>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tabLst/>
              <a:defRPr/>
            </a:pPr>
            <a:endParaRPr lang="en-US" baseline="0" dirty="0" smtClean="0">
              <a:solidFill>
                <a:schemeClr val="bg2">
                  <a:lumMod val="25000"/>
                </a:schemeClr>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rgbClr val="FF0000"/>
              </a:solidFill>
              <a:latin typeface="Gill Sans MT" pitchFamily="34" charset="0"/>
            </a:endParaRPr>
          </a:p>
          <a:p>
            <a:pPr marL="342900" marR="0" lvl="0" indent="-342900" defTabSz="914400" rtl="0" eaLnBrk="1" fontAlgn="auto" latinLnBrk="0" hangingPunct="1">
              <a:lnSpc>
                <a:spcPct val="100000"/>
              </a:lnSpc>
              <a:spcBef>
                <a:spcPct val="20000"/>
              </a:spcBef>
              <a:spcAft>
                <a:spcPts val="0"/>
              </a:spcAft>
              <a:buClrTx/>
              <a:buSzTx/>
              <a:buFontTx/>
              <a:buChar char="-"/>
              <a:tabLst/>
              <a:defRPr/>
            </a:pPr>
            <a:endParaRPr lang="en-US" baseline="0" dirty="0" smtClean="0">
              <a:solidFill>
                <a:schemeClr val="bg2">
                  <a:lumMod val="25000"/>
                </a:schemeClr>
              </a:solidFill>
              <a:latin typeface="Gill Sans MT" pitchFamily="34" charset="0"/>
            </a:endParaRPr>
          </a:p>
          <a:p>
            <a:pPr marL="342900" lvl="0" indent="-342900" algn="ctr">
              <a:spcBef>
                <a:spcPct val="20000"/>
              </a:spcBef>
              <a:defRPr/>
            </a:pPr>
            <a:endParaRPr lang="en-US" sz="5400" dirty="0" smtClean="0">
              <a:solidFill>
                <a:schemeClr val="bg2">
                  <a:lumMod val="25000"/>
                </a:schemeClr>
              </a:solidFill>
              <a:latin typeface="Bebas Neue Bold" pitchFamily="34" charset="0"/>
            </a:endParaRPr>
          </a:p>
          <a:p>
            <a:pPr marL="342900" lvl="0" indent="-342900" algn="ctr">
              <a:spcBef>
                <a:spcPct val="20000"/>
              </a:spcBef>
              <a:defRPr/>
            </a:pPr>
            <a:endParaRPr lang="en-IN" sz="5400" dirty="0" smtClean="0">
              <a:solidFill>
                <a:schemeClr val="bg2">
                  <a:lumMod val="25000"/>
                </a:schemeClr>
              </a:solidFill>
              <a:latin typeface="Bebas Neue Bold" pitchFamily="34"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2">
                  <a:lumMod val="25000"/>
                </a:schemeClr>
              </a:solidFill>
              <a:effectLst/>
              <a:uLnTx/>
              <a:uFillTx/>
              <a:latin typeface="Bebas Neue Bold" pitchFamily="34" charset="0"/>
              <a:ea typeface="+mn-ea"/>
              <a:cs typeface="+mn-cs"/>
            </a:endParaRPr>
          </a:p>
        </p:txBody>
      </p:sp>
      <p:sp>
        <p:nvSpPr>
          <p:cNvPr id="15" name="TextBox 14"/>
          <p:cNvSpPr txBox="1"/>
          <p:nvPr/>
        </p:nvSpPr>
        <p:spPr>
          <a:xfrm>
            <a:off x="479376" y="1556792"/>
            <a:ext cx="11305256" cy="1754326"/>
          </a:xfrm>
          <a:prstGeom prst="rect">
            <a:avLst/>
          </a:prstGeom>
          <a:noFill/>
        </p:spPr>
        <p:txBody>
          <a:bodyPr wrap="square" rtlCol="0">
            <a:spAutoFit/>
          </a:bodyPr>
          <a:lstStyle/>
          <a:p>
            <a:pPr>
              <a:lnSpc>
                <a:spcPct val="150000"/>
              </a:lnSpc>
              <a:buFont typeface="Arial" pitchFamily="34" charset="0"/>
              <a:buChar char="•"/>
            </a:pPr>
            <a:r>
              <a:rPr lang="en-IN" sz="2400" dirty="0" smtClean="0">
                <a:latin typeface="Nunito Sans" charset="0"/>
              </a:rPr>
              <a:t>What is Panel Interview?</a:t>
            </a:r>
          </a:p>
          <a:p>
            <a:pPr>
              <a:lnSpc>
                <a:spcPct val="150000"/>
              </a:lnSpc>
              <a:buFont typeface="Arial" pitchFamily="34" charset="0"/>
              <a:buChar char="•"/>
            </a:pPr>
            <a:r>
              <a:rPr lang="en-US" sz="2400" dirty="0" smtClean="0">
                <a:latin typeface="Nunito Sans" charset="0"/>
              </a:rPr>
              <a:t>Difference between Group Interview and Panel Interview</a:t>
            </a:r>
          </a:p>
          <a:p>
            <a:pPr>
              <a:lnSpc>
                <a:spcPct val="150000"/>
              </a:lnSpc>
              <a:buFont typeface="Arial" pitchFamily="34" charset="0"/>
              <a:buChar char="•"/>
            </a:pPr>
            <a:r>
              <a:rPr lang="en-US" sz="2400" dirty="0" smtClean="0">
                <a:latin typeface="Nunito Sans" charset="0"/>
              </a:rPr>
              <a:t>Common Questions asked during Panel Interview</a:t>
            </a:r>
            <a:endParaRPr lang="en-IN" sz="2400" dirty="0" smtClean="0">
              <a:latin typeface="Nunito Sans" charset="0"/>
            </a:endParaRPr>
          </a:p>
        </p:txBody>
      </p:sp>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xmlns=""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312413667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052736"/>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57346" name="AutoShape 2" descr="Image result for &quot;Quotes about Analytical&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434"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18" name="AutoShape 2" descr="Image result for &quot;Customer Centric&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9" name="Title 8"/>
          <p:cNvSpPr>
            <a:spLocks noGrp="1"/>
          </p:cNvSpPr>
          <p:nvPr>
            <p:ph type="ctrTitle"/>
          </p:nvPr>
        </p:nvSpPr>
        <p:spPr>
          <a:xfrm>
            <a:off x="911424" y="0"/>
            <a:ext cx="10363200" cy="1470025"/>
          </a:xfrm>
        </p:spPr>
        <p:txBody>
          <a:bodyPr/>
          <a:lstStyle/>
          <a:p>
            <a:r>
              <a:rPr lang="en-US" dirty="0" smtClean="0">
                <a:latin typeface="Nunito Sans" charset="0"/>
              </a:rPr>
              <a:t>What is Panel Interview?</a:t>
            </a:r>
            <a:endParaRPr lang="en-IN" dirty="0">
              <a:latin typeface="Nunito Sans" charset="0"/>
            </a:endParaRPr>
          </a:p>
        </p:txBody>
      </p:sp>
      <p:pic>
        <p:nvPicPr>
          <p:cNvPr id="32770" name="Picture 2" descr="Image result for &quot;Panel Interview&quot;"/>
          <p:cNvPicPr>
            <a:picLocks noChangeAspect="1" noChangeArrowheads="1"/>
          </p:cNvPicPr>
          <p:nvPr/>
        </p:nvPicPr>
        <p:blipFill>
          <a:blip r:embed="rId4" cstate="print"/>
          <a:srcRect/>
          <a:stretch>
            <a:fillRect/>
          </a:stretch>
        </p:blipFill>
        <p:spPr bwMode="auto">
          <a:xfrm>
            <a:off x="2927648" y="1196752"/>
            <a:ext cx="6355549" cy="5661248"/>
          </a:xfrm>
          <a:prstGeom prst="rect">
            <a:avLst/>
          </a:prstGeom>
          <a:noFill/>
        </p:spPr>
      </p:pic>
    </p:spTree>
    <p:extLst>
      <p:ext uri="{BB962C8B-B14F-4D97-AF65-F5344CB8AC3E}">
        <p14:creationId xmlns:p14="http://schemas.microsoft.com/office/powerpoint/2010/main" xmlns="" val="370754445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07368" y="90872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722" name="Picture 2" descr="Image result for &quot;Group Interview&quot;"/>
          <p:cNvPicPr>
            <a:picLocks noChangeAspect="1" noChangeArrowheads="1"/>
          </p:cNvPicPr>
          <p:nvPr/>
        </p:nvPicPr>
        <p:blipFill>
          <a:blip r:embed="rId4" cstate="print"/>
          <a:srcRect/>
          <a:stretch>
            <a:fillRect/>
          </a:stretch>
        </p:blipFill>
        <p:spPr bwMode="auto">
          <a:xfrm>
            <a:off x="3215680" y="1268760"/>
            <a:ext cx="5664431" cy="5589240"/>
          </a:xfrm>
          <a:prstGeom prst="rect">
            <a:avLst/>
          </a:prstGeom>
          <a:noFill/>
        </p:spPr>
      </p:pic>
      <p:sp>
        <p:nvSpPr>
          <p:cNvPr id="8" name="Title 7"/>
          <p:cNvSpPr>
            <a:spLocks noGrp="1"/>
          </p:cNvSpPr>
          <p:nvPr>
            <p:ph type="ctrTitle"/>
          </p:nvPr>
        </p:nvSpPr>
        <p:spPr>
          <a:xfrm>
            <a:off x="911424" y="1"/>
            <a:ext cx="10363200" cy="1124744"/>
          </a:xfrm>
        </p:spPr>
        <p:txBody>
          <a:bodyPr/>
          <a:lstStyle/>
          <a:p>
            <a:r>
              <a:rPr lang="en-US" dirty="0" smtClean="0"/>
              <a:t>Group Interview</a:t>
            </a:r>
            <a:endParaRPr lang="en-IN" dirty="0"/>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8675" name="Picture 3" descr="C:\Users\TEMP.FOCUS.001\Desktop\Untitled.png"/>
          <p:cNvPicPr>
            <a:picLocks noChangeAspect="1" noChangeArrowheads="1"/>
          </p:cNvPicPr>
          <p:nvPr/>
        </p:nvPicPr>
        <p:blipFill>
          <a:blip r:embed="rId3" cstate="print"/>
          <a:srcRect/>
          <a:stretch>
            <a:fillRect/>
          </a:stretch>
        </p:blipFill>
        <p:spPr bwMode="auto">
          <a:xfrm>
            <a:off x="0" y="-16685"/>
            <a:ext cx="12191999" cy="6892265"/>
          </a:xfrm>
          <a:prstGeom prst="rect">
            <a:avLst/>
          </a:prstGeom>
          <a:noFill/>
        </p:spPr>
      </p:pic>
      <p:sp>
        <p:nvSpPr>
          <p:cNvPr id="8" name="Title 7"/>
          <p:cNvSpPr>
            <a:spLocks noGrp="1"/>
          </p:cNvSpPr>
          <p:nvPr>
            <p:ph type="ctrTitle"/>
          </p:nvPr>
        </p:nvSpPr>
        <p:spPr>
          <a:xfrm>
            <a:off x="407368" y="0"/>
            <a:ext cx="11784632" cy="1470025"/>
          </a:xfrm>
        </p:spPr>
        <p:txBody>
          <a:bodyPr/>
          <a:lstStyle/>
          <a:p>
            <a:r>
              <a:rPr lang="en-US" dirty="0" smtClean="0">
                <a:latin typeface="Nunito Sans" charset="0"/>
              </a:rPr>
              <a:t>Difference between Group Interview and Panel Interview</a:t>
            </a:r>
            <a:endParaRPr lang="en-IN" dirty="0">
              <a:latin typeface="Nunito Sans"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407368" y="0"/>
            <a:ext cx="11784632" cy="1470025"/>
          </a:xfrm>
        </p:spPr>
        <p:txBody>
          <a:bodyPr/>
          <a:lstStyle/>
          <a:p>
            <a:r>
              <a:rPr lang="en-US" dirty="0" smtClean="0">
                <a:latin typeface="Nunito Sans" charset="0"/>
              </a:rPr>
              <a:t>Why </a:t>
            </a:r>
            <a:r>
              <a:rPr lang="en-US" dirty="0" smtClean="0">
                <a:latin typeface="Nunito Sans" charset="0"/>
              </a:rPr>
              <a:t>Panel </a:t>
            </a:r>
            <a:r>
              <a:rPr lang="en-US" dirty="0" smtClean="0">
                <a:latin typeface="Nunito Sans" charset="0"/>
              </a:rPr>
              <a:t>Interview?</a:t>
            </a:r>
            <a:endParaRPr lang="en-IN"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050" name="AutoShape 2" descr="Image result for Various Representatives, Panel Inter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1" name="Picture 3" descr="C:\Users\TEMP.FOCUS.001\Desktop\download (4).jpg"/>
          <p:cNvPicPr>
            <a:picLocks noChangeAspect="1" noChangeArrowheads="1"/>
          </p:cNvPicPr>
          <p:nvPr/>
        </p:nvPicPr>
        <p:blipFill>
          <a:blip r:embed="rId4" cstate="print"/>
          <a:srcRect/>
          <a:stretch>
            <a:fillRect/>
          </a:stretch>
        </p:blipFill>
        <p:spPr bwMode="auto">
          <a:xfrm>
            <a:off x="2927648" y="1412776"/>
            <a:ext cx="6384032" cy="4248283"/>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407368" y="0"/>
            <a:ext cx="11784632" cy="1470025"/>
          </a:xfrm>
        </p:spPr>
        <p:txBody>
          <a:bodyPr>
            <a:normAutofit/>
          </a:bodyPr>
          <a:lstStyle/>
          <a:p>
            <a:r>
              <a:rPr lang="en-IN" dirty="0" smtClean="0">
                <a:latin typeface="Nunito Sans" charset="0"/>
              </a:rPr>
              <a:t>How to Respond to a Panel Interview </a:t>
            </a:r>
            <a:r>
              <a:rPr lang="en-IN" dirty="0" smtClean="0">
                <a:latin typeface="Nunito Sans" charset="0"/>
              </a:rPr>
              <a:t>Invitation?</a:t>
            </a:r>
            <a:endParaRPr lang="en-IN"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050" name="AutoShape 2" descr="Image result for Various Representatives, Panel Inter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4274" name="AutoShape 2" descr="Image result for &quot;How to Respond to a Panel Interview Invit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4275" name="Picture 3" descr="C:\Users\TEMP.FOCUS.001\Desktop\download (5).jpg"/>
          <p:cNvPicPr>
            <a:picLocks noChangeAspect="1" noChangeArrowheads="1"/>
          </p:cNvPicPr>
          <p:nvPr/>
        </p:nvPicPr>
        <p:blipFill>
          <a:blip r:embed="rId4" cstate="print"/>
          <a:srcRect/>
          <a:stretch>
            <a:fillRect/>
          </a:stretch>
        </p:blipFill>
        <p:spPr bwMode="auto">
          <a:xfrm>
            <a:off x="1847528" y="1484784"/>
            <a:ext cx="8400256" cy="4375696"/>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407368" y="0"/>
            <a:ext cx="11784632" cy="1470025"/>
          </a:xfrm>
        </p:spPr>
        <p:txBody>
          <a:bodyPr>
            <a:normAutofit/>
          </a:bodyPr>
          <a:lstStyle/>
          <a:p>
            <a:r>
              <a:rPr lang="en-IN" dirty="0" smtClean="0">
                <a:latin typeface="Nunito Sans" charset="0"/>
              </a:rPr>
              <a:t>Panel Interview Invitation Example</a:t>
            </a: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050" name="AutoShape 2" descr="Image result for Various Representatives, Panel Inter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4274" name="AutoShape 2" descr="Image result for &quot;How to Respond to a Panel Interview Invit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6322" name="AutoShape 2" descr="Image result for &quot;Panel Interview Invit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6323" name="Picture 3" descr="C:\Users\TEMP.FOCUS.001\Desktop\download (6).jpg"/>
          <p:cNvPicPr>
            <a:picLocks noChangeAspect="1" noChangeArrowheads="1"/>
          </p:cNvPicPr>
          <p:nvPr/>
        </p:nvPicPr>
        <p:blipFill>
          <a:blip r:embed="rId4" cstate="print"/>
          <a:srcRect/>
          <a:stretch>
            <a:fillRect/>
          </a:stretch>
        </p:blipFill>
        <p:spPr bwMode="auto">
          <a:xfrm>
            <a:off x="2063552" y="1484784"/>
            <a:ext cx="7968208" cy="4462196"/>
          </a:xfrm>
          <a:prstGeom prst="rect">
            <a:avLst/>
          </a:prstGeom>
          <a:noFill/>
        </p:spPr>
      </p:pic>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82037F44-B579-465E-912D-7578628D7D24}"/>
              </a:ext>
            </a:extLst>
          </p:cNvPr>
          <p:cNvSpPr/>
          <p:nvPr/>
        </p:nvSpPr>
        <p:spPr>
          <a:xfrm>
            <a:off x="479376" y="1196752"/>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6" name="AutoShape 2" descr="Image result for &quot;Argu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2" name="AutoShape 2"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6084" name="AutoShape 4" descr="Image result for &quot;Adjustment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2" name="AutoShape 2"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724" name="AutoShape 4" descr="Image result for The Seven Deadly Sins, Customer Centric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8" name="Title 7"/>
          <p:cNvSpPr>
            <a:spLocks noGrp="1"/>
          </p:cNvSpPr>
          <p:nvPr>
            <p:ph type="ctrTitle"/>
          </p:nvPr>
        </p:nvSpPr>
        <p:spPr>
          <a:xfrm>
            <a:off x="407368" y="0"/>
            <a:ext cx="11784632" cy="1470025"/>
          </a:xfrm>
        </p:spPr>
        <p:txBody>
          <a:bodyPr>
            <a:normAutofit/>
          </a:bodyPr>
          <a:lstStyle/>
          <a:p>
            <a:r>
              <a:rPr lang="en-IN" dirty="0" smtClean="0">
                <a:latin typeface="Nunito Sans" charset="0"/>
              </a:rPr>
              <a:t>Panel Interview Invitation Example</a:t>
            </a: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674352" y="6099048"/>
            <a:ext cx="1993392" cy="430628"/>
          </a:xfrm>
          <a:prstGeom prst="rect">
            <a:avLst/>
          </a:prstGeom>
        </p:spPr>
      </p:pic>
      <p:sp>
        <p:nvSpPr>
          <p:cNvPr id="2050" name="AutoShape 2" descr="Image result for Various Representatives, Panel Intervie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4274" name="AutoShape 2" descr="Image result for &quot;How to Respond to a Panel Interview Invit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6322" name="AutoShape 2" descr="Image result for &quot;Panel Interview Invitation&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Rectangle 13"/>
          <p:cNvSpPr/>
          <p:nvPr/>
        </p:nvSpPr>
        <p:spPr>
          <a:xfrm>
            <a:off x="0" y="1988840"/>
            <a:ext cx="12192000" cy="1569660"/>
          </a:xfrm>
          <a:prstGeom prst="rect">
            <a:avLst/>
          </a:prstGeom>
        </p:spPr>
        <p:txBody>
          <a:bodyPr wrap="square">
            <a:spAutoFit/>
          </a:bodyPr>
          <a:lstStyle/>
          <a:p>
            <a:r>
              <a:rPr lang="en-IN" sz="2400" dirty="0" smtClean="0">
                <a:latin typeface="Nunito Sans" charset="0"/>
              </a:rPr>
              <a:t>The following is an example of an email inviting a job seeker to an interview by a panel.</a:t>
            </a:r>
          </a:p>
          <a:p>
            <a:r>
              <a:rPr lang="en-IN" sz="2400" b="1" dirty="0" smtClean="0">
                <a:latin typeface="Nunito Sans" charset="0"/>
              </a:rPr>
              <a:t>Subject Line of Email Message:</a:t>
            </a:r>
            <a:r>
              <a:rPr lang="en-IN" sz="2400" dirty="0" smtClean="0">
                <a:latin typeface="Nunito Sans" charset="0"/>
              </a:rPr>
              <a:t> </a:t>
            </a:r>
            <a:r>
              <a:rPr lang="en-IN" sz="2400" i="1" dirty="0" smtClean="0">
                <a:latin typeface="Nunito Sans" charset="0"/>
              </a:rPr>
              <a:t>Associate Director Interview</a:t>
            </a:r>
            <a:endParaRPr lang="en-IN" sz="2400" dirty="0" smtClean="0">
              <a:latin typeface="Nunito Sans" charset="0"/>
            </a:endParaRPr>
          </a:p>
          <a:p>
            <a:r>
              <a:rPr lang="en-IN" sz="2400" i="1" dirty="0" smtClean="0">
                <a:latin typeface="Nunito Sans" charset="0"/>
              </a:rPr>
              <a:t>Dear Jane Doe,</a:t>
            </a:r>
            <a:endParaRPr lang="en-IN" sz="2400" dirty="0" smtClean="0">
              <a:latin typeface="Nunito Sans" charset="0"/>
            </a:endParaRPr>
          </a:p>
          <a:p>
            <a:r>
              <a:rPr lang="en-IN" sz="2400" i="1" dirty="0" smtClean="0">
                <a:latin typeface="Nunito Sans" charset="0"/>
              </a:rPr>
              <a:t>Thank you for applying for the position of Associate Director of </a:t>
            </a:r>
            <a:r>
              <a:rPr lang="en-IN" sz="2400" i="1" dirty="0" smtClean="0">
                <a:latin typeface="Nunito Sans" charset="0"/>
              </a:rPr>
              <a:t>ABC Company.</a:t>
            </a:r>
            <a:endParaRPr lang="en-IN" sz="2400" dirty="0" smtClean="0">
              <a:latin typeface="Nunito Sans" charset="0"/>
            </a:endParaRPr>
          </a:p>
        </p:txBody>
      </p:sp>
    </p:spTree>
    <p:extLst>
      <p:ext uri="{BB962C8B-B14F-4D97-AF65-F5344CB8AC3E}">
        <p14:creationId xmlns:p14="http://schemas.microsoft.com/office/powerpoint/2010/main" xmlns="" val="424866761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6590</TotalTime>
  <Words>908</Words>
  <Application>Microsoft Office PowerPoint</Application>
  <PresentationFormat>Custom</PresentationFormat>
  <Paragraphs>116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Nunito Sans</vt:lpstr>
      <vt:lpstr>Calibri</vt:lpstr>
      <vt:lpstr>Gill Sans MT</vt:lpstr>
      <vt:lpstr>Bebas Neue Bold</vt:lpstr>
      <vt:lpstr>Office Theme</vt:lpstr>
      <vt:lpstr>Slide 1</vt:lpstr>
      <vt:lpstr>Slide 2</vt:lpstr>
      <vt:lpstr>What is Panel Interview?</vt:lpstr>
      <vt:lpstr>Group Interview</vt:lpstr>
      <vt:lpstr>Difference between Group Interview and Panel Interview</vt:lpstr>
      <vt:lpstr>Why Panel Interview?</vt:lpstr>
      <vt:lpstr>How to Respond to a Panel Interview Invitation?</vt:lpstr>
      <vt:lpstr>Panel Interview Invitation Example</vt:lpstr>
      <vt:lpstr>Panel Interview Invitation Example</vt:lpstr>
      <vt:lpstr>Panel Interview Invitation Example</vt:lpstr>
      <vt:lpstr>Panel Interview Invitation Example</vt:lpstr>
      <vt:lpstr>Panel Interview Invitation Example</vt:lpstr>
      <vt:lpstr>Common Questions asked during Panel Interview</vt:lpstr>
      <vt:lpstr>Common Questions asked during Panel Interview</vt:lpstr>
      <vt:lpstr>Common Questions asked during Panel Interview</vt:lpstr>
      <vt:lpstr>Common Questions asked during Panel Interview</vt:lpstr>
      <vt:lpstr>Common Questions asked during Panel Interview</vt:lpstr>
      <vt:lpstr>Common Questions asked during Panel Interview</vt:lpstr>
      <vt:lpstr>Common Questions asked during Panel Interview</vt:lpstr>
      <vt:lpstr>Common Questions asked during Panel Interview</vt:lpstr>
      <vt:lpstr>Common Questions asked during Panel Interview</vt:lpstr>
      <vt:lpstr>Common Questions asked during Panel Interview</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User</cp:lastModifiedBy>
  <cp:revision>625</cp:revision>
  <dcterms:created xsi:type="dcterms:W3CDTF">2006-08-16T00:00:00Z</dcterms:created>
  <dcterms:modified xsi:type="dcterms:W3CDTF">2020-01-23T07:31:51Z</dcterms:modified>
</cp:coreProperties>
</file>