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sldIdLst>
    <p:sldId id="272" r:id="rId2"/>
    <p:sldId id="320" r:id="rId3"/>
    <p:sldId id="326" r:id="rId4"/>
    <p:sldId id="449" r:id="rId5"/>
    <p:sldId id="457" r:id="rId6"/>
    <p:sldId id="453" r:id="rId7"/>
    <p:sldId id="454" r:id="rId8"/>
    <p:sldId id="455" r:id="rId9"/>
    <p:sldId id="456" r:id="rId10"/>
    <p:sldId id="340" r:id="rId11"/>
    <p:sldId id="458" r:id="rId12"/>
    <p:sldId id="450" r:id="rId13"/>
    <p:sldId id="451" r:id="rId14"/>
    <p:sldId id="452" r:id="rId15"/>
    <p:sldId id="459" r:id="rId16"/>
    <p:sldId id="460" r:id="rId17"/>
    <p:sldId id="461" r:id="rId18"/>
    <p:sldId id="462" r:id="rId19"/>
    <p:sldId id="463" r:id="rId20"/>
    <p:sldId id="375" r:id="rId21"/>
    <p:sldId id="376" r:id="rId22"/>
    <p:sldId id="289" r:id="rId23"/>
  </p:sldIdLst>
  <p:sldSz cx="12192000" cy="6858000"/>
  <p:notesSz cx="7104063" cy="10234613"/>
  <p:embeddedFontLst>
    <p:embeddedFont>
      <p:font typeface="Nunito Sans" charset="0"/>
      <p:regular r:id="rId25"/>
      <p:bold r:id="rId26"/>
      <p:italic r:id="rId27"/>
      <p:boldItalic r:id="rId28"/>
    </p:embeddedFont>
    <p:embeddedFont>
      <p:font typeface="Calibri" pitchFamily="34" charset="0"/>
      <p:regular r:id="rId29"/>
      <p:bold r:id="rId30"/>
      <p:italic r:id="rId31"/>
      <p:boldItalic r:id="rId32"/>
    </p:embeddedFont>
    <p:embeddedFont>
      <p:font typeface="Gill Sans MT" pitchFamily="34" charset="0"/>
      <p:regular r:id="rId33"/>
      <p:bold r:id="rId34"/>
      <p:italic r:id="rId35"/>
      <p:boldItalic r:id="rId36"/>
    </p:embeddedFont>
    <p:embeddedFont>
      <p:font typeface="Bebas Neue Bold" charset="0"/>
      <p:bold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BD0C9"/>
    <a:srgbClr val="F05136"/>
    <a:srgbClr val="303030"/>
    <a:srgbClr val="4A4A4A"/>
    <a:srgbClr val="3D3D3D"/>
    <a:srgbClr val="212121"/>
    <a:srgbClr val="000000"/>
    <a:srgbClr val="131313"/>
    <a:srgbClr val="F69180"/>
    <a:srgbClr val="E9E9E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294" autoAdjust="0"/>
    <p:restoredTop sz="78136" autoAdjust="0"/>
  </p:normalViewPr>
  <p:slideViewPr>
    <p:cSldViewPr>
      <p:cViewPr>
        <p:scale>
          <a:sx n="49" d="100"/>
          <a:sy n="49" d="100"/>
        </p:scale>
        <p:origin x="-1242" y="-2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958" y="-114"/>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499A3E1-D0AF-40CA-9CA4-BE00645EFE64}" type="datetimeFigureOut">
              <a:rPr lang="en-US" smtClean="0"/>
              <a:pPr/>
              <a:t>1/23/2020</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AAB6876-1BF1-4B88-890A-0B4E46201506}" type="slidenum">
              <a:rPr lang="en-US" smtClean="0"/>
              <a:pPr/>
              <a:t>‹#›</a:t>
            </a:fld>
            <a:endParaRPr lang="en-US"/>
          </a:p>
        </p:txBody>
      </p:sp>
    </p:spTree>
    <p:extLst>
      <p:ext uri="{BB962C8B-B14F-4D97-AF65-F5344CB8AC3E}">
        <p14:creationId xmlns=""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latin typeface="Nunito Sans" charset="0"/>
              </a:rPr>
              <a:t>Trainer to give a crisp</a:t>
            </a:r>
            <a:r>
              <a:rPr lang="en-US" b="0" baseline="0" dirty="0" smtClean="0">
                <a:latin typeface="Nunito Sans" charset="0"/>
              </a:rPr>
              <a:t> Self Introduction and then introduce FACE.</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dirty="0" smtClean="0">
                <a:latin typeface="Nunito Sans" charset="0"/>
              </a:rPr>
              <a:t>Trainer to give Basic Tips</a:t>
            </a:r>
            <a:r>
              <a:rPr lang="en-US" sz="1200" baseline="0" dirty="0" smtClean="0">
                <a:latin typeface="Nunito Sans" charset="0"/>
              </a:rPr>
              <a:t> With Examples.</a:t>
            </a:r>
            <a:endParaRPr lang="en-US" baseline="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dirty="0" smtClean="0">
                <a:latin typeface="Nunito Sans" charset="0"/>
              </a:rPr>
              <a:t>Now that you are Dressed for Success, what about a Professional</a:t>
            </a:r>
            <a:r>
              <a:rPr lang="en-US" sz="1200" baseline="0" dirty="0" smtClean="0">
                <a:latin typeface="Nunito Sans" charset="0"/>
              </a:rPr>
              <a:t> Sitting Posture?</a:t>
            </a:r>
            <a:endParaRPr lang="en-US" baseline="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baseline="0" dirty="0" smtClean="0">
                <a:latin typeface="Nunito Sans" charset="0"/>
              </a:rPr>
              <a:t>Adjust the Webcam such that your face, neck, shoulders and hands are visible. The Webcam needs to be at Eye Level.</a:t>
            </a:r>
          </a:p>
          <a:p>
            <a:r>
              <a:rPr lang="en-US" baseline="0" dirty="0" smtClean="0">
                <a:latin typeface="Nunito Sans" charset="0"/>
              </a:rPr>
              <a:t>Lean Forward so that your Facial Expression is clearly visible.</a:t>
            </a:r>
          </a:p>
          <a:p>
            <a:endParaRPr lang="en-US" baseline="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baseline="0" dirty="0" smtClean="0">
                <a:latin typeface="Nunito Sans" charset="0"/>
              </a:rPr>
              <a:t>Trainer to explain the below points individually</a:t>
            </a:r>
          </a:p>
          <a:p>
            <a:r>
              <a:rPr lang="en-US" baseline="0" dirty="0" smtClean="0">
                <a:latin typeface="Nunito Sans" charset="0"/>
              </a:rPr>
              <a:t>Use </a:t>
            </a:r>
            <a:r>
              <a:rPr lang="en-US" baseline="0" dirty="0" smtClean="0">
                <a:latin typeface="Nunito Sans" charset="0"/>
              </a:rPr>
              <a:t>a Professional Username</a:t>
            </a:r>
          </a:p>
          <a:p>
            <a:r>
              <a:rPr lang="en-US" baseline="0" dirty="0" smtClean="0">
                <a:latin typeface="Nunito Sans" charset="0"/>
              </a:rPr>
              <a:t>Maintain Eye Contact. However, do not over do it. Let the Recruiter not feel that you are Staring. Remember, to what level you will be comfortable when anyone maintains Eye Contact with you.</a:t>
            </a:r>
          </a:p>
          <a:p>
            <a:r>
              <a:rPr lang="en-US" baseline="0" dirty="0" smtClean="0">
                <a:latin typeface="Nunito Sans" charset="0"/>
              </a:rPr>
              <a:t>Speak Slowly and Clearly.</a:t>
            </a:r>
          </a:p>
          <a:p>
            <a:r>
              <a:rPr lang="en-US" baseline="0" dirty="0" smtClean="0">
                <a:latin typeface="Nunito Sans" charset="0"/>
              </a:rPr>
              <a:t>Use a Headphone and Mic. Make sure that this in the one used for the Skype Test Call.</a:t>
            </a:r>
          </a:p>
          <a:p>
            <a:r>
              <a:rPr lang="en-US" baseline="0" dirty="0" smtClean="0">
                <a:latin typeface="Nunito Sans" charset="0"/>
              </a:rPr>
              <a:t>Be Courteous and Polite.</a:t>
            </a:r>
          </a:p>
          <a:p>
            <a:r>
              <a:rPr lang="en-US" baseline="0" dirty="0" smtClean="0">
                <a:latin typeface="Nunito Sans" charset="0"/>
              </a:rPr>
              <a:t>Do not sound Telephonic. Yes, you must have practiced well. Yet, do not sound Scripted. Sound Natural.</a:t>
            </a:r>
          </a:p>
          <a:p>
            <a:r>
              <a:rPr lang="en-US" baseline="0" dirty="0" smtClean="0">
                <a:latin typeface="Nunito Sans" charset="0"/>
              </a:rPr>
              <a:t>Get involved in the Conversation.</a:t>
            </a: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dirty="0" smtClean="0">
                <a:latin typeface="Nunito Sans" charset="0"/>
              </a:rPr>
              <a:t>Trainer to explain the Tips.</a:t>
            </a:r>
            <a:endParaRPr lang="en-US" baseline="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dirty="0" smtClean="0">
                <a:latin typeface="Nunito Sans" charset="0"/>
              </a:rPr>
              <a:t>Let us now</a:t>
            </a:r>
            <a:r>
              <a:rPr lang="en-US" sz="1200" baseline="0" dirty="0" smtClean="0">
                <a:latin typeface="Nunito Sans" charset="0"/>
              </a:rPr>
              <a:t> have a brief glance at “</a:t>
            </a:r>
            <a:r>
              <a:rPr lang="en-US" sz="1200" dirty="0" smtClean="0">
                <a:latin typeface="Nunito Sans" charset="0"/>
              </a:rPr>
              <a:t>Why Skype Interviews?”</a:t>
            </a:r>
            <a:endParaRPr lang="en-US" baseline="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dirty="0" smtClean="0">
                <a:latin typeface="Nunito Sans" charset="0"/>
              </a:rPr>
              <a:t>Skype is great for recruiters as it can drastically speed up a long recruitment process. After all, there is no need to travel anywhere, or prepare interview rooms. It also eliminates the possibility of travel delays for your candidate.</a:t>
            </a:r>
          </a:p>
          <a:p>
            <a:r>
              <a:rPr lang="en-IN" sz="1200" dirty="0" smtClean="0">
                <a:latin typeface="Nunito Sans" charset="0"/>
              </a:rPr>
              <a:t>Phone interviews are often deemed as the quickest screening technique, but Skype can provide a handier alternative to a face-to-face meeting. Not only this, but unlike a phone interview, you can see your candidate, get a better feel for who they are and begin to build a rapport with them.</a:t>
            </a:r>
          </a:p>
          <a:p>
            <a:r>
              <a:rPr lang="en-IN" sz="1200" dirty="0" smtClean="0">
                <a:latin typeface="Nunito Sans" charset="0"/>
              </a:rPr>
              <a:t>What’s more, it is not only recruiters that benefit from Skype interviews. They are significantly easier and more convenient for candidates, meaning they will not need to leave the comfort of their home. They are also easier for candidates who are struggling to fit in interviews around their current job.  Skype calls can be done from a coffee shop on their lunch break, in the morning before work or even in the evening after work.</a:t>
            </a: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dirty="0" smtClean="0">
                <a:latin typeface="Nunito Sans" charset="0"/>
              </a:rPr>
              <a:t>Setting a time and location for an interview is more flexible through Skype. This is particularly great when recruiting for an international business. Conducting your interviews online means that you open up more opportunities to recruit candidates who live abroad – those that you might not have previously considered.</a:t>
            </a:r>
          </a:p>
          <a:p>
            <a:r>
              <a:rPr lang="en-IN" sz="1200" dirty="0" smtClean="0">
                <a:latin typeface="Nunito Sans" charset="0"/>
              </a:rPr>
              <a:t>If your interviewee lives in a different time zone, this system can work perfectly. It means that no travel is necessary and a suitable time can be arranged. After all, it would be quite unreasonable to ask a candidate that lives abroad to fly in for a face-to-face interview in the first stages of the process. With Skype, it does not matter if your candidate lives in Spain, New York or even Australia, the interview can still go ahead.</a:t>
            </a: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dirty="0" smtClean="0">
                <a:latin typeface="Nunito Sans" charset="0"/>
              </a:rPr>
              <a:t>Skype has brilliant potential for your recruitment process. The technology is constantly updating with new features and has different apps to support many devices. This means you could use your phone, tablet or laptop to conduct the interviews. An added bonus if your candidate does not have a computer at home!</a:t>
            </a:r>
          </a:p>
          <a:p>
            <a:r>
              <a:rPr lang="en-IN" sz="1200" dirty="0" smtClean="0">
                <a:latin typeface="Nunito Sans" charset="0"/>
              </a:rPr>
              <a:t>What’s more, choosing to do an online interview over a traditional phone call suggests to candidates that your business is more modern and innovative. This technology means that while the interview process is still formal, your candidates can do it from their own home. This may steady their nerves and give you a more accurate feel for their personality.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dirty="0" smtClean="0">
                <a:latin typeface="Nunito Sans" charset="0"/>
              </a:rPr>
              <a:t>Giving the candidate control over the surroundings in which the interview takes place can tell you a lot about them. For example, have they removed any distractions and used a tidy and clean room with a professional setting? While you should not judge a book by it’s cover, presentation is important in all interviews – whether they are in person or over video.</a:t>
            </a:r>
          </a:p>
          <a:p>
            <a:r>
              <a:rPr lang="en-IN" sz="1200" dirty="0" smtClean="0">
                <a:latin typeface="Nunito Sans" charset="0"/>
              </a:rPr>
              <a:t>Key factors to think about might be whether they dressed appropriately in interview attire. After all, wearing a dressing gown does not suggest that your candidate is taking the interview very seriously. Likewise, if the room is extremely messy, it may indicate that your candidate is disorganised or unprepared. Finally, keep an eye out for your interviewee’s Skype name. ‘Hellokitty1000’ might not be the professional candidate you want for your position.</a:t>
            </a:r>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Nunito Sans" charset="0"/>
                <a:ea typeface="+mn-ea"/>
                <a:cs typeface="+mn-cs"/>
              </a:rPr>
              <a:t>When it comes to Job Preparation and Campus Placements, we need to think about Skype Telephonic Interviews, as this facility is extensively</a:t>
            </a:r>
            <a:r>
              <a:rPr lang="en-IN" sz="1200" b="0" i="0" kern="1200" baseline="0" dirty="0" smtClean="0">
                <a:solidFill>
                  <a:schemeClr val="tx1"/>
                </a:solidFill>
                <a:latin typeface="Nunito Sans" charset="0"/>
                <a:ea typeface="+mn-ea"/>
                <a:cs typeface="+mn-cs"/>
              </a:rPr>
              <a:t> used to organize online interviews</a:t>
            </a:r>
            <a:r>
              <a:rPr lang="en-IN" sz="1200" b="0" i="0" kern="1200" dirty="0" smtClean="0">
                <a:solidFill>
                  <a:schemeClr val="tx1"/>
                </a:solidFill>
                <a:latin typeface="Nunito Sans" charset="0"/>
                <a:ea typeface="+mn-ea"/>
                <a:cs typeface="+mn-cs"/>
              </a:rPr>
              <a:t>. </a:t>
            </a:r>
            <a:r>
              <a:rPr lang="en-US" sz="1200" b="0" i="0" kern="1200" dirty="0" smtClean="0">
                <a:solidFill>
                  <a:schemeClr val="tx1"/>
                </a:solidFill>
                <a:latin typeface="Nunito Sans" charset="0"/>
                <a:ea typeface="+mn-ea"/>
                <a:cs typeface="+mn-cs"/>
              </a:rPr>
              <a:t>Skype is used for Chat, Voice Calls and Video Calls. When it comes to a Skype Telephonic Interview, Calls are used for the Interview as opposed to Chat, with Video Call being the first choice. This is mainly used for a Face To Face (F2F) conversation, even though the Recruiter and the Candidate are at distant locations. It is an intermediate step between the Application</a:t>
            </a:r>
            <a:r>
              <a:rPr lang="en-US" sz="1200" b="0" i="0" kern="1200" baseline="0" dirty="0" smtClean="0">
                <a:solidFill>
                  <a:schemeClr val="tx1"/>
                </a:solidFill>
                <a:latin typeface="Nunito Sans" charset="0"/>
                <a:ea typeface="+mn-ea"/>
                <a:cs typeface="+mn-cs"/>
              </a:rPr>
              <a:t> Request and Actual On The Spot Interview. Sometimes, it takes place when the Candidate is already by the Recruiter and the CEO, who is in the Head Quarters, wants to speak to the Candidate.</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to ask anyone to re- cap.</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If</a:t>
            </a:r>
            <a:r>
              <a:rPr lang="en-US" baseline="0" dirty="0" smtClean="0">
                <a:latin typeface="Nunito Sans" panose="00000500000000000000" pitchFamily="2" charset="0"/>
              </a:rPr>
              <a:t> any points were left out in the re- cap, Trainer to mention the same and then do a Final Re- Cap.</a:t>
            </a: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latin typeface="Nunito Sans" charset="0"/>
              </a:rPr>
              <a:t>Trainer to Thank the Students saying that it was a good session and re- iterate the usefulness of the session.</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charset="0"/>
              </a:rPr>
              <a:t>So, let us see how to Prepare</a:t>
            </a:r>
            <a:r>
              <a:rPr lang="en-US" baseline="0" dirty="0" smtClean="0">
                <a:latin typeface="Nunito Sans" charset="0"/>
              </a:rPr>
              <a:t> for a Skype Telephonic Interview.</a:t>
            </a:r>
            <a:endParaRPr lang="en-US"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Download the Software to your Computer/ Phone (If not already Downloaded).</a:t>
            </a:r>
          </a:p>
          <a:p>
            <a:r>
              <a:rPr lang="en-US" b="0" dirty="0" smtClean="0">
                <a:latin typeface="Nunito Sans" charset="0"/>
              </a:rPr>
              <a:t>Become Comfortable with the Software.</a:t>
            </a:r>
            <a:r>
              <a:rPr lang="en-US" b="0" baseline="0" dirty="0" smtClean="0">
                <a:latin typeface="Nunito Sans" charset="0"/>
              </a:rPr>
              <a:t> Probably, make calls to someone (a family member, friend or associate) and make sure that you are Comfortable with using the Software.</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b="0" dirty="0" smtClean="0">
                <a:latin typeface="Nunito Sans" charset="0"/>
              </a:rPr>
              <a:t>The</a:t>
            </a:r>
            <a:r>
              <a:rPr lang="en-US" b="0" baseline="0" dirty="0" smtClean="0">
                <a:latin typeface="Nunito Sans" charset="0"/>
              </a:rPr>
              <a:t> Software is one thing. Now, let us think about the Technical aspect.</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Make sure that you have Installed the Latest Version of Skype.</a:t>
            </a:r>
          </a:p>
          <a:p>
            <a:r>
              <a:rPr lang="en-US" b="0" dirty="0" smtClean="0">
                <a:latin typeface="Nunito Sans" charset="0"/>
              </a:rPr>
              <a:t>Your Internet Connection</a:t>
            </a:r>
            <a:r>
              <a:rPr lang="en-US" b="0" baseline="0" dirty="0" smtClean="0">
                <a:latin typeface="Nunito Sans" charset="0"/>
              </a:rPr>
              <a:t> needs to be able to Support a Video Call. It needs to be at least 1.2 Mbps Bandwidth.</a:t>
            </a:r>
          </a:p>
          <a:p>
            <a:r>
              <a:rPr lang="en-US" b="0" baseline="0" dirty="0" smtClean="0">
                <a:latin typeface="Nunito Sans" charset="0"/>
              </a:rPr>
              <a:t>Have a HD Webcam.</a:t>
            </a:r>
          </a:p>
          <a:p>
            <a:r>
              <a:rPr lang="en-US" b="0" baseline="0" dirty="0" smtClean="0">
                <a:latin typeface="Nunito Sans" charset="0"/>
              </a:rPr>
              <a:t>Use Skype Test Call Feature (Echo 123) to ensure that the Call is Clear. Listen to the Call Recording and ensure the clarity.</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Once</a:t>
            </a:r>
            <a:r>
              <a:rPr lang="en-IN" b="0" baseline="0" dirty="0" smtClean="0">
                <a:latin typeface="Nunito Sans" charset="0"/>
              </a:rPr>
              <a:t> the Technical aspects are in place, how do you present yourself? Etiquette! Netiquette!</a:t>
            </a:r>
          </a:p>
          <a:p>
            <a:r>
              <a:rPr lang="en-IN" sz="1200" b="0" i="0" kern="1200" dirty="0" smtClean="0">
                <a:solidFill>
                  <a:schemeClr val="tx1"/>
                </a:solidFill>
                <a:latin typeface="Nunito Sans" charset="0"/>
                <a:ea typeface="+mn-ea"/>
                <a:cs typeface="+mn-cs"/>
              </a:rPr>
              <a:t>Etiquette is the set of conventional rules of personal behaviour in polite society, usually in the form of an ethical code that delineates the expected and accepted social behaviours that accord with the conventions and norms observed by a society, a social class, or a social group.</a:t>
            </a:r>
          </a:p>
          <a:p>
            <a:r>
              <a:rPr lang="en-IN" sz="1200" b="0" i="0" kern="1200" dirty="0" smtClean="0">
                <a:solidFill>
                  <a:schemeClr val="tx1"/>
                </a:solidFill>
                <a:latin typeface="Nunito Sans" charset="0"/>
                <a:ea typeface="+mn-ea"/>
                <a:cs typeface="+mn-cs"/>
              </a:rPr>
              <a:t>Online etiquette is ingrained into culture, although etiquette in technology is a fairly recent concept. The rules of etiquette that apply when communicating over the Internet or social networks or devices are different from those applied when communicating in person or by audio or videophone. "</a:t>
            </a:r>
            <a:r>
              <a:rPr lang="en-IN" sz="1200" b="1" i="0" kern="1200" dirty="0" smtClean="0">
                <a:solidFill>
                  <a:schemeClr val="tx1"/>
                </a:solidFill>
                <a:latin typeface="Nunito Sans" charset="0"/>
                <a:ea typeface="+mn-ea"/>
                <a:cs typeface="+mn-cs"/>
              </a:rPr>
              <a:t>Netiquette</a:t>
            </a:r>
            <a:r>
              <a:rPr lang="en-IN" sz="1200" b="0" i="0" kern="1200" dirty="0" smtClean="0">
                <a:solidFill>
                  <a:schemeClr val="tx1"/>
                </a:solidFill>
                <a:latin typeface="Nunito Sans" charset="0"/>
                <a:ea typeface="+mn-ea"/>
                <a:cs typeface="+mn-cs"/>
              </a:rPr>
              <a:t>" refers to Internet etiquette. This simply means the use of good manners in online communication such as e-mail, forums, blogs, and social networking sites to name a few. It is important to use </a:t>
            </a:r>
            <a:r>
              <a:rPr lang="en-IN" sz="1200" b="1" i="0" kern="1200" dirty="0" smtClean="0">
                <a:solidFill>
                  <a:schemeClr val="tx1"/>
                </a:solidFill>
                <a:latin typeface="Nunito Sans" charset="0"/>
                <a:ea typeface="+mn-ea"/>
                <a:cs typeface="+mn-cs"/>
              </a:rPr>
              <a:t>netiquette</a:t>
            </a:r>
            <a:r>
              <a:rPr lang="en-IN" sz="1200" b="0" i="0" kern="1200" dirty="0" smtClean="0">
                <a:solidFill>
                  <a:schemeClr val="tx1"/>
                </a:solidFill>
                <a:latin typeface="Nunito Sans" charset="0"/>
                <a:ea typeface="+mn-ea"/>
                <a:cs typeface="+mn-cs"/>
              </a:rPr>
              <a:t> because communication online may be non-verbal.</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Set the</a:t>
            </a:r>
            <a:r>
              <a:rPr lang="en-IN" b="0" baseline="0" dirty="0" smtClean="0">
                <a:latin typeface="Nunito Sans" charset="0"/>
              </a:rPr>
              <a:t> Background. Make sure that it is presentable. Do not have anything that you will not otherwise like to be seen or anything that will create a negative impression.</a:t>
            </a:r>
          </a:p>
          <a:p>
            <a:r>
              <a:rPr lang="en-US" b="0" baseline="0" dirty="0" smtClean="0">
                <a:latin typeface="Nunito Sans" charset="0"/>
              </a:rPr>
              <a:t>Light up the room. You need to be seen clearly. Do not make the Recruiter have to strain or squint. At the same time, do not over do it. Flood lights or Blinding lights is not what we are looking at.</a:t>
            </a:r>
          </a:p>
          <a:p>
            <a:r>
              <a:rPr lang="en-US" b="0" baseline="0" dirty="0" smtClean="0">
                <a:latin typeface="Nunito Sans" charset="0"/>
              </a:rPr>
              <a:t>Keep the place Clean and Tidy.</a:t>
            </a:r>
          </a:p>
          <a:p>
            <a:r>
              <a:rPr lang="en-US" b="0" baseline="0" dirty="0" smtClean="0">
                <a:latin typeface="Nunito Sans" charset="0"/>
              </a:rPr>
              <a:t>Use a Table and Chair for the Interview.</a:t>
            </a:r>
          </a:p>
          <a:p>
            <a:endParaRPr lang="en-IN"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A part of the Etiquette or Netiquette is also your</a:t>
            </a:r>
            <a:r>
              <a:rPr lang="en-IN" b="0" baseline="0" dirty="0" smtClean="0">
                <a:latin typeface="Nunito Sans" charset="0"/>
              </a:rPr>
              <a:t> Dress Code.</a:t>
            </a:r>
            <a:endParaRPr lang="en-US" sz="1200" b="0" i="0" kern="1200" baseline="0" dirty="0" smtClean="0">
              <a:solidFill>
                <a:schemeClr val="tx1"/>
              </a:solidFill>
              <a:latin typeface="Nunito Sans"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327744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223792" y="2708920"/>
            <a:ext cx="3566067" cy="952500"/>
          </a:xfrm>
          <a:prstGeom prst="rect">
            <a:avLst/>
          </a:prstGeom>
        </p:spPr>
      </p:pic>
    </p:spTree>
    <p:extLst>
      <p:ext uri="{BB962C8B-B14F-4D97-AF65-F5344CB8AC3E}">
        <p14:creationId xmlns="" xmlns:p14="http://schemas.microsoft.com/office/powerpoint/2010/main" val="15968849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2" name="TextBox 1"/>
          <p:cNvSpPr txBox="1"/>
          <p:nvPr/>
        </p:nvSpPr>
        <p:spPr>
          <a:xfrm>
            <a:off x="983432" y="1484784"/>
            <a:ext cx="10115742" cy="5078313"/>
          </a:xfrm>
          <a:prstGeom prst="rect">
            <a:avLst/>
          </a:prstGeom>
          <a:noFill/>
        </p:spPr>
        <p:txBody>
          <a:bodyPr wrap="square" rtlCol="0">
            <a:spAutoFit/>
          </a:bodyPr>
          <a:lstStyle/>
          <a:p>
            <a:pPr marL="914400" lvl="1" indent="-457200">
              <a:lnSpc>
                <a:spcPct val="150000"/>
              </a:lnSpc>
              <a:buFont typeface="Arial" pitchFamily="34" charset="0"/>
              <a:buChar char="•"/>
            </a:pPr>
            <a:r>
              <a:rPr lang="en-US" sz="2400" dirty="0" smtClean="0">
                <a:latin typeface="Nunito Sans" charset="0"/>
              </a:rPr>
              <a:t>Formal</a:t>
            </a:r>
          </a:p>
          <a:p>
            <a:pPr marL="914400" lvl="1" indent="-457200">
              <a:lnSpc>
                <a:spcPct val="150000"/>
              </a:lnSpc>
              <a:buFont typeface="Arial" pitchFamily="34" charset="0"/>
              <a:buChar char="•"/>
            </a:pPr>
            <a:r>
              <a:rPr lang="en-US" sz="2400" dirty="0" smtClean="0">
                <a:latin typeface="Nunito Sans" charset="0"/>
              </a:rPr>
              <a:t>Look Fresh</a:t>
            </a:r>
          </a:p>
          <a:p>
            <a:pPr marL="914400" lvl="1" indent="-457200">
              <a:lnSpc>
                <a:spcPct val="150000"/>
              </a:lnSpc>
            </a:pPr>
            <a:endParaRPr lang="en-US" sz="2400" dirty="0" smtClean="0">
              <a:latin typeface="Nunito Sans" charset="0"/>
            </a:endParaRPr>
          </a:p>
          <a:p>
            <a:pPr marL="914400" lvl="1" indent="-457200">
              <a:lnSpc>
                <a:spcPct val="150000"/>
              </a:lnSpc>
            </a:pPr>
            <a:r>
              <a:rPr lang="en-US" sz="2400" dirty="0" smtClean="0">
                <a:latin typeface="Nunito Sans" charset="0"/>
              </a:rPr>
              <a:t>For Girls:</a:t>
            </a:r>
          </a:p>
          <a:p>
            <a:pPr marL="914400" lvl="1" indent="-457200">
              <a:lnSpc>
                <a:spcPct val="150000"/>
              </a:lnSpc>
              <a:buFont typeface="Arial" pitchFamily="34" charset="0"/>
              <a:buChar char="•"/>
            </a:pPr>
            <a:r>
              <a:rPr lang="en-US" sz="2400" dirty="0" smtClean="0">
                <a:latin typeface="Nunito Sans" charset="0"/>
              </a:rPr>
              <a:t>Minimum Ornaments</a:t>
            </a:r>
          </a:p>
          <a:p>
            <a:pPr marL="914400" lvl="1" indent="-457200">
              <a:lnSpc>
                <a:spcPct val="150000"/>
              </a:lnSpc>
              <a:buFont typeface="Arial" pitchFamily="34" charset="0"/>
              <a:buChar char="•"/>
            </a:pPr>
            <a:r>
              <a:rPr lang="en-US" sz="2400" dirty="0" smtClean="0">
                <a:latin typeface="Nunito Sans" charset="0"/>
              </a:rPr>
              <a:t>Light Make Up</a:t>
            </a:r>
          </a:p>
          <a:p>
            <a:pPr marL="914400" lvl="1" indent="-457200">
              <a:lnSpc>
                <a:spcPct val="150000"/>
              </a:lnSpc>
            </a:pPr>
            <a:endParaRPr lang="en-US" sz="2400" dirty="0" smtClean="0">
              <a:latin typeface="Nunito Sans" charset="0"/>
            </a:endParaRPr>
          </a:p>
          <a:p>
            <a:pPr marL="914400" lvl="1" indent="-457200">
              <a:lnSpc>
                <a:spcPct val="150000"/>
              </a:lnSpc>
            </a:pPr>
            <a:r>
              <a:rPr lang="en-US" sz="2400" dirty="0" smtClean="0">
                <a:latin typeface="Nunito Sans" charset="0"/>
              </a:rPr>
              <a:t>For Boys:</a:t>
            </a:r>
          </a:p>
          <a:p>
            <a:pPr marL="914400" lvl="1" indent="-457200">
              <a:lnSpc>
                <a:spcPct val="150000"/>
              </a:lnSpc>
              <a:buFont typeface="Arial" pitchFamily="34" charset="0"/>
              <a:buChar char="•"/>
            </a:pPr>
            <a:r>
              <a:rPr lang="en-US" sz="2400" dirty="0" smtClean="0">
                <a:latin typeface="Nunito Sans" charset="0"/>
              </a:rPr>
              <a:t>Shave</a:t>
            </a:r>
            <a:endParaRPr lang="en-US" sz="2400" dirty="0">
              <a:latin typeface="Nunito Sans" charset="0"/>
            </a:endParaRPr>
          </a:p>
        </p:txBody>
      </p:sp>
      <p:sp>
        <p:nvSpPr>
          <p:cNvPr id="5" name="Title 4"/>
          <p:cNvSpPr>
            <a:spLocks noGrp="1"/>
          </p:cNvSpPr>
          <p:nvPr>
            <p:ph type="title"/>
          </p:nvPr>
        </p:nvSpPr>
        <p:spPr/>
        <p:txBody>
          <a:bodyPr>
            <a:normAutofit/>
          </a:bodyPr>
          <a:lstStyle/>
          <a:p>
            <a:r>
              <a:rPr lang="en-US" sz="4000" dirty="0" smtClean="0">
                <a:latin typeface="Nunito Sans" charset="0"/>
              </a:rPr>
              <a:t>Dress Code</a:t>
            </a:r>
            <a:endParaRPr lang="en-IN" sz="4000" dirty="0">
              <a:latin typeface="Nunito Sans" charset="0"/>
            </a:endParaRPr>
          </a:p>
        </p:txBody>
      </p:sp>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pic>
        <p:nvPicPr>
          <p:cNvPr id="48130" name="Picture 2" descr="Image result for &quot;Sitting Posture&quot;"/>
          <p:cNvPicPr>
            <a:picLocks noChangeAspect="1" noChangeArrowheads="1"/>
          </p:cNvPicPr>
          <p:nvPr/>
        </p:nvPicPr>
        <p:blipFill>
          <a:blip r:embed="rId4" cstate="print"/>
          <a:srcRect/>
          <a:stretch>
            <a:fillRect/>
          </a:stretch>
        </p:blipFill>
        <p:spPr bwMode="auto">
          <a:xfrm>
            <a:off x="623392" y="548680"/>
            <a:ext cx="11077066" cy="5200821"/>
          </a:xfrm>
          <a:prstGeom prst="rect">
            <a:avLst/>
          </a:prstGeom>
          <a:noFill/>
        </p:spPr>
      </p:pic>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2" name="TextBox 1"/>
          <p:cNvSpPr txBox="1"/>
          <p:nvPr/>
        </p:nvSpPr>
        <p:spPr>
          <a:xfrm>
            <a:off x="983432" y="2348880"/>
            <a:ext cx="10115742" cy="1938992"/>
          </a:xfrm>
          <a:prstGeom prst="rect">
            <a:avLst/>
          </a:prstGeom>
          <a:noFill/>
        </p:spPr>
        <p:txBody>
          <a:bodyPr wrap="square" rtlCol="0">
            <a:spAutoFit/>
          </a:bodyPr>
          <a:lstStyle/>
          <a:p>
            <a:pPr marL="914400" lvl="1" indent="-457200">
              <a:lnSpc>
                <a:spcPct val="150000"/>
              </a:lnSpc>
            </a:pPr>
            <a:r>
              <a:rPr lang="en-US" sz="4000" dirty="0" smtClean="0">
                <a:latin typeface="Nunito Sans" charset="0"/>
              </a:rPr>
              <a:t>Webcam</a:t>
            </a:r>
          </a:p>
          <a:p>
            <a:pPr marL="914400" lvl="1" indent="-457200">
              <a:lnSpc>
                <a:spcPct val="150000"/>
              </a:lnSpc>
            </a:pPr>
            <a:r>
              <a:rPr lang="en-US" sz="4000" dirty="0" smtClean="0">
                <a:latin typeface="Nunito Sans" charset="0"/>
              </a:rPr>
              <a:t>Lean Forward</a:t>
            </a:r>
            <a:endParaRPr lang="en-US" sz="4000" dirty="0">
              <a:latin typeface="Nunito Sans" charset="0"/>
            </a:endParaRPr>
          </a:p>
        </p:txBody>
      </p:sp>
      <p:sp>
        <p:nvSpPr>
          <p:cNvPr id="5" name="Title 4"/>
          <p:cNvSpPr>
            <a:spLocks noGrp="1"/>
          </p:cNvSpPr>
          <p:nvPr>
            <p:ph type="title"/>
          </p:nvPr>
        </p:nvSpPr>
        <p:spPr/>
        <p:txBody>
          <a:bodyPr>
            <a:normAutofit/>
          </a:bodyPr>
          <a:lstStyle/>
          <a:p>
            <a:r>
              <a:rPr lang="en-US" sz="4000" dirty="0" smtClean="0">
                <a:latin typeface="Nunito Sans" charset="0"/>
              </a:rPr>
              <a:t>Sitting Posture</a:t>
            </a:r>
            <a:endParaRPr lang="en-IN" sz="4000" dirty="0">
              <a:latin typeface="Nunito Sans" charset="0"/>
            </a:endParaRPr>
          </a:p>
        </p:txBody>
      </p:sp>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2" name="TextBox 1"/>
          <p:cNvSpPr txBox="1"/>
          <p:nvPr/>
        </p:nvSpPr>
        <p:spPr>
          <a:xfrm>
            <a:off x="983432" y="2348880"/>
            <a:ext cx="10115742" cy="3970318"/>
          </a:xfrm>
          <a:prstGeom prst="rect">
            <a:avLst/>
          </a:prstGeom>
          <a:noFill/>
        </p:spPr>
        <p:txBody>
          <a:bodyPr wrap="square" rtlCol="0">
            <a:spAutoFit/>
          </a:bodyPr>
          <a:lstStyle/>
          <a:p>
            <a:pPr marL="914400" lvl="1" indent="-457200">
              <a:lnSpc>
                <a:spcPct val="150000"/>
              </a:lnSpc>
              <a:buFont typeface="Arial" pitchFamily="34" charset="0"/>
              <a:buChar char="•"/>
            </a:pPr>
            <a:r>
              <a:rPr lang="en-US" sz="2400" dirty="0" smtClean="0">
                <a:latin typeface="Nunito Sans" charset="0"/>
              </a:rPr>
              <a:t>Username</a:t>
            </a:r>
          </a:p>
          <a:p>
            <a:pPr marL="914400" lvl="1" indent="-457200">
              <a:lnSpc>
                <a:spcPct val="150000"/>
              </a:lnSpc>
              <a:buFont typeface="Arial" pitchFamily="34" charset="0"/>
              <a:buChar char="•"/>
            </a:pPr>
            <a:r>
              <a:rPr lang="en-US" sz="2400" dirty="0" smtClean="0">
                <a:latin typeface="Nunito Sans" charset="0"/>
              </a:rPr>
              <a:t>Eye Contact</a:t>
            </a:r>
          </a:p>
          <a:p>
            <a:pPr marL="914400" lvl="1" indent="-457200">
              <a:lnSpc>
                <a:spcPct val="150000"/>
              </a:lnSpc>
              <a:buFont typeface="Arial" pitchFamily="34" charset="0"/>
              <a:buChar char="•"/>
            </a:pPr>
            <a:r>
              <a:rPr lang="en-US" sz="2400" dirty="0" smtClean="0">
                <a:latin typeface="Nunito Sans" charset="0"/>
              </a:rPr>
              <a:t>Speech</a:t>
            </a:r>
          </a:p>
          <a:p>
            <a:pPr marL="914400" lvl="1" indent="-457200">
              <a:lnSpc>
                <a:spcPct val="150000"/>
              </a:lnSpc>
              <a:buFont typeface="Arial" pitchFamily="34" charset="0"/>
              <a:buChar char="•"/>
            </a:pPr>
            <a:r>
              <a:rPr lang="en-US" sz="2400" dirty="0" smtClean="0">
                <a:latin typeface="Nunito Sans" charset="0"/>
              </a:rPr>
              <a:t>Headphone and </a:t>
            </a:r>
            <a:r>
              <a:rPr lang="en-US" sz="2400" dirty="0" err="1" smtClean="0">
                <a:latin typeface="Nunito Sans" charset="0"/>
              </a:rPr>
              <a:t>Mic</a:t>
            </a:r>
            <a:endParaRPr lang="en-US" sz="2400" dirty="0" smtClean="0">
              <a:latin typeface="Nunito Sans" charset="0"/>
            </a:endParaRPr>
          </a:p>
          <a:p>
            <a:pPr marL="914400" lvl="1" indent="-457200">
              <a:lnSpc>
                <a:spcPct val="150000"/>
              </a:lnSpc>
              <a:buFont typeface="Arial" pitchFamily="34" charset="0"/>
              <a:buChar char="•"/>
            </a:pPr>
            <a:r>
              <a:rPr lang="en-US" sz="2400" dirty="0" smtClean="0">
                <a:latin typeface="Nunito Sans" charset="0"/>
              </a:rPr>
              <a:t>Courteous and Polite</a:t>
            </a:r>
          </a:p>
          <a:p>
            <a:pPr marL="914400" lvl="1" indent="-457200">
              <a:lnSpc>
                <a:spcPct val="150000"/>
              </a:lnSpc>
              <a:buFont typeface="Arial" pitchFamily="34" charset="0"/>
              <a:buChar char="•"/>
            </a:pPr>
            <a:r>
              <a:rPr lang="en-US" sz="2400" dirty="0" smtClean="0">
                <a:latin typeface="Nunito Sans" charset="0"/>
              </a:rPr>
              <a:t>Do not sound Telephonic</a:t>
            </a:r>
          </a:p>
          <a:p>
            <a:pPr marL="914400" lvl="1" indent="-457200">
              <a:lnSpc>
                <a:spcPct val="150000"/>
              </a:lnSpc>
              <a:buFont typeface="Arial" pitchFamily="34" charset="0"/>
              <a:buChar char="•"/>
            </a:pPr>
            <a:r>
              <a:rPr lang="en-US" sz="2400" dirty="0" smtClean="0">
                <a:latin typeface="Nunito Sans" charset="0"/>
              </a:rPr>
              <a:t>Be Conversational</a:t>
            </a:r>
            <a:endParaRPr lang="en-US" sz="2400" dirty="0">
              <a:latin typeface="Nunito Sans" charset="0"/>
            </a:endParaRPr>
          </a:p>
        </p:txBody>
      </p:sp>
      <p:sp>
        <p:nvSpPr>
          <p:cNvPr id="5" name="Title 4"/>
          <p:cNvSpPr>
            <a:spLocks noGrp="1"/>
          </p:cNvSpPr>
          <p:nvPr>
            <p:ph type="title"/>
          </p:nvPr>
        </p:nvSpPr>
        <p:spPr/>
        <p:txBody>
          <a:bodyPr/>
          <a:lstStyle/>
          <a:p>
            <a:r>
              <a:rPr lang="en-US" sz="4000" dirty="0" smtClean="0">
                <a:latin typeface="Nunito Sans" charset="0"/>
              </a:rPr>
              <a:t>Other Guidelines</a:t>
            </a:r>
            <a:endParaRPr lang="en-IN" sz="4000" dirty="0">
              <a:latin typeface="Nunito Sans" charset="0"/>
            </a:endParaRPr>
          </a:p>
        </p:txBody>
      </p:sp>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2" name="TextBox 1"/>
          <p:cNvSpPr txBox="1"/>
          <p:nvPr/>
        </p:nvSpPr>
        <p:spPr>
          <a:xfrm>
            <a:off x="983432" y="2348880"/>
            <a:ext cx="10115742" cy="1200329"/>
          </a:xfrm>
          <a:prstGeom prst="rect">
            <a:avLst/>
          </a:prstGeom>
          <a:noFill/>
        </p:spPr>
        <p:txBody>
          <a:bodyPr wrap="square" rtlCol="0">
            <a:spAutoFit/>
          </a:bodyPr>
          <a:lstStyle/>
          <a:p>
            <a:pPr marL="914400" lvl="1" indent="-457200">
              <a:lnSpc>
                <a:spcPct val="150000"/>
              </a:lnSpc>
              <a:buFont typeface="Arial" pitchFamily="34" charset="0"/>
              <a:buChar char="•"/>
            </a:pPr>
            <a:r>
              <a:rPr lang="en-US" sz="2400" dirty="0" smtClean="0">
                <a:latin typeface="Nunito Sans" charset="0"/>
              </a:rPr>
              <a:t>Probable Questions and Prepare well</a:t>
            </a:r>
          </a:p>
          <a:p>
            <a:pPr marL="914400" lvl="1" indent="-457200">
              <a:lnSpc>
                <a:spcPct val="150000"/>
              </a:lnSpc>
              <a:buFont typeface="Arial" pitchFamily="34" charset="0"/>
              <a:buChar char="•"/>
            </a:pPr>
            <a:r>
              <a:rPr lang="en-US" sz="2400" dirty="0" smtClean="0">
                <a:latin typeface="Nunito Sans" charset="0"/>
              </a:rPr>
              <a:t>Keep a note of the answers handy to consult if needed</a:t>
            </a:r>
            <a:endParaRPr lang="en-US" sz="2400" dirty="0">
              <a:latin typeface="Nunito Sans" charset="0"/>
            </a:endParaRPr>
          </a:p>
        </p:txBody>
      </p:sp>
      <p:sp>
        <p:nvSpPr>
          <p:cNvPr id="5" name="Title 4"/>
          <p:cNvSpPr>
            <a:spLocks noGrp="1"/>
          </p:cNvSpPr>
          <p:nvPr>
            <p:ph type="title"/>
          </p:nvPr>
        </p:nvSpPr>
        <p:spPr/>
        <p:txBody>
          <a:bodyPr/>
          <a:lstStyle/>
          <a:p>
            <a:r>
              <a:rPr lang="en-US" sz="4000" dirty="0" smtClean="0">
                <a:latin typeface="Nunito Sans" charset="0"/>
              </a:rPr>
              <a:t>Some Tips</a:t>
            </a:r>
            <a:endParaRPr lang="en-IN" sz="4000" dirty="0">
              <a:latin typeface="Nunito Sans" charset="0"/>
            </a:endParaRPr>
          </a:p>
        </p:txBody>
      </p:sp>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lstStyle/>
          <a:p>
            <a:r>
              <a:rPr lang="en-US" sz="4000" dirty="0" smtClean="0">
                <a:latin typeface="Nunito Sans" charset="0"/>
              </a:rPr>
              <a:t>Why Skype Interviews?</a:t>
            </a:r>
            <a:endParaRPr lang="en-IN" sz="4000" dirty="0">
              <a:latin typeface="Nunito Sans" charset="0"/>
            </a:endParaRPr>
          </a:p>
        </p:txBody>
      </p:sp>
      <p:pic>
        <p:nvPicPr>
          <p:cNvPr id="2050" name="Picture 2" descr="Image result for &quot;Why Skype Interviews?&quot;"/>
          <p:cNvPicPr>
            <a:picLocks noChangeAspect="1" noChangeArrowheads="1"/>
          </p:cNvPicPr>
          <p:nvPr/>
        </p:nvPicPr>
        <p:blipFill>
          <a:blip r:embed="rId4" cstate="print"/>
          <a:srcRect/>
          <a:stretch>
            <a:fillRect/>
          </a:stretch>
        </p:blipFill>
        <p:spPr bwMode="auto">
          <a:xfrm>
            <a:off x="2423592" y="1268760"/>
            <a:ext cx="7104112" cy="4625339"/>
          </a:xfrm>
          <a:prstGeom prst="rect">
            <a:avLst/>
          </a:prstGeom>
          <a:noFill/>
        </p:spPr>
      </p:pic>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lstStyle/>
          <a:p>
            <a:r>
              <a:rPr lang="en-US" sz="4000" dirty="0" smtClean="0">
                <a:latin typeface="Nunito Sans" charset="0"/>
              </a:rPr>
              <a:t>Why Skype Interviews?</a:t>
            </a:r>
            <a:endParaRPr lang="en-IN" sz="4000" dirty="0">
              <a:latin typeface="Nunito Sans" charset="0"/>
            </a:endParaRPr>
          </a:p>
        </p:txBody>
      </p:sp>
      <p:sp>
        <p:nvSpPr>
          <p:cNvPr id="7" name="Rectangle 6"/>
          <p:cNvSpPr/>
          <p:nvPr/>
        </p:nvSpPr>
        <p:spPr>
          <a:xfrm>
            <a:off x="2423592" y="2924944"/>
            <a:ext cx="7141699" cy="461665"/>
          </a:xfrm>
          <a:prstGeom prst="rect">
            <a:avLst/>
          </a:prstGeom>
        </p:spPr>
        <p:txBody>
          <a:bodyPr wrap="none">
            <a:spAutoFit/>
          </a:bodyPr>
          <a:lstStyle/>
          <a:p>
            <a:pPr fontAlgn="base"/>
            <a:r>
              <a:rPr lang="en-IN" sz="2400" dirty="0" smtClean="0">
                <a:latin typeface="Nunito Sans" charset="0"/>
              </a:rPr>
              <a:t>It can save recruiters and candidates a lot of time</a:t>
            </a:r>
            <a:endParaRPr lang="en-IN" sz="2400" dirty="0">
              <a:latin typeface="Nunito Sans" charset="0"/>
            </a:endParaRPr>
          </a:p>
        </p:txBody>
      </p:sp>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lstStyle/>
          <a:p>
            <a:r>
              <a:rPr lang="en-US" sz="4000" dirty="0" smtClean="0">
                <a:latin typeface="Nunito Sans" charset="0"/>
              </a:rPr>
              <a:t>Why Skype Interviews?</a:t>
            </a:r>
            <a:endParaRPr lang="en-IN" sz="4000" dirty="0">
              <a:latin typeface="Nunito Sans" charset="0"/>
            </a:endParaRPr>
          </a:p>
        </p:txBody>
      </p:sp>
      <p:sp>
        <p:nvSpPr>
          <p:cNvPr id="7" name="Rectangle 6"/>
          <p:cNvSpPr/>
          <p:nvPr/>
        </p:nvSpPr>
        <p:spPr>
          <a:xfrm>
            <a:off x="3431704" y="2924944"/>
            <a:ext cx="5578771" cy="461665"/>
          </a:xfrm>
          <a:prstGeom prst="rect">
            <a:avLst/>
          </a:prstGeom>
        </p:spPr>
        <p:txBody>
          <a:bodyPr wrap="none">
            <a:spAutoFit/>
          </a:bodyPr>
          <a:lstStyle/>
          <a:p>
            <a:pPr fontAlgn="base"/>
            <a:r>
              <a:rPr lang="en-IN" sz="2400" dirty="0" smtClean="0">
                <a:latin typeface="Nunito Sans" charset="0"/>
              </a:rPr>
              <a:t>Flexibility of location is an added bonus</a:t>
            </a:r>
          </a:p>
        </p:txBody>
      </p:sp>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lstStyle/>
          <a:p>
            <a:r>
              <a:rPr lang="en-US" sz="4000" dirty="0" smtClean="0">
                <a:latin typeface="Nunito Sans" charset="0"/>
              </a:rPr>
              <a:t>Why Skype Interviews?</a:t>
            </a:r>
            <a:endParaRPr lang="en-IN" sz="4000" dirty="0">
              <a:latin typeface="Nunito Sans" charset="0"/>
            </a:endParaRPr>
          </a:p>
        </p:txBody>
      </p:sp>
      <p:sp>
        <p:nvSpPr>
          <p:cNvPr id="7" name="Rectangle 6"/>
          <p:cNvSpPr/>
          <p:nvPr/>
        </p:nvSpPr>
        <p:spPr>
          <a:xfrm>
            <a:off x="3431704" y="2924944"/>
            <a:ext cx="5333511" cy="461665"/>
          </a:xfrm>
          <a:prstGeom prst="rect">
            <a:avLst/>
          </a:prstGeom>
        </p:spPr>
        <p:txBody>
          <a:bodyPr wrap="none">
            <a:spAutoFit/>
          </a:bodyPr>
          <a:lstStyle/>
          <a:p>
            <a:pPr fontAlgn="base"/>
            <a:r>
              <a:rPr lang="en-IN" sz="2400" dirty="0" smtClean="0">
                <a:latin typeface="Nunito Sans" charset="0"/>
              </a:rPr>
              <a:t>The technology is constantly evolving</a:t>
            </a:r>
          </a:p>
        </p:txBody>
      </p:sp>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lstStyle/>
          <a:p>
            <a:r>
              <a:rPr lang="en-US" sz="4000" dirty="0" smtClean="0">
                <a:latin typeface="Nunito Sans" charset="0"/>
              </a:rPr>
              <a:t>Why Skype Interviews?</a:t>
            </a:r>
            <a:endParaRPr lang="en-IN" sz="4000" dirty="0">
              <a:latin typeface="Nunito Sans" charset="0"/>
            </a:endParaRPr>
          </a:p>
        </p:txBody>
      </p:sp>
      <p:sp>
        <p:nvSpPr>
          <p:cNvPr id="7" name="Rectangle 6"/>
          <p:cNvSpPr/>
          <p:nvPr/>
        </p:nvSpPr>
        <p:spPr>
          <a:xfrm>
            <a:off x="2711624" y="2924944"/>
            <a:ext cx="7029488" cy="461665"/>
          </a:xfrm>
          <a:prstGeom prst="rect">
            <a:avLst/>
          </a:prstGeom>
        </p:spPr>
        <p:txBody>
          <a:bodyPr wrap="none">
            <a:spAutoFit/>
          </a:bodyPr>
          <a:lstStyle/>
          <a:p>
            <a:pPr fontAlgn="base"/>
            <a:r>
              <a:rPr lang="en-IN" sz="2400" dirty="0" smtClean="0">
                <a:latin typeface="Nunito Sans" charset="0"/>
              </a:rPr>
              <a:t>You can gain a good impression of your candidate</a:t>
            </a:r>
          </a:p>
        </p:txBody>
      </p:sp>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1055440" y="476672"/>
            <a:ext cx="10160892" cy="938719"/>
          </a:xfrm>
          <a:prstGeom prst="rect">
            <a:avLst/>
          </a:prstGeom>
          <a:noFill/>
        </p:spPr>
        <p:txBody>
          <a:bodyPr wrap="square" rtlCol="0">
            <a:spAutoFit/>
          </a:bodyPr>
          <a:lstStyle/>
          <a:p>
            <a:pPr algn="ctr">
              <a:lnSpc>
                <a:spcPct val="150000"/>
              </a:lnSpc>
            </a:pPr>
            <a:r>
              <a:rPr lang="en-US" sz="4000" dirty="0" smtClean="0">
                <a:latin typeface="Nunito Sans" charset="0"/>
              </a:rPr>
              <a:t>Skype Telephonic Interview</a:t>
            </a:r>
          </a:p>
        </p:txBody>
      </p:sp>
      <p:sp>
        <p:nvSpPr>
          <p:cNvPr id="10" name="Rectangle 9">
            <a:extLst>
              <a:ext uri="{FF2B5EF4-FFF2-40B4-BE49-F238E27FC236}">
                <a16:creationId xmlns:a16="http://schemas.microsoft.com/office/drawing/2014/main" xmlns="" id="{82037F44-B579-465E-912D-7578628D7D24}"/>
              </a:ext>
            </a:extLst>
          </p:cNvPr>
          <p:cNvSpPr/>
          <p:nvPr/>
        </p:nvSpPr>
        <p:spPr>
          <a:xfrm>
            <a:off x="1127448" y="16288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pic>
        <p:nvPicPr>
          <p:cNvPr id="32770" name="Picture 2" descr="Image result for &quot;Skype Telephonic Interview&quot;"/>
          <p:cNvPicPr>
            <a:picLocks noChangeAspect="1" noChangeArrowheads="1"/>
          </p:cNvPicPr>
          <p:nvPr/>
        </p:nvPicPr>
        <p:blipFill>
          <a:blip r:embed="rId4" cstate="print"/>
          <a:srcRect/>
          <a:stretch>
            <a:fillRect/>
          </a:stretch>
        </p:blipFill>
        <p:spPr bwMode="auto">
          <a:xfrm>
            <a:off x="3503712" y="1772816"/>
            <a:ext cx="5231904" cy="3918880"/>
          </a:xfrm>
          <a:prstGeom prst="rect">
            <a:avLst/>
          </a:prstGeom>
          <a:noFill/>
        </p:spPr>
      </p:pic>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15" name="TextBox 14"/>
          <p:cNvSpPr txBox="1"/>
          <p:nvPr/>
        </p:nvSpPr>
        <p:spPr>
          <a:xfrm>
            <a:off x="407368" y="1772815"/>
            <a:ext cx="11305256" cy="4579715"/>
          </a:xfrm>
          <a:prstGeom prst="rect">
            <a:avLst/>
          </a:prstGeom>
          <a:noFill/>
        </p:spPr>
        <p:txBody>
          <a:bodyPr wrap="square" rtlCol="0">
            <a:spAutoFit/>
          </a:bodyPr>
          <a:lstStyle/>
          <a:p>
            <a:pPr>
              <a:lnSpc>
                <a:spcPct val="150000"/>
              </a:lnSpc>
              <a:buFont typeface="Arial" pitchFamily="34" charset="0"/>
              <a:buChar char="•"/>
            </a:pPr>
            <a:r>
              <a:rPr lang="en-US" sz="2400" dirty="0" smtClean="0">
                <a:latin typeface="Nunito Sans" charset="0"/>
              </a:rPr>
              <a:t>Preparation for a Skype Telephonic Interview</a:t>
            </a:r>
          </a:p>
          <a:p>
            <a:pPr>
              <a:lnSpc>
                <a:spcPct val="150000"/>
              </a:lnSpc>
              <a:buFont typeface="Arial" pitchFamily="34" charset="0"/>
              <a:buChar char="•"/>
            </a:pPr>
            <a:r>
              <a:rPr lang="en-US" sz="2400" dirty="0" smtClean="0">
                <a:latin typeface="Nunito Sans" charset="0"/>
              </a:rPr>
              <a:t>Software</a:t>
            </a:r>
          </a:p>
          <a:p>
            <a:pPr>
              <a:lnSpc>
                <a:spcPct val="150000"/>
              </a:lnSpc>
              <a:buFont typeface="Arial" pitchFamily="34" charset="0"/>
              <a:buChar char="•"/>
            </a:pPr>
            <a:r>
              <a:rPr lang="en-US" sz="2400" dirty="0" smtClean="0">
                <a:latin typeface="Nunito Sans" charset="0"/>
              </a:rPr>
              <a:t>Technical Adjustments</a:t>
            </a:r>
          </a:p>
          <a:p>
            <a:pPr>
              <a:lnSpc>
                <a:spcPct val="150000"/>
              </a:lnSpc>
              <a:buFont typeface="Arial" pitchFamily="34" charset="0"/>
              <a:buChar char="•"/>
            </a:pPr>
            <a:r>
              <a:rPr lang="en-US" sz="2400" dirty="0" smtClean="0">
                <a:latin typeface="Nunito Sans" charset="0"/>
              </a:rPr>
              <a:t>Etiquette and Netiquette</a:t>
            </a:r>
          </a:p>
          <a:p>
            <a:pPr>
              <a:lnSpc>
                <a:spcPct val="150000"/>
              </a:lnSpc>
              <a:buFont typeface="Arial" pitchFamily="34" charset="0"/>
              <a:buChar char="•"/>
            </a:pPr>
            <a:r>
              <a:rPr lang="en-US" sz="2400" dirty="0" smtClean="0">
                <a:latin typeface="Nunito Sans" charset="0"/>
              </a:rPr>
              <a:t>Dress Code</a:t>
            </a:r>
          </a:p>
          <a:p>
            <a:pPr>
              <a:lnSpc>
                <a:spcPct val="150000"/>
              </a:lnSpc>
              <a:buFont typeface="Arial" pitchFamily="34" charset="0"/>
              <a:buChar char="•"/>
            </a:pPr>
            <a:r>
              <a:rPr lang="en-US" sz="2400" dirty="0" smtClean="0">
                <a:latin typeface="Nunito Sans" charset="0"/>
              </a:rPr>
              <a:t>Sitting Posture</a:t>
            </a:r>
          </a:p>
          <a:p>
            <a:pPr>
              <a:lnSpc>
                <a:spcPct val="150000"/>
              </a:lnSpc>
              <a:buFont typeface="Arial" pitchFamily="34" charset="0"/>
              <a:buChar char="•"/>
            </a:pPr>
            <a:endParaRPr lang="en-US" sz="2800" dirty="0" smtClean="0">
              <a:solidFill>
                <a:srgbClr val="F05136"/>
              </a:solidFill>
              <a:latin typeface="Gill Sans MT" pitchFamily="34" charset="0"/>
            </a:endParaRPr>
          </a:p>
          <a:p>
            <a:pPr marL="342900" indent="-342900">
              <a:spcBef>
                <a:spcPct val="20000"/>
              </a:spcBef>
            </a:pPr>
            <a:endParaRPr lang="en-US" sz="2800" dirty="0" smtClean="0">
              <a:solidFill>
                <a:srgbClr val="F05136"/>
              </a:solidFill>
              <a:latin typeface="Gill Sans MT" pitchFamily="34" charset="0"/>
            </a:endParaRPr>
          </a:p>
        </p:txBody>
      </p:sp>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cstate="print">
            <a:extLst>
              <a:ext uri="{28A0092B-C50C-407E-A947-70E740481C1C}">
                <a14:useLocalDpi xmlns=""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31241366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7346" name="AutoShape 2" descr="Image result for &quot;Quotes about Analytical&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4"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6626" name="Picture 2" descr="Image result for &quot;Skype Interview&quot;"/>
          <p:cNvPicPr>
            <a:picLocks noChangeAspect="1" noChangeArrowheads="1"/>
          </p:cNvPicPr>
          <p:nvPr/>
        </p:nvPicPr>
        <p:blipFill>
          <a:blip r:embed="rId4" cstate="print"/>
          <a:srcRect/>
          <a:stretch>
            <a:fillRect/>
          </a:stretch>
        </p:blipFill>
        <p:spPr bwMode="auto">
          <a:xfrm>
            <a:off x="0" y="876683"/>
            <a:ext cx="12192000" cy="5144605"/>
          </a:xfrm>
          <a:prstGeom prst="rect">
            <a:avLst/>
          </a:prstGeom>
          <a:noFill/>
        </p:spPr>
      </p:pic>
    </p:spTree>
    <p:extLst>
      <p:ext uri="{BB962C8B-B14F-4D97-AF65-F5344CB8AC3E}">
        <p14:creationId xmlns="" xmlns:p14="http://schemas.microsoft.com/office/powerpoint/2010/main" val="370754445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title"/>
          </p:nvPr>
        </p:nvSpPr>
        <p:spPr/>
        <p:txBody>
          <a:bodyPr>
            <a:normAutofit fontScale="90000"/>
          </a:bodyPr>
          <a:lstStyle/>
          <a:p>
            <a:r>
              <a:rPr lang="en-US" dirty="0" smtClean="0">
                <a:latin typeface="Nunito Sans" charset="0"/>
              </a:rPr>
              <a:t>Preparation for a Skype Telephonic Interview</a:t>
            </a:r>
            <a:endParaRPr lang="en-IN" dirty="0">
              <a:latin typeface="Nunito Sans" charset="0"/>
            </a:endParaRPr>
          </a:p>
        </p:txBody>
      </p:sp>
      <p:sp>
        <p:nvSpPr>
          <p:cNvPr id="9" name="Content Placeholder 8"/>
          <p:cNvSpPr>
            <a:spLocks noGrp="1"/>
          </p:cNvSpPr>
          <p:nvPr>
            <p:ph idx="1"/>
          </p:nvPr>
        </p:nvSpPr>
        <p:spPr>
          <a:xfrm>
            <a:off x="623392" y="2420888"/>
            <a:ext cx="10972800" cy="1252735"/>
          </a:xfrm>
        </p:spPr>
        <p:txBody>
          <a:bodyPr>
            <a:normAutofit lnSpcReduction="10000"/>
          </a:bodyPr>
          <a:lstStyle/>
          <a:p>
            <a:pPr>
              <a:lnSpc>
                <a:spcPct val="150000"/>
              </a:lnSpc>
            </a:pPr>
            <a:r>
              <a:rPr lang="en-IN" sz="2400" dirty="0" smtClean="0">
                <a:latin typeface="Nunito Sans" charset="0"/>
              </a:rPr>
              <a:t>Download the Software</a:t>
            </a:r>
          </a:p>
          <a:p>
            <a:pPr>
              <a:lnSpc>
                <a:spcPct val="150000"/>
              </a:lnSpc>
            </a:pPr>
            <a:r>
              <a:rPr lang="en-US" sz="2400" dirty="0" smtClean="0">
                <a:latin typeface="Nunito Sans" charset="0"/>
              </a:rPr>
              <a:t>Become Comfortable with the Software</a:t>
            </a:r>
            <a:endParaRPr lang="en-IN" sz="2400" dirty="0" smtClean="0">
              <a:latin typeface="Nunito Sans" charset="0"/>
            </a:endParaRPr>
          </a:p>
          <a:p>
            <a:pPr>
              <a:buNone/>
            </a:pPr>
            <a:endParaRPr lang="en-US" dirty="0" smtClean="0"/>
          </a:p>
          <a:p>
            <a:pPr>
              <a:buNone/>
            </a:pPr>
            <a:endParaRPr lang="en-IN" dirty="0"/>
          </a:p>
        </p:txBody>
      </p:sp>
    </p:spTree>
    <p:extLst>
      <p:ext uri="{BB962C8B-B14F-4D97-AF65-F5344CB8AC3E}">
        <p14:creationId xmlns="" xmlns:p14="http://schemas.microsoft.com/office/powerpoint/2010/main" val="42486676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6085" name="Picture 5" descr="C:\Users\TEMP.FOCUS.001\Desktop\download.jpg"/>
          <p:cNvPicPr>
            <a:picLocks noChangeAspect="1" noChangeArrowheads="1"/>
          </p:cNvPicPr>
          <p:nvPr/>
        </p:nvPicPr>
        <p:blipFill>
          <a:blip r:embed="rId4" cstate="print"/>
          <a:srcRect/>
          <a:stretch>
            <a:fillRect/>
          </a:stretch>
        </p:blipFill>
        <p:spPr bwMode="auto">
          <a:xfrm>
            <a:off x="2063552" y="692696"/>
            <a:ext cx="7920880" cy="5299789"/>
          </a:xfrm>
          <a:prstGeom prst="rect">
            <a:avLst/>
          </a:prstGeom>
          <a:noFill/>
        </p:spPr>
      </p:pic>
    </p:spTree>
    <p:extLst>
      <p:ext uri="{BB962C8B-B14F-4D97-AF65-F5344CB8AC3E}">
        <p14:creationId xmlns="" xmlns:p14="http://schemas.microsoft.com/office/powerpoint/2010/main" val="424866761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title"/>
          </p:nvPr>
        </p:nvSpPr>
        <p:spPr/>
        <p:txBody>
          <a:bodyPr>
            <a:normAutofit/>
          </a:bodyPr>
          <a:lstStyle/>
          <a:p>
            <a:r>
              <a:rPr lang="en-US" dirty="0" smtClean="0">
                <a:latin typeface="Nunito Sans" charset="0"/>
              </a:rPr>
              <a:t>Technical Adjustments</a:t>
            </a:r>
            <a:endParaRPr lang="en-IN" dirty="0">
              <a:latin typeface="Nunito Sans" charset="0"/>
            </a:endParaRPr>
          </a:p>
        </p:txBody>
      </p:sp>
      <p:sp>
        <p:nvSpPr>
          <p:cNvPr id="9" name="Content Placeholder 8"/>
          <p:cNvSpPr>
            <a:spLocks noGrp="1"/>
          </p:cNvSpPr>
          <p:nvPr>
            <p:ph idx="1"/>
          </p:nvPr>
        </p:nvSpPr>
        <p:spPr>
          <a:xfrm>
            <a:off x="767408" y="1916832"/>
            <a:ext cx="10657184" cy="2376264"/>
          </a:xfrm>
        </p:spPr>
        <p:txBody>
          <a:bodyPr>
            <a:noAutofit/>
          </a:bodyPr>
          <a:lstStyle/>
          <a:p>
            <a:pPr>
              <a:lnSpc>
                <a:spcPct val="150000"/>
              </a:lnSpc>
            </a:pPr>
            <a:r>
              <a:rPr lang="en-US" sz="2400" dirty="0" smtClean="0">
                <a:latin typeface="Nunito Sans" charset="0"/>
              </a:rPr>
              <a:t>Latest Version</a:t>
            </a:r>
          </a:p>
          <a:p>
            <a:pPr>
              <a:lnSpc>
                <a:spcPct val="150000"/>
              </a:lnSpc>
            </a:pPr>
            <a:r>
              <a:rPr lang="en-US" sz="2400" dirty="0" smtClean="0">
                <a:latin typeface="Nunito Sans" charset="0"/>
              </a:rPr>
              <a:t>Internet</a:t>
            </a:r>
          </a:p>
          <a:p>
            <a:pPr>
              <a:lnSpc>
                <a:spcPct val="150000"/>
              </a:lnSpc>
            </a:pPr>
            <a:r>
              <a:rPr lang="en-US" sz="2400" dirty="0" smtClean="0">
                <a:latin typeface="Nunito Sans" charset="0"/>
              </a:rPr>
              <a:t>Cam</a:t>
            </a:r>
          </a:p>
          <a:p>
            <a:pPr>
              <a:lnSpc>
                <a:spcPct val="150000"/>
              </a:lnSpc>
            </a:pPr>
            <a:r>
              <a:rPr lang="en-US" sz="2400" dirty="0" smtClean="0">
                <a:latin typeface="Nunito Sans" charset="0"/>
              </a:rPr>
              <a:t>Test Call</a:t>
            </a:r>
          </a:p>
        </p:txBody>
      </p:sp>
    </p:spTree>
    <p:extLst>
      <p:ext uri="{BB962C8B-B14F-4D97-AF65-F5344CB8AC3E}">
        <p14:creationId xmlns="" xmlns:p14="http://schemas.microsoft.com/office/powerpoint/2010/main" val="42486676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482" name="AutoShape 2" descr="Image result for &quot;Etiquet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485" name="AutoShape 5" descr="Image result for &quot;Netiquet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486" name="Picture 6" descr="C:\Users\TEMP.FOCUS.001\Desktop\download.png"/>
          <p:cNvPicPr>
            <a:picLocks noChangeAspect="1" noChangeArrowheads="1"/>
          </p:cNvPicPr>
          <p:nvPr/>
        </p:nvPicPr>
        <p:blipFill>
          <a:blip r:embed="rId4" cstate="print"/>
          <a:srcRect/>
          <a:stretch>
            <a:fillRect/>
          </a:stretch>
        </p:blipFill>
        <p:spPr bwMode="auto">
          <a:xfrm>
            <a:off x="4015797" y="4077072"/>
            <a:ext cx="5632259" cy="2780928"/>
          </a:xfrm>
          <a:prstGeom prst="rect">
            <a:avLst/>
          </a:prstGeom>
          <a:noFill/>
        </p:spPr>
      </p:pic>
      <p:pic>
        <p:nvPicPr>
          <p:cNvPr id="20490" name="Picture 10" descr="Image result for &quot;Etiquette&quot;"/>
          <p:cNvPicPr>
            <a:picLocks noChangeAspect="1" noChangeArrowheads="1"/>
          </p:cNvPicPr>
          <p:nvPr/>
        </p:nvPicPr>
        <p:blipFill>
          <a:blip r:embed="rId5" cstate="print"/>
          <a:srcRect/>
          <a:stretch>
            <a:fillRect/>
          </a:stretch>
        </p:blipFill>
        <p:spPr bwMode="auto">
          <a:xfrm>
            <a:off x="-1" y="620688"/>
            <a:ext cx="7536161" cy="3407067"/>
          </a:xfrm>
          <a:prstGeom prst="rect">
            <a:avLst/>
          </a:prstGeom>
          <a:noFill/>
        </p:spPr>
      </p:pic>
    </p:spTree>
    <p:extLst>
      <p:ext uri="{BB962C8B-B14F-4D97-AF65-F5344CB8AC3E}">
        <p14:creationId xmlns="" xmlns:p14="http://schemas.microsoft.com/office/powerpoint/2010/main" val="42486676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title"/>
          </p:nvPr>
        </p:nvSpPr>
        <p:spPr/>
        <p:txBody>
          <a:bodyPr>
            <a:normAutofit/>
          </a:bodyPr>
          <a:lstStyle/>
          <a:p>
            <a:r>
              <a:rPr lang="en-US" dirty="0" smtClean="0">
                <a:latin typeface="Nunito Sans" charset="0"/>
              </a:rPr>
              <a:t>Etiquette and Netiquette</a:t>
            </a:r>
            <a:endParaRPr lang="en-IN" dirty="0">
              <a:latin typeface="Nunito Sans" charset="0"/>
            </a:endParaRPr>
          </a:p>
        </p:txBody>
      </p:sp>
      <p:sp>
        <p:nvSpPr>
          <p:cNvPr id="9" name="Content Placeholder 8"/>
          <p:cNvSpPr>
            <a:spLocks noGrp="1"/>
          </p:cNvSpPr>
          <p:nvPr>
            <p:ph idx="1"/>
          </p:nvPr>
        </p:nvSpPr>
        <p:spPr>
          <a:xfrm>
            <a:off x="623392" y="2132856"/>
            <a:ext cx="10972800" cy="2476871"/>
          </a:xfrm>
        </p:spPr>
        <p:txBody>
          <a:bodyPr>
            <a:normAutofit lnSpcReduction="10000"/>
          </a:bodyPr>
          <a:lstStyle/>
          <a:p>
            <a:pPr>
              <a:lnSpc>
                <a:spcPct val="150000"/>
              </a:lnSpc>
            </a:pPr>
            <a:r>
              <a:rPr lang="en-US" sz="2400" dirty="0" smtClean="0">
                <a:latin typeface="Nunito Sans" charset="0"/>
              </a:rPr>
              <a:t>Background</a:t>
            </a:r>
          </a:p>
          <a:p>
            <a:pPr>
              <a:lnSpc>
                <a:spcPct val="150000"/>
              </a:lnSpc>
            </a:pPr>
            <a:r>
              <a:rPr lang="en-US" sz="2400" dirty="0" smtClean="0">
                <a:latin typeface="Nunito Sans" charset="0"/>
              </a:rPr>
              <a:t>Light</a:t>
            </a:r>
          </a:p>
          <a:p>
            <a:pPr>
              <a:lnSpc>
                <a:spcPct val="150000"/>
              </a:lnSpc>
            </a:pPr>
            <a:r>
              <a:rPr lang="en-US" sz="2400" dirty="0" smtClean="0">
                <a:latin typeface="Nunito Sans" charset="0"/>
              </a:rPr>
              <a:t>Cleanliness and Tidiness</a:t>
            </a:r>
          </a:p>
          <a:p>
            <a:pPr>
              <a:lnSpc>
                <a:spcPct val="150000"/>
              </a:lnSpc>
            </a:pPr>
            <a:r>
              <a:rPr lang="en-US" sz="2400" dirty="0" smtClean="0">
                <a:latin typeface="Nunito Sans" charset="0"/>
              </a:rPr>
              <a:t>Table and Chair</a:t>
            </a:r>
          </a:p>
        </p:txBody>
      </p:sp>
    </p:spTree>
    <p:extLst>
      <p:ext uri="{BB962C8B-B14F-4D97-AF65-F5344CB8AC3E}">
        <p14:creationId xmlns="" xmlns:p14="http://schemas.microsoft.com/office/powerpoint/2010/main" val="42486676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 name="Picture 2" descr="Image result for &quot;Dress Code&quot;"/>
          <p:cNvPicPr>
            <a:picLocks noChangeAspect="1" noChangeArrowheads="1"/>
          </p:cNvPicPr>
          <p:nvPr/>
        </p:nvPicPr>
        <p:blipFill>
          <a:blip r:embed="rId4" cstate="print"/>
          <a:srcRect/>
          <a:stretch>
            <a:fillRect/>
          </a:stretch>
        </p:blipFill>
        <p:spPr bwMode="auto">
          <a:xfrm>
            <a:off x="1127448" y="548680"/>
            <a:ext cx="10081120" cy="5471664"/>
          </a:xfrm>
          <a:prstGeom prst="rect">
            <a:avLst/>
          </a:prstGeom>
          <a:noFill/>
        </p:spPr>
      </p:pic>
    </p:spTree>
    <p:extLst>
      <p:ext uri="{BB962C8B-B14F-4D97-AF65-F5344CB8AC3E}">
        <p14:creationId xmlns="" xmlns:p14="http://schemas.microsoft.com/office/powerpoint/2010/main" val="42486676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5569</TotalTime>
  <Words>1401</Words>
  <Application>Microsoft Office PowerPoint</Application>
  <PresentationFormat>Custom</PresentationFormat>
  <Paragraphs>143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Nunito Sans</vt:lpstr>
      <vt:lpstr>Calibri</vt:lpstr>
      <vt:lpstr>Gill Sans MT</vt:lpstr>
      <vt:lpstr>Bebas Neue Bold</vt:lpstr>
      <vt:lpstr>Office Theme</vt:lpstr>
      <vt:lpstr>Slide 1</vt:lpstr>
      <vt:lpstr>Slide 2</vt:lpstr>
      <vt:lpstr>Slide 3</vt:lpstr>
      <vt:lpstr>Preparation for a Skype Telephonic Interview</vt:lpstr>
      <vt:lpstr>Slide 5</vt:lpstr>
      <vt:lpstr>Technical Adjustments</vt:lpstr>
      <vt:lpstr>Slide 7</vt:lpstr>
      <vt:lpstr>Etiquette and Netiquette</vt:lpstr>
      <vt:lpstr>Slide 9</vt:lpstr>
      <vt:lpstr>Dress Code</vt:lpstr>
      <vt:lpstr>Slide 11</vt:lpstr>
      <vt:lpstr>Sitting Posture</vt:lpstr>
      <vt:lpstr>Other Guidelines</vt:lpstr>
      <vt:lpstr>Some Tips</vt:lpstr>
      <vt:lpstr>Why Skype Interviews?</vt:lpstr>
      <vt:lpstr>Why Skype Interviews?</vt:lpstr>
      <vt:lpstr>Why Skype Interviews?</vt:lpstr>
      <vt:lpstr>Why Skype Interviews?</vt:lpstr>
      <vt:lpstr>Why Skype Interviews?</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THANGAVEL RAJ</cp:lastModifiedBy>
  <cp:revision>474</cp:revision>
  <dcterms:created xsi:type="dcterms:W3CDTF">2006-08-16T00:00:00Z</dcterms:created>
  <dcterms:modified xsi:type="dcterms:W3CDTF">2020-01-23T11:10:35Z</dcterms:modified>
</cp:coreProperties>
</file>