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46"/>
  </p:notesMasterIdLst>
  <p:sldIdLst>
    <p:sldId id="272" r:id="rId2"/>
    <p:sldId id="271" r:id="rId3"/>
    <p:sldId id="258" r:id="rId4"/>
    <p:sldId id="290" r:id="rId5"/>
    <p:sldId id="309" r:id="rId6"/>
    <p:sldId id="316" r:id="rId7"/>
    <p:sldId id="317" r:id="rId8"/>
    <p:sldId id="310" r:id="rId9"/>
    <p:sldId id="311" r:id="rId10"/>
    <p:sldId id="312" r:id="rId11"/>
    <p:sldId id="313" r:id="rId12"/>
    <p:sldId id="318" r:id="rId13"/>
    <p:sldId id="319" r:id="rId14"/>
    <p:sldId id="320" r:id="rId15"/>
    <p:sldId id="321" r:id="rId16"/>
    <p:sldId id="324" r:id="rId17"/>
    <p:sldId id="325" r:id="rId18"/>
    <p:sldId id="328" r:id="rId19"/>
    <p:sldId id="329" r:id="rId20"/>
    <p:sldId id="338" r:id="rId21"/>
    <p:sldId id="339" r:id="rId22"/>
    <p:sldId id="330" r:id="rId23"/>
    <p:sldId id="331" r:id="rId24"/>
    <p:sldId id="332" r:id="rId25"/>
    <p:sldId id="333" r:id="rId26"/>
    <p:sldId id="334" r:id="rId27"/>
    <p:sldId id="335" r:id="rId28"/>
    <p:sldId id="336" r:id="rId29"/>
    <p:sldId id="337" r:id="rId30"/>
    <p:sldId id="314" r:id="rId31"/>
    <p:sldId id="315" r:id="rId32"/>
    <p:sldId id="322" r:id="rId33"/>
    <p:sldId id="323" r:id="rId34"/>
    <p:sldId id="326" r:id="rId35"/>
    <p:sldId id="327" r:id="rId36"/>
    <p:sldId id="340" r:id="rId37"/>
    <p:sldId id="341" r:id="rId38"/>
    <p:sldId id="346" r:id="rId39"/>
    <p:sldId id="347" r:id="rId40"/>
    <p:sldId id="342" r:id="rId41"/>
    <p:sldId id="343" r:id="rId42"/>
    <p:sldId id="344" r:id="rId43"/>
    <p:sldId id="345" r:id="rId44"/>
    <p:sldId id="289" r:id="rId45"/>
  </p:sldIdLst>
  <p:sldSz cx="12192000" cy="6858000"/>
  <p:notesSz cx="6858000" cy="9144000"/>
  <p:embeddedFontLst>
    <p:embeddedFont>
      <p:font typeface="Nunito Sans" panose="00000500000000000000" pitchFamily="2" charset="0"/>
      <p:regular r:id="rId47"/>
      <p:bold r:id="rId48"/>
      <p:italic r:id="rId49"/>
      <p:boldItalic r:id="rId50"/>
    </p:embeddedFont>
    <p:embeddedFont>
      <p:font typeface="Nunito Sans SemiBold" panose="00000700000000000000" pitchFamily="2" charset="0"/>
      <p:bold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5317" autoAdjust="0"/>
  </p:normalViewPr>
  <p:slideViewPr>
    <p:cSldViewPr>
      <p:cViewPr varScale="1">
        <p:scale>
          <a:sx n="43" d="100"/>
          <a:sy n="43" d="100"/>
        </p:scale>
        <p:origin x="845" y="3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78870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given passage refers to a part of the total number of accidents. There is no information about how and when the rest of the accidents take place.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passage has no reference to the speeds at which vehicles are driven on roads having heavy traffic. Also the words "mostly on the roads having scanty traffic" does not rule not two wheelers being driven at 50 km/</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and above speeds on roads having heavy traffic. Hence, (b) cannot be concluded.</a:t>
            </a:r>
            <a:r>
              <a:rPr lang="en-US" dirty="0" smtClean="0"/>
              <a:t/>
            </a:r>
            <a:br>
              <a:rPr lang="en-US" dirty="0" smtClean="0"/>
            </a:br>
            <a:r>
              <a:rPr lang="en-US" sz="1200" b="0" i="0" kern="1200" dirty="0" smtClean="0">
                <a:solidFill>
                  <a:schemeClr val="tx1"/>
                </a:solidFill>
                <a:effectLst/>
                <a:latin typeface="+mn-lt"/>
                <a:ea typeface="+mn-ea"/>
                <a:cs typeface="+mn-cs"/>
              </a:rPr>
              <a:t>Driving at speeds above 50 km/</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does not necessarily mean that the driver is reckless. Hence, (c) cannot be concluded.</a:t>
            </a:r>
            <a:r>
              <a:rPr lang="en-US" dirty="0" smtClean="0"/>
              <a:t/>
            </a:r>
            <a:br>
              <a:rPr lang="en-US" dirty="0" smtClean="0"/>
            </a:br>
            <a:r>
              <a:rPr lang="en-US" sz="1200" b="0" i="0" kern="1200" dirty="0" smtClean="0">
                <a:solidFill>
                  <a:schemeClr val="tx1"/>
                </a:solidFill>
                <a:effectLst/>
                <a:latin typeface="+mn-lt"/>
                <a:ea typeface="+mn-ea"/>
                <a:cs typeface="+mn-cs"/>
              </a:rPr>
              <a:t>Since it is said that generally accidents involving two wheelers take place when they are driven at speeds above 50 km/</a:t>
            </a:r>
            <a:r>
              <a:rPr lang="en-US" sz="1200" b="0" i="0" kern="1200" dirty="0" err="1" smtClean="0">
                <a:solidFill>
                  <a:schemeClr val="tx1"/>
                </a:solidFill>
                <a:effectLst/>
                <a:latin typeface="+mn-lt"/>
                <a:ea typeface="+mn-ea"/>
                <a:cs typeface="+mn-cs"/>
              </a:rPr>
              <a:t>hr</a:t>
            </a:r>
            <a:r>
              <a:rPr lang="en-US" sz="1200" b="0" i="0" kern="1200" dirty="0" smtClean="0">
                <a:solidFill>
                  <a:schemeClr val="tx1"/>
                </a:solidFill>
                <a:effectLst/>
                <a:latin typeface="+mn-lt"/>
                <a:ea typeface="+mn-ea"/>
                <a:cs typeface="+mn-cs"/>
              </a:rPr>
              <a:t> and they are driven at the speed on roads having scanty traffic, it can be concluded that most of such accidents take place on roads having scanty traffic.</a:t>
            </a:r>
            <a:r>
              <a:rPr lang="en-US" dirty="0" smtClean="0"/>
              <a:t/>
            </a:r>
            <a:br>
              <a:rPr lang="en-US" dirty="0" smtClean="0"/>
            </a:br>
            <a:r>
              <a:rPr lang="en-US" sz="1200" b="0" i="0" kern="1200" dirty="0" smtClean="0">
                <a:solidFill>
                  <a:schemeClr val="tx1"/>
                </a:solidFill>
                <a:effectLst/>
                <a:latin typeface="+mn-lt"/>
                <a:ea typeface="+mn-ea"/>
                <a:cs typeface="+mn-cs"/>
              </a:rPr>
              <a:t>Hence, (d) can be concluded.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347998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53401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Choice (a) supports the salesman’s statement. It states that those who do not watch TV tend to spend less. This supports the salesman’s statement.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Choice (b) is referring to the TV signals but not about advertisements. Hence, (b) is out of context.</a:t>
            </a:r>
            <a:r>
              <a:rPr lang="en-US" dirty="0" smtClean="0"/>
              <a:t/>
            </a:r>
            <a:br>
              <a:rPr lang="en-US" dirty="0" smtClean="0"/>
            </a:br>
            <a:r>
              <a:rPr lang="en-US" sz="1200" b="0" i="0" kern="1200" dirty="0" smtClean="0">
                <a:solidFill>
                  <a:schemeClr val="tx1"/>
                </a:solidFill>
                <a:effectLst/>
                <a:latin typeface="+mn-lt"/>
                <a:ea typeface="+mn-ea"/>
                <a:cs typeface="+mn-cs"/>
              </a:rPr>
              <a:t>Choice (c) states that the cable TV channels also allow advertisements as much as free TV. Since the salesman has pointed out that advertisement make viewing of free TV indirectly costly, the same is applicable to cable TV as well.</a:t>
            </a:r>
            <a:r>
              <a:rPr lang="en-US" dirty="0" smtClean="0"/>
              <a:t/>
            </a:r>
            <a:br>
              <a:rPr lang="en-US" dirty="0" smtClean="0"/>
            </a:br>
            <a:r>
              <a:rPr lang="en-US" sz="1200" b="0" i="0" kern="1200" dirty="0" smtClean="0">
                <a:solidFill>
                  <a:schemeClr val="tx1"/>
                </a:solidFill>
                <a:effectLst/>
                <a:latin typeface="+mn-lt"/>
                <a:ea typeface="+mn-ea"/>
                <a:cs typeface="+mn-cs"/>
              </a:rPr>
              <a:t>Hence, (c) goes against the statement of the salesman.</a:t>
            </a:r>
            <a:r>
              <a:rPr lang="en-US" dirty="0" smtClean="0"/>
              <a:t/>
            </a:r>
            <a:br>
              <a:rPr lang="en-US" dirty="0" smtClean="0"/>
            </a:br>
            <a:r>
              <a:rPr lang="en-US" sz="1200" b="0" i="0" kern="1200" dirty="0" smtClean="0">
                <a:solidFill>
                  <a:schemeClr val="tx1"/>
                </a:solidFill>
                <a:effectLst/>
                <a:latin typeface="+mn-lt"/>
                <a:ea typeface="+mn-ea"/>
                <a:cs typeface="+mn-cs"/>
              </a:rPr>
              <a:t>According to choice (d) people get access to some free TV channels also. But it is not clear whether those few free channels have advertisements.</a:t>
            </a:r>
            <a:r>
              <a:rPr lang="en-US" dirty="0" smtClean="0"/>
              <a:t/>
            </a:r>
            <a:br>
              <a:rPr lang="en-US" dirty="0" smtClean="0"/>
            </a:br>
            <a:r>
              <a:rPr lang="en-US" sz="1200" b="0" i="0" kern="1200" dirty="0" smtClean="0">
                <a:solidFill>
                  <a:schemeClr val="tx1"/>
                </a:solidFill>
                <a:effectLst/>
                <a:latin typeface="+mn-lt"/>
                <a:ea typeface="+mn-ea"/>
                <a:cs typeface="+mn-cs"/>
              </a:rPr>
              <a:t>Hence, (c) does against the statement of the salesman.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22329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923979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 All that the speaker implies is that </a:t>
            </a:r>
            <a:r>
              <a:rPr lang="en-US" sz="1200" b="0" i="0" kern="1200" dirty="0" err="1" smtClean="0">
                <a:solidFill>
                  <a:schemeClr val="tx1"/>
                </a:solidFill>
                <a:effectLst/>
                <a:latin typeface="+mn-lt"/>
                <a:ea typeface="+mn-ea"/>
                <a:cs typeface="+mn-cs"/>
              </a:rPr>
              <a:t>Arun</a:t>
            </a:r>
            <a:r>
              <a:rPr lang="en-US" sz="1200" b="0" i="0" kern="1200" dirty="0" smtClean="0">
                <a:solidFill>
                  <a:schemeClr val="tx1"/>
                </a:solidFill>
                <a:effectLst/>
                <a:latin typeface="+mn-lt"/>
                <a:ea typeface="+mn-ea"/>
                <a:cs typeface="+mn-cs"/>
              </a:rPr>
              <a:t> is efficient because he has twenty years of practice, and so answer ''Twenty years of practice ensures typing efficiency'' is correct. Eliminate ''The type of typing required for the new system is identical to what </a:t>
            </a:r>
            <a:r>
              <a:rPr lang="en-US" sz="1200" b="0" i="0" kern="1200" dirty="0" err="1" smtClean="0">
                <a:solidFill>
                  <a:schemeClr val="tx1"/>
                </a:solidFill>
                <a:effectLst/>
                <a:latin typeface="+mn-lt"/>
                <a:ea typeface="+mn-ea"/>
                <a:cs typeface="+mn-cs"/>
              </a:rPr>
              <a:t>Arun</a:t>
            </a:r>
            <a:r>
              <a:rPr lang="en-US" sz="1200" b="0" i="0" kern="1200" dirty="0" smtClean="0">
                <a:solidFill>
                  <a:schemeClr val="tx1"/>
                </a:solidFill>
                <a:effectLst/>
                <a:latin typeface="+mn-lt"/>
                <a:ea typeface="+mn-ea"/>
                <a:cs typeface="+mn-cs"/>
              </a:rPr>
              <a:t> has been doing'' because the word ‘identical’ is not implied. Eliminate ''</a:t>
            </a:r>
            <a:r>
              <a:rPr lang="en-US" sz="1200" b="0" i="0" kern="1200" dirty="0" err="1" smtClean="0">
                <a:solidFill>
                  <a:schemeClr val="tx1"/>
                </a:solidFill>
                <a:effectLst/>
                <a:latin typeface="+mn-lt"/>
                <a:ea typeface="+mn-ea"/>
                <a:cs typeface="+mn-cs"/>
              </a:rPr>
              <a:t>Arun’s</a:t>
            </a:r>
            <a:r>
              <a:rPr lang="en-US" sz="1200" b="0" i="0" kern="1200" dirty="0" smtClean="0">
                <a:solidFill>
                  <a:schemeClr val="tx1"/>
                </a:solidFill>
                <a:effectLst/>
                <a:latin typeface="+mn-lt"/>
                <a:ea typeface="+mn-ea"/>
                <a:cs typeface="+mn-cs"/>
              </a:rPr>
              <a:t> job profile is the best that the new employer is going to get'' because we are talking about typing not the whole ‘job profile’. The argument claims that </a:t>
            </a:r>
            <a:r>
              <a:rPr lang="en-US" sz="1200" b="0" i="0" kern="1200" dirty="0" err="1" smtClean="0">
                <a:solidFill>
                  <a:schemeClr val="tx1"/>
                </a:solidFill>
                <a:effectLst/>
                <a:latin typeface="+mn-lt"/>
                <a:ea typeface="+mn-ea"/>
                <a:cs typeface="+mn-cs"/>
              </a:rPr>
              <a:t>Arun</a:t>
            </a:r>
            <a:r>
              <a:rPr lang="en-US" sz="1200" b="0" i="0" kern="1200" dirty="0" smtClean="0">
                <a:solidFill>
                  <a:schemeClr val="tx1"/>
                </a:solidFill>
                <a:effectLst/>
                <a:latin typeface="+mn-lt"/>
                <a:ea typeface="+mn-ea"/>
                <a:cs typeface="+mn-cs"/>
              </a:rPr>
              <a:t> is efficient but without defining efficiency we cannot assume that it involves both speed and accuracy, and certainly ‘outstandingly’ is not warranted. Nothing is implied about fitting into the office.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388781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525127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First look for the statements that help explain why there continues to be a large number of corner shops. Choice "The corner shops are open even during nights" suggests that they stock different things; "The main business of the corner shops is selling food items" suggests their main business does not compete with supermarkets; "The corner shops are willing to make home deliveries" suggests that they find favor with the community who would be likely to patronize them.  "The supermarkets are mostly located on the outskirts of the city and require residents to use cars or public transport to reach them" suggests that they are more conveniently located. So this is the correct answer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53045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65008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evidence on which the conclusion is based concerns only average weight, but the conclusion concerns average weight gain. The relevant reasoning error is described in "Average weight gain is not the same as average weight", which is the best answer. "Weight is only one measure of normal infant development"  identifies a reasoning error in the passage, since the passage makes no claim that weight is the only relevant measure of infant development in general ." Some three-month-old children weigh as much as twelve kilograms" and "It is possible for a normal child to weigh five kilograms at birth" are consistent with the claims in the passage, and neither identifies a flaw in the argument.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6103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10190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Very simple question, just by reading we can find the answer . Statement "If it is sunny and Arjun does not go fishing then it is windy" indirect way of saying what is given in the question. So this is the correct answer.</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10454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46807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If increased HDL levels cause reduced cholesterol levels and if a certain program increases HDL levels in some individuals, it follows that some individuals who undertake that program achieve reduced cholesterol levels. " A program of regular exercise and weight reduction lowers cholesterol levels in the bloodstream of some individuals." is thus correctly inferable and the best answer. "Individuals who are underweight do not run any risk of developing high levels of cholesterol in the bloodstream" cannot be correctly inferred because the statements do not establish any connection between being underweight and levels of cholesterol. "Individuals who do not exercise regularly have a high risk of developing high levels of cholesterol in the bloodstream late in life" is incorrect, since there is no indication that exercise alone is either necessary or sufficient to decrease cholesterol levels. "Exercise and weight reduction are the most effective methods of lowering bloodstream cholesterol levels in humans" is inappropriate because other methods of cholesterol reduction are not addressed.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475419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660090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passage concludes that, where royalty retention of faculty members’ works is concerned, software should be treated as books and articles are, not as inventions are. The conclusion requires an additional premise establishing that software is, in relevant respects, more comparable to books and articles than to inventions. "In terms of the criteria used to award royalties, educational software programs are more nearly comparable to books and articles than to inventions" provides this kind of premise and is therefore the best answer. "Royalties from inventions are higher than royalties from educational software programs", "Inventions bring more prestige to universities that do books and articles" and "In the experience of most universities, educational software programs are more marketable that are books and articles" each describe some difference between software and inventions, or between software and books and articles. However, none establishes the required relationship among inventions, software, books and articles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907701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290367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 passage rejects one explanation of the shortage of teachers-that it results from toughened hiring standards-and advances an alternative-that it results from deficiencies in pay and wording conditions." Many teachers have cited low pay and lack of professional freedom as reasons for their leaving the profession " provides corroborative evidence for the latter explanation by suggesting that, for many former teachers, poor pay and working conditions were reasons for their quitting the profession. Therefore, "Many teachers have cited low pay and lack of professional freedom as reasons for their leaving the profession" is the best answer. " Many teachers already in the profession would not have been hired under the new hiring standards" ," Some teachers have cited higher standards for hiring as a reason for the current staffing shortage" and " Many prospective teachers have cited the new hiring standards as a reason for not entering the profession"  provide evidence that tends to implicate new hiring standards in the staffing shortage, and thus support the explanation that the passage rejects.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601411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1925653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If the tariff on importing radios from Country A to Country B were as high as ten percent or more of the cost of producing radios in B, then, contrary to what the passage says, the cost of importing radios from A to B would be equal to or more than the cost of producing radios in B. thus, the tariff cannot be that high, and "The tariff on a television imported from Country A to Country B is less than twenty percent of the cost of manufacturing the television in Country B'' is the best answer. " labor costs in Country A are ten percent below those in Country B " give possible partial explanations for the cost difference, but is not supported by the passage because the cost advantage in A might be attributable to other factors. "Importing televisions from Country A to Country B will eliminate ten percent of the manufacturing jobs in Country B" and "The fee for transporting a television from Country A to Country B is more than ten percent of the cost of manufacturing the television in Country A"  are both consistent with the information in the passage, but the passage provides no evidence to support them.</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18994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511026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passage talks about the advantages in writing by using the new kind of pen and paper and arrives at a conclusion about the cost of clerical job. We have to show that the new products do not lead to decrease in cost of clerical job.</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None of the choice (a), (c) and (e) has anything about the cost. Hence, none of them weakens the conclusion.</a:t>
            </a:r>
            <a:r>
              <a:rPr lang="en-US" dirty="0" smtClean="0"/>
              <a:t/>
            </a:r>
            <a:br>
              <a:rPr lang="en-US" dirty="0" smtClean="0"/>
            </a:br>
            <a:r>
              <a:rPr lang="en-US" sz="1200" b="0" i="0" kern="1200" dirty="0" smtClean="0">
                <a:solidFill>
                  <a:schemeClr val="tx1"/>
                </a:solidFill>
                <a:effectLst/>
                <a:latin typeface="+mn-lt"/>
                <a:ea typeface="+mn-ea"/>
                <a:cs typeface="+mn-cs"/>
              </a:rPr>
              <a:t>Choice (b) states that the new products can be manufactured and they also last longer. This information strengthens the conclusion.</a:t>
            </a:r>
            <a:r>
              <a:rPr lang="en-US" dirty="0" smtClean="0"/>
              <a:t/>
            </a:r>
            <a:br>
              <a:rPr lang="en-US" dirty="0" smtClean="0"/>
            </a:br>
            <a:r>
              <a:rPr lang="en-US" sz="1200" b="0" i="0" kern="1200" dirty="0" smtClean="0">
                <a:solidFill>
                  <a:schemeClr val="tx1"/>
                </a:solidFill>
                <a:effectLst/>
                <a:latin typeface="+mn-lt"/>
                <a:ea typeface="+mn-ea"/>
                <a:cs typeface="+mn-cs"/>
              </a:rPr>
              <a:t>According to choice (d) the procurement and storage costs are very high. This casts a doubt on the conclusion that the cost of clerical job can be decreased by using these new products. Hence, (d) weakens the conclusion.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2101094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1347808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Since this is an ‘except’ question we must find four ways for </a:t>
            </a:r>
            <a:r>
              <a:rPr lang="en-US" sz="1200" b="0" i="0" kern="1200" dirty="0" err="1" smtClean="0">
                <a:solidFill>
                  <a:schemeClr val="tx1"/>
                </a:solidFill>
                <a:effectLst/>
                <a:latin typeface="+mn-lt"/>
                <a:ea typeface="+mn-ea"/>
                <a:cs typeface="+mn-cs"/>
              </a:rPr>
              <a:t>Bala</a:t>
            </a:r>
            <a:r>
              <a:rPr lang="en-US" sz="1200" b="0" i="0" kern="1200" dirty="0" smtClean="0">
                <a:solidFill>
                  <a:schemeClr val="tx1"/>
                </a:solidFill>
                <a:effectLst/>
                <a:latin typeface="+mn-lt"/>
                <a:ea typeface="+mn-ea"/>
                <a:cs typeface="+mn-cs"/>
              </a:rPr>
              <a:t> to strengthen his position. The one answer that doesn’t strengthen his conclusion will be correct. </a:t>
            </a:r>
            <a:r>
              <a:rPr lang="en-US" sz="1200" b="0" i="0" kern="1200" dirty="0" err="1" smtClean="0">
                <a:solidFill>
                  <a:schemeClr val="tx1"/>
                </a:solidFill>
                <a:effectLst/>
                <a:latin typeface="+mn-lt"/>
                <a:ea typeface="+mn-ea"/>
                <a:cs typeface="+mn-cs"/>
              </a:rPr>
              <a:t>Bala</a:t>
            </a:r>
            <a:r>
              <a:rPr lang="en-US" sz="1200" b="0" i="0" kern="1200" dirty="0" smtClean="0">
                <a:solidFill>
                  <a:schemeClr val="tx1"/>
                </a:solidFill>
                <a:effectLst/>
                <a:latin typeface="+mn-lt"/>
                <a:ea typeface="+mn-ea"/>
                <a:cs typeface="+mn-cs"/>
              </a:rPr>
              <a:t> wants to use an agent and choices ''The agent’s service includes many add-on benefits in terms of legal fees, surveyor’s reports and advice that are not available on internet sites''  point out benefits of the agent, while choices "Lands of comparable value often obtain a lower price when sold on the internet"  and ''Very few houses are sold on the internet at the moment an so a valid comparison is difficult" point to reasons why the internet is not necessarily better. A careful look at "Some buyers pay the agent to find them a cheap house"  suggests that the agent might not always get the seller the best price, and so that is the best answer.</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269431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3154207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 If the statement about oil-supply disruption is true, domestic oil prices in an open-market country will rise when an oil-supply disruption causes increased international oil prices. A reduction in the amount of oil an open-market country consumes could reduce the economic impact of these increases. "Decreasing oil consumption through conservation" gives a way to reduce oil consumption and is thus the best answer. "Maintaining the quantity of oil imported at constant yearly levels" and "Decreasing domestic production of oil." describe policies that could actually increase the long-term impact of increases in international oil prices, so neither of these choices is appropriate. No relationship is established between the economic impact and either the number of oil tankers or diplomatic relations in "Increasing the number of oil tankers in its fleet" and "Suspending diplomatic relations with major oil-producing nations.", so neither of these choices is  inappropriate.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1323405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4284119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Referring from the options we can directly eliminate option 3 and 4 since there is no reference about </a:t>
            </a:r>
            <a:r>
              <a:rPr lang="en-US" sz="1200" b="0" i="0" kern="1200" dirty="0" err="1" smtClean="0">
                <a:solidFill>
                  <a:schemeClr val="tx1"/>
                </a:solidFill>
                <a:effectLst/>
                <a:latin typeface="+mn-lt"/>
                <a:ea typeface="+mn-ea"/>
                <a:cs typeface="+mn-cs"/>
              </a:rPr>
              <a:t>roland</a:t>
            </a:r>
            <a:r>
              <a:rPr lang="en-US" sz="1200" b="0" i="0" kern="1200" dirty="0" smtClean="0">
                <a:solidFill>
                  <a:schemeClr val="tx1"/>
                </a:solidFill>
                <a:effectLst/>
                <a:latin typeface="+mn-lt"/>
                <a:ea typeface="+mn-ea"/>
                <a:cs typeface="+mn-cs"/>
              </a:rPr>
              <a:t> cities in the argument. Option 2 cannot be the answer since we cannot conclude the </a:t>
            </a:r>
            <a:r>
              <a:rPr lang="en-US" sz="1200" b="0" i="0" kern="1200" dirty="0" err="1" smtClean="0">
                <a:solidFill>
                  <a:schemeClr val="tx1"/>
                </a:solidFill>
                <a:effectLst/>
                <a:latin typeface="+mn-lt"/>
                <a:ea typeface="+mn-ea"/>
                <a:cs typeface="+mn-cs"/>
              </a:rPr>
              <a:t>certainity</a:t>
            </a:r>
            <a:r>
              <a:rPr lang="en-US" sz="1200" b="0" i="0" kern="1200" dirty="0" smtClean="0">
                <a:solidFill>
                  <a:schemeClr val="tx1"/>
                </a:solidFill>
                <a:effectLst/>
                <a:latin typeface="+mn-lt"/>
                <a:ea typeface="+mn-ea"/>
                <a:cs typeface="+mn-cs"/>
              </a:rPr>
              <a:t> of the population as moderate. Hence the correct option is" The fact that 95% of the people know someone who is unemployed is not an indication that unemployment is abnormally high."</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4155423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3335953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dogs will require training to learn to herd the birds" even if they were to be trained even then does not make sense  so eliminate this." The dogs will frighten away foxes that prey on old and sick birds " and " Some of the birds will move to the pond of another corporation in order to avoid being herded by the dogs " both are out of context. correct answer is "The dogs will form an uncontrollable pack"  this would cast the most serious doubt on the prospects for success of the corporation’s plan.</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a:p>
        </p:txBody>
      </p:sp>
    </p:spTree>
    <p:extLst>
      <p:ext uri="{BB962C8B-B14F-4D97-AF65-F5344CB8AC3E}">
        <p14:creationId xmlns:p14="http://schemas.microsoft.com/office/powerpoint/2010/main" val="426990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extLst>
      <p:ext uri="{BB962C8B-B14F-4D97-AF65-F5344CB8AC3E}">
        <p14:creationId xmlns:p14="http://schemas.microsoft.com/office/powerpoint/2010/main" val="17738869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Problem is that city people are concerned with the increase of frequency in serious crimes. The word serious is the key here. Conclusion is that the measure to keep children after late evening will not help because most crime happens in the afternoon. We have to prove that measures will be effective. What if the crimes that happen in the afternoon are petty and inconsequential? Not serious any more?? measures are effective. Hence " Crimes committed by teenagers in afternoon are mostly small thefts and inconsequential vandalism" is the correct answer. Other answers are out of scope.</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41</a:t>
            </a:fld>
            <a:endParaRPr lang="en-US"/>
          </a:p>
        </p:txBody>
      </p:sp>
    </p:spTree>
    <p:extLst>
      <p:ext uri="{BB962C8B-B14F-4D97-AF65-F5344CB8AC3E}">
        <p14:creationId xmlns:p14="http://schemas.microsoft.com/office/powerpoint/2010/main" val="2376071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extLst>
      <p:ext uri="{BB962C8B-B14F-4D97-AF65-F5344CB8AC3E}">
        <p14:creationId xmlns:p14="http://schemas.microsoft.com/office/powerpoint/2010/main" val="2120721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 Sharks that prey on dolphins are less common in the open seas off the beach than in many other areas of the open seas where dolphins congregate" is exactly the opposite of what we want. It would help if there were MORE sharks near the feeding area, not fewer." Many of the adult dolphins that feed at the beach are females that nurse their offspring there" is not relevant to the problem. "Many dolphins that feed at the beach with their offspring come to the beach only a few times a month"  This sentence doesn't explain why those dolphins who take fish near the beach are in danger. "Adult dolphins that feed at the beach spend much less time teaching their offspring how to catch fish in the wild than do other adult dolphins" This is correct. Because of lack of time for teaching off-springs don't know how to catch fish themselves.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43</a:t>
            </a:fld>
            <a:endParaRPr lang="en-US"/>
          </a:p>
        </p:txBody>
      </p:sp>
    </p:spTree>
    <p:extLst>
      <p:ext uri="{BB962C8B-B14F-4D97-AF65-F5344CB8AC3E}">
        <p14:creationId xmlns:p14="http://schemas.microsoft.com/office/powerpoint/2010/main" val="3425254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It is stated that fewer states is one of the reasons for corruption. From this we can understand that bribes are paid to get seats. But the statement does not give information as to whom the bribe is paid. Hence, (a) cannot be inferred. The reasons for people to be able to be involved in corruption is either the rules are flexible or the rules are being blatantly violated. Hence, (b) cannot be inferred. </a:t>
            </a:r>
          </a:p>
          <a:p>
            <a:r>
              <a:rPr lang="en-US" sz="1200" b="0" i="0" kern="1200" dirty="0" smtClean="0">
                <a:solidFill>
                  <a:schemeClr val="tx1"/>
                </a:solidFill>
                <a:effectLst/>
                <a:latin typeface="+mn-lt"/>
                <a:ea typeface="+mn-ea"/>
                <a:cs typeface="+mn-cs"/>
              </a:rPr>
              <a:t>One of the reasons for corruption is fewer number of doctors than required. There is a set standard regarding the number of doctors required. Hence, (c) can be inferred. </a:t>
            </a:r>
          </a:p>
          <a:p>
            <a:r>
              <a:rPr lang="en-US" sz="1200" b="0" i="0" kern="1200" dirty="0" smtClean="0">
                <a:solidFill>
                  <a:schemeClr val="tx1"/>
                </a:solidFill>
                <a:effectLst/>
                <a:latin typeface="+mn-lt"/>
                <a:ea typeface="+mn-ea"/>
                <a:cs typeface="+mn-cs"/>
              </a:rPr>
              <a:t>Fewer doctors are Specialists implies that rest are not specialists. This is relation of what is given in the statement. Choice (c) can be inferred.</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2984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82881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Choice (a) does not state that every other country considers abortion as illegal. There is a possibility that there are some countries which treat abortion legal. Hence (a) does not go against the judgement.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If choice (b) is true, the judgement of the court goes against the fundamental rights. This makes the court’s judgement untenable. Hence (b) goes against the supreme court judgement.</a:t>
            </a:r>
            <a:r>
              <a:rPr lang="en-US" dirty="0" smtClean="0"/>
              <a:t/>
            </a:r>
            <a:br>
              <a:rPr lang="en-US" dirty="0" smtClean="0"/>
            </a:br>
            <a:r>
              <a:rPr lang="en-US" sz="1200" b="0" i="0" kern="1200" dirty="0" smtClean="0">
                <a:solidFill>
                  <a:schemeClr val="tx1"/>
                </a:solidFill>
                <a:effectLst/>
                <a:latin typeface="+mn-lt"/>
                <a:ea typeface="+mn-ea"/>
                <a:cs typeface="+mn-cs"/>
              </a:rPr>
              <a:t>According to choice (c), the elected representatives are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of making abortion legal.</a:t>
            </a:r>
            <a:r>
              <a:rPr lang="en-US" dirty="0" smtClean="0"/>
              <a:t/>
            </a:r>
            <a:br>
              <a:rPr lang="en-US" dirty="0" smtClean="0"/>
            </a:br>
            <a:r>
              <a:rPr lang="en-US" sz="1200" b="0" i="0" kern="1200" dirty="0" smtClean="0">
                <a:solidFill>
                  <a:schemeClr val="tx1"/>
                </a:solidFill>
                <a:effectLst/>
                <a:latin typeface="+mn-lt"/>
                <a:ea typeface="+mn-ea"/>
                <a:cs typeface="+mn-cs"/>
              </a:rPr>
              <a:t>Choice (d) does not state anything in </a:t>
            </a:r>
            <a:r>
              <a:rPr lang="en-US" sz="1200" b="0" i="0" kern="1200" dirty="0" err="1" smtClean="0">
                <a:solidFill>
                  <a:schemeClr val="tx1"/>
                </a:solidFill>
                <a:effectLst/>
                <a:latin typeface="+mn-lt"/>
                <a:ea typeface="+mn-ea"/>
                <a:cs typeface="+mn-cs"/>
              </a:rPr>
              <a:t>favour</a:t>
            </a:r>
            <a:r>
              <a:rPr lang="en-US" sz="1200" b="0" i="0" kern="1200" dirty="0" smtClean="0">
                <a:solidFill>
                  <a:schemeClr val="tx1"/>
                </a:solidFill>
                <a:effectLst/>
                <a:latin typeface="+mn-lt"/>
                <a:ea typeface="+mn-ea"/>
                <a:cs typeface="+mn-cs"/>
              </a:rPr>
              <a:t> or against the judgement. It is out of context.</a:t>
            </a:r>
            <a:r>
              <a:rPr lang="en-US" dirty="0" smtClean="0"/>
              <a:t/>
            </a:r>
            <a:br>
              <a:rPr lang="en-US" dirty="0" smtClean="0"/>
            </a:br>
            <a:r>
              <a:rPr lang="en-US" sz="1200" b="0" i="0" kern="1200" dirty="0" smtClean="0">
                <a:solidFill>
                  <a:schemeClr val="tx1"/>
                </a:solidFill>
                <a:effectLst/>
                <a:latin typeface="+mn-lt"/>
                <a:ea typeface="+mn-ea"/>
                <a:cs typeface="+mn-cs"/>
              </a:rPr>
              <a:t>Hence, choice (b) goes against the judgement.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68446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02093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statement does not indicate, whether the results would be different in the samples and from arid and semi-arid region. Hence, (a) does not weaken the argument. It is not known whether any samples taken for study include Indians nor does the passage give information regarding the vulnerability of Indians to cancer. Hence, (b) does not weaken the argument. </a:t>
            </a:r>
          </a:p>
          <a:p>
            <a:r>
              <a:rPr lang="en-US" sz="1200" b="0" i="0" kern="1200" dirty="0" smtClean="0">
                <a:solidFill>
                  <a:schemeClr val="tx1"/>
                </a:solidFill>
                <a:effectLst/>
                <a:latin typeface="+mn-lt"/>
                <a:ea typeface="+mn-ea"/>
                <a:cs typeface="+mn-cs"/>
              </a:rPr>
              <a:t>From the passage it cannot be known whether the persons considered for this study drank similar type of coffee or different types coffee. Hence, (c) does not weaken the argument.</a:t>
            </a:r>
          </a:p>
          <a:p>
            <a:r>
              <a:rPr lang="en-US" sz="1200" b="0" i="0" kern="1200" dirty="0" smtClean="0">
                <a:solidFill>
                  <a:schemeClr val="tx1"/>
                </a:solidFill>
                <a:effectLst/>
                <a:latin typeface="+mn-lt"/>
                <a:ea typeface="+mn-ea"/>
                <a:cs typeface="+mn-cs"/>
              </a:rPr>
              <a:t>The passage states that coffee does not after a person’s vulnerability to cancer. While the statement says that milk offsets the negative effects of coffee. It also states that these studies did not consider this fact. It is possible that the negative effect of coffee is not evident because theses people consume milk. Choice (d) weakens the argument.</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51278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study revealed that a major part of the accidents involving two wheelers takes place when they are being driven at speeds above 50 km/hr. It is also observed that the two wheelers are driven at this speed mostly on roads having scanty traffic.</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can be concluded from the given paragraph?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8788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590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12048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54959"/>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00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908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Accidents do not take place because of heavy traffic.</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12048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It is not possible to drive two wheelers at speeds above 50 km/</a:t>
            </a:r>
            <a:r>
              <a:rPr lang="en-US" sz="2500" dirty="0" err="1">
                <a:latin typeface="Nunito Sans" panose="00000500000000000000" pitchFamily="2" charset="0"/>
              </a:rPr>
              <a:t>hr</a:t>
            </a:r>
            <a:r>
              <a:rPr lang="en-US" sz="2500" dirty="0">
                <a:latin typeface="Nunito Sans" panose="00000500000000000000" pitchFamily="2" charset="0"/>
              </a:rPr>
              <a:t> on the roads having heavy traffic.</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54959"/>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Two wheelers drivers tend to become reckless while driving on roads having scanty traffic.</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00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Most of the accidents involving two wheelers take place on roads having scanty traffic.</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6955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salesman of cable TV, while trying to sell his product, was explaining to a perspective customer. "Free TV channels are not really free. You end up paying heavily for the costly advertisements that support free TV channels."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goes against the statement of the salesman?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87929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286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12048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54959"/>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00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286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Consumers who do not own a TV are the ones who spend less on purchase as compared to those who own a TV.</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12048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At places where the reception of signals is very weak, cable TV will be able to provide a better picture quality.</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54959"/>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Cable TV channels also have as many advertisements as free TV channels</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00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Those who subscribe to cable TV channels also get access to some free TV channels.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9974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err="1">
                <a:latin typeface="Nunito Sans" panose="00000500000000000000" pitchFamily="2" charset="0"/>
              </a:rPr>
              <a:t>Arun</a:t>
            </a:r>
            <a:r>
              <a:rPr lang="en-US" sz="2500" dirty="0">
                <a:latin typeface="Nunito Sans" panose="00000500000000000000" pitchFamily="2" charset="0"/>
              </a:rPr>
              <a:t> has twenty years of typing experience behind him; therefore, if you are looking for an efficient typist to enter your data into the new system, you need look no further.</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speaker assumes that __________________________.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36709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23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29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79892"/>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33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23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Twenty years of practice ensures typing efficiency</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29226"/>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type of typing required for the new system is identical to what </a:t>
            </a:r>
            <a:r>
              <a:rPr lang="en-US" sz="2500" dirty="0" err="1">
                <a:latin typeface="Nunito Sans" panose="00000500000000000000" pitchFamily="2" charset="0"/>
              </a:rPr>
              <a:t>Arun</a:t>
            </a:r>
            <a:r>
              <a:rPr lang="en-US" sz="2500" dirty="0">
                <a:latin typeface="Nunito Sans" panose="00000500000000000000" pitchFamily="2" charset="0"/>
              </a:rPr>
              <a:t> has been doing</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79892"/>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Arun’s</a:t>
            </a:r>
            <a:r>
              <a:rPr lang="en-US" sz="2500" dirty="0">
                <a:latin typeface="Nunito Sans" panose="00000500000000000000" pitchFamily="2" charset="0"/>
              </a:rPr>
              <a:t> job profile is the best that the new employer is going to get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33146"/>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Arun</a:t>
            </a:r>
            <a:r>
              <a:rPr lang="en-US" sz="2500" dirty="0">
                <a:latin typeface="Nunito Sans" panose="00000500000000000000" pitchFamily="2" charset="0"/>
              </a:rPr>
              <a:t> is an outstandingly fast and accurate typist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65969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It is strange that in </a:t>
            </a:r>
            <a:r>
              <a:rPr lang="en-US" sz="2500" dirty="0" err="1">
                <a:latin typeface="Nunito Sans" panose="00000500000000000000" pitchFamily="2" charset="0"/>
              </a:rPr>
              <a:t>Mancity</a:t>
            </a:r>
            <a:r>
              <a:rPr lang="en-US" sz="2500" dirty="0">
                <a:latin typeface="Nunito Sans" panose="00000500000000000000" pitchFamily="2" charset="0"/>
              </a:rPr>
              <a:t> there are so many corner shops selling food items. After all there are many supermarkets in the city which sell food at cheaper prices, and many of these supermarkets are open 24-hours.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help the most in explaining the paradoxical observation?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6237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855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815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321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55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corner shops are open even during nights.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81500"/>
            <a:ext cx="10098317" cy="1054135"/>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supermarkets are mostly located on the outskirts of the city and require residents to use cars or public transport to reach them.</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321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main business of the corner shops is selling food items.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corner shops are willing to make home deliveries.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822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average normal infant born in the India weighs between 6 and 8 kilograms at the age of three months. Therefore, if a three-month-old child weighs only 5 kilograms, its weight gain has been below the Indian average.</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indicates a flaw in the reasoning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9530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528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78534"/>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321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52800"/>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Weight is only one measure of normal infant development.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78534"/>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Some three-month-old children weigh as much as twelve kilograms.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321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It is possible for a normal child to weigh five kilograms at birth.</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Average weight gain is not the same as average weight.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25240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Arjun goes either hunting or fishing every day. If it is snowing and windy then Arjun goes hunting. If it is sunny and not windy then Arjun goes fishing. Sometimes it can be snowing and sunny.</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statements must be true?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14880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8194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42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194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snowing and sunny then Arjun goes hunting</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sunny and Arjun does not go fishing then it is windy.</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42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not sunny and it is snowing then Arjun goes hunting</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If it is windy and not sunny then Arjun goes hunting</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8650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Increase in the level of high-density lipoprotein (HDL) in the human bloodstream lower bloodstream-cholesterol levels by increasing the body’s capacity to rid itself of excess cholesterol. Levels of HDL in the bloodstream of some individuals are significantly increased by a program of regular exercise and weight reduction.</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can be correctly inferred from the statements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94839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6002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07278"/>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181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60020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Individuals who are underweight do not run any risk of developing high levels of cholesterol in the bloodstream.</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07278"/>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Individuals who do not exercise regularly have a high risk of developing high levels of cholesterol in the bloodstream late in life.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181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Exercise and weight reduction are the most effective methods of lowering bloodstream cholesterol levels in humans.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030090"/>
          </a:xfrm>
          <a:prstGeom prst="rect">
            <a:avLst/>
          </a:prstGeom>
          <a:noFill/>
        </p:spPr>
        <p:txBody>
          <a:bodyPr wrap="square" lIns="91440" tIns="45720" rIns="91440" bIns="45720">
            <a:spAutoFit/>
          </a:bodyPr>
          <a:lstStyle/>
          <a:p>
            <a:pPr>
              <a:lnSpc>
                <a:spcPct val="125000"/>
              </a:lnSpc>
            </a:pPr>
            <a:r>
              <a:rPr lang="en-US" sz="2500" dirty="0" smtClean="0">
                <a:latin typeface="Nunito Sans" panose="00000500000000000000" pitchFamily="2" charset="0"/>
              </a:rPr>
              <a:t>A </a:t>
            </a:r>
            <a:r>
              <a:rPr lang="en-US" sz="2500" dirty="0">
                <a:latin typeface="Nunito Sans" panose="00000500000000000000" pitchFamily="2" charset="0"/>
              </a:rPr>
              <a:t>program of regular exercise and weight reduction lowers cholesterol levels in the bloodstream of some individuals.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2100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Even though most research institutes retain the royalties from faculty members’ inventions, the faculty members retain the royalties from books and articles they write. Therefore, faculty members should retain the royalties from the educational computer software they develop.</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conclusion above would be more reasonably drawn if which of the following were inserted into the argument as an additional premise?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4685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2954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302478"/>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181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29540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Royalties from inventions are higher than royalties from educational software programs.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302478"/>
            <a:ext cx="10098317" cy="1510991"/>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 terms of the criteria used to award royalties, educational software programs are more nearly comparable to books and articles than to inventions.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181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Inventions bring more prestige to universities that do books and articles.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 the experience of most universities, educational software programs are more marketable that are books and articles.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0527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Stringent hiring standards have not been the primary cause of the present staffing shortage in government schools. The shortage of teachers is primarily caused by the fact that in recent years teachers have not experienced any improvements in working conditions and their salaries have not kept pace with salaries in other professions.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most support the claims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18719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620432"/>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275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181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620432"/>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Many teachers already in the profession would not have been hired under the new hiring standards.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275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Some teachers have cited higher standards for hiring as a reason for the current staffing shortage.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181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Many teachers have cited low pay and lack of professional freedom as reasons for their leaving the profession.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030090"/>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Many prospective teachers have cited the new hiring standards as a reason for not entering the profession.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853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The cost of producing television in Country A is twenty percent less than the cost of producing television in Country B. Even after transportation fees and tariff charges are added, it is still cheaper for a company to import television from Country A to Country B than to produce television in Country B.</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statements above, if true, best support which of the following assertions?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21194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88886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414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3255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888867"/>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labor costs in Country A are ten percent below those in Country B.</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414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Importing televisions from Country A to Country B will eliminate ten percent of the manufacturing jobs in Country B.</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3255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fee for transporting a television from Country A to Country B is more than ten percent of the cost of manufacturing the television in Country 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tariff on a television imported from Country A to Country B is less than twenty percent of the cost of manufacturing the television in Country B.</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21411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Critical Reasoning </a:t>
            </a:r>
            <a:r>
              <a:rPr lang="en-US" sz="5400" b="1" dirty="0" smtClean="0">
                <a:solidFill>
                  <a:schemeClr val="bg1"/>
                </a:solidFill>
                <a:latin typeface="Nunito Sans" panose="00000500000000000000" pitchFamily="2" charset="0"/>
              </a:rPr>
              <a:t>1.2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We, at Comfort Stationers, have always been striving to provide stationery items that would make your work more enjoyable and less strenuous. Our latest innovations are a smooth-flow pen and gradual-friction paper. A combination of these two reduces strain on your fingers and allows faster writing that causes lesser fatigue. Therefore, replacement of your pen and paper with our innovative products reduces cost of clerical jobs.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weaken the conclusion drawn in the above argument?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38258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524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921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13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800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5240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Those who are already using the above new products report greater difficulty in transition from new products to regular ones than from the regular ones to the new ones.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921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 cost of manufacturing these new products is not more than the cost of manufacturing the regular ones and the new products last longer than the regular ones.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1305"/>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number of offices using the new products is increasing month by month.</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8006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These products need to be purchased in huge lots and need to be stored in special conditions. The cost of procurement and strong is quite high.</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70012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dirty="0">
                <a:latin typeface="Nunito Sans" panose="00000500000000000000" pitchFamily="2" charset="0"/>
              </a:rPr>
              <a:t>Kishore: I sold my land on an internet site last month and was happy with the price. I got a speedy sale and the cost of advertising was negligible. I would advise you to avoid real estate agents.</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Bala</a:t>
            </a:r>
            <a:r>
              <a:rPr lang="en-US" sz="2500" dirty="0">
                <a:latin typeface="Nunito Sans" panose="00000500000000000000" pitchFamily="2" charset="0"/>
              </a:rPr>
              <a:t>: It is in the interest of the real estate agent to get me the best price for my land because he gets a commission based on the selling price. Therefore, when selling my land I will certainly use an agent rather than trying to sell the land on the internet.</a:t>
            </a:r>
          </a:p>
          <a:p>
            <a:pPr algn="just"/>
            <a:endParaRPr lang="en-US" sz="2500" dirty="0">
              <a:latin typeface="Nunito Sans" panose="00000500000000000000" pitchFamily="2" charset="0"/>
            </a:endParaRPr>
          </a:p>
          <a:p>
            <a:pPr algn="just"/>
            <a:r>
              <a:rPr lang="en-US" sz="2500" dirty="0" err="1">
                <a:latin typeface="Nunito Sans" panose="00000500000000000000" pitchFamily="2" charset="0"/>
              </a:rPr>
              <a:t>Bala</a:t>
            </a:r>
            <a:r>
              <a:rPr lang="en-US" sz="2500" dirty="0">
                <a:latin typeface="Nunito Sans" panose="00000500000000000000" pitchFamily="2" charset="0"/>
              </a:rPr>
              <a:t> could strengthen his position by pointing out all of the following </a:t>
            </a:r>
            <a:r>
              <a:rPr lang="en-US" sz="2500" dirty="0" smtClean="0">
                <a:latin typeface="Nunito Sans" panose="00000500000000000000" pitchFamily="2" charset="0"/>
              </a:rPr>
              <a:t>except ______________________________________.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192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6328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394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1054135"/>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Lands of comparable value often obtain a lower price when sold on the internet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63280"/>
            <a:ext cx="10098317" cy="1054135"/>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Very few houses are sold on the internet at the moment and so a valid comparison is difficult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3946"/>
            <a:ext cx="10098317" cy="1535036"/>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The agent’s service includes many add-on benefits in terms of legal fees, surveyor’s reports and advice that are not available on internet sites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73234"/>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Some buyers pay the agent to find them a cheap house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0907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If there is an oil-supply disruption resulting in higher international oil prices, domestic oil prices in open-market countries such as the United States will rise as well, whether such countries import all or none of their oil.</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If </a:t>
            </a:r>
            <a:r>
              <a:rPr lang="en-US" sz="2500" dirty="0">
                <a:latin typeface="Nunito Sans" panose="00000500000000000000" pitchFamily="2" charset="0"/>
              </a:rPr>
              <a:t>the statement in the passage concerning oil-supply disruptions is true, which of the following policies in an open-market nation is most likely to reduce the long-term economic impact on that nation of sharp and unexpected increases in international oil prices?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642739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352800"/>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78534"/>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321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41766"/>
            <a:ext cx="696697" cy="573234"/>
          </a:xfrm>
          <a:prstGeom prst="rect">
            <a:avLst/>
          </a:prstGeom>
          <a:noFill/>
        </p:spPr>
        <p:txBody>
          <a:bodyPr wrap="square" lIns="91440" tIns="45720" rIns="91440" bIns="45720">
            <a:spAutoFit/>
          </a:bodyPr>
          <a:lstStyle/>
          <a:p>
            <a:pPr>
              <a:lnSpc>
                <a:spcPct val="125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52800"/>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Maintaining the quantity of oil imported at constant yearly levels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78534"/>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Increasing the number of oil tankers in its fleet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321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Suspending diplomatic relations with major oil-producing nations.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41766"/>
            <a:ext cx="10098317" cy="549189"/>
          </a:xfrm>
          <a:prstGeom prst="rect">
            <a:avLst/>
          </a:prstGeom>
          <a:noFill/>
        </p:spPr>
        <p:txBody>
          <a:bodyPr wrap="square" lIns="91440" tIns="45720" rIns="91440" bIns="45720">
            <a:spAutoFit/>
          </a:bodyPr>
          <a:lstStyle/>
          <a:p>
            <a:pPr>
              <a:lnSpc>
                <a:spcPct val="125000"/>
              </a:lnSpc>
            </a:pPr>
            <a:r>
              <a:rPr lang="en-US" sz="2500" dirty="0">
                <a:latin typeface="Nunito Sans" panose="00000500000000000000" pitchFamily="2" charset="0"/>
              </a:rPr>
              <a:t>Decreasing oil consumption through conservation.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03820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Bella: The alarming fact is that 95 percent of the people in this country now report that they know someone who is unemployed.</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Shashi: But a normal, moderate level of unemployment is 5 percent, with 1 out of 20 workers unemployed. So at any given time if a person knows approximately 50 workers, 1 or more will very likely be unemployed.</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Shashi’s </a:t>
            </a:r>
            <a:r>
              <a:rPr lang="en-US" sz="2500" dirty="0">
                <a:latin typeface="Nunito Sans" panose="00000500000000000000" pitchFamily="2" charset="0"/>
              </a:rPr>
              <a:t>argument is structured to lead to which of the following as a conclusion?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62516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05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921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01705"/>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05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fact that 95% of the people know someone who is unemployed is not an indication that unemployment is abnormally high.</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92105"/>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current level of unemployment is not moderate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01705"/>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If at least 5% of workers are unemployed, the result of questioning a representative group of people cannot be the percentage Roland cites.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It is unlikely that the people whose statements Roland cites are giving accurate reports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76090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Birds that gather at the pond of a large corporation create a hazard for executives who use the corporate helicopter, whose landing site is 30 feet away from the pond. To solve the problem, the corporation plans to import a large number of herding dogs to keep the birds away from the helicopter.</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a realistic possibility, would cast the most serious doubt on the prospects for success of the corporation’s plan?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68039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23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32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938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23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dogs will form an uncontrollable pack.</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32946"/>
            <a:ext cx="10098317" cy="477054"/>
          </a:xfrm>
          <a:prstGeom prst="rect">
            <a:avLst/>
          </a:prstGeom>
          <a:noFill/>
        </p:spPr>
        <p:txBody>
          <a:bodyPr wrap="square" lIns="91440" tIns="45720" rIns="91440" bIns="45720">
            <a:spAutoFit/>
          </a:bodyPr>
          <a:lstStyle/>
          <a:p>
            <a:r>
              <a:rPr lang="en-US" sz="2500" dirty="0" smtClean="0">
                <a:latin typeface="Nunito Sans" panose="00000500000000000000" pitchFamily="2" charset="0"/>
              </a:rPr>
              <a:t>The </a:t>
            </a:r>
            <a:r>
              <a:rPr lang="en-US" sz="2500" dirty="0">
                <a:latin typeface="Nunito Sans" panose="00000500000000000000" pitchFamily="2" charset="0"/>
              </a:rPr>
              <a:t>dogs will require training to learn to herd the birds.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9388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dogs will frighten away foxes that prey on old and sick birds.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996427"/>
          </a:xfrm>
          <a:prstGeom prst="rect">
            <a:avLst/>
          </a:prstGeom>
          <a:noFill/>
        </p:spPr>
        <p:txBody>
          <a:bodyPr wrap="square" lIns="91440" tIns="45720" rIns="91440" bIns="45720">
            <a:spAutoFit/>
          </a:bodyPr>
          <a:lstStyle/>
          <a:p>
            <a:pPr>
              <a:lnSpc>
                <a:spcPct val="120000"/>
              </a:lnSpc>
            </a:pPr>
            <a:r>
              <a:rPr lang="en-US" sz="2500" dirty="0">
                <a:latin typeface="Nunito Sans" panose="00000500000000000000" pitchFamily="2" charset="0"/>
              </a:rPr>
              <a:t>Some of the birds will move to the pond of another corporation in order to avoid being herded by the dogs.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16814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cause of corruption in medical education is shortage of seats, and fewer doctors than required for the population and even fewer specialists. Which of the following can be inferred from the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Citizens of Scotland are worried by the increased frequency of serious crimes committed by local teenagers. In response, the government has instituted a series of measures designed to keep teenagers at home in the late evening. Even if the measures succeed in keeping teenagers at home, however, they are unlikely to affect the problem that concerns citizens, since most crimes committed by local teenagers take place in the afternoon.</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substantially weakens the argument?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6936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492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72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0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492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Similar measures adopted in other place have failed to reduce the no of teenagers in the late evening.</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72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Crimes committed by teenagers in afternoon are mostly small thefts and inconsequential vandalism.</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0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Teenagers are much less likely to commit serious crimes when they are at home than when they are not at home.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Any decrease in the need for police patrols in late evening would not mean that there could be more intensive patrolling in the afternoon.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0468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 A beach has long had a dolphin feeding program in which fish are given to dolphins several times a day; many dolphins get as much as half of their food each day there. Although dolphins that first benefit from the program as adults are healthy and long-lived, their offspring have a lower life expectancy than offspring of dolphins that feed exclusively in the wild.</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Which of the following, if true, most helps to explain the lower life expectancy of offspring of dolphins feeding at the beach compared to other young dolphins?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63747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752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72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0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3251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7526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Sharks that prey on dolphins are less common in the open seas off the beach than in many other areas of the open seas where dolphins congregate.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72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Many of the adult dolphins that feed at the beach are females that nurse their offspring there.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0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Many dolphins that feed at the beach with their offspring come to the beach only a few times a month.</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3251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Adult dolphins that feed at the beach spend much less time teaching their offspring how to catch fish in the wild than do other adult dolphins.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7925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995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8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995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Students pay bribes to the management of institutions to avail seats.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criteria to select students to fill medical seats are flexible.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8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There is a set standard regarding the doctors to population ratio.</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Most of the doctors are general physicians.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2326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The Supreme Court in its land mark judgement gave women the right to terminate their pregnancy as a constitutional right.</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can go against the Supreme Court’s judgement?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81381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133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43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57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1336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 several other countries abortion is illegal.</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43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An unborn child should be treated as a person and every person has a fundamental right to live.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57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elected representatives of one of the states rejected the proposal to make abortion illegal in a 30-70 vote.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If a </a:t>
            </a:r>
            <a:r>
              <a:rPr lang="en-US" sz="2500" dirty="0" err="1">
                <a:latin typeface="Nunito Sans" panose="00000500000000000000" pitchFamily="2" charset="0"/>
              </a:rPr>
              <a:t>foetus</a:t>
            </a:r>
            <a:r>
              <a:rPr lang="en-US" sz="2500" dirty="0">
                <a:latin typeface="Nunito Sans" panose="00000500000000000000" pitchFamily="2" charset="0"/>
              </a:rPr>
              <a:t> can be treated as a person, an </a:t>
            </a:r>
            <a:r>
              <a:rPr lang="en-US" sz="2500" dirty="0" err="1">
                <a:latin typeface="Nunito Sans" panose="00000500000000000000" pitchFamily="2" charset="0"/>
              </a:rPr>
              <a:t>enbryo</a:t>
            </a:r>
            <a:r>
              <a:rPr lang="en-US" sz="2500" dirty="0">
                <a:latin typeface="Nunito Sans" panose="00000500000000000000" pitchFamily="2" charset="0"/>
              </a:rPr>
              <a:t> from which the </a:t>
            </a:r>
            <a:r>
              <a:rPr lang="en-US" sz="2500" dirty="0" err="1">
                <a:latin typeface="Nunito Sans" panose="00000500000000000000" pitchFamily="2" charset="0"/>
              </a:rPr>
              <a:t>foetus</a:t>
            </a:r>
            <a:r>
              <a:rPr lang="en-US" sz="2500" dirty="0">
                <a:latin typeface="Nunito Sans" panose="00000500000000000000" pitchFamily="2" charset="0"/>
              </a:rPr>
              <a:t> is formed should also be treated as a person.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9230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Studies last year concluded coffee drinking had little, if any, effect on the risk of pancreatic or kidney cancer. A study of 59,000 women in Sweden found no link between caffeine and kidney cancer. Another review suggested that those who drink coffee have half the risk of pancreatic cancer.</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statements, if true, would weaken the conclusion drawn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6696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514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09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018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514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study is done in cold countries only, countries in arid and semi-arid regions are not considered under this study.</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09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Indians drink more coffee than the Swedish do.</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018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caffeine content is different in different varieties of coffee.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Intake of 15 ml to 30 ml of milk per day offsets the negative effects of caffeine. The study did not consider the milk intake.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57780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4224</Words>
  <Application>Microsoft Office PowerPoint</Application>
  <PresentationFormat>Widescreen</PresentationFormat>
  <Paragraphs>357</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Nunito Sans</vt:lpstr>
      <vt:lpstr>Nunito Sans SemiBold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2019-12-13T06:14:34Z</dcterms:modified>
</cp:coreProperties>
</file>