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5" r:id="rId2"/>
    <p:sldId id="266" r:id="rId3"/>
    <p:sldId id="267" r:id="rId4"/>
    <p:sldId id="287" r:id="rId5"/>
    <p:sldId id="288" r:id="rId6"/>
    <p:sldId id="274" r:id="rId7"/>
    <p:sldId id="289" r:id="rId8"/>
    <p:sldId id="290" r:id="rId9"/>
    <p:sldId id="291" r:id="rId10"/>
    <p:sldId id="292" r:id="rId11"/>
    <p:sldId id="275" r:id="rId12"/>
    <p:sldId id="293" r:id="rId13"/>
    <p:sldId id="294" r:id="rId14"/>
    <p:sldId id="295" r:id="rId15"/>
    <p:sldId id="296" r:id="rId16"/>
    <p:sldId id="297" r:id="rId17"/>
    <p:sldId id="299" r:id="rId18"/>
    <p:sldId id="301" r:id="rId19"/>
    <p:sldId id="302" r:id="rId20"/>
    <p:sldId id="303" r:id="rId21"/>
    <p:sldId id="304" r:id="rId22"/>
    <p:sldId id="305" r:id="rId23"/>
    <p:sldId id="306"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3534" autoAdjust="0"/>
  </p:normalViewPr>
  <p:slideViewPr>
    <p:cSldViewPr>
      <p:cViewPr varScale="1">
        <p:scale>
          <a:sx n="53" d="100"/>
          <a:sy n="53" d="100"/>
        </p:scale>
        <p:origin x="-178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C139DA-E2EE-4583-BE04-6627171C3A1D}" type="datetimeFigureOut">
              <a:rPr lang="en-US" smtClean="0"/>
              <a:pPr/>
              <a:t>1/31/2020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BDD24F-3C8C-4898-9140-D2BAA49F43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dirty="0"/>
          </a:p>
        </p:txBody>
      </p:sp>
    </p:spTree>
    <p:extLst>
      <p:ext uri="{BB962C8B-B14F-4D97-AF65-F5344CB8AC3E}">
        <p14:creationId xmlns=""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Try to be </a:t>
            </a:r>
            <a:r>
              <a:rPr lang="en-US" sz="1200" b="1" i="0" kern="1200" dirty="0" smtClean="0">
                <a:solidFill>
                  <a:schemeClr val="tx1"/>
                </a:solidFill>
                <a:latin typeface="+mn-lt"/>
                <a:ea typeface="+mn-ea"/>
                <a:cs typeface="+mn-cs"/>
              </a:rPr>
              <a:t>interactive with the HR manager</a:t>
            </a:r>
            <a:r>
              <a:rPr lang="en-US" sz="1200" b="0" i="0" kern="1200" dirty="0" smtClean="0">
                <a:solidFill>
                  <a:schemeClr val="tx1"/>
                </a:solidFill>
                <a:latin typeface="+mn-lt"/>
                <a:ea typeface="+mn-ea"/>
                <a:cs typeface="+mn-cs"/>
              </a:rPr>
              <a:t>. Do not sound dull. Always wear a smile on your face.</a:t>
            </a: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This is the very first question and will be surely asked in every interview rounds. The best way of answering this question is to tell the interviewer about your interests, skill sets, qualifications, achievements etc. Try to avoid telling things that are already mentioned in your resume and also make sure not to sound like you have mugged this answer.</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This is one of the most commonly asked questions in an HR interview. Be honest while answering this question. Do not hesitate to mention your strengths but try to keep the count to 3-4 only by picking up the main strength that will help you in this job.</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u="none" strike="noStrike" kern="1200" dirty="0" smtClean="0">
                <a:solidFill>
                  <a:schemeClr val="tx1"/>
                </a:solidFill>
                <a:latin typeface="+mn-lt"/>
                <a:ea typeface="+mn-ea"/>
                <a:cs typeface="+mn-cs"/>
              </a:rPr>
              <a:t>This is a trap question. Answer carefully.</a:t>
            </a:r>
          </a:p>
          <a:p>
            <a:pPr fontAlgn="base"/>
            <a:endParaRPr lang="en-US" sz="1200" b="0" i="0" u="none" strike="noStrike"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While mentioning weaknesses, try to present it as a strength or get prepared for the answer to “How do you prepare to overcome this weakness?”.</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The best way to answer this question is to present your skills to the interviewer and how are you planning to use it for the growth of the company.</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Try to answer this question by giving examples of your previous experiences. Tell him/her about a situation in your life so far where you have been under pressure and still you managed to complete the task within deadline.</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This question will reflect the amount of research you have done about the company. You can mention the achievements of the company, work culture, behavior with employees, work-life balance and other positive things about the company.</a:t>
            </a:r>
          </a:p>
          <a:p>
            <a:r>
              <a:rPr lang="en-US" dirty="0" smtClean="0"/>
              <a:t/>
            </a:r>
            <a:br>
              <a:rPr lang="en-US" dirty="0" smtClean="0"/>
            </a:b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This question will reflect the amount of research you have done about the company. You can mention the achievements of the company, work culture, behavior with employees, work-life balance and other positive things about the company.</a:t>
            </a:r>
          </a:p>
          <a:p>
            <a:r>
              <a:rPr lang="en-US" dirty="0" smtClean="0"/>
              <a:t/>
            </a:r>
            <a:br>
              <a:rPr lang="en-US" dirty="0" smtClean="0"/>
            </a:b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This is a most commonly asked question in the interviews of IT companies like TCS, CTS, Wipro, Infosys etc. Answering this question with a “Yes” will surely increase your chances of getting the job but it is recommended to say Yes only if you are actually comfortable with rotational shifts.</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r>
              <a:rPr lang="en-US" sz="1200" dirty="0" smtClean="0"/>
              <a:t>When you are called in for the interview, be calm and relaxed and try to feel at home.</a:t>
            </a:r>
          </a:p>
          <a:p>
            <a:endParaRPr lang="en-US" sz="1200" dirty="0" smtClean="0"/>
          </a:p>
          <a:p>
            <a:r>
              <a:rPr lang="en-US" sz="1200" dirty="0" smtClean="0"/>
              <a:t>Listen to the questions carefully and then answer.</a:t>
            </a:r>
          </a:p>
          <a:p>
            <a:endParaRPr lang="en-US" sz="1200" dirty="0" smtClean="0"/>
          </a:p>
          <a:p>
            <a:r>
              <a:rPr lang="en-US" sz="1200" dirty="0" smtClean="0"/>
              <a:t>If you do not understand a question, ask again. There is nothing wrong in it.</a:t>
            </a:r>
          </a:p>
          <a:p>
            <a:endParaRPr lang="en-US" sz="1200" dirty="0" smtClean="0"/>
          </a:p>
          <a:p>
            <a:r>
              <a:rPr lang="en-US" sz="1200" dirty="0" smtClean="0"/>
              <a:t>Answer to the point. Do not talk about anything that is not of relevance</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defTabSz="843900">
              <a:defRPr/>
            </a:pPr>
            <a:r>
              <a:rPr lang="en-US" sz="1200" b="0" i="0" kern="1200" dirty="0" smtClean="0">
                <a:solidFill>
                  <a:schemeClr val="tx1"/>
                </a:solidFill>
                <a:latin typeface="+mn-lt"/>
                <a:ea typeface="+mn-ea"/>
                <a:cs typeface="+mn-cs"/>
              </a:rPr>
              <a:t>An </a:t>
            </a:r>
            <a:r>
              <a:rPr lang="en-US" sz="1200" b="1" i="0" kern="1200" dirty="0" smtClean="0">
                <a:solidFill>
                  <a:schemeClr val="tx1"/>
                </a:solidFill>
                <a:latin typeface="+mn-lt"/>
                <a:ea typeface="+mn-ea"/>
                <a:cs typeface="+mn-cs"/>
              </a:rPr>
              <a:t>HR interview</a:t>
            </a:r>
            <a:r>
              <a:rPr lang="en-US" sz="1200" b="0" i="0" kern="1200" dirty="0" smtClean="0">
                <a:solidFill>
                  <a:schemeClr val="tx1"/>
                </a:solidFill>
                <a:latin typeface="+mn-lt"/>
                <a:ea typeface="+mn-ea"/>
                <a:cs typeface="+mn-cs"/>
              </a:rPr>
              <a:t> is conducted to judge your personality, your strengths, your weaknesses, your capability to handle the role, to check your background, and to understand if you're the right fit for this job</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Be truthful in your answers. If you don't know something, say you don't know. If at any point you lie, you will be paying for it in the long run. So, be truthful, however tough it may be. The interviewer would like it too. Being truthful will speak a lot about your strong character and your trustworthiness.</a:t>
            </a:r>
          </a:p>
          <a:p>
            <a:r>
              <a:rPr lang="en-US" sz="1200" b="0" i="0" kern="1200" dirty="0" smtClean="0">
                <a:solidFill>
                  <a:schemeClr val="tx1"/>
                </a:solidFill>
                <a:latin typeface="+mn-lt"/>
                <a:ea typeface="+mn-ea"/>
                <a:cs typeface="+mn-cs"/>
              </a:rPr>
              <a:t>Do not be arrogant in your answers. Often, it is seen that the candidates try to get the better of the interviewer. Refrain from that. Instead, focus on how you can help the team or the company achieve its goals. Concentrate on how you are a smart-worker who at the same time is hardworking and a team player.</a:t>
            </a:r>
          </a:p>
          <a:p>
            <a:r>
              <a:rPr lang="en-US" sz="1200" b="0" i="0" kern="1200" dirty="0" smtClean="0">
                <a:solidFill>
                  <a:schemeClr val="tx1"/>
                </a:solidFill>
                <a:latin typeface="+mn-lt"/>
                <a:ea typeface="+mn-ea"/>
                <a:cs typeface="+mn-cs"/>
              </a:rPr>
              <a:t>Do not brag about yourself. They will see through you. Stay grounded and answer questions in a manner that gives them the confidence that you are the right candidate for the job and that you will be an easy person to work with</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Activity : Mock Interview </a:t>
            </a:r>
          </a:p>
          <a:p>
            <a:r>
              <a:rPr lang="en-US" sz="1200" b="0" i="0" kern="1200" dirty="0" smtClean="0">
                <a:solidFill>
                  <a:schemeClr val="tx1"/>
                </a:solidFill>
                <a:latin typeface="+mn-lt"/>
                <a:ea typeface="+mn-ea"/>
                <a:cs typeface="+mn-cs"/>
              </a:rPr>
              <a:t>Duration : 10 minutes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Conduct a mock HR interview for the students randomly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Correct the mistakes or deviations if any n the answer.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Show them a model of how to speak in an interview..</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Conduct the mock for various questions for various persons.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Questions</a:t>
            </a:r>
          </a:p>
          <a:p>
            <a:r>
              <a:rPr lang="en-US" sz="1200" b="0" i="0" kern="1200" dirty="0" smtClean="0">
                <a:solidFill>
                  <a:schemeClr val="tx1"/>
                </a:solidFill>
                <a:latin typeface="+mn-lt"/>
                <a:ea typeface="+mn-ea"/>
                <a:cs typeface="+mn-cs"/>
              </a:rPr>
              <a:t>Tell me about yourself?</a:t>
            </a:r>
          </a:p>
          <a:p>
            <a:r>
              <a:rPr lang="en-US" sz="1200" b="0" i="0" kern="1200" dirty="0" smtClean="0">
                <a:solidFill>
                  <a:schemeClr val="tx1"/>
                </a:solidFill>
                <a:latin typeface="+mn-lt"/>
                <a:ea typeface="+mn-ea"/>
                <a:cs typeface="+mn-cs"/>
              </a:rPr>
              <a:t>What are your strengths?</a:t>
            </a:r>
          </a:p>
          <a:p>
            <a:r>
              <a:rPr lang="en-US" sz="1200" b="0" i="0" kern="1200" dirty="0" smtClean="0">
                <a:solidFill>
                  <a:schemeClr val="tx1"/>
                </a:solidFill>
                <a:latin typeface="+mn-lt"/>
                <a:ea typeface="+mn-ea"/>
                <a:cs typeface="+mn-cs"/>
              </a:rPr>
              <a:t>What are your weaknesses?</a:t>
            </a:r>
          </a:p>
          <a:p>
            <a:r>
              <a:rPr lang="en-US" sz="1200" b="0" i="0" kern="1200" dirty="0" smtClean="0">
                <a:solidFill>
                  <a:schemeClr val="tx1"/>
                </a:solidFill>
                <a:latin typeface="+mn-lt"/>
                <a:ea typeface="+mn-ea"/>
                <a:cs typeface="+mn-cs"/>
              </a:rPr>
              <a:t>Why</a:t>
            </a:r>
            <a:r>
              <a:rPr lang="en-US" sz="1200" b="0" i="0" kern="1200" baseline="0" dirty="0" smtClean="0">
                <a:solidFill>
                  <a:schemeClr val="tx1"/>
                </a:solidFill>
                <a:latin typeface="+mn-lt"/>
                <a:ea typeface="+mn-ea"/>
                <a:cs typeface="+mn-cs"/>
              </a:rPr>
              <a:t> should we hire you?</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Activity : Mock Interview </a:t>
            </a:r>
          </a:p>
          <a:p>
            <a:r>
              <a:rPr lang="en-US" sz="1200" b="0" i="0" kern="1200" dirty="0" smtClean="0">
                <a:solidFill>
                  <a:schemeClr val="tx1"/>
                </a:solidFill>
                <a:latin typeface="+mn-lt"/>
                <a:ea typeface="+mn-ea"/>
                <a:cs typeface="+mn-cs"/>
              </a:rPr>
              <a:t>Duration : 10 minutes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Conduct a mock HR interview for the students randomly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Correct the mistakes or deviations if </a:t>
            </a:r>
            <a:r>
              <a:rPr lang="en-US" sz="1200" b="0" i="0" kern="1200" smtClean="0">
                <a:solidFill>
                  <a:schemeClr val="tx1"/>
                </a:solidFill>
                <a:latin typeface="+mn-lt"/>
                <a:ea typeface="+mn-ea"/>
                <a:cs typeface="+mn-cs"/>
              </a:rPr>
              <a:t>any </a:t>
            </a:r>
            <a:r>
              <a:rPr lang="en-US" sz="1200" b="0" i="0" kern="1200" smtClean="0">
                <a:solidFill>
                  <a:schemeClr val="tx1"/>
                </a:solidFill>
                <a:latin typeface="+mn-lt"/>
                <a:ea typeface="+mn-ea"/>
                <a:cs typeface="+mn-cs"/>
              </a:rPr>
              <a:t>in </a:t>
            </a:r>
            <a:r>
              <a:rPr lang="en-US" sz="1200" b="0" i="0" kern="1200" dirty="0" smtClean="0">
                <a:solidFill>
                  <a:schemeClr val="tx1"/>
                </a:solidFill>
                <a:latin typeface="+mn-lt"/>
                <a:ea typeface="+mn-ea"/>
                <a:cs typeface="+mn-cs"/>
              </a:rPr>
              <a:t>the answer.</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Show them a model of how to speak in an interview..</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Conduct the mock for various questions for various persons.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Questions</a:t>
            </a:r>
          </a:p>
          <a:p>
            <a:r>
              <a:rPr lang="en-US" sz="1200" b="0" i="0" kern="1200" dirty="0" smtClean="0">
                <a:solidFill>
                  <a:schemeClr val="tx1"/>
                </a:solidFill>
                <a:latin typeface="+mn-lt"/>
                <a:ea typeface="+mn-ea"/>
                <a:cs typeface="+mn-cs"/>
              </a:rPr>
              <a:t>Tell me about yourself?</a:t>
            </a:r>
          </a:p>
          <a:p>
            <a:r>
              <a:rPr lang="en-US" sz="1200" b="0" i="0" kern="1200" dirty="0" smtClean="0">
                <a:solidFill>
                  <a:schemeClr val="tx1"/>
                </a:solidFill>
                <a:latin typeface="+mn-lt"/>
                <a:ea typeface="+mn-ea"/>
                <a:cs typeface="+mn-cs"/>
              </a:rPr>
              <a:t>What are your strengths?</a:t>
            </a:r>
          </a:p>
          <a:p>
            <a:r>
              <a:rPr lang="en-US" sz="1200" b="0" i="0" kern="1200" dirty="0" smtClean="0">
                <a:solidFill>
                  <a:schemeClr val="tx1"/>
                </a:solidFill>
                <a:latin typeface="+mn-lt"/>
                <a:ea typeface="+mn-ea"/>
                <a:cs typeface="+mn-cs"/>
              </a:rPr>
              <a:t>What are your weaknesses?</a:t>
            </a:r>
          </a:p>
          <a:p>
            <a:r>
              <a:rPr lang="en-US" sz="1200" b="0" i="0" kern="1200" dirty="0" smtClean="0">
                <a:solidFill>
                  <a:schemeClr val="tx1"/>
                </a:solidFill>
                <a:latin typeface="+mn-lt"/>
                <a:ea typeface="+mn-ea"/>
                <a:cs typeface="+mn-cs"/>
              </a:rPr>
              <a:t>Why</a:t>
            </a:r>
            <a:r>
              <a:rPr lang="en-US" sz="1200" b="0" i="0" kern="1200" baseline="0" dirty="0" smtClean="0">
                <a:solidFill>
                  <a:schemeClr val="tx1"/>
                </a:solidFill>
                <a:latin typeface="+mn-lt"/>
                <a:ea typeface="+mn-ea"/>
                <a:cs typeface="+mn-cs"/>
              </a:rPr>
              <a:t> should we hire you?</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Recap and recall the points from the students</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defTabSz="843900">
              <a:defRPr/>
            </a:pPr>
            <a:r>
              <a:rPr lang="en-US" sz="1200" b="0" i="0" kern="1200" dirty="0" smtClean="0">
                <a:solidFill>
                  <a:schemeClr val="tx1"/>
                </a:solidFill>
                <a:latin typeface="+mn-lt"/>
                <a:ea typeface="+mn-ea"/>
                <a:cs typeface="+mn-cs"/>
              </a:rPr>
              <a:t>Good academic records and sound technical knowledge alone are not sufficient to guarantee you a Job. Every company conducts an HR interview round to judge your personality, your strengths, your weaknesses, your capability to handle the role, to check your background, and to understand if you’re the right fit for this job. The HR round is generally the last round in the recruitment process of any company.</a:t>
            </a:r>
            <a:endParaRPr lang="en-IN" sz="110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An efficient plan always comes out to be helpful to reach a destination. Below are some of the tips that you should keep in mind if you are preparing for an HR interview:</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Understand the Job position you are applying for. Gather every possible detail about the job position you are applying for like, the skill set required for the particular job, educational qualifications etc.</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Match the requirement of the company to your resume and profile. Try to match the requirement of the job opening to your resume and the profiles you are sharing with the recruiter. This will surely increase your chances of getting hired if you can justify your knowledge of the skills that match with the company’s requirement.</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Go through your resume and make sure that you have listed all important detail about you and the details listed by you is true as per your knowledge. </a:t>
            </a:r>
          </a:p>
          <a:p>
            <a:pPr fontAlgn="base"/>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Prepare yourself to answer any possible question that can be asked on the basis of your resume.</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Research about the company like their achievements, tech stack they are working on, work-life balance etc.</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Prepare yourself mentally by asking questions to yourself.</a:t>
            </a: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There is not much to be discussed in this section but still, precaution is always better so we will discuss a few points that are needed to be taken care of during an interview.</a:t>
            </a:r>
          </a:p>
          <a:p>
            <a:pPr fontAlgn="base"/>
            <a:r>
              <a:rPr lang="en-US" sz="1200" b="1" i="0" kern="1200" dirty="0" smtClean="0">
                <a:solidFill>
                  <a:schemeClr val="tx1"/>
                </a:solidFill>
                <a:latin typeface="+mn-lt"/>
                <a:ea typeface="+mn-ea"/>
                <a:cs typeface="+mn-cs"/>
              </a:rPr>
              <a:t>Do not try to fake yourself.</a:t>
            </a:r>
            <a:r>
              <a:rPr lang="en-US" sz="1200" b="0" i="0" kern="1200" dirty="0" smtClean="0">
                <a:solidFill>
                  <a:schemeClr val="tx1"/>
                </a:solidFill>
                <a:latin typeface="+mn-lt"/>
                <a:ea typeface="+mn-ea"/>
                <a:cs typeface="+mn-cs"/>
              </a:rPr>
              <a:t> This is the first and the foremost thing that is needed to be taken care of. Do not bluff in front of the HR manager, be yourself.</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Take</a:t>
            </a:r>
            <a:r>
              <a:rPr lang="en-US" sz="1200" b="0" i="0" kern="1200" baseline="0" dirty="0" smtClean="0">
                <a:solidFill>
                  <a:schemeClr val="tx1"/>
                </a:solidFill>
                <a:latin typeface="+mn-lt"/>
                <a:ea typeface="+mn-ea"/>
                <a:cs typeface="+mn-cs"/>
              </a:rPr>
              <a:t> copies of your resume, extra photos, files. Sometimes there may be 2 to 3 rounds, So copies of resume is needed</a:t>
            </a: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1" i="0" kern="1200" dirty="0" smtClean="0">
                <a:solidFill>
                  <a:schemeClr val="tx1"/>
                </a:solidFill>
                <a:latin typeface="+mn-lt"/>
                <a:ea typeface="+mn-ea"/>
                <a:cs typeface="+mn-cs"/>
              </a:rPr>
              <a:t>Dress comfortably.</a:t>
            </a:r>
            <a:r>
              <a:rPr lang="en-US" sz="1200" b="0" i="0" kern="1200" dirty="0" smtClean="0">
                <a:solidFill>
                  <a:schemeClr val="tx1"/>
                </a:solidFill>
                <a:latin typeface="+mn-lt"/>
                <a:ea typeface="+mn-ea"/>
                <a:cs typeface="+mn-cs"/>
              </a:rPr>
              <a:t> Wear whatever you are comfortable with but make sure to keep it as simple as possible with the minimum number of accessories.</a:t>
            </a:r>
          </a:p>
          <a:p>
            <a:pPr fontAlgn="base"/>
            <a:endParaRPr lang="en-US" sz="1200" b="0" i="0" kern="1200" dirty="0" smtClean="0">
              <a:solidFill>
                <a:schemeClr val="tx1"/>
              </a:solidFill>
              <a:latin typeface="+mn-lt"/>
              <a:ea typeface="+mn-ea"/>
              <a:cs typeface="+mn-cs"/>
            </a:endParaRPr>
          </a:p>
          <a:p>
            <a:pPr fontAlgn="base"/>
            <a:r>
              <a:rPr lang="en-US" sz="1200" b="0" i="0" kern="1200" dirty="0" smtClean="0">
                <a:solidFill>
                  <a:schemeClr val="tx1"/>
                </a:solidFill>
                <a:latin typeface="+mn-lt"/>
                <a:ea typeface="+mn-ea"/>
                <a:cs typeface="+mn-cs"/>
              </a:rPr>
              <a:t>But formally.</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 xmlns:p14="http://schemas.microsoft.com/office/powerpoint/2010/main" val="3277448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fontScale="92500" lnSpcReduction="20000"/>
          </a:bodyPr>
          <a:lstStyle/>
          <a:p>
            <a:pPr fontAlgn="base"/>
            <a:r>
              <a:rPr lang="en-US" sz="1200" b="0" i="0" kern="1200" dirty="0" smtClean="0">
                <a:solidFill>
                  <a:schemeClr val="tx1"/>
                </a:solidFill>
                <a:latin typeface="+mn-lt"/>
                <a:ea typeface="+mn-ea"/>
                <a:cs typeface="+mn-cs"/>
              </a:rPr>
              <a:t>First Job interview is one of the most important days of everyone’s life, so make sure to </a:t>
            </a:r>
            <a:r>
              <a:rPr lang="en-US" sz="1200" b="1" i="0" kern="1200" dirty="0" smtClean="0">
                <a:solidFill>
                  <a:schemeClr val="tx1"/>
                </a:solidFill>
                <a:latin typeface="+mn-lt"/>
                <a:ea typeface="+mn-ea"/>
                <a:cs typeface="+mn-cs"/>
              </a:rPr>
              <a:t>reach the venue on time.</a:t>
            </a:r>
            <a:endParaRPr lang="en-US" sz="1200" b="0" i="0" kern="1200" dirty="0" smtClean="0">
              <a:solidFill>
                <a:schemeClr val="tx1"/>
              </a:solidFill>
              <a:latin typeface="+mn-lt"/>
              <a:ea typeface="+mn-ea"/>
              <a:cs typeface="+mn-cs"/>
            </a:endParaRPr>
          </a:p>
          <a:p>
            <a:pPr fontAlgn="base"/>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 xmlns:p14="http://schemas.microsoft.com/office/powerpoint/2010/main" val="327744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0BB8D-E862-49D1-BEC4-EB685F48C173}"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0BB8D-E862-49D1-BEC4-EB685F48C173}"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40BB8D-E862-49D1-BEC4-EB685F48C173}"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240BB8D-E862-49D1-BEC4-EB685F48C173}" type="datetimeFigureOut">
              <a:rPr lang="en-US" smtClean="0"/>
              <a:pPr/>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40BB8D-E862-49D1-BEC4-EB685F48C173}"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0BB8D-E862-49D1-BEC4-EB685F48C173}"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0BB8D-E862-49D1-BEC4-EB685F48C173}"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0BB8D-E862-49D1-BEC4-EB685F48C173}"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115B6-778B-458B-BBC6-4FFC50E885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0BB8D-E862-49D1-BEC4-EB685F48C173}" type="datetimeFigureOut">
              <a:rPr lang="en-US" smtClean="0"/>
              <a:pPr/>
              <a:t>1/31/2020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115B6-778B-458B-BBC6-4FFC50E885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F4ED726-F685-44A1-B8DD-C121D1926D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67845" y="2708920"/>
            <a:ext cx="2674550" cy="952500"/>
          </a:xfrm>
          <a:prstGeom prst="rect">
            <a:avLst/>
          </a:prstGeom>
        </p:spPr>
      </p:pic>
    </p:spTree>
    <p:extLst>
      <p:ext uri="{BB962C8B-B14F-4D97-AF65-F5344CB8AC3E}">
        <p14:creationId xmlns=""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60770" y="642919"/>
            <a:ext cx="698306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On the Interview day</a:t>
            </a:r>
            <a:endParaRPr lang="en-US" sz="24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461665"/>
          </a:xfrm>
          <a:prstGeom prst="rect">
            <a:avLst/>
          </a:prstGeom>
        </p:spPr>
        <p:txBody>
          <a:bodyPr wrap="square">
            <a:spAutoFit/>
          </a:bodyPr>
          <a:lstStyle/>
          <a:p>
            <a:r>
              <a:rPr lang="en-US" sz="2400" dirty="0" smtClean="0">
                <a:latin typeface="Nunito Sans"/>
              </a:rPr>
              <a:t>Be interactive with HR Manager with a smiling face</a:t>
            </a:r>
            <a:endParaRPr lang="en-US" sz="2400" dirty="0">
              <a:latin typeface="Nunito Sans"/>
            </a:endParaRPr>
          </a:p>
        </p:txBody>
      </p:sp>
      <p:sp>
        <p:nvSpPr>
          <p:cNvPr id="34818" name="AutoShape 2" descr="Image result for interview with smiling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Image result for interview with smiling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Image result for interview with smiling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hr.jfif"/>
          <p:cNvPicPr>
            <a:picLocks noChangeAspect="1"/>
          </p:cNvPicPr>
          <p:nvPr/>
        </p:nvPicPr>
        <p:blipFill>
          <a:blip r:embed="rId4"/>
          <a:stretch>
            <a:fillRect/>
          </a:stretch>
        </p:blipFill>
        <p:spPr>
          <a:xfrm>
            <a:off x="3357554" y="3929066"/>
            <a:ext cx="2619375" cy="1743075"/>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Introduce Yourself or Tell me about yourself.</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32770" name="AutoShape 2" descr="Image result for tell me about yourself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tell.png"/>
          <p:cNvPicPr>
            <a:picLocks noChangeAspect="1"/>
          </p:cNvPicPr>
          <p:nvPr/>
        </p:nvPicPr>
        <p:blipFill>
          <a:blip r:embed="rId4"/>
          <a:stretch>
            <a:fillRect/>
          </a:stretch>
        </p:blipFill>
        <p:spPr>
          <a:xfrm>
            <a:off x="3143240" y="3429000"/>
            <a:ext cx="2857500" cy="2071702"/>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What are  your strengths?</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6" descr="greatest strengths.jfif"/>
          <p:cNvPicPr>
            <a:picLocks noChangeAspect="1"/>
          </p:cNvPicPr>
          <p:nvPr/>
        </p:nvPicPr>
        <p:blipFill>
          <a:blip r:embed="rId4"/>
          <a:stretch>
            <a:fillRect/>
          </a:stretch>
        </p:blipFill>
        <p:spPr>
          <a:xfrm>
            <a:off x="2714612" y="2862262"/>
            <a:ext cx="3571900" cy="2138374"/>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What are  your weaknesses?</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4" descr="Image result for greatest weakness images"/>
          <p:cNvPicPr>
            <a:picLocks noChangeAspect="1" noChangeArrowheads="1"/>
          </p:cNvPicPr>
          <p:nvPr/>
        </p:nvPicPr>
        <p:blipFill>
          <a:blip r:embed="rId4"/>
          <a:srcRect/>
          <a:stretch>
            <a:fillRect/>
          </a:stretch>
        </p:blipFill>
        <p:spPr bwMode="auto">
          <a:xfrm>
            <a:off x="1714480" y="3286124"/>
            <a:ext cx="5857916" cy="2428892"/>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Why should you be hired?</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26626" name="Picture 2" descr="Image result for why should you be hired images"/>
          <p:cNvPicPr>
            <a:picLocks noChangeAspect="1" noChangeArrowheads="1"/>
          </p:cNvPicPr>
          <p:nvPr/>
        </p:nvPicPr>
        <p:blipFill>
          <a:blip r:embed="rId4"/>
          <a:srcRect/>
          <a:stretch>
            <a:fillRect/>
          </a:stretch>
        </p:blipFill>
        <p:spPr bwMode="auto">
          <a:xfrm>
            <a:off x="2643174" y="3071810"/>
            <a:ext cx="4857784" cy="2714644"/>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How will you manage work pressure?</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24578" name="AutoShape 2" descr="Image result for manage work pressure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Image result for manage work pressure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Image result for manage work pressure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work pressure.jfif"/>
          <p:cNvPicPr>
            <a:picLocks noChangeAspect="1"/>
          </p:cNvPicPr>
          <p:nvPr/>
        </p:nvPicPr>
        <p:blipFill>
          <a:blip r:embed="rId4"/>
          <a:stretch>
            <a:fillRect/>
          </a:stretch>
        </p:blipFill>
        <p:spPr>
          <a:xfrm>
            <a:off x="3428992" y="3000372"/>
            <a:ext cx="2447925" cy="221457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Why do you want to join us?</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6" descr="why do you.png"/>
          <p:cNvPicPr>
            <a:picLocks noChangeAspect="1"/>
          </p:cNvPicPr>
          <p:nvPr/>
        </p:nvPicPr>
        <p:blipFill>
          <a:blip r:embed="rId4"/>
          <a:stretch>
            <a:fillRect/>
          </a:stretch>
        </p:blipFill>
        <p:spPr>
          <a:xfrm>
            <a:off x="2714612" y="3000372"/>
            <a:ext cx="4071966" cy="2171776"/>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785786" y="2071678"/>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What is your salary expectation? </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18434" name="Picture 2" descr="Image result for salary expectation images"/>
          <p:cNvPicPr>
            <a:picLocks noChangeAspect="1" noChangeArrowheads="1"/>
          </p:cNvPicPr>
          <p:nvPr/>
        </p:nvPicPr>
        <p:blipFill>
          <a:blip r:embed="rId4"/>
          <a:srcRect/>
          <a:stretch>
            <a:fillRect/>
          </a:stretch>
        </p:blipFill>
        <p:spPr bwMode="auto">
          <a:xfrm>
            <a:off x="2786050" y="2857496"/>
            <a:ext cx="4000528" cy="2643206"/>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928802"/>
            <a:ext cx="7858180" cy="4234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latin typeface="Nunito Sans"/>
              </a:rPr>
              <a:t>Are you comfortable with rotational shifts?</a:t>
            </a:r>
            <a:endParaRPr sz="2400" dirty="0">
              <a:solidFill>
                <a:schemeClr val="bg1"/>
              </a:solidFill>
              <a:latin typeface="Nunito Sans"/>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Questions you can expect in an HR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6" descr="job-interview-talent-employee-ss-1920.jpg"/>
          <p:cNvPicPr>
            <a:picLocks noChangeAspect="1"/>
          </p:cNvPicPr>
          <p:nvPr/>
        </p:nvPicPr>
        <p:blipFill>
          <a:blip r:embed="rId4"/>
          <a:stretch>
            <a:fillRect/>
          </a:stretch>
        </p:blipFill>
        <p:spPr>
          <a:xfrm>
            <a:off x="2714612" y="2928934"/>
            <a:ext cx="4000496" cy="2500312"/>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928802"/>
            <a:ext cx="7858180" cy="2639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457200" indent="-457200">
              <a:buFont typeface="+mj-lt"/>
              <a:buAutoNum type="arabicPeriod"/>
            </a:pPr>
            <a:r>
              <a:rPr lang="en-US" sz="2400" dirty="0" smtClean="0"/>
              <a:t>Be calm and relaxed and try to feel at home.</a:t>
            </a:r>
          </a:p>
          <a:p>
            <a:pPr marL="457200" indent="-457200">
              <a:buFont typeface="+mj-lt"/>
              <a:buAutoNum type="arabicPeriod"/>
            </a:pPr>
            <a:endParaRPr lang="en-US" sz="2400" dirty="0" smtClean="0"/>
          </a:p>
          <a:p>
            <a:pPr marL="457200" indent="-457200">
              <a:buFont typeface="+mj-lt"/>
              <a:buAutoNum type="arabicPeriod"/>
            </a:pPr>
            <a:r>
              <a:rPr lang="en-US" sz="2400" dirty="0" smtClean="0"/>
              <a:t>Listen to the questions carefully and then answer.</a:t>
            </a:r>
          </a:p>
          <a:p>
            <a:pPr marL="457200" indent="-457200">
              <a:buFont typeface="+mj-lt"/>
              <a:buAutoNum type="arabicPeriod"/>
            </a:pPr>
            <a:endParaRPr lang="en-US" sz="2400" dirty="0" smtClean="0"/>
          </a:p>
          <a:p>
            <a:pPr marL="457200" indent="-457200">
              <a:buFont typeface="+mj-lt"/>
              <a:buAutoNum type="arabicPeriod"/>
            </a:pPr>
            <a:r>
              <a:rPr lang="en-US" sz="2400" dirty="0" smtClean="0"/>
              <a:t>If you do not understand a question, ask again. </a:t>
            </a:r>
          </a:p>
          <a:p>
            <a:pPr marL="457200" indent="-457200">
              <a:buFont typeface="+mj-lt"/>
              <a:buAutoNum type="arabicPeriod"/>
            </a:pPr>
            <a:endParaRPr lang="en-US" sz="2400" dirty="0" smtClean="0"/>
          </a:p>
          <a:p>
            <a:pPr marL="457200" indent="-457200">
              <a:buFont typeface="+mj-lt"/>
              <a:buAutoNum type="arabicPeriod"/>
            </a:pPr>
            <a:r>
              <a:rPr lang="en-US" sz="2400" dirty="0" smtClean="0"/>
              <a:t>Answer to the point. </a:t>
            </a: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Facing the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14282" y="642919"/>
            <a:ext cx="8929718" cy="901016"/>
          </a:xfrm>
          <a:prstGeom prst="rect">
            <a:avLst/>
          </a:prstGeom>
          <a:noFill/>
        </p:spPr>
        <p:txBody>
          <a:bodyPr wrap="square" rtlCol="0">
            <a:spAutoFit/>
          </a:bodyPr>
          <a:lstStyle/>
          <a:p>
            <a:pPr>
              <a:lnSpc>
                <a:spcPct val="150000"/>
              </a:lnSpc>
            </a:pPr>
            <a:r>
              <a:rPr lang="en-US" sz="4000" dirty="0" smtClean="0">
                <a:latin typeface="Nunito Sans SemiBold" panose="00000700000000000000" pitchFamily="2" charset="0"/>
              </a:rPr>
              <a:t>HR Interview</a:t>
            </a:r>
            <a:endParaRPr lang="en-US" sz="28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pic>
        <p:nvPicPr>
          <p:cNvPr id="7" name="Picture 6" descr="01-how-questions-never-ask-job-interview-shironosov.jpg"/>
          <p:cNvPicPr>
            <a:picLocks noChangeAspect="1"/>
          </p:cNvPicPr>
          <p:nvPr/>
        </p:nvPicPr>
        <p:blipFill>
          <a:blip r:embed="rId4"/>
          <a:stretch>
            <a:fillRect/>
          </a:stretch>
        </p:blipFill>
        <p:spPr>
          <a:xfrm>
            <a:off x="1928794" y="1643050"/>
            <a:ext cx="5214974" cy="4262446"/>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500034" y="1928802"/>
            <a:ext cx="7858180" cy="2639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t>Be truthful in your answers</a:t>
            </a:r>
          </a:p>
          <a:p>
            <a:endParaRPr lang="en-US" sz="2400" dirty="0" smtClean="0"/>
          </a:p>
          <a:p>
            <a:r>
              <a:rPr lang="en-US" sz="2400" dirty="0" smtClean="0"/>
              <a:t>Do not be arrogant in your answers.</a:t>
            </a:r>
          </a:p>
          <a:p>
            <a:endParaRPr lang="en-US" sz="2400" dirty="0" smtClean="0"/>
          </a:p>
          <a:p>
            <a:r>
              <a:rPr lang="en-US" sz="2400" dirty="0" smtClean="0"/>
              <a:t>Do not brag about yourself</a:t>
            </a:r>
          </a:p>
          <a:p>
            <a:endParaRPr lang="en-US" sz="2400" dirty="0" smtClean="0"/>
          </a:p>
          <a:p>
            <a:endParaRPr lang="en-US" sz="2400" dirty="0" smtClean="0"/>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Facing the interview</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Activity</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Recap</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FC4BA18A-B0F2-4D62-9B28-7B486D4C70CF}"/>
              </a:ext>
            </a:extLst>
          </p:cNvPr>
          <p:cNvSpPr txBox="1"/>
          <p:nvPr/>
        </p:nvSpPr>
        <p:spPr>
          <a:xfrm>
            <a:off x="285720" y="571480"/>
            <a:ext cx="8483230" cy="584775"/>
          </a:xfrm>
          <a:prstGeom prst="rect">
            <a:avLst/>
          </a:prstGeom>
          <a:noFill/>
        </p:spPr>
        <p:txBody>
          <a:bodyPr wrap="square" rtlCol="0">
            <a:spAutoFit/>
          </a:bodyPr>
          <a:lstStyle/>
          <a:p>
            <a:pPr fontAlgn="base"/>
            <a:r>
              <a:rPr lang="en-US" sz="3200" dirty="0" smtClean="0">
                <a:latin typeface="Nunito Sans"/>
              </a:rPr>
              <a:t>Recap</a:t>
            </a:r>
            <a:endParaRPr lang="en-US" sz="3200" dirty="0">
              <a:latin typeface="Nunito Sans"/>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5" name="Here is where the title goes. Sometimes it could be two lines too"/>
          <p:cNvSpPr txBox="1"/>
          <p:nvPr/>
        </p:nvSpPr>
        <p:spPr>
          <a:xfrm>
            <a:off x="500034" y="1928802"/>
            <a:ext cx="7858180" cy="41167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2400" dirty="0" smtClean="0"/>
              <a:t>What is an HR interview?</a:t>
            </a:r>
          </a:p>
          <a:p>
            <a:endParaRPr lang="en-US" sz="2400" dirty="0" smtClean="0"/>
          </a:p>
          <a:p>
            <a:r>
              <a:rPr lang="en-US" sz="2400" dirty="0" smtClean="0"/>
              <a:t>Preparation before the interview</a:t>
            </a:r>
          </a:p>
          <a:p>
            <a:endParaRPr lang="en-US" sz="2400" dirty="0" smtClean="0"/>
          </a:p>
          <a:p>
            <a:r>
              <a:rPr lang="en-US" sz="2400" dirty="0" smtClean="0"/>
              <a:t>On the interview day</a:t>
            </a:r>
          </a:p>
          <a:p>
            <a:endParaRPr lang="en-US" sz="2400" dirty="0" smtClean="0"/>
          </a:p>
          <a:p>
            <a:r>
              <a:rPr lang="en-US" sz="2400" dirty="0" smtClean="0"/>
              <a:t>HR interview questions</a:t>
            </a:r>
          </a:p>
          <a:p>
            <a:endParaRPr lang="en-US" sz="2400" dirty="0" smtClean="0"/>
          </a:p>
          <a:p>
            <a:r>
              <a:rPr lang="en-US" sz="2400" dirty="0" smtClean="0"/>
              <a:t>Facing the interview</a:t>
            </a:r>
          </a:p>
          <a:p>
            <a:endParaRPr lang="en-US" sz="2400" dirty="0" smtClean="0"/>
          </a:p>
          <a:p>
            <a:endParaRPr lang="en-US" sz="2400" dirty="0" smtClean="0"/>
          </a:p>
        </p:txBody>
      </p:sp>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D71EE1CC-5860-4236-A6FD-56296450190E}"/>
              </a:ext>
            </a:extLst>
          </p:cNvPr>
          <p:cNvPicPr>
            <a:picLocks noChangeAspect="1"/>
          </p:cNvPicPr>
          <p:nvPr/>
        </p:nvPicPr>
        <p:blipFill>
          <a:blip r:embed="rId3" cstate="print">
            <a:extLst>
              <a:ext uri="{28A0092B-C50C-407E-A947-70E740481C1C}">
                <a14:useLocalDpi xmlns="" xmlns:a14="http://schemas.microsoft.com/office/drawing/2010/main" val="0"/>
              </a:ext>
            </a:extLst>
          </a:blip>
          <a:srcRect l="1110" b="849"/>
          <a:stretch>
            <a:fillRect/>
          </a:stretch>
        </p:blipFill>
        <p:spPr>
          <a:xfrm rot="355158">
            <a:off x="-160913" y="3101269"/>
            <a:ext cx="3164847"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xmlns="" id="{BA29A662-E105-4DCD-B841-5AE7DE607E52}"/>
              </a:ext>
            </a:extLst>
          </p:cNvPr>
          <p:cNvSpPr/>
          <p:nvPr/>
        </p:nvSpPr>
        <p:spPr>
          <a:xfrm>
            <a:off x="0" y="2438401"/>
            <a:ext cx="9144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Tree>
    <p:extLst>
      <p:ext uri="{BB962C8B-B14F-4D97-AF65-F5344CB8AC3E}">
        <p14:creationId xmlns=""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9" name="Rectangle 8"/>
          <p:cNvSpPr/>
          <p:nvPr/>
        </p:nvSpPr>
        <p:spPr>
          <a:xfrm>
            <a:off x="500034" y="1857364"/>
            <a:ext cx="8001056" cy="1569660"/>
          </a:xfrm>
          <a:prstGeom prst="rect">
            <a:avLst/>
          </a:prstGeom>
        </p:spPr>
        <p:txBody>
          <a:bodyPr wrap="square">
            <a:spAutoFit/>
          </a:bodyPr>
          <a:lstStyle/>
          <a:p>
            <a:pPr fontAlgn="base"/>
            <a:r>
              <a:rPr lang="en-US" sz="2400" i="1" dirty="0" smtClean="0">
                <a:latin typeface="Nunito Sans"/>
              </a:rPr>
              <a:t>Big jobs usually go to the men who prove their ability to outgrow small ones.</a:t>
            </a:r>
          </a:p>
          <a:p>
            <a:pPr fontAlgn="base"/>
            <a:endParaRPr lang="en-US" sz="2400" i="1" dirty="0" smtClean="0">
              <a:latin typeface="Nunito Sans"/>
            </a:endParaRPr>
          </a:p>
          <a:p>
            <a:pPr fontAlgn="base"/>
            <a:r>
              <a:rPr lang="en-US" sz="2400" i="1" dirty="0" smtClean="0">
                <a:latin typeface="Nunito Sans"/>
              </a:rPr>
              <a:t>— Theodore Roosevelt</a:t>
            </a:r>
            <a:endParaRPr lang="en-US" sz="2400" i="1" dirty="0">
              <a:latin typeface="Nunito Sans"/>
            </a:endParaRPr>
          </a:p>
        </p:txBody>
      </p:sp>
      <p:sp>
        <p:nvSpPr>
          <p:cNvPr id="11" name="Rectangle 10"/>
          <p:cNvSpPr/>
          <p:nvPr/>
        </p:nvSpPr>
        <p:spPr>
          <a:xfrm>
            <a:off x="571472" y="428604"/>
            <a:ext cx="6218369" cy="584775"/>
          </a:xfrm>
          <a:prstGeom prst="rect">
            <a:avLst/>
          </a:prstGeom>
        </p:spPr>
        <p:txBody>
          <a:bodyPr wrap="none">
            <a:spAutoFit/>
          </a:bodyPr>
          <a:lstStyle/>
          <a:p>
            <a:pPr fontAlgn="base"/>
            <a:r>
              <a:rPr lang="en-US" sz="3200" dirty="0" smtClean="0">
                <a:latin typeface="Nunito Sans"/>
              </a:rPr>
              <a:t>How to Prepare for HR Interviews</a:t>
            </a:r>
            <a:endParaRPr lang="en-US" sz="3200" dirty="0">
              <a:latin typeface="Nunito Sans"/>
            </a:endParaRPr>
          </a:p>
        </p:txBody>
      </p:sp>
      <p:pic>
        <p:nvPicPr>
          <p:cNvPr id="13" name="Picture 12" descr="Interview.jpg"/>
          <p:cNvPicPr>
            <a:picLocks noChangeAspect="1"/>
          </p:cNvPicPr>
          <p:nvPr/>
        </p:nvPicPr>
        <p:blipFill>
          <a:blip r:embed="rId4"/>
          <a:stretch>
            <a:fillRect/>
          </a:stretch>
        </p:blipFill>
        <p:spPr>
          <a:xfrm>
            <a:off x="1500166" y="3714752"/>
            <a:ext cx="6286500" cy="2476494"/>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642910"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9" name="Rectangle 8"/>
          <p:cNvSpPr/>
          <p:nvPr/>
        </p:nvSpPr>
        <p:spPr>
          <a:xfrm>
            <a:off x="214282" y="1285860"/>
            <a:ext cx="8929718" cy="3785652"/>
          </a:xfrm>
          <a:prstGeom prst="rect">
            <a:avLst/>
          </a:prstGeom>
        </p:spPr>
        <p:txBody>
          <a:bodyPr wrap="square">
            <a:spAutoFit/>
          </a:bodyPr>
          <a:lstStyle/>
          <a:p>
            <a:pPr marL="457200" indent="-457200" fontAlgn="base">
              <a:buFont typeface="+mj-lt"/>
              <a:buAutoNum type="arabicPeriod"/>
            </a:pPr>
            <a:r>
              <a:rPr lang="en-US" sz="2400" dirty="0" smtClean="0"/>
              <a:t>Understand the Job position you are applying for.</a:t>
            </a:r>
          </a:p>
          <a:p>
            <a:pPr marL="457200" indent="-457200" fontAlgn="base">
              <a:buFont typeface="+mj-lt"/>
              <a:buAutoNum type="arabicPeriod"/>
            </a:pPr>
            <a:endParaRPr lang="en-US" sz="2400" dirty="0" smtClean="0"/>
          </a:p>
          <a:p>
            <a:pPr marL="457200" indent="-457200" fontAlgn="base">
              <a:buFont typeface="+mj-lt"/>
              <a:buAutoNum type="arabicPeriod"/>
            </a:pPr>
            <a:r>
              <a:rPr lang="en-US" sz="2400" dirty="0" smtClean="0"/>
              <a:t>Match the requirement of the company to your resume and profile.</a:t>
            </a:r>
          </a:p>
          <a:p>
            <a:pPr marL="457200" indent="-457200" fontAlgn="base">
              <a:buFont typeface="+mj-lt"/>
              <a:buAutoNum type="arabicPeriod"/>
            </a:pPr>
            <a:endParaRPr lang="en-US" sz="2400" dirty="0" smtClean="0"/>
          </a:p>
          <a:p>
            <a:pPr marL="457200" indent="-457200" fontAlgn="base">
              <a:buFont typeface="+mj-lt"/>
              <a:buAutoNum type="arabicPeriod"/>
            </a:pPr>
            <a:r>
              <a:rPr lang="en-US" sz="2400" dirty="0" smtClean="0"/>
              <a:t>Go through the resume and make sure that you have listed all  </a:t>
            </a:r>
          </a:p>
          <a:p>
            <a:pPr marL="457200" indent="-457200" fontAlgn="base"/>
            <a:r>
              <a:rPr lang="en-US" sz="2400" dirty="0" smtClean="0"/>
              <a:t>         important detail</a:t>
            </a:r>
          </a:p>
          <a:p>
            <a:pPr marL="457200" indent="-457200" fontAlgn="base">
              <a:buFont typeface="+mj-lt"/>
              <a:buAutoNum type="arabicPeriod"/>
            </a:pPr>
            <a:endParaRPr lang="en-US" sz="2400" dirty="0" smtClean="0"/>
          </a:p>
          <a:p>
            <a:pPr marL="457200" indent="-457200" fontAlgn="base">
              <a:buFont typeface="+mj-lt"/>
              <a:buAutoNum type="arabicPeriod"/>
            </a:pPr>
            <a:endParaRPr lang="en-US" sz="2400" i="1" dirty="0" smtClean="0">
              <a:latin typeface="Nunito Sans"/>
            </a:endParaRPr>
          </a:p>
          <a:p>
            <a:pPr marL="457200" indent="-457200" fontAlgn="base">
              <a:buFont typeface="+mj-lt"/>
              <a:buAutoNum type="arabicPeriod"/>
            </a:pPr>
            <a:endParaRPr lang="en-US" sz="2400" i="1" dirty="0">
              <a:latin typeface="Nunito Sans"/>
            </a:endParaRPr>
          </a:p>
        </p:txBody>
      </p:sp>
      <p:sp>
        <p:nvSpPr>
          <p:cNvPr id="11" name="Rectangle 10"/>
          <p:cNvSpPr/>
          <p:nvPr/>
        </p:nvSpPr>
        <p:spPr>
          <a:xfrm>
            <a:off x="214282" y="428604"/>
            <a:ext cx="5444119" cy="584775"/>
          </a:xfrm>
          <a:prstGeom prst="rect">
            <a:avLst/>
          </a:prstGeom>
        </p:spPr>
        <p:txBody>
          <a:bodyPr wrap="none">
            <a:spAutoFit/>
          </a:bodyPr>
          <a:lstStyle/>
          <a:p>
            <a:pPr fontAlgn="base"/>
            <a:r>
              <a:rPr lang="en-US" sz="3200" dirty="0" smtClean="0">
                <a:latin typeface="Nunito Sans"/>
              </a:rPr>
              <a:t>Before  Interview Preparation</a:t>
            </a:r>
            <a:endParaRPr lang="en-US" sz="3200" dirty="0">
              <a:latin typeface="Nunito Sans"/>
            </a:endParaRPr>
          </a:p>
        </p:txBody>
      </p:sp>
      <p:pic>
        <p:nvPicPr>
          <p:cNvPr id="8" name="Picture 7" descr="Tech-Interviews-Tech-Pros-Dice-1.png"/>
          <p:cNvPicPr>
            <a:picLocks noChangeAspect="1"/>
          </p:cNvPicPr>
          <p:nvPr/>
        </p:nvPicPr>
        <p:blipFill>
          <a:blip r:embed="rId4" cstate="print"/>
          <a:stretch>
            <a:fillRect/>
          </a:stretch>
        </p:blipFill>
        <p:spPr>
          <a:xfrm>
            <a:off x="2857488" y="4214818"/>
            <a:ext cx="4143404" cy="1928806"/>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642910" y="1142984"/>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9" name="Rectangle 8"/>
          <p:cNvSpPr/>
          <p:nvPr/>
        </p:nvSpPr>
        <p:spPr>
          <a:xfrm>
            <a:off x="214282" y="1428736"/>
            <a:ext cx="8929718" cy="2677656"/>
          </a:xfrm>
          <a:prstGeom prst="rect">
            <a:avLst/>
          </a:prstGeom>
        </p:spPr>
        <p:txBody>
          <a:bodyPr wrap="square">
            <a:spAutoFit/>
          </a:bodyPr>
          <a:lstStyle/>
          <a:p>
            <a:pPr marL="457200" indent="-457200" fontAlgn="base">
              <a:buFont typeface="+mj-lt"/>
              <a:buAutoNum type="arabicPeriod" startAt="4"/>
            </a:pPr>
            <a:endParaRPr lang="en-US" sz="2400" dirty="0" smtClean="0"/>
          </a:p>
          <a:p>
            <a:pPr marL="457200" indent="-457200" fontAlgn="base">
              <a:buFont typeface="+mj-lt"/>
              <a:buAutoNum type="arabicPeriod" startAt="4"/>
            </a:pPr>
            <a:r>
              <a:rPr lang="en-US" sz="2400" dirty="0" smtClean="0"/>
              <a:t>Prepare yourself to answer any possible question on your resume</a:t>
            </a:r>
          </a:p>
          <a:p>
            <a:pPr marL="457200" indent="-457200" fontAlgn="base">
              <a:buFont typeface="+mj-lt"/>
              <a:buAutoNum type="arabicPeriod" startAt="4"/>
            </a:pPr>
            <a:endParaRPr lang="en-US" sz="2400" dirty="0" smtClean="0"/>
          </a:p>
          <a:p>
            <a:pPr marL="457200" indent="-457200" fontAlgn="base">
              <a:buFont typeface="+mj-lt"/>
              <a:buAutoNum type="arabicPeriod" startAt="4"/>
            </a:pPr>
            <a:r>
              <a:rPr lang="en-US" sz="2400" dirty="0" smtClean="0"/>
              <a:t>Research about the company like their achievements</a:t>
            </a:r>
          </a:p>
          <a:p>
            <a:pPr marL="457200" indent="-457200" fontAlgn="base">
              <a:buFont typeface="+mj-lt"/>
              <a:buAutoNum type="arabicPeriod" startAt="4"/>
            </a:pPr>
            <a:endParaRPr lang="en-US" sz="2400" dirty="0" smtClean="0"/>
          </a:p>
          <a:p>
            <a:pPr marL="457200" indent="-457200" fontAlgn="base">
              <a:buFont typeface="+mj-lt"/>
              <a:buAutoNum type="arabicPeriod" startAt="4"/>
            </a:pPr>
            <a:r>
              <a:rPr lang="en-US" sz="2400" dirty="0" smtClean="0"/>
              <a:t>Prepare yourself mentally by asking questions to yourself.</a:t>
            </a:r>
            <a:endParaRPr lang="en-US" sz="2400" i="1" dirty="0" smtClean="0">
              <a:latin typeface="Nunito Sans"/>
            </a:endParaRPr>
          </a:p>
          <a:p>
            <a:pPr marL="457200" indent="-457200" fontAlgn="base">
              <a:buFont typeface="+mj-lt"/>
              <a:buAutoNum type="arabicPeriod" startAt="4"/>
            </a:pPr>
            <a:endParaRPr lang="en-US" sz="2400" i="1" dirty="0">
              <a:latin typeface="Nunito Sans"/>
            </a:endParaRPr>
          </a:p>
        </p:txBody>
      </p:sp>
      <p:sp>
        <p:nvSpPr>
          <p:cNvPr id="11" name="Rectangle 10"/>
          <p:cNvSpPr/>
          <p:nvPr/>
        </p:nvSpPr>
        <p:spPr>
          <a:xfrm>
            <a:off x="214282" y="428604"/>
            <a:ext cx="5444119" cy="584775"/>
          </a:xfrm>
          <a:prstGeom prst="rect">
            <a:avLst/>
          </a:prstGeom>
        </p:spPr>
        <p:txBody>
          <a:bodyPr wrap="none">
            <a:spAutoFit/>
          </a:bodyPr>
          <a:lstStyle/>
          <a:p>
            <a:pPr fontAlgn="base"/>
            <a:r>
              <a:rPr lang="en-US" sz="3200" dirty="0" smtClean="0">
                <a:latin typeface="Nunito Sans"/>
              </a:rPr>
              <a:t>Before  Interview Preparation</a:t>
            </a:r>
            <a:endParaRPr lang="en-US" sz="3200" dirty="0">
              <a:latin typeface="Nunito Sans"/>
            </a:endParaRPr>
          </a:p>
        </p:txBody>
      </p:sp>
      <p:pic>
        <p:nvPicPr>
          <p:cNvPr id="8" name="Picture 7" descr="th.jfif"/>
          <p:cNvPicPr>
            <a:picLocks noChangeAspect="1"/>
          </p:cNvPicPr>
          <p:nvPr/>
        </p:nvPicPr>
        <p:blipFill>
          <a:blip r:embed="rId4"/>
          <a:stretch>
            <a:fillRect/>
          </a:stretch>
        </p:blipFill>
        <p:spPr>
          <a:xfrm>
            <a:off x="2285984" y="4214818"/>
            <a:ext cx="4514850" cy="2238372"/>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xmlns="" id="{B5763151-1884-4565-B779-CF2D697C82C8}"/>
              </a:ext>
            </a:extLst>
          </p:cNvPr>
          <p:cNvSpPr txBox="1"/>
          <p:nvPr/>
        </p:nvSpPr>
        <p:spPr>
          <a:xfrm>
            <a:off x="1671147" y="2514600"/>
            <a:ext cx="5058760"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60770" y="642919"/>
            <a:ext cx="698306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On the Interview day</a:t>
            </a:r>
            <a:endParaRPr lang="en-US" sz="24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461665"/>
          </a:xfrm>
          <a:prstGeom prst="rect">
            <a:avLst/>
          </a:prstGeom>
        </p:spPr>
        <p:txBody>
          <a:bodyPr wrap="square">
            <a:spAutoFit/>
          </a:bodyPr>
          <a:lstStyle/>
          <a:p>
            <a:r>
              <a:rPr lang="en-US" sz="2400" dirty="0" smtClean="0">
                <a:latin typeface="Nunito Sans"/>
              </a:rPr>
              <a:t>Do not try to fake yourself</a:t>
            </a:r>
            <a:endParaRPr lang="en-US" sz="2400" dirty="0">
              <a:latin typeface="Nunito Sans"/>
            </a:endParaRPr>
          </a:p>
        </p:txBody>
      </p:sp>
      <p:pic>
        <p:nvPicPr>
          <p:cNvPr id="8" name="Picture 7" descr="interview.png"/>
          <p:cNvPicPr>
            <a:picLocks noChangeAspect="1"/>
          </p:cNvPicPr>
          <p:nvPr/>
        </p:nvPicPr>
        <p:blipFill>
          <a:blip r:embed="rId4"/>
          <a:stretch>
            <a:fillRect/>
          </a:stretch>
        </p:blipFill>
        <p:spPr>
          <a:xfrm>
            <a:off x="1571604" y="3143248"/>
            <a:ext cx="6057900" cy="3305175"/>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60770" y="642919"/>
            <a:ext cx="698306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On the Interview day</a:t>
            </a:r>
            <a:endParaRPr lang="en-US" sz="24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461665"/>
          </a:xfrm>
          <a:prstGeom prst="rect">
            <a:avLst/>
          </a:prstGeom>
        </p:spPr>
        <p:txBody>
          <a:bodyPr wrap="square">
            <a:spAutoFit/>
          </a:bodyPr>
          <a:lstStyle/>
          <a:p>
            <a:r>
              <a:rPr lang="en-US" sz="2400" dirty="0" smtClean="0">
                <a:latin typeface="Nunito Sans"/>
              </a:rPr>
              <a:t>Take copies of your resume</a:t>
            </a:r>
            <a:endParaRPr lang="en-US" sz="2400" dirty="0">
              <a:latin typeface="Nunito Sans"/>
            </a:endParaRPr>
          </a:p>
        </p:txBody>
      </p:sp>
      <p:pic>
        <p:nvPicPr>
          <p:cNvPr id="8" name="Picture 7" descr="Job-Interview-main-picture.jpg"/>
          <p:cNvPicPr>
            <a:picLocks noChangeAspect="1"/>
          </p:cNvPicPr>
          <p:nvPr/>
        </p:nvPicPr>
        <p:blipFill>
          <a:blip r:embed="rId4"/>
          <a:stretch>
            <a:fillRect/>
          </a:stretch>
        </p:blipFill>
        <p:spPr>
          <a:xfrm>
            <a:off x="2786050" y="3000372"/>
            <a:ext cx="4071934" cy="344671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60770" y="642919"/>
            <a:ext cx="698306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On the Interview day</a:t>
            </a:r>
            <a:endParaRPr lang="en-US" sz="24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461665"/>
          </a:xfrm>
          <a:prstGeom prst="rect">
            <a:avLst/>
          </a:prstGeom>
        </p:spPr>
        <p:txBody>
          <a:bodyPr wrap="square">
            <a:spAutoFit/>
          </a:bodyPr>
          <a:lstStyle/>
          <a:p>
            <a:r>
              <a:rPr lang="en-US" sz="2400" dirty="0" smtClean="0">
                <a:latin typeface="Nunito Sans"/>
              </a:rPr>
              <a:t>Dress comfortably</a:t>
            </a:r>
            <a:endParaRPr lang="en-US" sz="2400" dirty="0">
              <a:latin typeface="Nunito Sans"/>
            </a:endParaRPr>
          </a:p>
        </p:txBody>
      </p:sp>
      <p:pic>
        <p:nvPicPr>
          <p:cNvPr id="9" name="Picture 8" descr="interviewing_resize.jpg"/>
          <p:cNvPicPr>
            <a:picLocks noChangeAspect="1"/>
          </p:cNvPicPr>
          <p:nvPr/>
        </p:nvPicPr>
        <p:blipFill>
          <a:blip r:embed="rId4"/>
          <a:stretch>
            <a:fillRect/>
          </a:stretch>
        </p:blipFill>
        <p:spPr>
          <a:xfrm>
            <a:off x="2714612" y="3143248"/>
            <a:ext cx="4214812" cy="2452688"/>
          </a:xfrm>
          <a:prstGeom prst="rect">
            <a:avLst/>
          </a:prstGeom>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1671146" y="1789871"/>
            <a:ext cx="6343649"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smtClean="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xmlns="" id="{FC4BA18A-B0F2-4D62-9B28-7B486D4C70CF}"/>
              </a:ext>
            </a:extLst>
          </p:cNvPr>
          <p:cNvSpPr txBox="1"/>
          <p:nvPr/>
        </p:nvSpPr>
        <p:spPr>
          <a:xfrm>
            <a:off x="660770" y="642919"/>
            <a:ext cx="6983064" cy="820096"/>
          </a:xfrm>
          <a:prstGeom prst="rect">
            <a:avLst/>
          </a:prstGeom>
          <a:noFill/>
        </p:spPr>
        <p:txBody>
          <a:bodyPr wrap="square" rtlCol="0">
            <a:spAutoFit/>
          </a:bodyPr>
          <a:lstStyle/>
          <a:p>
            <a:pPr>
              <a:lnSpc>
                <a:spcPct val="150000"/>
              </a:lnSpc>
            </a:pPr>
            <a:r>
              <a:rPr lang="en-US" sz="3600" dirty="0" smtClean="0">
                <a:latin typeface="Nunito Sans SemiBold" panose="00000700000000000000" pitchFamily="2" charset="0"/>
              </a:rPr>
              <a:t>On the Interview day</a:t>
            </a:r>
            <a:endParaRPr lang="en-US" sz="2400" dirty="0" smtClean="0">
              <a:latin typeface="Nunito Sans SemiBold" panose="00000700000000000000" pitchFamily="2" charset="0"/>
            </a:endParaRPr>
          </a:p>
        </p:txBody>
      </p:sp>
      <p:sp>
        <p:nvSpPr>
          <p:cNvPr id="10" name="Rectangle 9">
            <a:extLst>
              <a:ext uri="{FF2B5EF4-FFF2-40B4-BE49-F238E27FC236}">
                <a16:creationId xmlns:a16="http://schemas.microsoft.com/office/drawing/2014/main" xmlns="" id="{82037F44-B579-465E-912D-7578628D7D24}"/>
              </a:ext>
            </a:extLst>
          </p:cNvPr>
          <p:cNvSpPr/>
          <p:nvPr/>
        </p:nvSpPr>
        <p:spPr>
          <a:xfrm>
            <a:off x="845586" y="1628801"/>
            <a:ext cx="596139"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55764" y="6099048"/>
            <a:ext cx="1495044" cy="430628"/>
          </a:xfrm>
          <a:prstGeom prst="rect">
            <a:avLst/>
          </a:prstGeom>
        </p:spPr>
      </p:pic>
      <p:sp>
        <p:nvSpPr>
          <p:cNvPr id="7" name="Rectangle 6"/>
          <p:cNvSpPr/>
          <p:nvPr/>
        </p:nvSpPr>
        <p:spPr>
          <a:xfrm>
            <a:off x="714348" y="2428868"/>
            <a:ext cx="7929618" cy="461665"/>
          </a:xfrm>
          <a:prstGeom prst="rect">
            <a:avLst/>
          </a:prstGeom>
        </p:spPr>
        <p:txBody>
          <a:bodyPr wrap="square">
            <a:spAutoFit/>
          </a:bodyPr>
          <a:lstStyle/>
          <a:p>
            <a:r>
              <a:rPr lang="en-US" sz="2400" dirty="0" smtClean="0">
                <a:latin typeface="Nunito Sans"/>
              </a:rPr>
              <a:t>Reach the venue on time</a:t>
            </a:r>
            <a:endParaRPr lang="en-US" sz="2400" dirty="0">
              <a:latin typeface="Nunito Sans"/>
            </a:endParaRPr>
          </a:p>
        </p:txBody>
      </p:sp>
      <p:pic>
        <p:nvPicPr>
          <p:cNvPr id="36866" name="Picture 2" descr="Image result for time"/>
          <p:cNvPicPr>
            <a:picLocks noChangeAspect="1" noChangeArrowheads="1"/>
          </p:cNvPicPr>
          <p:nvPr/>
        </p:nvPicPr>
        <p:blipFill>
          <a:blip r:embed="rId4"/>
          <a:srcRect/>
          <a:stretch>
            <a:fillRect/>
          </a:stretch>
        </p:blipFill>
        <p:spPr bwMode="auto">
          <a:xfrm>
            <a:off x="3143240" y="3286124"/>
            <a:ext cx="3429024" cy="2714644"/>
          </a:xfrm>
          <a:prstGeom prst="rect">
            <a:avLst/>
          </a:prstGeom>
          <a:noFill/>
        </p:spPr>
      </p:pic>
    </p:spTree>
    <p:extLst>
      <p:ext uri="{BB962C8B-B14F-4D97-AF65-F5344CB8AC3E}">
        <p14:creationId xmlns="" xmlns:p14="http://schemas.microsoft.com/office/powerpoint/2010/main" val="3707544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1540</Words>
  <Application>Microsoft Office PowerPoint</Application>
  <PresentationFormat>On-screen Show (4:3)</PresentationFormat>
  <Paragraphs>188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THANGAVEL RAJ</dc:creator>
  <cp:lastModifiedBy>THANGAVEL RAJ</cp:lastModifiedBy>
  <cp:revision>483</cp:revision>
  <dcterms:created xsi:type="dcterms:W3CDTF">2019-12-21T04:52:50Z</dcterms:created>
  <dcterms:modified xsi:type="dcterms:W3CDTF">2020-01-31T16:42:20Z</dcterms:modified>
</cp:coreProperties>
</file>