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>
                <a:cs typeface="Arial" panose="020B0604020202020204" pitchFamily="34" charset="0"/>
              </a:rPr>
              <a:t>The lifetime of a cluster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4A1612-C291-4DFD-881F-8CED5F6E4B5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50C2-C8DF-46FD-84A6-7DD9E95936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Probably the simplest clustering technique </a:t>
            </a:r>
            <a:r>
              <a:rPr lang="en-US">
                <a:latin typeface="Times New Roman" pitchFamily="18" charset="0"/>
              </a:rPr>
              <a:t>–</a:t>
            </a:r>
            <a:r>
              <a:rPr lang="en-US">
                <a:latin typeface="Arial" pitchFamily="34" charset="0"/>
              </a:rPr>
              <a:t> very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20114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9.png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Hierarchical Agglomerative Cluster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589546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https://www.datavedas.com/hierarchical-clustering/</a:t>
            </a:r>
          </a:p>
        </p:txBody>
      </p:sp>
    </p:spTree>
    <p:extLst>
      <p:ext uri="{BB962C8B-B14F-4D97-AF65-F5344CB8AC3E}">
        <p14:creationId xmlns:p14="http://schemas.microsoft.com/office/powerpoint/2010/main" val="344952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5C9F5-53C7-7941-B27F-8071C35D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5831"/>
            <a:ext cx="8728184" cy="5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064"/>
            <a:ext cx="8821984" cy="56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8886278" cy="56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762"/>
            <a:ext cx="9007534" cy="52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530"/>
            <a:ext cx="8819653" cy="5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2387"/>
            <a:ext cx="8727402" cy="5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3" y="268170"/>
            <a:ext cx="8914728" cy="43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8714158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747713"/>
            <a:ext cx="8545512" cy="5183187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Problem: clustering analysis with agglomerative algorithm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pic>
        <p:nvPicPr>
          <p:cNvPr id="34820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35488"/>
            <a:ext cx="3714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087938"/>
            <a:ext cx="33877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9"/>
          <p:cNvSpPr txBox="1">
            <a:spLocks noChangeArrowheads="1"/>
          </p:cNvSpPr>
          <p:nvPr/>
        </p:nvSpPr>
        <p:spPr bwMode="auto">
          <a:xfrm>
            <a:off x="6122988" y="3568700"/>
            <a:ext cx="13255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data matrix</a:t>
            </a:r>
          </a:p>
        </p:txBody>
      </p:sp>
      <p:sp>
        <p:nvSpPr>
          <p:cNvPr id="34823" name="Text Box 50"/>
          <p:cNvSpPr txBox="1">
            <a:spLocks noChangeArrowheads="1"/>
          </p:cNvSpPr>
          <p:nvPr/>
        </p:nvSpPr>
        <p:spPr bwMode="auto">
          <a:xfrm>
            <a:off x="6070600" y="6042025"/>
            <a:ext cx="1714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distance matrix</a:t>
            </a:r>
          </a:p>
        </p:txBody>
      </p:sp>
      <p:sp>
        <p:nvSpPr>
          <p:cNvPr id="34824" name="Text Box 51"/>
          <p:cNvSpPr txBox="1">
            <a:spLocks noChangeArrowheads="1"/>
          </p:cNvSpPr>
          <p:nvPr/>
        </p:nvSpPr>
        <p:spPr bwMode="auto">
          <a:xfrm>
            <a:off x="1668463" y="5572125"/>
            <a:ext cx="2043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Euclidean distance</a:t>
            </a:r>
          </a:p>
        </p:txBody>
      </p:sp>
      <p:pic>
        <p:nvPicPr>
          <p:cNvPr id="3482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102100"/>
            <a:ext cx="40068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209800"/>
            <a:ext cx="298926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770063"/>
            <a:ext cx="2271712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022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304800"/>
            <a:ext cx="8543925" cy="5576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1)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35844" name="Line 26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5845" name="Line 27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584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9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430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981450"/>
            <a:ext cx="42560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533900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27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Up Clustering (HAC)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5" y="1772816"/>
            <a:ext cx="8653790" cy="2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228600"/>
            <a:ext cx="8545512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1)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295400"/>
            <a:ext cx="3714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938338"/>
            <a:ext cx="3714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538413"/>
            <a:ext cx="3714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149600"/>
            <a:ext cx="37147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19"/>
          <p:cNvSpPr>
            <a:spLocks noChangeShapeType="1"/>
          </p:cNvSpPr>
          <p:nvPr/>
        </p:nvSpPr>
        <p:spPr bwMode="auto">
          <a:xfrm flipH="1">
            <a:off x="3921125" y="3636963"/>
            <a:ext cx="1106488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687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187825"/>
            <a:ext cx="38290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032250"/>
            <a:ext cx="4202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219200"/>
            <a:ext cx="39830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8799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682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"/>
            <a:ext cx="8861425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2)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7891" name="Line 12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7892" name="Line 13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78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219200"/>
            <a:ext cx="43656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4049713"/>
            <a:ext cx="4408487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594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460625"/>
            <a:ext cx="520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563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785225" cy="5957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2) </a:t>
            </a:r>
          </a:p>
        </p:txBody>
      </p:sp>
      <p:sp>
        <p:nvSpPr>
          <p:cNvPr id="38915" name="Line 11"/>
          <p:cNvSpPr>
            <a:spLocks noChangeShapeType="1"/>
          </p:cNvSpPr>
          <p:nvPr/>
        </p:nvSpPr>
        <p:spPr bwMode="auto">
          <a:xfrm flipH="1">
            <a:off x="3986213" y="3706813"/>
            <a:ext cx="1106487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4441825" y="5087938"/>
            <a:ext cx="4556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89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55750"/>
            <a:ext cx="37306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4681538" y="2462213"/>
            <a:ext cx="4146550" cy="661987"/>
            <a:chOff x="3560" y="1710"/>
            <a:chExt cx="2736" cy="340"/>
          </a:xfrm>
        </p:grpSpPr>
        <p:pic>
          <p:nvPicPr>
            <p:cNvPr id="3892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124200"/>
            <a:ext cx="39909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3948113"/>
            <a:ext cx="37957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343400"/>
            <a:ext cx="39243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93813"/>
            <a:ext cx="41386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25304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784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463" y="381000"/>
            <a:ext cx="8545512" cy="59499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3)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994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125"/>
            <a:ext cx="43307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498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6" name="Group 28"/>
          <p:cNvGrpSpPr>
            <a:grpSpLocks/>
          </p:cNvGrpSpPr>
          <p:nvPr/>
        </p:nvGrpSpPr>
        <p:grpSpPr bwMode="auto">
          <a:xfrm>
            <a:off x="4572000" y="3856038"/>
            <a:ext cx="4330700" cy="2544762"/>
            <a:chOff x="5346700" y="4542631"/>
            <a:chExt cx="4818130" cy="2133600"/>
          </a:xfrm>
        </p:grpSpPr>
        <p:pic>
          <p:nvPicPr>
            <p:cNvPr id="39947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8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991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18550" cy="61404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4)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2924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9" name="Group 30"/>
          <p:cNvGrpSpPr>
            <a:grpSpLocks/>
          </p:cNvGrpSpPr>
          <p:nvPr/>
        </p:nvGrpSpPr>
        <p:grpSpPr bwMode="auto">
          <a:xfrm>
            <a:off x="4572000" y="1143000"/>
            <a:ext cx="4267200" cy="2192338"/>
            <a:chOff x="5346700" y="2104231"/>
            <a:chExt cx="4581525" cy="2028825"/>
          </a:xfrm>
        </p:grpSpPr>
        <p:pic>
          <p:nvPicPr>
            <p:cNvPr id="40973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0" name="Group 16"/>
          <p:cNvGrpSpPr>
            <a:grpSpLocks/>
          </p:cNvGrpSpPr>
          <p:nvPr/>
        </p:nvGrpSpPr>
        <p:grpSpPr bwMode="auto">
          <a:xfrm>
            <a:off x="4702175" y="3522663"/>
            <a:ext cx="4060825" cy="2281237"/>
            <a:chOff x="5499100" y="4541838"/>
            <a:chExt cx="4400550" cy="1857375"/>
          </a:xfrm>
        </p:grpSpPr>
        <p:pic>
          <p:nvPicPr>
            <p:cNvPr id="4097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7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457200"/>
            <a:ext cx="8545513" cy="571500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Final result (meeting termination condition)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419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046288"/>
            <a:ext cx="79422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121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820738"/>
            <a:ext cx="8545512" cy="5700712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>
                <a:solidFill>
                  <a:srgbClr val="FF0000"/>
                </a:solidFill>
              </a:rPr>
              <a:t>Dendrogram tree</a:t>
            </a:r>
            <a:r>
              <a:rPr lang="en-US" altLang="en-US"/>
              <a:t> representation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886200" y="1835150"/>
            <a:ext cx="50546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marL="300038" indent="-300038"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 (D, F) at distance 0.50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 A and cluster B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(A, B) at distance 0.71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E and (D, F)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((D, F), E) at distance 1.00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((D, F), E) and C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(((D, F), E), C) at distance 1.41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(((D, F), E), C)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and (A, B) into ((((D, F), E), C), (A, B))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at distance 2.50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The last cluster contain all the objects,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thus conclude the computation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ahoma" panose="020B0604030504040204" pitchFamily="34" charset="0"/>
            </a:endParaRP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238125" y="1771650"/>
            <a:ext cx="3648075" cy="4491038"/>
            <a:chOff x="277617" y="1952625"/>
            <a:chExt cx="4916683" cy="4953158"/>
          </a:xfrm>
        </p:grpSpPr>
        <p:pic>
          <p:nvPicPr>
            <p:cNvPr id="4301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Box 7"/>
            <p:cNvSpPr txBox="1">
              <a:spLocks noChangeArrowheads="1"/>
            </p:cNvSpPr>
            <p:nvPr/>
          </p:nvSpPr>
          <p:spPr bwMode="auto">
            <a:xfrm>
              <a:off x="1765300" y="53800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2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6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3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7" name="TextBox 9"/>
            <p:cNvSpPr txBox="1">
              <a:spLocks noChangeArrowheads="1"/>
            </p:cNvSpPr>
            <p:nvPr/>
          </p:nvSpPr>
          <p:spPr bwMode="auto">
            <a:xfrm>
              <a:off x="2146300" y="4694239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8" name="TextBox 10"/>
            <p:cNvSpPr txBox="1">
              <a:spLocks noChangeArrowheads="1"/>
            </p:cNvSpPr>
            <p:nvPr/>
          </p:nvSpPr>
          <p:spPr bwMode="auto">
            <a:xfrm>
              <a:off x="2755901" y="4160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5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9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6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20" name="TextBox 12"/>
            <p:cNvSpPr txBox="1">
              <a:spLocks noChangeArrowheads="1"/>
            </p:cNvSpPr>
            <p:nvPr/>
          </p:nvSpPr>
          <p:spPr bwMode="auto">
            <a:xfrm>
              <a:off x="2679700" y="6447631"/>
              <a:ext cx="1053914" cy="45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43021" name="TextBox 13"/>
            <p:cNvSpPr txBox="1">
              <a:spLocks noChangeArrowheads="1"/>
            </p:cNvSpPr>
            <p:nvPr/>
          </p:nvSpPr>
          <p:spPr bwMode="auto">
            <a:xfrm>
              <a:off x="277617" y="3475831"/>
              <a:ext cx="593880" cy="104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16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Hierarchical:</a:t>
            </a:r>
            <a:r>
              <a:rPr lang="en-IN" sz="4800" b="1" u="none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AGNES</a:t>
            </a:r>
            <a:r>
              <a:rPr lang="en-IN" sz="4800" b="1" dirty="0">
                <a:solidFill>
                  <a:srgbClr val="000000"/>
                </a:solidFill>
                <a:latin typeface="Times New Roman"/>
              </a:rPr>
              <a:t> &amp;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 DIANA 	</a:t>
            </a:r>
            <a:b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08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Two types of Hierarchical Clustering: Agglomerative (bottom-up) and Divisive (top-down).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Agglomerative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AGNES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each element as a separate cluster and merge them into successively larger clusters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Divisive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DIANA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the whole set and proceed to divide it into successively smaller clusters.</a:t>
            </a:r>
          </a:p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43F8-95D8-4A7A-835B-A9A2BE3121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02917-624E-4D7F-8B88-8332D222B81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" name="Content Placeholder 4"/>
          <p:cNvGrpSpPr>
            <a:grpSpLocks noGrp="1"/>
          </p:cNvGrpSpPr>
          <p:nvPr/>
        </p:nvGrpSpPr>
        <p:grpSpPr bwMode="auto">
          <a:xfrm>
            <a:off x="914400" y="2362200"/>
            <a:ext cx="8001000" cy="3733800"/>
            <a:chOff x="1200" y="1776"/>
            <a:chExt cx="4382" cy="2294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0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0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1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2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3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356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</a:t>
              </a:r>
            </a:p>
          </p:txBody>
        </p:sp>
        <p:sp>
          <p:nvSpPr>
            <p:cNvPr id="2357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 e</a:t>
              </a:r>
            </a:p>
          </p:txBody>
        </p:sp>
        <p:sp>
          <p:nvSpPr>
            <p:cNvPr id="2357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 d e</a:t>
              </a:r>
            </a:p>
          </p:txBody>
        </p:sp>
        <p:sp>
          <p:nvSpPr>
            <p:cNvPr id="2357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 c d e</a:t>
              </a:r>
            </a:p>
          </p:txBody>
        </p:sp>
        <p:sp>
          <p:nvSpPr>
            <p:cNvPr id="2358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agglomerative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(AGNES)</a:t>
              </a:r>
            </a:p>
          </p:txBody>
        </p:sp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divisive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(DIANA)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5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735357" cy="1795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3212977"/>
            <a:ext cx="7992888" cy="36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AGNES (Agglomerative Nesting)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458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Agglomerative, Bottom-up approach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Initially each item in its own cluster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Iteratively clusters are merged together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343400"/>
            <a:ext cx="2209800" cy="2017713"/>
            <a:chOff x="384" y="2496"/>
            <a:chExt cx="1392" cy="1271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598840" imgH="2452680" progId="Excel.Sheet.8">
                    <p:embed/>
                  </p:oleObj>
                </mc:Choice>
                <mc:Fallback>
                  <p:oleObj name="Worksheet" r:id="rId2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598840" imgH="2452680" progId="Excel.Sheet.8">
                    <p:embed/>
                  </p:oleObj>
                </mc:Choice>
                <mc:Fallback>
                  <p:oleObj name="Worksheet" r:id="rId4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2200" y="4343400"/>
            <a:ext cx="2209800" cy="2017713"/>
            <a:chOff x="3552" y="2496"/>
            <a:chExt cx="1392" cy="127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" name="Line 19"/>
          <p:cNvSpPr>
            <a:spLocks noChangeShapeType="1"/>
          </p:cNvSpPr>
          <p:nvPr/>
        </p:nvSpPr>
        <p:spPr bwMode="auto">
          <a:xfrm>
            <a:off x="31242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auto">
          <a:xfrm>
            <a:off x="57912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4037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DIANA (Divisive Analysis)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162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Initially all items in one cluster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Large clusters are successively divided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Top Down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495800"/>
            <a:ext cx="2209800" cy="2017713"/>
            <a:chOff x="3552" y="2496"/>
            <a:chExt cx="1392" cy="1271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598840" imgH="2452680" progId="Excel.Sheet.8">
                    <p:embed/>
                  </p:oleObj>
                </mc:Choice>
                <mc:Fallback>
                  <p:oleObj name="Worksheet" r:id="rId2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81400" y="4532313"/>
            <a:ext cx="2209800" cy="2017712"/>
            <a:chOff x="1968" y="2496"/>
            <a:chExt cx="1392" cy="1271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598840" imgH="2452680" progId="Excel.Sheet.8">
                    <p:embed/>
                  </p:oleObj>
                </mc:Choice>
                <mc:Fallback>
                  <p:oleObj name="Worksheet" r:id="rId4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9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24600" y="4495800"/>
            <a:ext cx="2209800" cy="2017713"/>
            <a:chOff x="3792" y="2473"/>
            <a:chExt cx="1392" cy="1271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8" name="Line 22"/>
          <p:cNvSpPr>
            <a:spLocks noChangeShapeType="1"/>
          </p:cNvSpPr>
          <p:nvPr/>
        </p:nvSpPr>
        <p:spPr bwMode="auto">
          <a:xfrm>
            <a:off x="32004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Line 23"/>
          <p:cNvSpPr>
            <a:spLocks noChangeShapeType="1"/>
          </p:cNvSpPr>
          <p:nvPr/>
        </p:nvSpPr>
        <p:spPr bwMode="auto">
          <a:xfrm>
            <a:off x="59436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0192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0142"/>
            <a:ext cx="7164288" cy="5370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the Similarity</a:t>
            </a:r>
          </a:p>
        </p:txBody>
      </p:sp>
    </p:spTree>
    <p:extLst>
      <p:ext uri="{BB962C8B-B14F-4D97-AF65-F5344CB8AC3E}">
        <p14:creationId xmlns:p14="http://schemas.microsoft.com/office/powerpoint/2010/main" val="404287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4" y="30190"/>
            <a:ext cx="5148064" cy="411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85" y="4140554"/>
            <a:ext cx="6577718" cy="26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988"/>
            <a:ext cx="9126729" cy="5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" y="76546"/>
            <a:ext cx="9115427" cy="5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46074"/>
            <a:ext cx="8776666" cy="5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19062"/>
            <a:ext cx="8942167" cy="58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57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502</Words>
  <Application>Microsoft Macintosh PowerPoint</Application>
  <PresentationFormat>On-screen Show (4:3)</PresentationFormat>
  <Paragraphs>95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1_Office Theme</vt:lpstr>
      <vt:lpstr>Worksheet</vt:lpstr>
      <vt:lpstr>Hierarchical Agglomerative Cluster</vt:lpstr>
      <vt:lpstr>Bottom Up Clustering (HAC)</vt:lpstr>
      <vt:lpstr>Measures of Similarity </vt:lpstr>
      <vt:lpstr>Measuring the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Hierarchical: AGNES &amp;  DIANA   </vt:lpstr>
      <vt:lpstr>Contd….</vt:lpstr>
      <vt:lpstr>Contd….</vt:lpstr>
      <vt:lpstr>AGNES (Agglomerative Nesting)</vt:lpstr>
      <vt:lpstr>DIANA (Divisive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43</cp:revision>
  <dcterms:created xsi:type="dcterms:W3CDTF">2020-02-19T09:26:02Z</dcterms:created>
  <dcterms:modified xsi:type="dcterms:W3CDTF">2022-05-15T12:50:16Z</dcterms:modified>
</cp:coreProperties>
</file>