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35F23-AAFD-4EB9-BED9-842D08E51DEE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877E5-9763-48E3-AAC5-5DBD18048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8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378D74-EF40-4212-B25E-DB3565E8DC3A}" type="slidenum">
              <a:rPr lang="en-US" altLang="zh-CN" smtClean="0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21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70F243-921F-4572-9F27-18F86DDFEFAB}" type="slidenum">
              <a:rPr lang="en-US" altLang="zh-CN" smtClean="0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654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28C393-26A2-4EE3-BD3A-65413E9E6ABD}" type="slidenum">
              <a:rPr lang="en-US" altLang="zh-CN" smtClean="0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132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F91085-2491-4581-8EA9-86E7752AA318}" type="slidenum">
              <a:rPr lang="en-US" altLang="zh-CN" smtClean="0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926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B49B69-CEB9-488F-90D6-910269A9A70D}" type="slidenum">
              <a:rPr lang="en-US" altLang="zh-CN" smtClean="0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10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9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4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0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81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8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3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1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234E-E591-4044-B504-E7DB7D18546C}" type="datetimeFigureOut">
              <a:rPr lang="en-IN" smtClean="0"/>
              <a:t>17/03/22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1566-A72F-4655-8707-DE153632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uclidean%20algorithm.ppt" TargetMode="External"/><Relationship Id="rId2" Type="http://schemas.openxmlformats.org/officeDocument/2006/relationships/hyperlink" Target="file:///C:/Users/Admin/Desktop/RS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50000"/>
              <a:lumOff val="50000"/>
            </a:schemeClr>
          </a:solidFill>
          <a:ln>
            <a:miter lim="800000"/>
            <a:headEnd/>
            <a:tailEnd/>
          </a:ln>
          <a:scene3d>
            <a:camera prst="perspectiveRelaxedModerately"/>
            <a:lightRig rig="threePt" dir="t"/>
          </a:scene3d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Asymmetric Key Cryptography</a:t>
            </a:r>
            <a:br>
              <a:rPr lang="en-US" dirty="0"/>
            </a:br>
            <a:r>
              <a:rPr lang="en-US" dirty="0"/>
              <a:t>(Public key cryptography)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E777FD-1A16-416B-BF1D-A13479EE919A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512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36397-52C0-4F01-BFDA-F7A1A9213104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30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/>
              <a:t>Encryption  C=P</a:t>
            </a:r>
            <a:r>
              <a:rPr lang="en-US" sz="2400" baseline="30000"/>
              <a:t>e </a:t>
            </a:r>
            <a:r>
              <a:rPr lang="en-US" sz="2400"/>
              <a:t>mod n</a:t>
            </a:r>
          </a:p>
          <a:p>
            <a:r>
              <a:rPr lang="en-US" sz="2400"/>
              <a:t>Decryption  P=C</a:t>
            </a:r>
            <a:r>
              <a:rPr lang="en-US" sz="2400" baseline="30000"/>
              <a:t>d</a:t>
            </a:r>
            <a:r>
              <a:rPr lang="en-US" sz="2400"/>
              <a:t> mod n</a:t>
            </a:r>
          </a:p>
          <a:p>
            <a:r>
              <a:rPr lang="en-US" sz="2400"/>
              <a:t>Fast Exponentiation algorithm: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CC"/>
                </a:solidFill>
              </a:rPr>
              <a:t>      c=0,d=1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CC"/>
                </a:solidFill>
              </a:rPr>
              <a:t>       for i= k downto 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CC"/>
                </a:solidFill>
              </a:rPr>
              <a:t>       do c=2 × c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CC"/>
                </a:solidFill>
              </a:rPr>
              <a:t>         d=(d × d) mod 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CC"/>
                </a:solidFill>
              </a:rPr>
              <a:t>         if b</a:t>
            </a:r>
            <a:r>
              <a:rPr lang="en-US" sz="1800" baseline="-25000">
                <a:solidFill>
                  <a:srgbClr val="0000CC"/>
                </a:solidFill>
              </a:rPr>
              <a:t>i </a:t>
            </a:r>
            <a:r>
              <a:rPr lang="en-US" sz="1800">
                <a:solidFill>
                  <a:srgbClr val="0000CC"/>
                </a:solidFill>
              </a:rPr>
              <a:t> =1 </a:t>
            </a:r>
            <a:endParaRPr lang="en-US" sz="1800" baseline="-25000">
              <a:solidFill>
                <a:srgbClr val="0000CC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800" baseline="-25000">
                <a:solidFill>
                  <a:srgbClr val="0000CC"/>
                </a:solidFill>
              </a:rPr>
              <a:t>         </a:t>
            </a:r>
            <a:r>
              <a:rPr lang="en-US" sz="1800">
                <a:solidFill>
                  <a:srgbClr val="0000CC"/>
                </a:solidFill>
              </a:rPr>
              <a:t>    then c=c+1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CC"/>
                </a:solidFill>
              </a:rPr>
              <a:t>                    d=(d × a) mod 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CC"/>
                </a:solidFill>
              </a:rPr>
              <a:t>Return 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baseline="-25000"/>
              <a:t>                        </a:t>
            </a:r>
            <a:r>
              <a:rPr lang="en-US" sz="2400"/>
              <a:t> </a:t>
            </a:r>
            <a:endParaRPr lang="en-US" sz="2400" baseline="-25000"/>
          </a:p>
          <a:p>
            <a:pPr>
              <a:buFont typeface="Arial" panose="020B0604020202020204" pitchFamily="34" charset="0"/>
              <a:buNone/>
            </a:pPr>
            <a:r>
              <a:rPr lang="en-US" baseline="-25000"/>
              <a:t> </a:t>
            </a:r>
            <a:r>
              <a:rPr lang="en-US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BD3518-4101-41C4-BC09-A4702F4E3F1F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1434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96301-7F12-4AE1-B054-C540DA54D3DE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7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t>10.</a:t>
            </a:r>
            <a:fld id="{C1800A3B-C280-4044-B133-A738C36DA32D}" type="slidenum"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pPr algn="l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pic>
        <p:nvPicPr>
          <p:cNvPr id="1536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6" y="2578100"/>
            <a:ext cx="90138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9936" name="Rectangle 16"/>
          <p:cNvSpPr>
            <a:spLocks noChangeArrowheads="1"/>
          </p:cNvSpPr>
          <p:nvPr/>
        </p:nvSpPr>
        <p:spPr bwMode="auto">
          <a:xfrm>
            <a:off x="1752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Alice wants to send the message “THIS IS A TEST”, which can be changed to a numeric value using the 00−26 encoding scheme (26 is the space character).</a:t>
            </a:r>
          </a:p>
        </p:txBody>
      </p:sp>
      <p:sp>
        <p:nvSpPr>
          <p:cNvPr id="1489937" name="Rectangle 17"/>
          <p:cNvSpPr>
            <a:spLocks noChangeArrowheads="1"/>
          </p:cNvSpPr>
          <p:nvPr/>
        </p:nvSpPr>
        <p:spPr bwMode="auto">
          <a:xfrm>
            <a:off x="1676400" y="3352801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ciphertext calculated by Alice is C = P</a:t>
            </a:r>
            <a:r>
              <a:rPr lang="en-US" sz="2800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which is</a:t>
            </a:r>
          </a:p>
        </p:txBody>
      </p:sp>
      <p:pic>
        <p:nvPicPr>
          <p:cNvPr id="1536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4" y="4162426"/>
            <a:ext cx="91138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12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t>10.</a:t>
            </a:r>
            <a:fld id="{871DEE21-75FE-44CB-9D6E-493C146576B7}" type="slidenum"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pic>
        <p:nvPicPr>
          <p:cNvPr id="174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6" y="2209800"/>
            <a:ext cx="90138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1981" name="Rectangle 13"/>
          <p:cNvSpPr>
            <a:spLocks noChangeArrowheads="1"/>
          </p:cNvSpPr>
          <p:nvPr/>
        </p:nvSpPr>
        <p:spPr bwMode="auto">
          <a:xfrm>
            <a:off x="1752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Bob can recover the plaintext from the ciphertext using P = C</a:t>
            </a:r>
            <a:r>
              <a:rPr lang="en-US" sz="2800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which is</a:t>
            </a:r>
          </a:p>
        </p:txBody>
      </p:sp>
      <p:sp>
        <p:nvSpPr>
          <p:cNvPr id="1491982" name="Rectangle 14"/>
          <p:cNvSpPr>
            <a:spLocks noChangeArrowheads="1"/>
          </p:cNvSpPr>
          <p:nvPr/>
        </p:nvSpPr>
        <p:spPr bwMode="auto">
          <a:xfrm>
            <a:off x="1676400" y="33528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recovered plaintext is “THIS IS A TEST” after decoding.</a:t>
            </a:r>
          </a:p>
        </p:txBody>
      </p:sp>
    </p:spTree>
    <p:extLst>
      <p:ext uri="{BB962C8B-B14F-4D97-AF65-F5344CB8AC3E}">
        <p14:creationId xmlns:p14="http://schemas.microsoft.com/office/powerpoint/2010/main" val="64752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t>10.</a:t>
            </a:r>
            <a:fld id="{476DB2C3-4066-42FA-BBEC-A21501CA16EC}" type="slidenum"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pPr algn="l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83790" name="Rectangle 14"/>
          <p:cNvSpPr>
            <a:spLocks noChangeArrowheads="1"/>
          </p:cNvSpPr>
          <p:nvPr/>
        </p:nvSpPr>
        <p:spPr bwMode="auto">
          <a:xfrm>
            <a:off x="1752600" y="1143001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Here is a more realistic example. We choose a 512-bit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and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calculate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and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then choose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and test for relative primeness with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 We then calculate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Finally, we show the results of encryption and decryption. The integer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a 159-digit number.</a:t>
            </a:r>
          </a:p>
        </p:txBody>
      </p:sp>
      <p:pic>
        <p:nvPicPr>
          <p:cNvPr id="1946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609976"/>
            <a:ext cx="90868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64114"/>
            <a:ext cx="9113838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8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t>10.</a:t>
            </a:r>
            <a:fld id="{CAC6A742-D07F-46E4-8EAC-1CA2973F44C7}" type="slidenum"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pPr algn="l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485835" name="Rectangle 11"/>
          <p:cNvSpPr>
            <a:spLocks noChangeArrowheads="1"/>
          </p:cNvSpPr>
          <p:nvPr/>
        </p:nvSpPr>
        <p:spPr bwMode="auto">
          <a:xfrm>
            <a:off x="1752600" y="1143001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modulus 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× 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It has 309 digits.</a:t>
            </a:r>
          </a:p>
        </p:txBody>
      </p:sp>
      <p:sp>
        <p:nvSpPr>
          <p:cNvPr id="21510" name="Text Box 14"/>
          <p:cNvSpPr txBox="1">
            <a:spLocks noChangeArrowheads="1"/>
          </p:cNvSpPr>
          <p:nvPr/>
        </p:nvSpPr>
        <p:spPr bwMode="auto">
          <a:xfrm>
            <a:off x="4760913" y="533400"/>
            <a:ext cx="150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Continued</a:t>
            </a:r>
          </a:p>
        </p:txBody>
      </p:sp>
      <p:pic>
        <p:nvPicPr>
          <p:cNvPr id="2151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752601"/>
            <a:ext cx="9040812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5840" name="Rectangle 16"/>
          <p:cNvSpPr>
            <a:spLocks noChangeArrowheads="1"/>
          </p:cNvSpPr>
          <p:nvPr/>
        </p:nvSpPr>
        <p:spPr bwMode="auto">
          <a:xfrm>
            <a:off x="1752600" y="3657601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f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= (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− 1)(</a:t>
            </a:r>
            <a:r>
              <a:rPr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q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− 1) has 309 digits.</a:t>
            </a:r>
          </a:p>
        </p:txBody>
      </p:sp>
      <p:pic>
        <p:nvPicPr>
          <p:cNvPr id="2151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343401"/>
            <a:ext cx="9040812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24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t>10.</a:t>
            </a:r>
            <a:fld id="{25D44898-91F3-4E16-8B62-ADB744A5B61B}" type="slidenum"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</a:rPr>
              <a:pPr algn="l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487883" name="Rectangle 11"/>
          <p:cNvSpPr>
            <a:spLocks noChangeArrowheads="1"/>
          </p:cNvSpPr>
          <p:nvPr/>
        </p:nvSpPr>
        <p:spPr bwMode="auto">
          <a:xfrm>
            <a:off x="1752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Bob chooses e = 35535 (the ideal is 65537) and tests it to make sure it is relatively prime with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(n). He then finds the inverse of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modulo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(n) and calls it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4760913" y="533400"/>
            <a:ext cx="150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Continued</a:t>
            </a:r>
          </a:p>
        </p:txBody>
      </p:sp>
      <p:pic>
        <p:nvPicPr>
          <p:cNvPr id="23559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906780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21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RSA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Factorization Attack</a:t>
            </a:r>
          </a:p>
          <a:p>
            <a:r>
              <a:rPr lang="en-US"/>
              <a:t>Chosen-Ciphertext Attack</a:t>
            </a:r>
          </a:p>
          <a:p>
            <a:r>
              <a:rPr lang="en-US"/>
              <a:t>Plaintext Attacks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- Short Message Attack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- Cycling Attaack</a:t>
            </a:r>
          </a:p>
          <a:p>
            <a:r>
              <a:rPr lang="en-US"/>
              <a:t>Timing Attack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A97171-8E7B-40F9-BE3E-822FD344EB6D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2663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56B3F-E0D7-450D-AC02-33ADB03525D4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Diffie-Hellman Key exchange Protocol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E03E2C-799B-4999-8EBD-0DF3EAD372C4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54278" name="Slide Number Placeholder 3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DCF5F3-057A-42F6-AEB7-06A1F8F2A00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7526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5146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mod  p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46482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K=(R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x</a:t>
            </a:r>
            <a:r>
              <a:rPr lang="en-US" dirty="0"/>
              <a:t> mod  p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1000" y="17526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7848600" y="34290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=</a:t>
            </a:r>
            <a:r>
              <a:rPr lang="en-US" dirty="0" err="1"/>
              <a:t>g</a:t>
            </a:r>
            <a:r>
              <a:rPr lang="en-US" baseline="30000" dirty="0" err="1"/>
              <a:t>y</a:t>
            </a:r>
            <a:r>
              <a:rPr lang="en-US" baseline="30000" dirty="0"/>
              <a:t> </a:t>
            </a:r>
            <a:r>
              <a:rPr lang="en-US" dirty="0"/>
              <a:t> mod  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46482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K=(R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y</a:t>
            </a:r>
            <a:r>
              <a:rPr lang="en-US" dirty="0"/>
              <a:t> mod 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0200" y="30480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4114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820988" y="2514600"/>
            <a:ext cx="3032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194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2</a:t>
            </a:r>
          </a:p>
        </p:txBody>
      </p:sp>
      <p:cxnSp>
        <p:nvCxnSpPr>
          <p:cNvPr id="23" name="Straight Arrow Connector 22"/>
          <p:cNvCxnSpPr>
            <a:stCxn id="11" idx="3"/>
          </p:cNvCxnSpPr>
          <p:nvPr/>
        </p:nvCxnSpPr>
        <p:spPr>
          <a:xfrm>
            <a:off x="6705600" y="3276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3048000" y="4419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8039894" y="43045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8305801" y="5562601"/>
            <a:ext cx="762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474913" y="5600701"/>
            <a:ext cx="8397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81800" y="42672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048001" y="2971801"/>
            <a:ext cx="152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7" idx="4"/>
          </p:cNvCxnSpPr>
          <p:nvPr/>
        </p:nvCxnSpPr>
        <p:spPr>
          <a:xfrm rot="5400000">
            <a:off x="2476501" y="4076701"/>
            <a:ext cx="1143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7" idx="6"/>
            <a:endCxn id="11" idx="1"/>
          </p:cNvCxnSpPr>
          <p:nvPr/>
        </p:nvCxnSpPr>
        <p:spPr>
          <a:xfrm>
            <a:off x="3276600" y="32766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8001000" y="2895600"/>
            <a:ext cx="1068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752600" y="25908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1752600" y="4800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5</a:t>
            </a:r>
          </a:p>
        </p:txBody>
      </p:sp>
      <p:sp>
        <p:nvSpPr>
          <p:cNvPr id="67" name="Oval 66"/>
          <p:cNvSpPr/>
          <p:nvPr/>
        </p:nvSpPr>
        <p:spPr>
          <a:xfrm>
            <a:off x="102108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3</a:t>
            </a:r>
          </a:p>
        </p:txBody>
      </p:sp>
      <p:sp>
        <p:nvSpPr>
          <p:cNvPr id="68" name="Oval 67"/>
          <p:cNvSpPr/>
          <p:nvPr/>
        </p:nvSpPr>
        <p:spPr>
          <a:xfrm>
            <a:off x="87630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4</a:t>
            </a:r>
          </a:p>
        </p:txBody>
      </p:sp>
      <p:sp>
        <p:nvSpPr>
          <p:cNvPr id="71" name="Oval 70"/>
          <p:cNvSpPr/>
          <p:nvPr/>
        </p:nvSpPr>
        <p:spPr>
          <a:xfrm>
            <a:off x="10287000" y="48006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6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895600" y="57150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05" name="TextBox 74"/>
          <p:cNvSpPr txBox="1">
            <a:spLocks noChangeArrowheads="1"/>
          </p:cNvSpPr>
          <p:nvPr/>
        </p:nvSpPr>
        <p:spPr bwMode="auto">
          <a:xfrm>
            <a:off x="5105400" y="54864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K=g</a:t>
            </a:r>
            <a:r>
              <a:rPr lang="en-US" sz="1800" baseline="30000">
                <a:latin typeface="Arial" panose="020B0604020202020204" pitchFamily="34" charset="0"/>
              </a:rPr>
              <a:t>xy</a:t>
            </a:r>
            <a:r>
              <a:rPr lang="en-US" sz="1800">
                <a:latin typeface="Arial" panose="020B0604020202020204" pitchFamily="34" charset="0"/>
              </a:rPr>
              <a:t> mod p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553200" y="5638800"/>
            <a:ext cx="2057400" cy="4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0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 =  (R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x </a:t>
            </a:r>
            <a:r>
              <a:rPr lang="en-US"/>
              <a:t> mod 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=  (g</a:t>
            </a:r>
            <a:r>
              <a:rPr lang="en-US" baseline="30000"/>
              <a:t>y</a:t>
            </a:r>
            <a:r>
              <a:rPr lang="en-US"/>
              <a:t> mod p)</a:t>
            </a:r>
            <a:r>
              <a:rPr lang="en-US" baseline="30000"/>
              <a:t>x</a:t>
            </a:r>
            <a:r>
              <a:rPr lang="en-US"/>
              <a:t> mod 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=   (g</a:t>
            </a:r>
            <a:r>
              <a:rPr lang="en-US" baseline="30000"/>
              <a:t>y</a:t>
            </a:r>
            <a:r>
              <a:rPr lang="en-US"/>
              <a:t>)</a:t>
            </a:r>
            <a:r>
              <a:rPr lang="en-US" baseline="30000"/>
              <a:t>x</a:t>
            </a:r>
            <a:r>
              <a:rPr lang="en-US"/>
              <a:t> mod 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=   (g</a:t>
            </a:r>
            <a:r>
              <a:rPr lang="en-US" baseline="30000"/>
              <a:t>yx</a:t>
            </a:r>
            <a:r>
              <a:rPr lang="en-US"/>
              <a:t>) mod 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=   (g</a:t>
            </a:r>
            <a:r>
              <a:rPr lang="en-US" baseline="30000"/>
              <a:t>xy</a:t>
            </a:r>
            <a:r>
              <a:rPr lang="en-US"/>
              <a:t>) mod p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= (g</a:t>
            </a:r>
            <a:r>
              <a:rPr lang="en-US" baseline="30000"/>
              <a:t>x</a:t>
            </a:r>
            <a:r>
              <a:rPr lang="en-US"/>
              <a:t>)</a:t>
            </a:r>
            <a:r>
              <a:rPr lang="en-US" baseline="30000"/>
              <a:t>y</a:t>
            </a:r>
            <a:r>
              <a:rPr lang="en-US"/>
              <a:t>mod 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= (g</a:t>
            </a:r>
            <a:r>
              <a:rPr lang="en-US" baseline="30000"/>
              <a:t>x</a:t>
            </a:r>
            <a:r>
              <a:rPr lang="en-US"/>
              <a:t> mod p)</a:t>
            </a:r>
            <a:r>
              <a:rPr lang="en-US" baseline="30000"/>
              <a:t>y</a:t>
            </a:r>
            <a:r>
              <a:rPr lang="en-US"/>
              <a:t> mod 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= (R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y</a:t>
            </a:r>
            <a:r>
              <a:rPr lang="en-US"/>
              <a:t> mod p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7D24B5-F7F8-4EA9-A9EC-1E10246BAC33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5530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B49F-034A-4B28-B362-29D8C92367B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8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Both A and B need to choose a large prime number p  on the order of 300 decimal digits(1024 bits) and  g, is a primitive root of  order  p-1 in the group&lt;Z</a:t>
            </a:r>
            <a:r>
              <a:rPr lang="en-US" sz="2000" baseline="-25000"/>
              <a:t>p</a:t>
            </a:r>
            <a:r>
              <a:rPr lang="en-US" sz="2000"/>
              <a:t>*,×&gt;</a:t>
            </a:r>
          </a:p>
          <a:p>
            <a:r>
              <a:rPr lang="en-US" sz="2000"/>
              <a:t>A  chooses a large random number x such that 0≤x ≤ p – 1  and calculates R</a:t>
            </a:r>
            <a:r>
              <a:rPr lang="en-US" sz="2000" baseline="-25000"/>
              <a:t>1 </a:t>
            </a:r>
            <a:r>
              <a:rPr lang="en-US" sz="2000"/>
              <a:t>=g</a:t>
            </a:r>
            <a:r>
              <a:rPr lang="en-US" sz="2000" baseline="30000"/>
              <a:t>x</a:t>
            </a:r>
            <a:r>
              <a:rPr lang="en-US" sz="2000"/>
              <a:t> mod p.</a:t>
            </a:r>
          </a:p>
          <a:p>
            <a:r>
              <a:rPr lang="en-US" sz="2000"/>
              <a:t>B chooses another large random number y such that 0≤y ≤ p – 1  and calculates R</a:t>
            </a:r>
            <a:r>
              <a:rPr lang="en-US" sz="2000" baseline="-25000"/>
              <a:t>2</a:t>
            </a:r>
            <a:r>
              <a:rPr lang="en-US" sz="2000"/>
              <a:t>=g</a:t>
            </a:r>
            <a:r>
              <a:rPr lang="en-US" sz="2000" baseline="30000"/>
              <a:t>y</a:t>
            </a:r>
            <a:r>
              <a:rPr lang="en-US" sz="2000"/>
              <a:t>mod p.</a:t>
            </a:r>
          </a:p>
          <a:p>
            <a:r>
              <a:rPr lang="en-US" sz="2000"/>
              <a:t>A sends R</a:t>
            </a:r>
            <a:r>
              <a:rPr lang="en-US" sz="2000" baseline="-25000"/>
              <a:t>1 </a:t>
            </a:r>
            <a:r>
              <a:rPr lang="en-US" sz="2000"/>
              <a:t> to B.</a:t>
            </a:r>
          </a:p>
          <a:p>
            <a:r>
              <a:rPr lang="en-US" sz="2000"/>
              <a:t>B sends R</a:t>
            </a:r>
            <a:r>
              <a:rPr lang="en-US" sz="2000" baseline="-25000"/>
              <a:t>2</a:t>
            </a:r>
            <a:r>
              <a:rPr lang="en-US" sz="2000"/>
              <a:t> to  A.</a:t>
            </a:r>
          </a:p>
          <a:p>
            <a:r>
              <a:rPr lang="en-US" sz="2000"/>
              <a:t>A computes  symmetric key,K=(R</a:t>
            </a:r>
            <a:r>
              <a:rPr lang="en-US" sz="2000" baseline="-25000"/>
              <a:t>2</a:t>
            </a:r>
            <a:r>
              <a:rPr lang="en-US" sz="2000"/>
              <a:t>)</a:t>
            </a:r>
            <a:r>
              <a:rPr lang="en-US" sz="2000" baseline="30000"/>
              <a:t>x</a:t>
            </a:r>
            <a:r>
              <a:rPr lang="en-US" sz="2000"/>
              <a:t> mod p</a:t>
            </a:r>
          </a:p>
          <a:p>
            <a:r>
              <a:rPr lang="en-US" sz="2000"/>
              <a:t>B  computes symmetric key,K=(R</a:t>
            </a:r>
            <a:r>
              <a:rPr lang="en-US" sz="2000" baseline="-25000"/>
              <a:t>1</a:t>
            </a:r>
            <a:r>
              <a:rPr lang="en-US" sz="2000"/>
              <a:t>)</a:t>
            </a:r>
            <a:r>
              <a:rPr lang="en-US" sz="2000" baseline="30000"/>
              <a:t>y </a:t>
            </a:r>
            <a:r>
              <a:rPr lang="en-US" sz="2000"/>
              <a:t>mod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140824-15B1-418B-9ACC-B4E79206BF59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5632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68E869-4F1E-423A-9804-2610D2F34047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2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Symmetric-key cryptography based on sharing secrecy</a:t>
            </a:r>
            <a:br>
              <a:rPr lang="en-US"/>
            </a:b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 symmetric –key cryptography, symbols are permuted or substituted</a:t>
            </a:r>
          </a:p>
          <a:p>
            <a:pPr eaLnBrk="1" hangingPunct="1"/>
            <a:r>
              <a:rPr lang="en-US"/>
              <a:t>In asymmetric-key cryptography, numbers are manipulated.</a:t>
            </a:r>
          </a:p>
          <a:p>
            <a:pPr eaLnBrk="1" hangingPunct="1"/>
            <a:r>
              <a:rPr lang="en-US"/>
              <a:t>Symmetric-key cryptography based on sharing secrecy </a:t>
            </a:r>
          </a:p>
          <a:p>
            <a:pPr eaLnBrk="1" hangingPunct="1"/>
            <a:r>
              <a:rPr lang="en-US"/>
              <a:t>Asymmetric-key cryptography based on personal secrecy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B61056-E079-4128-8047-8247DF2ECFE8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0F182-7DC5-4E64-BF01-44A7D49AEC82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9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of Diffie-Hellman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Discrete Logarithm Attack</a:t>
            </a:r>
          </a:p>
          <a:p>
            <a:r>
              <a:rPr lang="en-US"/>
              <a:t>Man-in-the-middle Attack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E08F5D-4BB2-4B9C-9596-D39BB2ACE21F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573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941DC-7023-4C92-B289-8F87FA1A3BE2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1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Encryption with a Public Key System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C8057C-31BD-4ECF-B7C2-04182D4A68A1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72FE1-4D1D-4DB9-A0D1-A0919A2B82DD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2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1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Put (lock, locking key) in the public domain, i.e., in a post office. 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wants to send me a letter confidentially can do the following: </a:t>
            </a:r>
          </a:p>
          <a:p>
            <a:pPr lvl="1" eaLnBrk="1" hangingPunct="1">
              <a:buFontTx/>
              <a:buChar char="–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Buy a strong box </a:t>
            </a:r>
          </a:p>
          <a:p>
            <a:pPr lvl="1" eaLnBrk="1" hangingPunct="1">
              <a:buFontTx/>
              <a:buChar char="–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 my lock with the locking key to lock the letter inside.</a:t>
            </a:r>
          </a:p>
          <a:p>
            <a:pPr lvl="1" eaLnBrk="1" hangingPunct="1">
              <a:buFontTx/>
              <a:buChar char="–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Send me the locked box.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44B4D2-DA1D-47E0-AE74-321619A811DC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8198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765BBA-699B-476D-9076-79C710E500C9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200" y="1905000"/>
            <a:ext cx="21336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200" name="Picture 15" descr="q1rsk3vl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05000"/>
            <a:ext cx="16764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0" descr="gc_q2w23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953000"/>
            <a:ext cx="685800" cy="1106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8" descr="mrbaifrm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1601" y="4953000"/>
            <a:ext cx="409575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Box 17"/>
          <p:cNvSpPr txBox="1">
            <a:spLocks noChangeArrowheads="1"/>
          </p:cNvSpPr>
          <p:nvPr/>
        </p:nvSpPr>
        <p:spPr bwMode="auto">
          <a:xfrm>
            <a:off x="7620000" y="4876801"/>
            <a:ext cx="457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Locking Key</a:t>
            </a:r>
          </a:p>
        </p:txBody>
      </p:sp>
      <p:sp>
        <p:nvSpPr>
          <p:cNvPr id="8204" name="TextBox 18"/>
          <p:cNvSpPr txBox="1">
            <a:spLocks noChangeArrowheads="1"/>
          </p:cNvSpPr>
          <p:nvPr/>
        </p:nvSpPr>
        <p:spPr bwMode="auto">
          <a:xfrm>
            <a:off x="9753600" y="4876800"/>
            <a:ext cx="60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Unlocking key</a:t>
            </a:r>
          </a:p>
        </p:txBody>
      </p:sp>
    </p:spTree>
    <p:extLst>
      <p:ext uri="{BB962C8B-B14F-4D97-AF65-F5344CB8AC3E}">
        <p14:creationId xmlns:p14="http://schemas.microsoft.com/office/powerpoint/2010/main" val="231828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Exchange with a Public Key System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9219" name="Picture 5" descr="gc_q2w23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5800" y="3124200"/>
            <a:ext cx="4524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 descr="mrbaifrm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0"/>
            <a:ext cx="3635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2438400" y="3200400"/>
            <a:ext cx="1066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/>
              <a:t>session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/>
              <a:t>key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8991600" y="3200400"/>
            <a:ext cx="1143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/>
              <a:t>session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/>
              <a:t>key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5638800" y="3200400"/>
            <a:ext cx="16002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/>
              <a:t>encryted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/>
              <a:t>sess. key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3581401" y="2057401"/>
            <a:ext cx="6751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Bob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8305801" y="2057401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Alice</a:t>
            </a:r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4343401" y="4117976"/>
            <a:ext cx="10347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Alice’s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public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Key k</a:t>
            </a:r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7696200" y="4117975"/>
            <a:ext cx="10540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Alice’s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Key 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2743200" y="4038601"/>
            <a:ext cx="377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 </a:t>
            </a:r>
            <a:r>
              <a:rPr lang="en-US" sz="2400"/>
              <a:t>k</a:t>
            </a:r>
          </a:p>
        </p:txBody>
      </p:sp>
      <p:sp>
        <p:nvSpPr>
          <p:cNvPr id="9229" name="Text Box 15"/>
          <p:cNvSpPr txBox="1">
            <a:spLocks noChangeArrowheads="1"/>
          </p:cNvSpPr>
          <p:nvPr/>
        </p:nvSpPr>
        <p:spPr bwMode="auto">
          <a:xfrm>
            <a:off x="9128125" y="3925889"/>
            <a:ext cx="567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  </a:t>
            </a:r>
            <a:r>
              <a:rPr lang="en-US" sz="2400"/>
              <a:t>  k</a:t>
            </a:r>
          </a:p>
        </p:txBody>
      </p:sp>
      <p:sp>
        <p:nvSpPr>
          <p:cNvPr id="9230" name="Text Box 16"/>
          <p:cNvSpPr txBox="1">
            <a:spLocks noChangeArrowheads="1"/>
          </p:cNvSpPr>
          <p:nvPr/>
        </p:nvSpPr>
        <p:spPr bwMode="auto">
          <a:xfrm>
            <a:off x="5089526" y="50133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e</a:t>
            </a:r>
          </a:p>
        </p:txBody>
      </p:sp>
      <p:sp>
        <p:nvSpPr>
          <p:cNvPr id="9231" name="Text Box 17"/>
          <p:cNvSpPr txBox="1">
            <a:spLocks noChangeArrowheads="1"/>
          </p:cNvSpPr>
          <p:nvPr/>
        </p:nvSpPr>
        <p:spPr bwMode="auto">
          <a:xfrm>
            <a:off x="8442326" y="50133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d</a:t>
            </a:r>
          </a:p>
        </p:txBody>
      </p:sp>
      <p:sp>
        <p:nvSpPr>
          <p:cNvPr id="9232" name="Text Box 18"/>
          <p:cNvSpPr txBox="1">
            <a:spLocks noChangeArrowheads="1"/>
          </p:cNvSpPr>
          <p:nvPr/>
        </p:nvSpPr>
        <p:spPr bwMode="auto">
          <a:xfrm>
            <a:off x="5851526" y="4002089"/>
            <a:ext cx="867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E   (k)</a:t>
            </a:r>
          </a:p>
        </p:txBody>
      </p:sp>
      <p:sp>
        <p:nvSpPr>
          <p:cNvPr id="9233" name="Text Box 19"/>
          <p:cNvSpPr txBox="1">
            <a:spLocks noChangeArrowheads="1"/>
          </p:cNvSpPr>
          <p:nvPr/>
        </p:nvSpPr>
        <p:spPr bwMode="auto">
          <a:xfrm>
            <a:off x="6003925" y="4125913"/>
            <a:ext cx="359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/>
              <a:t> k</a:t>
            </a:r>
          </a:p>
        </p:txBody>
      </p:sp>
      <p:sp>
        <p:nvSpPr>
          <p:cNvPr id="9234" name="Text Box 20"/>
          <p:cNvSpPr txBox="1">
            <a:spLocks noChangeArrowheads="1"/>
          </p:cNvSpPr>
          <p:nvPr/>
        </p:nvSpPr>
        <p:spPr bwMode="auto">
          <a:xfrm>
            <a:off x="6172200" y="4267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e</a:t>
            </a:r>
          </a:p>
        </p:txBody>
      </p:sp>
      <p:sp>
        <p:nvSpPr>
          <p:cNvPr id="9235" name="Line 21"/>
          <p:cNvSpPr>
            <a:spLocks noChangeShapeType="1"/>
          </p:cNvSpPr>
          <p:nvPr/>
        </p:nvSpPr>
        <p:spPr bwMode="auto">
          <a:xfrm>
            <a:off x="35814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6" name="Line 22"/>
          <p:cNvSpPr>
            <a:spLocks noChangeShapeType="1"/>
          </p:cNvSpPr>
          <p:nvPr/>
        </p:nvSpPr>
        <p:spPr bwMode="auto">
          <a:xfrm>
            <a:off x="50292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>
            <a:off x="7315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8" name="Line 24"/>
          <p:cNvSpPr>
            <a:spLocks noChangeShapeType="1"/>
          </p:cNvSpPr>
          <p:nvPr/>
        </p:nvSpPr>
        <p:spPr bwMode="auto">
          <a:xfrm>
            <a:off x="83820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9" name="Text Box 25"/>
          <p:cNvSpPr txBox="1">
            <a:spLocks noChangeArrowheads="1"/>
          </p:cNvSpPr>
          <p:nvPr/>
        </p:nvSpPr>
        <p:spPr bwMode="auto">
          <a:xfrm>
            <a:off x="2362200" y="5638800"/>
            <a:ext cx="690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Bob generates the session key k,  sends Alice the encrypted session key</a:t>
            </a:r>
            <a:r>
              <a:rPr lang="en-US" sz="1800">
                <a:latin typeface="Comic Sans MS" panose="030F0702030302020204" pitchFamily="66" charset="0"/>
              </a:rPr>
              <a:t>. </a:t>
            </a:r>
          </a:p>
        </p:txBody>
      </p:sp>
      <p:sp>
        <p:nvSpPr>
          <p:cNvPr id="9240" name="Rectangle 27"/>
          <p:cNvSpPr>
            <a:spLocks noChangeArrowheads="1"/>
          </p:cNvSpPr>
          <p:nvPr/>
        </p:nvSpPr>
        <p:spPr bwMode="auto">
          <a:xfrm>
            <a:off x="2286000" y="2971800"/>
            <a:ext cx="3124200" cy="2438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>
            <a:off x="7620000" y="2971800"/>
            <a:ext cx="2667000" cy="2438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9242" name="Text Box 29"/>
          <p:cNvSpPr txBox="1">
            <a:spLocks noChangeArrowheads="1"/>
          </p:cNvSpPr>
          <p:nvPr/>
        </p:nvSpPr>
        <p:spPr bwMode="auto">
          <a:xfrm>
            <a:off x="4876801" y="1984376"/>
            <a:ext cx="3046413" cy="8302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(k  , k  ) is the key pair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Alice</a:t>
            </a:r>
          </a:p>
        </p:txBody>
      </p:sp>
      <p:sp>
        <p:nvSpPr>
          <p:cNvPr id="9243" name="Text Box 31"/>
          <p:cNvSpPr txBox="1">
            <a:spLocks noChangeArrowheads="1"/>
          </p:cNvSpPr>
          <p:nvPr/>
        </p:nvSpPr>
        <p:spPr bwMode="auto">
          <a:xfrm>
            <a:off x="5089525" y="2093913"/>
            <a:ext cx="352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 e</a:t>
            </a:r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5638800" y="2133600"/>
            <a:ext cx="359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d 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6E839D-B49C-475B-8B7C-E7086BE9E5BE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9247" name="Slide Number Placeholder 2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FD7E26-E82D-482B-9BE8-B98F55ED4BF2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4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Idea of Public Key Cryptography 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Trapdoor One-Way Function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>
                <a:latin typeface="Comic Sans MS" panose="030F0702030302020204" pitchFamily="66" charset="0"/>
              </a:rPr>
              <a:t>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Given y and  a trapdoor,x can be computed easily.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53E78D-3354-4760-9D7F-D5FB08676D3B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A6406-11A9-4628-BE3E-121816403014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WECP</a:t>
            </a:r>
          </a:p>
        </p:txBody>
      </p:sp>
    </p:spTree>
    <p:extLst>
      <p:ext uri="{BB962C8B-B14F-4D97-AF65-F5344CB8AC3E}">
        <p14:creationId xmlns:p14="http://schemas.microsoft.com/office/powerpoint/2010/main" val="208497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/>
              <a:t>Symmetric Vs Asymmetric Key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0" y="990600"/>
          <a:ext cx="8610600" cy="538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994">
                <a:tc>
                  <a:txBody>
                    <a:bodyPr/>
                    <a:lstStyle/>
                    <a:p>
                      <a:r>
                        <a:rPr lang="en-US" sz="1800" dirty="0"/>
                        <a:t>Characteristics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Symmetric</a:t>
                      </a:r>
                      <a:r>
                        <a:rPr lang="en-US" sz="1800" baseline="0" dirty="0"/>
                        <a:t> key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Asymmetric key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406">
                <a:tc>
                  <a:txBody>
                    <a:bodyPr/>
                    <a:lstStyle/>
                    <a:p>
                      <a:r>
                        <a:rPr lang="en-US" sz="1800" b="1" dirty="0"/>
                        <a:t>Key used for encryption/decryption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Same</a:t>
                      </a:r>
                      <a:r>
                        <a:rPr lang="en-US" sz="1800" b="1" baseline="0" dirty="0"/>
                        <a:t> Key is used for encryption and  decryption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One key is used for encryption and another different key is used for decryption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994">
                <a:tc>
                  <a:txBody>
                    <a:bodyPr/>
                    <a:lstStyle/>
                    <a:p>
                      <a:r>
                        <a:rPr lang="en-US" sz="1800" b="1" dirty="0"/>
                        <a:t>Speed of Encryption/decryption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Very fast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slower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994">
                <a:tc>
                  <a:txBody>
                    <a:bodyPr/>
                    <a:lstStyle/>
                    <a:p>
                      <a:r>
                        <a:rPr lang="en-US" sz="1800" b="1" dirty="0"/>
                        <a:t>Size of resulting cipher</a:t>
                      </a:r>
                      <a:r>
                        <a:rPr lang="en-US" sz="1800" b="1" baseline="0" dirty="0"/>
                        <a:t> text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Usually same as  or less than the original text size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More than the original text size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965">
                <a:tc>
                  <a:txBody>
                    <a:bodyPr/>
                    <a:lstStyle/>
                    <a:p>
                      <a:r>
                        <a:rPr lang="en-US" sz="1800" b="1" dirty="0"/>
                        <a:t>Key</a:t>
                      </a:r>
                      <a:r>
                        <a:rPr lang="en-US" sz="1800" b="1" baseline="0" dirty="0"/>
                        <a:t> agreement/exchange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</a:t>
                      </a:r>
                      <a:r>
                        <a:rPr lang="en-US" sz="1800" b="1" baseline="0" dirty="0"/>
                        <a:t> big problem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No problem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48">
                <a:tc>
                  <a:txBody>
                    <a:bodyPr/>
                    <a:lstStyle/>
                    <a:p>
                      <a:r>
                        <a:rPr lang="en-US" sz="1800" b="1" dirty="0"/>
                        <a:t>Number of keys required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N(N-1)/</a:t>
                      </a:r>
                      <a:r>
                        <a:rPr lang="en-US" sz="1800" b="1"/>
                        <a:t>2 secret keys</a:t>
                      </a:r>
                      <a:endParaRPr lang="en-US" sz="1800" b="1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 secrete</a:t>
                      </a:r>
                      <a:r>
                        <a:rPr lang="en-US" sz="1800" b="1" baseline="0" dirty="0"/>
                        <a:t> keys</a:t>
                      </a:r>
                      <a:endParaRPr lang="en-US" sz="1800" b="1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9575">
                <a:tc>
                  <a:txBody>
                    <a:bodyPr/>
                    <a:lstStyle/>
                    <a:p>
                      <a:r>
                        <a:rPr lang="en-US" sz="1800" b="1" dirty="0"/>
                        <a:t>Usage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Mainly used for encryption and decryption(Confidentiality),cannot be used for Digital signature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Can be used for encryption and decryption as well as for digital signature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0A8FEC-EA30-48D0-BB9F-67F4EE77F115}" type="datetime1">
              <a:rPr lang="en-US" smtClean="0"/>
              <a:pPr>
                <a:defRPr/>
              </a:pPr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113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34B0D-58AD-42B3-BBC0-5D86D784F1B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7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Applications of public_key cryptography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Encryption/decryption</a:t>
            </a:r>
          </a:p>
          <a:p>
            <a:r>
              <a:rPr lang="en-US"/>
              <a:t>Digital Signature(Authentication)</a:t>
            </a:r>
          </a:p>
          <a:p>
            <a:r>
              <a:rPr lang="en-US"/>
              <a:t>Key Exchange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Example: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RSA:                      √            √            √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Diffie_Hellman:   ×           ×            √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DSA:                       ×           √            ×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1576F4-57F9-46C7-B871-2FE2174CC43F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29909-AFB9-4CBC-8860-759E88309735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4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 action="ppaction://hlinkfile"/>
              </a:rPr>
              <a:t>RSA </a:t>
            </a:r>
            <a:r>
              <a:rPr lang="en-US"/>
              <a:t>Key-Generation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Select  two large primes p and q such that p≠q</a:t>
            </a:r>
          </a:p>
          <a:p>
            <a:r>
              <a:rPr lang="en-US" sz="2400"/>
              <a:t>n    p × q</a:t>
            </a:r>
          </a:p>
          <a:p>
            <a:r>
              <a:rPr lang="en-US" sz="2400"/>
              <a:t>Ø(n)       (p-1) × (q-1)</a:t>
            </a:r>
          </a:p>
          <a:p>
            <a:r>
              <a:rPr lang="en-US" sz="2400"/>
              <a:t>Select e such that 1&lt;e&lt; Ø(n) and e is coprime to Ø(n).</a:t>
            </a:r>
          </a:p>
          <a:p>
            <a:r>
              <a:rPr lang="en-US" sz="2400"/>
              <a:t>d      e</a:t>
            </a:r>
            <a:r>
              <a:rPr lang="en-US" sz="2400" baseline="30000"/>
              <a:t>-1</a:t>
            </a:r>
            <a:r>
              <a:rPr lang="en-US" sz="2400"/>
              <a:t> mod Ø(n)          //d is </a:t>
            </a:r>
            <a:r>
              <a:rPr lang="en-US" sz="2400">
                <a:hlinkClick r:id="rId3" action="ppaction://hlinkpres?slideindex=1&amp;slidetitle="/>
              </a:rPr>
              <a:t>Inverse</a:t>
            </a:r>
            <a:r>
              <a:rPr lang="en-US" sz="2400"/>
              <a:t> of e modulo Ø(n)</a:t>
            </a:r>
          </a:p>
          <a:p>
            <a:r>
              <a:rPr lang="en-US" sz="2400"/>
              <a:t>Public_key         (e,n)     //To be announced publicly</a:t>
            </a:r>
          </a:p>
          <a:p>
            <a:r>
              <a:rPr lang="en-US" sz="2400"/>
              <a:t>Private_key          d        // To be kept secret</a:t>
            </a:r>
          </a:p>
          <a:p>
            <a:pPr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03F141-12DA-4B90-87B9-6A39DB419771}" type="datetime1">
              <a:rPr lang="en-US"/>
              <a:pPr>
                <a:defRPr/>
              </a:pPr>
              <a:t>3/17/22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V.madhu Viswanatham</a:t>
            </a:r>
          </a:p>
        </p:txBody>
      </p:sp>
      <p:sp>
        <p:nvSpPr>
          <p:cNvPr id="13318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DAC54-EDAB-42C2-95F2-451933779AED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590800" y="2286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0480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908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886200" y="4038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0386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1088</Words>
  <Application>Microsoft Macintosh PowerPoint</Application>
  <PresentationFormat>Widescreen</PresentationFormat>
  <Paragraphs>201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Symbol</vt:lpstr>
      <vt:lpstr>Tahoma</vt:lpstr>
      <vt:lpstr>Times New Roman</vt:lpstr>
      <vt:lpstr>Office Theme</vt:lpstr>
      <vt:lpstr>Asymmetric Key Cryptography (Public key cryptography)</vt:lpstr>
      <vt:lpstr>Symmetric-key cryptography based on sharing secrecy </vt:lpstr>
      <vt:lpstr>      Encryption with a Public Key System </vt:lpstr>
      <vt:lpstr>PowerPoint Presentation</vt:lpstr>
      <vt:lpstr>PowerPoint Presentation</vt:lpstr>
      <vt:lpstr>The Idea of Public Key Cryptography </vt:lpstr>
      <vt:lpstr>Symmetric Vs Asymmetric Key</vt:lpstr>
      <vt:lpstr>Applications of public_key cryptography</vt:lpstr>
      <vt:lpstr>RSA Key-Generation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Attacks on RSA</vt:lpstr>
      <vt:lpstr>Diffie-Hellman Key exchange Protocol</vt:lpstr>
      <vt:lpstr>PowerPoint Presentation</vt:lpstr>
      <vt:lpstr>PowerPoint Presentation</vt:lpstr>
      <vt:lpstr>Security of Diffie-Hellman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3</cp:revision>
  <dcterms:created xsi:type="dcterms:W3CDTF">2022-02-21T10:08:15Z</dcterms:created>
  <dcterms:modified xsi:type="dcterms:W3CDTF">2022-03-17T17:18:06Z</dcterms:modified>
</cp:coreProperties>
</file>