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2B9-C35E-4007-8CE8-5FFDCEB9A58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78B-3570-4505-A68B-BF85DCA56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21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2B9-C35E-4007-8CE8-5FFDCEB9A58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78B-3570-4505-A68B-BF85DCA56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82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2B9-C35E-4007-8CE8-5FFDCEB9A58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78B-3570-4505-A68B-BF85DCA56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8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2B9-C35E-4007-8CE8-5FFDCEB9A58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78B-3570-4505-A68B-BF85DCA56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52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2B9-C35E-4007-8CE8-5FFDCEB9A58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78B-3570-4505-A68B-BF85DCA56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63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2B9-C35E-4007-8CE8-5FFDCEB9A58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78B-3570-4505-A68B-BF85DCA56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7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2B9-C35E-4007-8CE8-5FFDCEB9A58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78B-3570-4505-A68B-BF85DCA56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2B9-C35E-4007-8CE8-5FFDCEB9A58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78B-3570-4505-A68B-BF85DCA56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4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2B9-C35E-4007-8CE8-5FFDCEB9A58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78B-3570-4505-A68B-BF85DCA56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5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2B9-C35E-4007-8CE8-5FFDCEB9A58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78B-3570-4505-A68B-BF85DCA56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81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2B9-C35E-4007-8CE8-5FFDCEB9A58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E78B-3570-4505-A68B-BF85DCA56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8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72B9-C35E-4007-8CE8-5FFDCEB9A58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E78B-3570-4505-A68B-BF85DCA56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1447800"/>
            <a:ext cx="6400800" cy="4191000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Inroduction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Elliptic Curve Cryptography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3076" name="Picture 4" descr="weierstr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625"/>
            <a:ext cx="2457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0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an inverse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mtClean="0"/>
              <a:t>      The inverse of a point (x,y) is (x,-y) where –y   is the additive inverse of y.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mtClean="0"/>
              <a:t>For example ,if p=13,the inverse of (4,2) is (4,11)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00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P≠ Q</a:t>
            </a:r>
          </a:p>
        </p:txBody>
      </p:sp>
      <p:pic>
        <p:nvPicPr>
          <p:cNvPr id="4" name="Picture 4" descr="ec2_1_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67189" y="2100263"/>
            <a:ext cx="3857625" cy="3524250"/>
          </a:xfrm>
          <a:solidFill>
            <a:schemeClr val="tx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9496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P=Q i.e R=P+P=2P</a:t>
            </a:r>
          </a:p>
        </p:txBody>
      </p:sp>
      <p:grpSp>
        <p:nvGrpSpPr>
          <p:cNvPr id="2" name="Group 2"/>
          <p:cNvGrpSpPr>
            <a:grpSpLocks noGrp="1"/>
          </p:cNvGrpSpPr>
          <p:nvPr/>
        </p:nvGrpSpPr>
        <p:grpSpPr bwMode="auto">
          <a:xfrm>
            <a:off x="1981200" y="1600201"/>
            <a:ext cx="8229600" cy="4525963"/>
            <a:chOff x="480" y="1056"/>
            <a:chExt cx="2346" cy="2562"/>
          </a:xfrm>
        </p:grpSpPr>
        <p:pic>
          <p:nvPicPr>
            <p:cNvPr id="28676" name="Picture 3" descr="ec2_1_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536"/>
              <a:ext cx="2346" cy="2082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7" name="Text Box 4"/>
            <p:cNvSpPr txBox="1">
              <a:spLocks noChangeArrowheads="1"/>
            </p:cNvSpPr>
            <p:nvPr/>
          </p:nvSpPr>
          <p:spPr bwMode="auto">
            <a:xfrm>
              <a:off x="864" y="1056"/>
              <a:ext cx="81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b="1" i="1">
                  <a:latin typeface="Arial" panose="020B0604020202020204" pitchFamily="34" charset="0"/>
                </a:rPr>
                <a:t>P+P = 2P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the points over the curve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sz="2400"/>
              <a:t>      elliptiCurve_points(P,a,b)                   //p is the modulus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/>
              <a:t>     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/>
              <a:t>         x=0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/>
              <a:t>         while(x&lt;P)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/>
              <a:t>          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/>
              <a:t>		  w </a:t>
            </a:r>
            <a:r>
              <a:rPr lang="en-US" sz="2400">
                <a:sym typeface="Wingdings" panose="05000000000000000000" pitchFamily="2" charset="2"/>
              </a:rPr>
              <a:t> </a:t>
            </a:r>
            <a:r>
              <a:rPr lang="en-US" sz="2400"/>
              <a:t>(x</a:t>
            </a:r>
            <a:r>
              <a:rPr lang="en-US" sz="2400" baseline="30000"/>
              <a:t>3</a:t>
            </a:r>
            <a:r>
              <a:rPr lang="en-US" sz="2400"/>
              <a:t> + ax +b) mod p                 // w is y</a:t>
            </a:r>
            <a:r>
              <a:rPr lang="en-US" sz="2400" baseline="30000"/>
              <a:t>2</a:t>
            </a:r>
            <a:endParaRPr lang="en-US" sz="2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 baseline="30000"/>
              <a:t>                   </a:t>
            </a:r>
            <a:r>
              <a:rPr lang="en-US" sz="2400"/>
              <a:t>   if (w is perfect square in Z</a:t>
            </a:r>
            <a:r>
              <a:rPr lang="en-US" sz="2400" baseline="-25000"/>
              <a:t>P</a:t>
            </a:r>
            <a:r>
              <a:rPr lang="en-US" sz="2400"/>
              <a:t>) output (x,√w)(x,- √w)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 baseline="30000"/>
              <a:t>                      </a:t>
            </a:r>
            <a:r>
              <a:rPr lang="en-US" sz="2400"/>
              <a:t> x=x+1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 baseline="30000"/>
              <a:t>              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 baseline="30000"/>
              <a:t>       } </a:t>
            </a:r>
          </a:p>
        </p:txBody>
      </p:sp>
    </p:spTree>
    <p:extLst>
      <p:ext uri="{BB962C8B-B14F-4D97-AF65-F5344CB8AC3E}">
        <p14:creationId xmlns:p14="http://schemas.microsoft.com/office/powerpoint/2010/main" val="19584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Define an elliptic curve E</a:t>
            </a:r>
            <a:r>
              <a:rPr lang="en-US" sz="2400" baseline="-25000" dirty="0"/>
              <a:t>13</a:t>
            </a:r>
            <a:r>
              <a:rPr lang="en-US" sz="2400" dirty="0"/>
              <a:t>(1,1).points on the curve can be found as shown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2451100"/>
          <a:ext cx="2209800" cy="440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143000"/>
              </a:tblGrid>
              <a:tr h="48965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</a:tr>
              <a:tr h="4896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(0,1)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(0,12)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4896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(1,4)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(1,9)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4896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(4,2)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(4,11)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4896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(5,1)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(5,12)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4896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(7,0)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(7,0)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4896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(8,1)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(8,12)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4896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(10,6)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(10,7)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4896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(11,2)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(11,11)</a:t>
                      </a:r>
                      <a:endParaRPr lang="en-US" sz="1800" dirty="0"/>
                    </a:p>
                  </a:txBody>
                  <a:tcPr marT="45727" marB="4572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Adding Two points</a:t>
            </a:r>
            <a:r>
              <a:rPr lang="en-US" smtClean="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/>
              <a:t>Let us add two points in the prevoius example,R=P+Q where P=(4,2) and Q=  (10,6)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/>
              <a:t>a. </a:t>
            </a:r>
            <a:r>
              <a:rPr lang="en-US" sz="2400">
                <a:sym typeface="Symbol" panose="05050102010706020507" pitchFamily="18" charset="2"/>
              </a:rPr>
              <a:t>=(6-2) × (10-4)</a:t>
            </a:r>
            <a:r>
              <a:rPr lang="en-US" sz="2400" baseline="30000">
                <a:sym typeface="Symbol" panose="05050102010706020507" pitchFamily="18" charset="2"/>
              </a:rPr>
              <a:t>-1</a:t>
            </a:r>
            <a:r>
              <a:rPr lang="en-US" sz="2400">
                <a:sym typeface="Symbol" panose="05050102010706020507" pitchFamily="18" charset="2"/>
              </a:rPr>
              <a:t> mod 13=4 × 6</a:t>
            </a:r>
            <a:r>
              <a:rPr lang="en-US" sz="2400" baseline="30000">
                <a:sym typeface="Symbol" panose="05050102010706020507" pitchFamily="18" charset="2"/>
              </a:rPr>
              <a:t>-1</a:t>
            </a:r>
            <a:r>
              <a:rPr lang="en-US" sz="2400">
                <a:sym typeface="Symbol" panose="05050102010706020507" pitchFamily="18" charset="2"/>
              </a:rPr>
              <a:t>  mod 13=5 mod 13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>
                <a:sym typeface="Symbol" panose="05050102010706020507" pitchFamily="18" charset="2"/>
              </a:rPr>
              <a:t>b. x=11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>
                <a:sym typeface="Symbol" panose="05050102010706020507" pitchFamily="18" charset="2"/>
              </a:rPr>
              <a:t>c. y=2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sz="2400">
                <a:sym typeface="Symbol" panose="05050102010706020507" pitchFamily="18" charset="2"/>
              </a:rPr>
              <a:t>R=(11,2) which is a point on the curve</a:t>
            </a:r>
            <a:endParaRPr lang="en-US" sz="2400"/>
          </a:p>
          <a:p>
            <a:pPr eaLnBrk="1" hangingPunct="1">
              <a:buFont typeface="Arial" panose="020B0604020202020204" pitchFamily="34" charset="0"/>
              <a:buNone/>
            </a:pPr>
            <a:endParaRPr 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67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Multiplying a point by a constant</a:t>
            </a:r>
            <a:r>
              <a:rPr lang="en-US" sz="2400">
                <a:sym typeface="Wingdings" panose="05000000000000000000" pitchFamily="2" charset="2"/>
              </a:rPr>
              <a:t>:(Scalar Multiplication)</a:t>
            </a:r>
            <a:endParaRPr lang="en-US" sz="2400"/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Scalar multiplication</a:t>
            </a:r>
            <a:r>
              <a:rPr lang="en-US" smtClean="0"/>
              <a:t> is repeated group addition:</a:t>
            </a:r>
          </a:p>
          <a:p>
            <a:pPr algn="ctr" eaLnBrk="1" hangingPunct="1">
              <a:buFontTx/>
              <a:buNone/>
            </a:pPr>
            <a:r>
              <a:rPr lang="en-US" i="1" smtClean="0"/>
              <a:t>cP</a:t>
            </a:r>
            <a:r>
              <a:rPr lang="en-US" smtClean="0"/>
              <a:t> = </a:t>
            </a:r>
            <a:r>
              <a:rPr lang="en-US" i="1" smtClean="0"/>
              <a:t>P</a:t>
            </a:r>
            <a:r>
              <a:rPr lang="en-US" smtClean="0"/>
              <a:t> + ··· + </a:t>
            </a:r>
            <a:r>
              <a:rPr lang="en-US" i="1" smtClean="0"/>
              <a:t>P</a:t>
            </a:r>
            <a:r>
              <a:rPr lang="en-US" smtClean="0"/>
              <a:t>  (</a:t>
            </a:r>
            <a:r>
              <a:rPr lang="en-US" i="1" smtClean="0"/>
              <a:t>c</a:t>
            </a:r>
            <a:r>
              <a:rPr lang="en-US" smtClean="0"/>
              <a:t> times)</a:t>
            </a:r>
          </a:p>
          <a:p>
            <a:pPr eaLnBrk="1" hangingPunct="1">
              <a:buFontTx/>
              <a:buNone/>
            </a:pPr>
            <a:r>
              <a:rPr lang="en-US" smtClean="0"/>
              <a:t>	where </a:t>
            </a:r>
            <a:r>
              <a:rPr lang="en-US" i="1" smtClean="0"/>
              <a:t>c</a:t>
            </a:r>
            <a:r>
              <a:rPr lang="en-US" smtClean="0"/>
              <a:t> is an integer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11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Generic Procedures of ECC</a:t>
            </a:r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686800" cy="4525963"/>
          </a:xfrm>
        </p:spPr>
        <p:txBody>
          <a:bodyPr/>
          <a:lstStyle/>
          <a:p>
            <a:pPr eaLnBrk="1" hangingPunct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Both parties agree to some publicly-known data items</a:t>
            </a:r>
          </a:p>
          <a:p>
            <a:pPr lvl="1" eaLnBrk="1" hangingPunct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 equation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values of </a:t>
            </a:r>
            <a:r>
              <a:rPr 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prime, </a:t>
            </a:r>
            <a:r>
              <a:rPr 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elliptic group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computed from the elliptic curve equation</a:t>
            </a:r>
          </a:p>
          <a:p>
            <a:pPr lvl="1" eaLnBrk="1" hangingPunct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base point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B, taken from the elliptic group</a:t>
            </a:r>
          </a:p>
          <a:p>
            <a:pPr lvl="2" eaLnBrk="1" hangingPunct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generator used in current cryptosystems</a:t>
            </a:r>
          </a:p>
          <a:p>
            <a:pPr eaLnBrk="1" hangingPunct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Each user generates their public/private key pair</a:t>
            </a:r>
          </a:p>
          <a:p>
            <a:pPr lvl="1" eaLnBrk="1" hangingPunct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 = an integer, x, selected from the interval [1, p-1]</a:t>
            </a:r>
          </a:p>
          <a:p>
            <a:pPr lvl="1" eaLnBrk="1" hangingPunct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= product, Q, of private key and base point </a:t>
            </a:r>
          </a:p>
          <a:p>
            <a:pPr lvl="2" eaLnBrk="1" hangingPunct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(Q = x*B)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50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Elliptic Curve Cryptosystem Analog to El </a:t>
            </a:r>
            <a:r>
              <a:rPr lang="en-US" b="1" dirty="0" err="1" smtClean="0">
                <a:solidFill>
                  <a:schemeClr val="accent2"/>
                </a:solidFill>
              </a:rPr>
              <a:t>Gamal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Suppose </a:t>
            </a:r>
            <a:r>
              <a:rPr lang="en-US" dirty="0">
                <a:solidFill>
                  <a:srgbClr val="FF3300"/>
                </a:solidFill>
              </a:rPr>
              <a:t>Alice </a:t>
            </a:r>
            <a:r>
              <a:rPr lang="en-US" dirty="0"/>
              <a:t>wants to send to </a:t>
            </a:r>
            <a:r>
              <a:rPr lang="en-US" dirty="0">
                <a:solidFill>
                  <a:srgbClr val="FF3300"/>
                </a:solidFill>
              </a:rPr>
              <a:t>Bob</a:t>
            </a:r>
            <a:r>
              <a:rPr lang="en-US" dirty="0"/>
              <a:t> an encrypted message.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Generating Public and Private keys.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200" dirty="0"/>
              <a:t>        Bob chooses E(</a:t>
            </a:r>
            <a:r>
              <a:rPr lang="en-US" sz="2200" dirty="0" err="1"/>
              <a:t>a,b</a:t>
            </a:r>
            <a:r>
              <a:rPr lang="en-US" sz="2200" dirty="0"/>
              <a:t>) with an elliptic curve over GF(p)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200" dirty="0"/>
              <a:t>       Bob chooses a point on the curve,e</a:t>
            </a:r>
            <a:r>
              <a:rPr lang="en-US" sz="2200" baseline="-25000" dirty="0"/>
              <a:t>1</a:t>
            </a:r>
            <a:r>
              <a:rPr lang="en-US" sz="2200" dirty="0"/>
              <a:t>(x</a:t>
            </a:r>
            <a:r>
              <a:rPr lang="en-US" sz="2200" baseline="-25000" dirty="0"/>
              <a:t>1</a:t>
            </a:r>
            <a:r>
              <a:rPr lang="en-US" sz="2200" dirty="0"/>
              <a:t>, y</a:t>
            </a:r>
            <a:r>
              <a:rPr lang="en-US" sz="2200" baseline="-25000" dirty="0"/>
              <a:t>1</a:t>
            </a:r>
            <a:r>
              <a:rPr lang="en-US" sz="2200" dirty="0"/>
              <a:t>)</a:t>
            </a:r>
            <a:endParaRPr lang="en-US" sz="2200" baseline="-25000" dirty="0"/>
          </a:p>
          <a:p>
            <a:pPr>
              <a:buFont typeface="Wingdings" pitchFamily="2" charset="2"/>
              <a:buChar char="§"/>
              <a:defRPr/>
            </a:pPr>
            <a:r>
              <a:rPr lang="en-US" sz="2200" baseline="-25000" dirty="0"/>
              <a:t>         </a:t>
            </a:r>
            <a:r>
              <a:rPr lang="en-US" sz="2200" dirty="0"/>
              <a:t> Bob chooses an integer d.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200" dirty="0"/>
              <a:t>       Bob calculates e</a:t>
            </a:r>
            <a:r>
              <a:rPr lang="en-US" sz="2200" baseline="-25000" dirty="0"/>
              <a:t>2</a:t>
            </a:r>
            <a:r>
              <a:rPr lang="en-US" sz="2200" dirty="0"/>
              <a:t>(x2,y2)=d × e1(x1,y1)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200" dirty="0"/>
              <a:t>       public key={E(</a:t>
            </a:r>
            <a:r>
              <a:rPr lang="en-US" sz="2200" dirty="0" err="1"/>
              <a:t>a,b</a:t>
            </a:r>
            <a:r>
              <a:rPr lang="en-US" sz="2200" dirty="0"/>
              <a:t>),e1(x1,y1),e2(x2,y2)}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2200" dirty="0"/>
              <a:t>       </a:t>
            </a:r>
            <a:r>
              <a:rPr lang="en-US" sz="2200" dirty="0" err="1"/>
              <a:t>privte</a:t>
            </a:r>
            <a:r>
              <a:rPr lang="en-US" sz="2200" dirty="0"/>
              <a:t> key=d</a:t>
            </a:r>
          </a:p>
          <a:p>
            <a:pPr>
              <a:buNone/>
              <a:defRPr/>
            </a:pPr>
            <a:r>
              <a:rPr lang="en-US" sz="2200" dirty="0"/>
              <a:t>             </a:t>
            </a:r>
          </a:p>
          <a:p>
            <a:pPr lvl="1">
              <a:defRPr/>
            </a:pPr>
            <a:r>
              <a:rPr lang="en-US" dirty="0"/>
              <a:t>Alice takes plaintext message, M, and encodes it onto a point, P from the elliptic group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1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Elliptic Curve Cryptosystem Analog to El </a:t>
            </a:r>
            <a:r>
              <a:rPr lang="en-US" b="1" dirty="0" err="1" smtClean="0">
                <a:solidFill>
                  <a:schemeClr val="accent2"/>
                </a:solidFill>
              </a:rPr>
              <a:t>Gamal</a:t>
            </a:r>
            <a:endParaRPr lang="en-US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To Encrypt</a:t>
            </a:r>
          </a:p>
          <a:p>
            <a:pPr lvl="1" eaLnBrk="1" hangingPunct="1"/>
            <a:r>
              <a:rPr lang="en-US"/>
              <a:t>Alice chooses another random integer, k from the interval [1, p-1]</a:t>
            </a:r>
          </a:p>
          <a:p>
            <a:pPr lvl="1" eaLnBrk="1" hangingPunct="1"/>
            <a:r>
              <a:rPr lang="en-US"/>
              <a:t>The ciphertext is a pair of points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b="1">
                <a:solidFill>
                  <a:srgbClr val="C00000"/>
                </a:solidFill>
              </a:rPr>
              <a:t>C1=r×e1              C2= P+r×e2 </a:t>
            </a:r>
            <a:r>
              <a:rPr lang="en-US"/>
              <a:t> </a:t>
            </a:r>
          </a:p>
          <a:p>
            <a:pPr lvl="1" eaLnBrk="1" hangingPunct="1"/>
            <a:r>
              <a:rPr lang="en-US"/>
              <a:t>To decrypt, </a:t>
            </a:r>
          </a:p>
          <a:p>
            <a:pPr lvl="1" eaLnBrk="1" hangingPunct="1"/>
            <a:r>
              <a:rPr lang="en-US"/>
              <a:t>Bob computes plaintext  with his private key, d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b="1">
                <a:solidFill>
                  <a:srgbClr val="FF3300"/>
                </a:solidFill>
              </a:rPr>
              <a:t> P=C2 – (d </a:t>
            </a:r>
            <a:r>
              <a:rPr lang="en-US" b="1">
                <a:solidFill>
                  <a:srgbClr val="C00000"/>
                </a:solidFill>
              </a:rPr>
              <a:t>× C1)  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b="1">
                <a:solidFill>
                  <a:srgbClr val="7030A0"/>
                </a:solidFill>
              </a:rPr>
              <a:t>The minus sign here means adding with the inverse</a:t>
            </a:r>
          </a:p>
        </p:txBody>
      </p:sp>
    </p:spTree>
    <p:extLst>
      <p:ext uri="{BB962C8B-B14F-4D97-AF65-F5344CB8AC3E}">
        <p14:creationId xmlns:p14="http://schemas.microsoft.com/office/powerpoint/2010/main" val="36921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000" dirty="0"/>
              <a:t>ECC was introduced by Victor Miller and Neal </a:t>
            </a:r>
            <a:r>
              <a:rPr lang="en-US" sz="2000" dirty="0" err="1"/>
              <a:t>Koblitz</a:t>
            </a:r>
            <a:r>
              <a:rPr lang="en-US" sz="2000" dirty="0"/>
              <a:t> in 1985 </a:t>
            </a:r>
          </a:p>
          <a:p>
            <a:pPr algn="just" eaLnBrk="1" hangingPunct="1"/>
            <a:r>
              <a:rPr lang="en-US" sz="2000" dirty="0"/>
              <a:t>ECC provides same level of security with smaller key sizes.</a:t>
            </a:r>
          </a:p>
          <a:p>
            <a:pPr algn="just" eaLnBrk="1" hangingPunct="1"/>
            <a:r>
              <a:rPr lang="en-US" sz="2000" dirty="0"/>
              <a:t>A 256 bit ECC public key provides comparable security to a 3072 bit RSA public key. The primary advantage of using ECC based cryptography is reduced key size hence speed</a:t>
            </a:r>
            <a:r>
              <a:rPr lang="en-US" dirty="0" smtClean="0"/>
              <a:t>.</a:t>
            </a:r>
          </a:p>
          <a:p>
            <a:pPr algn="just" eaLnBrk="1" hangingPunct="1"/>
            <a:r>
              <a:rPr lang="en-US" sz="2000" dirty="0"/>
              <a:t>Elliptic curves have nothing to do with ellipses. Ellipses are formed by quadratic curves.(x</a:t>
            </a:r>
            <a:r>
              <a:rPr lang="en-US" sz="2000" baseline="30000" dirty="0"/>
              <a:t>2</a:t>
            </a:r>
            <a:r>
              <a:rPr lang="en-US" sz="2000" dirty="0"/>
              <a:t> ).Elliptic curves are always cubic (x</a:t>
            </a:r>
            <a:r>
              <a:rPr lang="en-US" sz="2000" baseline="30000" dirty="0"/>
              <a:t>3</a:t>
            </a:r>
            <a:r>
              <a:rPr lang="en-US" sz="2000" dirty="0"/>
              <a:t> )</a:t>
            </a:r>
          </a:p>
          <a:p>
            <a:pPr algn="just" eaLnBrk="1" hangingPunct="1"/>
            <a:r>
              <a:rPr lang="en-US" sz="2000" dirty="0"/>
              <a:t>Block chain implementations such as </a:t>
            </a:r>
            <a:r>
              <a:rPr lang="en-US" sz="2000" dirty="0" err="1"/>
              <a:t>Bitcoin</a:t>
            </a:r>
            <a:r>
              <a:rPr lang="en-US" sz="2000" dirty="0"/>
              <a:t> or </a:t>
            </a:r>
            <a:r>
              <a:rPr lang="en-US" sz="2000" dirty="0" err="1"/>
              <a:t>Ethereum</a:t>
            </a:r>
            <a:r>
              <a:rPr lang="en-US" sz="2000" dirty="0"/>
              <a:t> uses the Elliptic curves to generate public and private keys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3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Bob selects E</a:t>
            </a:r>
            <a:r>
              <a:rPr lang="en-US" sz="2000" baseline="-25000"/>
              <a:t>67</a:t>
            </a:r>
            <a:r>
              <a:rPr lang="en-US" sz="2000"/>
              <a:t>(2,3) as elliptic curve over GF(P)</a:t>
            </a:r>
          </a:p>
          <a:p>
            <a:pPr eaLnBrk="1" hangingPunct="1"/>
            <a:r>
              <a:rPr lang="en-US" sz="2000"/>
              <a:t>Bob selects e1=(2,22) and d=4.</a:t>
            </a:r>
          </a:p>
          <a:p>
            <a:pPr eaLnBrk="1" hangingPunct="1"/>
            <a:r>
              <a:rPr lang="en-US" sz="2000"/>
              <a:t>Bob calculates e2=(13,45), where e2=d × e1.</a:t>
            </a:r>
          </a:p>
          <a:p>
            <a:pPr eaLnBrk="1" hangingPunct="1"/>
            <a:r>
              <a:rPr lang="en-US" sz="2000"/>
              <a:t>Bob publicly announces the tuple( E,e1,e2)</a:t>
            </a:r>
          </a:p>
          <a:p>
            <a:pPr eaLnBrk="1" hangingPunct="1"/>
            <a:r>
              <a:rPr lang="en-US" sz="2000"/>
              <a:t>Alice wants to send the plaintext P=(24,26) to Bob. Alice selects r=2.</a:t>
            </a:r>
          </a:p>
          <a:p>
            <a:pPr eaLnBrk="1" hangingPunct="1"/>
            <a:r>
              <a:rPr lang="en-US" sz="2000"/>
              <a:t>Alice finds the point C1=(35,1),where C1 = r × e1.</a:t>
            </a:r>
          </a:p>
          <a:p>
            <a:pPr eaLnBrk="1" hangingPunct="1"/>
            <a:r>
              <a:rPr lang="en-US" sz="2000"/>
              <a:t>Alice finds the point C2=(21,44),where c2=P + r × e2.</a:t>
            </a:r>
          </a:p>
          <a:p>
            <a:pPr eaLnBrk="1" hangingPunct="1"/>
            <a:r>
              <a:rPr lang="en-US" sz="2000"/>
              <a:t>Bob receives C1 and C2.He uses 2 × C1(35,1) to get (23,25)</a:t>
            </a:r>
          </a:p>
          <a:p>
            <a:pPr eaLnBrk="1" hangingPunct="1"/>
            <a:r>
              <a:rPr lang="en-US" sz="2000"/>
              <a:t>Bob inverts the point (23,25) to get the point (23,42)</a:t>
            </a:r>
          </a:p>
          <a:p>
            <a:pPr eaLnBrk="1" hangingPunct="1"/>
            <a:r>
              <a:rPr lang="en-US" sz="2000"/>
              <a:t>Bob adds (23,42) with C2=(21,44) to get the original plaintext P=(24,26).</a:t>
            </a:r>
          </a:p>
        </p:txBody>
      </p:sp>
    </p:spTree>
    <p:extLst>
      <p:ext uri="{BB962C8B-B14F-4D97-AF65-F5344CB8AC3E}">
        <p14:creationId xmlns:p14="http://schemas.microsoft.com/office/powerpoint/2010/main" val="29844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Analogy with Multiplicative Groups</a:t>
            </a:r>
            <a:endParaRPr lang="en-US" smtClean="0"/>
          </a:p>
        </p:txBody>
      </p:sp>
      <p:graphicFrame>
        <p:nvGraphicFramePr>
          <p:cNvPr id="38915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2446339" y="1852613"/>
          <a:ext cx="7299325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299960" imgH="4020312" progId="Word.Document.8">
                  <p:embed/>
                </p:oleObj>
              </mc:Choice>
              <mc:Fallback>
                <p:oleObj name="Document" r:id="rId3" imgW="7299960" imgH="40203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9" y="1852613"/>
                        <a:ext cx="7299325" cy="401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2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Security of ECC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B0F0"/>
                </a:solidFill>
              </a:rPr>
              <a:t>The security of ECC depends on the difficulty of  solving the </a:t>
            </a:r>
            <a:r>
              <a:rPr lang="en-US" b="1" smtClean="0">
                <a:solidFill>
                  <a:srgbClr val="C00000"/>
                </a:solidFill>
              </a:rPr>
              <a:t>elliptic curve logarithm problem.</a:t>
            </a:r>
          </a:p>
        </p:txBody>
      </p:sp>
    </p:spTree>
    <p:extLst>
      <p:ext uri="{BB962C8B-B14F-4D97-AF65-F5344CB8AC3E}">
        <p14:creationId xmlns:p14="http://schemas.microsoft.com/office/powerpoint/2010/main" val="8765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						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57400" y="1676401"/>
          <a:ext cx="5334000" cy="4206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1778000"/>
                <a:gridCol w="1778000"/>
              </a:tblGrid>
              <a:tr h="640177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parameters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Elliptic curve key length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RSA key length</a:t>
                      </a:r>
                      <a:endParaRPr lang="en-IN" sz="1800" dirty="0"/>
                    </a:p>
                  </a:txBody>
                  <a:tcPr marT="45727" marB="45727"/>
                </a:tc>
              </a:tr>
              <a:tr h="36581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secp192kl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192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1536</a:t>
                      </a:r>
                      <a:endParaRPr lang="en-IN" sz="1800" dirty="0"/>
                    </a:p>
                  </a:txBody>
                  <a:tcPr marT="45727" marB="45727"/>
                </a:tc>
              </a:tr>
              <a:tr h="640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secp224kl</a:t>
                      </a:r>
                    </a:p>
                    <a:p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224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2048</a:t>
                      </a:r>
                      <a:endParaRPr lang="en-IN" sz="1800" dirty="0"/>
                    </a:p>
                  </a:txBody>
                  <a:tcPr marT="45727" marB="45727"/>
                </a:tc>
              </a:tr>
              <a:tr h="640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secp256kl</a:t>
                      </a:r>
                    </a:p>
                    <a:p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256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3072</a:t>
                      </a:r>
                      <a:endParaRPr lang="en-IN" sz="1800" dirty="0"/>
                    </a:p>
                  </a:txBody>
                  <a:tcPr marT="45727" marB="45727"/>
                </a:tc>
              </a:tr>
              <a:tr h="640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secp384kl</a:t>
                      </a:r>
                    </a:p>
                    <a:p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384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7680</a:t>
                      </a:r>
                      <a:endParaRPr lang="en-IN" sz="1800" dirty="0"/>
                    </a:p>
                  </a:txBody>
                  <a:tcPr marT="45727" marB="45727"/>
                </a:tc>
              </a:tr>
              <a:tr h="640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secp512kl</a:t>
                      </a:r>
                    </a:p>
                    <a:p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512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15360</a:t>
                      </a:r>
                      <a:endParaRPr lang="en-IN" sz="1800" dirty="0"/>
                    </a:p>
                  </a:txBody>
                  <a:tcPr marT="45727" marB="45727"/>
                </a:tc>
              </a:tr>
              <a:tr h="640177">
                <a:tc gridSpan="3">
                  <a:txBody>
                    <a:bodyPr/>
                    <a:lstStyle/>
                    <a:p>
                      <a:r>
                        <a:rPr lang="en-IN" sz="1800" dirty="0" err="1" smtClean="0"/>
                        <a:t>Bitcoin</a:t>
                      </a:r>
                      <a:r>
                        <a:rPr lang="en-IN" sz="1800" dirty="0" smtClean="0"/>
                        <a:t> and </a:t>
                      </a:r>
                      <a:r>
                        <a:rPr lang="en-IN" sz="1800" dirty="0" err="1" smtClean="0"/>
                        <a:t>ethereum</a:t>
                      </a:r>
                      <a:r>
                        <a:rPr lang="en-IN" sz="1800" dirty="0" smtClean="0"/>
                        <a:t> both uses same secp256kl elliptic curve domain parameters</a:t>
                      </a:r>
                      <a:endParaRPr lang="en-IN" sz="18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Standards for efficient cryptography group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2000" dirty="0"/>
              <a:t>The Standards for Efficient Cryptography Group (SECG) is an international consortium to develop commercial standards for efficient and interoperable cryptography based on elliptic curve cryptography</a:t>
            </a:r>
          </a:p>
          <a:p>
            <a:pPr>
              <a:defRPr/>
            </a:pPr>
            <a:r>
              <a:rPr lang="en-IN" sz="2000" dirty="0"/>
              <a:t>The SECG has published a document with a recommended set of  Elliptic curve domain parameters referred by the letters </a:t>
            </a:r>
            <a:r>
              <a:rPr lang="en-IN" sz="2000" dirty="0" err="1"/>
              <a:t>p,a,b,G,n,h</a:t>
            </a:r>
            <a:r>
              <a:rPr lang="en-IN" sz="2000" dirty="0"/>
              <a:t>. This data set {  </a:t>
            </a:r>
            <a:r>
              <a:rPr lang="en-IN" sz="2000" dirty="0" err="1"/>
              <a:t>p,a,b,G,n,h</a:t>
            </a:r>
            <a:r>
              <a:rPr lang="en-IN" sz="2000" dirty="0"/>
              <a:t>} collectively referred to as Elliptic curve domain parameters.</a:t>
            </a:r>
          </a:p>
          <a:p>
            <a:pPr marL="0" indent="0">
              <a:buNone/>
              <a:defRPr/>
            </a:pPr>
            <a:endParaRPr lang="en-IN" sz="2000" dirty="0"/>
          </a:p>
          <a:p>
            <a:pPr>
              <a:defRPr/>
            </a:pPr>
            <a:r>
              <a:rPr lang="en-IN" sz="2000" dirty="0"/>
              <a:t>These parameters have been given nick names to enable them to be easily identified. For example secp256 kl </a:t>
            </a:r>
            <a:r>
              <a:rPr lang="en-IN" sz="2000" b="1" i="1" dirty="0"/>
              <a:t>set of elliptic curve parameters 256 key </a:t>
            </a:r>
            <a:r>
              <a:rPr lang="en-IN" sz="2000" b="1" i="1" dirty="0" err="1"/>
              <a:t>key</a:t>
            </a:r>
            <a:r>
              <a:rPr lang="en-IN" sz="2000" b="1" i="1" dirty="0"/>
              <a:t> length</a:t>
            </a:r>
          </a:p>
        </p:txBody>
      </p:sp>
    </p:spTree>
    <p:extLst>
      <p:ext uri="{BB962C8B-B14F-4D97-AF65-F5344CB8AC3E}">
        <p14:creationId xmlns:p14="http://schemas.microsoft.com/office/powerpoint/2010/main" val="28096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i="1" smtClean="0"/>
              <a:t>elliptic curve</a:t>
            </a:r>
            <a:r>
              <a:rPr lang="en-US" smtClean="0"/>
              <a:t> is the set of solutions (</a:t>
            </a:r>
            <a:r>
              <a:rPr lang="en-US" i="1" smtClean="0"/>
              <a:t>x</a:t>
            </a:r>
            <a:r>
              <a:rPr lang="en-US" smtClean="0"/>
              <a:t>, </a:t>
            </a:r>
            <a:r>
              <a:rPr lang="en-US" i="1" smtClean="0"/>
              <a:t>y</a:t>
            </a:r>
            <a:r>
              <a:rPr lang="en-US" smtClean="0"/>
              <a:t>) to an equation of the form</a:t>
            </a:r>
          </a:p>
          <a:p>
            <a:pPr algn="ctr" eaLnBrk="1" hangingPunct="1">
              <a:buFontTx/>
              <a:buNone/>
            </a:pPr>
            <a:r>
              <a:rPr lang="en-US" i="1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= </a:t>
            </a:r>
            <a:r>
              <a:rPr lang="en-US" i="1" smtClean="0"/>
              <a:t>x</a:t>
            </a:r>
            <a:r>
              <a:rPr lang="en-US" baseline="30000" smtClean="0"/>
              <a:t>3</a:t>
            </a:r>
            <a:r>
              <a:rPr lang="en-US" smtClean="0"/>
              <a:t> + </a:t>
            </a:r>
            <a:r>
              <a:rPr lang="en-US" i="1" smtClean="0"/>
              <a:t>ax</a:t>
            </a:r>
            <a:r>
              <a:rPr lang="en-US" smtClean="0"/>
              <a:t> + </a:t>
            </a:r>
            <a:r>
              <a:rPr lang="en-US" i="1" smtClean="0"/>
              <a:t>b</a:t>
            </a:r>
          </a:p>
          <a:p>
            <a:pPr eaLnBrk="1" hangingPunct="1"/>
            <a:r>
              <a:rPr lang="en-US" smtClean="0"/>
              <a:t>If 4</a:t>
            </a:r>
            <a:r>
              <a:rPr lang="en-US" i="1" smtClean="0"/>
              <a:t>a</a:t>
            </a:r>
            <a:r>
              <a:rPr lang="en-US" baseline="30000" smtClean="0"/>
              <a:t>3</a:t>
            </a:r>
            <a:r>
              <a:rPr lang="en-US" smtClean="0"/>
              <a:t> + 27</a:t>
            </a:r>
            <a:r>
              <a:rPr lang="en-US" i="1" smtClean="0"/>
              <a:t>b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</a:t>
            </a:r>
            <a:r>
              <a:rPr lang="en-US" smtClean="0"/>
              <a:t> 0-------Nonsingular elliptic curve</a:t>
            </a:r>
          </a:p>
          <a:p>
            <a:pPr eaLnBrk="1" hangingPunct="1"/>
            <a:r>
              <a:rPr lang="en-US" smtClean="0"/>
              <a:t>Singular elliptic curve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6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N" sz="2400" dirty="0"/>
              <a:t>ECC parameters::</a:t>
            </a:r>
          </a:p>
          <a:p>
            <a:pPr>
              <a:defRPr/>
            </a:pPr>
            <a:r>
              <a:rPr lang="en-IN" sz="2400" dirty="0"/>
              <a:t>P--Prime specifying the field </a:t>
            </a:r>
            <a:r>
              <a:rPr lang="en-IN" sz="2400" i="1" dirty="0"/>
              <a:t>GF(p)</a:t>
            </a:r>
            <a:r>
              <a:rPr lang="en-IN" sz="2400" dirty="0"/>
              <a:t>.  Galois field(p)</a:t>
            </a:r>
          </a:p>
          <a:p>
            <a:pPr marL="342900" lvl="1" indent="-342900">
              <a:spcBef>
                <a:spcPts val="750"/>
              </a:spcBef>
              <a:defRPr/>
            </a:pPr>
            <a:r>
              <a:rPr lang="en-IN" dirty="0"/>
              <a:t>a,b--</a:t>
            </a:r>
            <a:r>
              <a:rPr lang="en-US" dirty="0">
                <a:latin typeface="Arial" panose="020B0604020202020204" pitchFamily="34" charset="0"/>
              </a:rPr>
              <a:t>The two coefficients of the </a:t>
            </a:r>
            <a:r>
              <a:rPr lang="en-US" dirty="0" err="1">
                <a:latin typeface="Arial" panose="020B0604020202020204" pitchFamily="34" charset="0"/>
              </a:rPr>
              <a:t>Weierstrass</a:t>
            </a:r>
            <a:r>
              <a:rPr lang="en-US" dirty="0">
                <a:latin typeface="Arial" panose="020B0604020202020204" pitchFamily="34" charset="0"/>
              </a:rPr>
              <a:t> equation </a:t>
            </a:r>
            <a:r>
              <a:rPr lang="en-US" i="1" dirty="0">
                <a:latin typeface="Arial" panose="020B0604020202020204" pitchFamily="34" charset="0"/>
              </a:rPr>
              <a:t>y^2 = x^3 + ax + b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IN" sz="2400" dirty="0"/>
              <a:t>G- - Base point </a:t>
            </a:r>
            <a:r>
              <a:rPr lang="en-IN" sz="2400" i="1" dirty="0"/>
              <a:t>g</a:t>
            </a:r>
            <a:r>
              <a:rPr lang="en-IN" sz="2400" dirty="0"/>
              <a:t>. </a:t>
            </a:r>
          </a:p>
          <a:p>
            <a:pPr>
              <a:defRPr/>
            </a:pPr>
            <a:r>
              <a:rPr lang="en-IN" sz="2400" dirty="0"/>
              <a:t>n--Order of </a:t>
            </a:r>
            <a:r>
              <a:rPr lang="en-IN" sz="2400" i="1" dirty="0"/>
              <a:t>g</a:t>
            </a:r>
          </a:p>
          <a:p>
            <a:pPr>
              <a:defRPr/>
            </a:pPr>
            <a:r>
              <a:rPr lang="en-IN" sz="2400" dirty="0"/>
              <a:t>Q--The point representing the public key </a:t>
            </a:r>
            <a:r>
              <a:rPr lang="en-IN" sz="2400" i="1" dirty="0"/>
              <a:t>Q = </a:t>
            </a:r>
            <a:r>
              <a:rPr lang="en-IN" sz="2400" i="1" dirty="0" err="1"/>
              <a:t>dG</a:t>
            </a:r>
            <a:r>
              <a:rPr lang="en-IN" sz="2400" dirty="0"/>
              <a:t>. </a:t>
            </a:r>
          </a:p>
          <a:p>
            <a:pPr>
              <a:defRPr/>
            </a:pPr>
            <a:r>
              <a:rPr lang="en-IN" sz="2400" dirty="0"/>
              <a:t>d--The private key </a:t>
            </a:r>
            <a:r>
              <a:rPr lang="en-IN" sz="2400" i="1" dirty="0"/>
              <a:t>d</a:t>
            </a:r>
          </a:p>
          <a:p>
            <a:pPr>
              <a:defRPr/>
            </a:pPr>
            <a:r>
              <a:rPr lang="en-IN" sz="2400" i="1" dirty="0"/>
              <a:t>h– hash function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13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5"/>
          <p:cNvGrpSpPr>
            <a:grpSpLocks noGrp="1"/>
          </p:cNvGrpSpPr>
          <p:nvPr/>
        </p:nvGrpSpPr>
        <p:grpSpPr bwMode="auto">
          <a:xfrm>
            <a:off x="1981200" y="1600200"/>
            <a:ext cx="8229600" cy="4876800"/>
            <a:chOff x="528" y="2448"/>
            <a:chExt cx="4800" cy="1248"/>
          </a:xfrm>
        </p:grpSpPr>
        <p:pic>
          <p:nvPicPr>
            <p:cNvPr id="20485" name="Picture 6" descr="EllipticCurves"/>
            <p:cNvPicPr>
              <a:picLocks noChangeAspect="1" noChangeArrowheads="1"/>
            </p:cNvPicPr>
            <p:nvPr/>
          </p:nvPicPr>
          <p:blipFill>
            <a:blip r:embed="rId2">
              <a:lum bright="-12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679"/>
              <a:ext cx="4800" cy="101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6" name="Text Box 7"/>
            <p:cNvSpPr txBox="1">
              <a:spLocks noChangeArrowheads="1"/>
            </p:cNvSpPr>
            <p:nvPr/>
          </p:nvSpPr>
          <p:spPr bwMode="auto">
            <a:xfrm>
              <a:off x="624" y="2448"/>
              <a:ext cx="1152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2400"/>
                <a:t>Examples</a:t>
              </a: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057400" y="4953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sz="2400" dirty="0"/>
              <a:t>GF(p) :</a:t>
            </a:r>
          </a:p>
          <a:p>
            <a:pPr marL="0" indent="0">
              <a:buNone/>
            </a:pPr>
            <a:r>
              <a:rPr lang="en-US" sz="2400" dirty="0"/>
              <a:t>It is a finite field and it consists of a set of integers {0,1,2,3….p-1} where p is a prime number. Additionally it satisfies the following arithmetic operations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2057400" y="2551837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line connecting the two points does not intercept the curve at a third point</a:t>
            </a:r>
          </a:p>
          <a:p>
            <a:r>
              <a:rPr lang="en-IN" dirty="0"/>
              <a:t>But, mathematicians say that the intercepting point is at infinity. They define a point O as the point at infinity or zero </a:t>
            </a:r>
            <a:r>
              <a:rPr lang="en-IN" dirty="0" err="1"/>
              <a:t>point,which</a:t>
            </a:r>
            <a:r>
              <a:rPr lang="en-IN" dirty="0"/>
              <a:t> is additive identity of the group</a:t>
            </a:r>
          </a:p>
        </p:txBody>
      </p:sp>
    </p:spTree>
    <p:extLst>
      <p:ext uri="{BB962C8B-B14F-4D97-AF65-F5344CB8AC3E}">
        <p14:creationId xmlns:p14="http://schemas.microsoft.com/office/powerpoint/2010/main" val="35553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Elliptic Curve over GF(p)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34400" cy="4953000"/>
          </a:xfrm>
        </p:spPr>
        <p:txBody>
          <a:bodyPr rtlCol="0">
            <a:noAutofit/>
          </a:bodyPr>
          <a:lstStyle/>
          <a:p>
            <a:pPr marL="457200" indent="-457200" algn="just">
              <a:lnSpc>
                <a:spcPct val="80000"/>
              </a:lnSpc>
              <a:defRPr/>
            </a:pPr>
            <a:r>
              <a:rPr lang="en-US" sz="2400" dirty="0">
                <a:cs typeface="Times New Roman" pitchFamily="18" charset="0"/>
              </a:rPr>
              <a:t>P and Q be two points on E</a:t>
            </a:r>
            <a:r>
              <a:rPr lang="en-US" sz="2400" baseline="-30000" dirty="0">
                <a:cs typeface="Times New Roman" pitchFamily="18" charset="0"/>
              </a:rPr>
              <a:t>(</a:t>
            </a:r>
            <a:r>
              <a:rPr lang="en-US" sz="2400" baseline="-30000" dirty="0" err="1">
                <a:cs typeface="Times New Roman" pitchFamily="18" charset="0"/>
              </a:rPr>
              <a:t>a,b</a:t>
            </a:r>
            <a:r>
              <a:rPr lang="en-US" sz="2400" baseline="-30000" dirty="0"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(GF(p)) and O is the point at infinity.</a:t>
            </a:r>
          </a:p>
          <a:p>
            <a:pPr marL="457200" indent="-457200" algn="just">
              <a:lnSpc>
                <a:spcPct val="80000"/>
              </a:lnSpc>
              <a:defRPr/>
            </a:pPr>
            <a:endParaRPr lang="en-US" sz="2400" dirty="0">
              <a:cs typeface="Times New Roman" pitchFamily="18" charset="0"/>
            </a:endParaRPr>
          </a:p>
          <a:p>
            <a:pPr marL="457200" indent="-457200" algn="just">
              <a:lnSpc>
                <a:spcPct val="80000"/>
              </a:lnSpc>
              <a:buFontTx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P+O = O+P = P</a:t>
            </a:r>
          </a:p>
          <a:p>
            <a:pPr marL="457200" indent="-457200" algn="just">
              <a:lnSpc>
                <a:spcPct val="80000"/>
              </a:lnSpc>
              <a:buFontTx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If P = (x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,y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) then -P = (x</a:t>
            </a:r>
            <a:r>
              <a:rPr lang="en-US" sz="2400" baseline="-30000" dirty="0">
                <a:cs typeface="Times New Roman" pitchFamily="18" charset="0"/>
              </a:rPr>
              <a:t>1 </a:t>
            </a:r>
            <a:r>
              <a:rPr lang="en-US" sz="2400" dirty="0">
                <a:cs typeface="Times New Roman" pitchFamily="18" charset="0"/>
              </a:rPr>
              <a:t>,-y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) </a:t>
            </a:r>
          </a:p>
          <a:p>
            <a:pPr marL="914400" lvl="1" indent="-457200" algn="just">
              <a:lnSpc>
                <a:spcPct val="80000"/>
              </a:lnSpc>
              <a:buNone/>
              <a:defRPr/>
            </a:pPr>
            <a:r>
              <a:rPr lang="en-US" dirty="0">
                <a:cs typeface="Times New Roman" pitchFamily="18" charset="0"/>
              </a:rPr>
              <a:t>and P + (-P) = O. </a:t>
            </a:r>
          </a:p>
          <a:p>
            <a:pPr marL="457200" indent="-457200" algn="just">
              <a:lnSpc>
                <a:spcPct val="80000"/>
              </a:lnSpc>
              <a:defRPr/>
            </a:pPr>
            <a:endParaRPr lang="en-US" sz="2400" dirty="0">
              <a:cs typeface="Times New Roman" pitchFamily="18" charset="0"/>
            </a:endParaRPr>
          </a:p>
          <a:p>
            <a:pPr marL="457200" indent="-457200" algn="just">
              <a:lnSpc>
                <a:spcPct val="80000"/>
              </a:lnSpc>
              <a:buFontTx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If P = (x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,y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) and Q = (x</a:t>
            </a:r>
            <a:r>
              <a:rPr lang="en-US" sz="2400" baseline="-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,y</a:t>
            </a:r>
            <a:r>
              <a:rPr lang="en-US" sz="2400" baseline="-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), and P and Q are not O.</a:t>
            </a:r>
          </a:p>
          <a:p>
            <a:pPr marL="457200" indent="-457200" algn="just">
              <a:lnSpc>
                <a:spcPct val="80000"/>
              </a:lnSpc>
              <a:buNone/>
              <a:defRPr/>
            </a:pPr>
            <a:r>
              <a:rPr lang="en-US" sz="2400" dirty="0">
                <a:cs typeface="Times New Roman" pitchFamily="18" charset="0"/>
              </a:rPr>
              <a:t>	  then P +Q = (x</a:t>
            </a:r>
            <a:r>
              <a:rPr lang="en-US" sz="2400" baseline="-30000" dirty="0">
                <a:cs typeface="Times New Roman" pitchFamily="18" charset="0"/>
              </a:rPr>
              <a:t>3 </a:t>
            </a:r>
            <a:r>
              <a:rPr lang="en-US" sz="2400" dirty="0">
                <a:cs typeface="Times New Roman" pitchFamily="18" charset="0"/>
              </a:rPr>
              <a:t>,y</a:t>
            </a:r>
            <a:r>
              <a:rPr lang="en-US" sz="2400" baseline="-30000" dirty="0">
                <a:cs typeface="Times New Roman" pitchFamily="18" charset="0"/>
              </a:rPr>
              <a:t>3</a:t>
            </a:r>
            <a:r>
              <a:rPr lang="en-US" sz="2400" dirty="0">
                <a:cs typeface="Times New Roman" pitchFamily="18" charset="0"/>
              </a:rPr>
              <a:t>) where</a:t>
            </a:r>
          </a:p>
          <a:p>
            <a:pPr marL="457200" indent="-457200" algn="just">
              <a:lnSpc>
                <a:spcPct val="80000"/>
              </a:lnSpc>
              <a:buNone/>
              <a:defRPr/>
            </a:pPr>
            <a:r>
              <a:rPr lang="en-US" sz="2400" dirty="0">
                <a:cs typeface="Times New Roman" pitchFamily="18" charset="0"/>
              </a:rPr>
              <a:t>	 	       x</a:t>
            </a:r>
            <a:r>
              <a:rPr lang="en-US" sz="2400" baseline="-30000" dirty="0">
                <a:cs typeface="Times New Roman" pitchFamily="18" charset="0"/>
              </a:rPr>
              <a:t>3</a:t>
            </a:r>
            <a:r>
              <a:rPr lang="en-US" sz="2400" dirty="0">
                <a:cs typeface="Times New Roman" pitchFamily="18" charset="0"/>
              </a:rPr>
              <a:t>  =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cs typeface="Times New Roman" pitchFamily="18" charset="0"/>
              </a:rPr>
              <a:t>  - x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 - x</a:t>
            </a:r>
            <a:r>
              <a:rPr lang="en-US" sz="2400" baseline="-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marL="457200" indent="-457200" algn="just">
              <a:lnSpc>
                <a:spcPct val="80000"/>
              </a:lnSpc>
              <a:buNone/>
              <a:defRPr/>
            </a:pPr>
            <a:r>
              <a:rPr lang="en-US" sz="2400" dirty="0">
                <a:cs typeface="Times New Roman" pitchFamily="18" charset="0"/>
              </a:rPr>
              <a:t>                     y</a:t>
            </a:r>
            <a:r>
              <a:rPr lang="en-US" sz="2400" baseline="-30000" dirty="0">
                <a:cs typeface="Times New Roman" pitchFamily="18" charset="0"/>
              </a:rPr>
              <a:t>3</a:t>
            </a:r>
            <a:r>
              <a:rPr lang="en-US" sz="2400" dirty="0">
                <a:cs typeface="Times New Roman" pitchFamily="18" charset="0"/>
              </a:rPr>
              <a:t>  =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dirty="0">
                <a:cs typeface="Times New Roman" pitchFamily="18" charset="0"/>
              </a:rPr>
              <a:t>(x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 - x</a:t>
            </a:r>
            <a:r>
              <a:rPr lang="en-US" sz="2400" baseline="-30000" dirty="0">
                <a:cs typeface="Times New Roman" pitchFamily="18" charset="0"/>
              </a:rPr>
              <a:t>3</a:t>
            </a:r>
            <a:r>
              <a:rPr lang="en-US" sz="2400" dirty="0">
                <a:cs typeface="Times New Roman" pitchFamily="18" charset="0"/>
              </a:rPr>
              <a:t>) -  y</a:t>
            </a:r>
            <a:r>
              <a:rPr lang="en-US" sz="2400" baseline="-30000" dirty="0">
                <a:cs typeface="Times New Roman" pitchFamily="18" charset="0"/>
              </a:rPr>
              <a:t>1</a:t>
            </a:r>
          </a:p>
          <a:p>
            <a:pPr marL="457200" indent="-457200" algn="just">
              <a:lnSpc>
                <a:spcPct val="80000"/>
              </a:lnSpc>
              <a:defRPr/>
            </a:pPr>
            <a:endParaRPr lang="en-US" sz="2400" baseline="-30000" dirty="0">
              <a:cs typeface="Times New Roman" pitchFamily="18" charset="0"/>
            </a:endParaRPr>
          </a:p>
          <a:p>
            <a:pPr marL="457200" indent="-457200" algn="just">
              <a:lnSpc>
                <a:spcPct val="80000"/>
              </a:lnSpc>
              <a:buNone/>
              <a:defRPr/>
            </a:pPr>
            <a:r>
              <a:rPr lang="en-US" sz="2400" dirty="0">
                <a:cs typeface="Times New Roman" pitchFamily="18" charset="0"/>
              </a:rPr>
              <a:t>          	     and    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dirty="0">
                <a:cs typeface="Times New Roman" pitchFamily="18" charset="0"/>
              </a:rPr>
              <a:t>  = (y</a:t>
            </a:r>
            <a:r>
              <a:rPr lang="en-US" sz="2400" baseline="-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-y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)/(x</a:t>
            </a:r>
            <a:r>
              <a:rPr lang="en-US" sz="2400" baseline="-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-x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)		if  P </a:t>
            </a:r>
            <a:r>
              <a:rPr lang="en-US" sz="2400" dirty="0">
                <a:cs typeface="Arial" charset="0"/>
              </a:rPr>
              <a:t>≠ Q</a:t>
            </a:r>
            <a:endParaRPr lang="en-US" sz="2400" dirty="0">
              <a:cs typeface="Times New Roman" pitchFamily="18" charset="0"/>
            </a:endParaRPr>
          </a:p>
          <a:p>
            <a:pPr marL="457200" indent="-457200" algn="just">
              <a:lnSpc>
                <a:spcPct val="80000"/>
              </a:lnSpc>
              <a:buNone/>
              <a:defRPr/>
            </a:pPr>
            <a:r>
              <a:rPr lang="en-US" sz="2400" dirty="0">
                <a:cs typeface="Times New Roman" pitchFamily="18" charset="0"/>
              </a:rPr>
              <a:t>	         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dirty="0">
                <a:cs typeface="Times New Roman" pitchFamily="18" charset="0"/>
              </a:rPr>
              <a:t>  = (3x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+a)/ 2y</a:t>
            </a:r>
            <a:r>
              <a:rPr lang="en-US" sz="2400" baseline="-30000" dirty="0">
                <a:cs typeface="Times New Roman" pitchFamily="18" charset="0"/>
              </a:rPr>
              <a:t>1		</a:t>
            </a:r>
            <a:r>
              <a:rPr lang="en-US" sz="2400" dirty="0">
                <a:cs typeface="Times New Roman" pitchFamily="18" charset="0"/>
              </a:rPr>
              <a:t>if  P =</a:t>
            </a:r>
            <a:r>
              <a:rPr lang="en-US" sz="2400" dirty="0">
                <a:cs typeface="Arial" charset="0"/>
              </a:rPr>
              <a:t> Q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3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Document</vt:lpstr>
      <vt:lpstr>PowerPoint Presentation</vt:lpstr>
      <vt:lpstr>PowerPoint Presentation</vt:lpstr>
      <vt:lpstr>       </vt:lpstr>
      <vt:lpstr>Standards for efficient cryptography group</vt:lpstr>
      <vt:lpstr>PowerPoint Presentation</vt:lpstr>
      <vt:lpstr>PowerPoint Presentation</vt:lpstr>
      <vt:lpstr>PowerPoint Presentation</vt:lpstr>
      <vt:lpstr>PowerPoint Presentation</vt:lpstr>
      <vt:lpstr>Elliptic Curve over GF(p) </vt:lpstr>
      <vt:lpstr>PowerPoint Presentation</vt:lpstr>
      <vt:lpstr>If P≠ Q</vt:lpstr>
      <vt:lpstr>If P=Q i.e R=P+P=2P</vt:lpstr>
      <vt:lpstr>Finding the points over the curve</vt:lpstr>
      <vt:lpstr>PowerPoint Presentation</vt:lpstr>
      <vt:lpstr>PowerPoint Presentation</vt:lpstr>
      <vt:lpstr>PowerPoint Presentation</vt:lpstr>
      <vt:lpstr>Generic Procedures of ECC</vt:lpstr>
      <vt:lpstr>Elliptic Curve Cryptosystem Analog to El Gamal</vt:lpstr>
      <vt:lpstr>Elliptic Curve Cryptosystem Analog to El Gamal</vt:lpstr>
      <vt:lpstr>Example</vt:lpstr>
      <vt:lpstr>Analogy with Multiplicative Groups</vt:lpstr>
      <vt:lpstr>Security of ECC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2022-03-10T04:16:57Z</dcterms:created>
  <dcterms:modified xsi:type="dcterms:W3CDTF">2022-03-10T04:21:03Z</dcterms:modified>
</cp:coreProperties>
</file>