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3" r:id="rId13"/>
    <p:sldId id="274" r:id="rId14"/>
    <p:sldId id="295" r:id="rId15"/>
    <p:sldId id="296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1740" y="2232757"/>
            <a:ext cx="4066540" cy="394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57200" y="64007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8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00" y="6705599"/>
            <a:ext cx="9144000" cy="4693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2336572"/>
            <a:ext cx="8535416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350" y="2270250"/>
            <a:ext cx="8013699" cy="377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9300" y="6795843"/>
            <a:ext cx="259778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44459" y="6817048"/>
            <a:ext cx="1813559" cy="51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66" y="1260956"/>
            <a:ext cx="7110933" cy="4880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3080" spc="-61" dirty="0">
                <a:solidFill>
                  <a:srgbClr val="FFC000"/>
                </a:solidFill>
              </a:rPr>
              <a:t>T</a:t>
            </a:r>
            <a:r>
              <a:rPr sz="3080" spc="-66" dirty="0">
                <a:solidFill>
                  <a:srgbClr val="FFC000"/>
                </a:solidFill>
              </a:rPr>
              <a:t>y</a:t>
            </a:r>
            <a:r>
              <a:rPr sz="3080" spc="-55" dirty="0">
                <a:solidFill>
                  <a:srgbClr val="FFC000"/>
                </a:solidFill>
              </a:rPr>
              <a:t>p</a:t>
            </a:r>
            <a:r>
              <a:rPr sz="3080" spc="-66" dirty="0">
                <a:solidFill>
                  <a:srgbClr val="FFC000"/>
                </a:solidFill>
              </a:rPr>
              <a:t>e</a:t>
            </a:r>
            <a:r>
              <a:rPr sz="3080" dirty="0">
                <a:solidFill>
                  <a:srgbClr val="FFC000"/>
                </a:solidFill>
              </a:rPr>
              <a:t>s</a:t>
            </a:r>
            <a:r>
              <a:rPr sz="3080" spc="-105" dirty="0">
                <a:solidFill>
                  <a:srgbClr val="FFC000"/>
                </a:solidFill>
              </a:rPr>
              <a:t> </a:t>
            </a:r>
            <a:r>
              <a:rPr sz="3080" spc="-61" dirty="0">
                <a:solidFill>
                  <a:srgbClr val="FFC000"/>
                </a:solidFill>
              </a:rPr>
              <a:t>o</a:t>
            </a:r>
            <a:r>
              <a:rPr sz="3080" dirty="0">
                <a:solidFill>
                  <a:srgbClr val="FFC000"/>
                </a:solidFill>
              </a:rPr>
              <a:t>f</a:t>
            </a:r>
            <a:r>
              <a:rPr sz="3080" spc="-116" dirty="0">
                <a:solidFill>
                  <a:srgbClr val="FFC000"/>
                </a:solidFill>
              </a:rPr>
              <a:t> </a:t>
            </a:r>
            <a:r>
              <a:rPr lang="en-US" sz="3080" spc="-116" dirty="0">
                <a:solidFill>
                  <a:srgbClr val="FFC000"/>
                </a:solidFill>
              </a:rPr>
              <a:t> </a:t>
            </a:r>
            <a:r>
              <a:rPr sz="3080" spc="-55" dirty="0">
                <a:solidFill>
                  <a:srgbClr val="FFC000"/>
                </a:solidFill>
              </a:rPr>
              <a:t>D</a:t>
            </a:r>
            <a:r>
              <a:rPr sz="3080" spc="-61" dirty="0">
                <a:solidFill>
                  <a:srgbClr val="FFC000"/>
                </a:solidFill>
              </a:rPr>
              <a:t>at</a:t>
            </a:r>
            <a:r>
              <a:rPr sz="3080" dirty="0">
                <a:solidFill>
                  <a:srgbClr val="FFC000"/>
                </a:solidFill>
              </a:rPr>
              <a:t>a</a:t>
            </a:r>
            <a:r>
              <a:rPr lang="en-US" sz="3080" spc="-110" dirty="0">
                <a:solidFill>
                  <a:srgbClr val="FFC000"/>
                </a:solidFill>
              </a:rPr>
              <a:t> </a:t>
            </a:r>
            <a:r>
              <a:rPr sz="3080" spc="-50" dirty="0">
                <a:solidFill>
                  <a:srgbClr val="FFC000"/>
                </a:solidFill>
              </a:rPr>
              <a:t>A</a:t>
            </a:r>
            <a:r>
              <a:rPr sz="3080" spc="-55" dirty="0">
                <a:solidFill>
                  <a:srgbClr val="FFC000"/>
                </a:solidFill>
              </a:rPr>
              <a:t>n</a:t>
            </a:r>
            <a:r>
              <a:rPr sz="3080" spc="-61" dirty="0">
                <a:solidFill>
                  <a:srgbClr val="FFC000"/>
                </a:solidFill>
              </a:rPr>
              <a:t>a</a:t>
            </a:r>
            <a:r>
              <a:rPr sz="3080" spc="-66" dirty="0">
                <a:solidFill>
                  <a:srgbClr val="FFC000"/>
                </a:solidFill>
              </a:rPr>
              <a:t>ly</a:t>
            </a:r>
            <a:r>
              <a:rPr lang="en-US" sz="3080" spc="-55" dirty="0">
                <a:solidFill>
                  <a:srgbClr val="FFC000"/>
                </a:solidFill>
              </a:rPr>
              <a:t>tics</a:t>
            </a:r>
            <a:endParaRPr sz="3080" dirty="0">
              <a:solidFill>
                <a:srgbClr val="FFC000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>
              <a:spcBef>
                <a:spcPts val="17"/>
              </a:spcBef>
            </a:pPr>
            <a:endParaRPr spc="-6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>
              <a:spcBef>
                <a:spcPts val="17"/>
              </a:spcBef>
            </a:pPr>
            <a:fld id="{B6F15528-21DE-4FAA-801E-634DDDAF4B2B}" type="slidenum">
              <a:rPr lang="en-IN" smtClean="0"/>
              <a:pPr marL="13970">
                <a:spcBef>
                  <a:spcPts val="17"/>
                </a:spcBef>
              </a:pPr>
              <a:t>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776" y="2593622"/>
            <a:ext cx="2375659" cy="538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7708" y="2623080"/>
            <a:ext cx="1101533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Predic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6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504" y="2593598"/>
            <a:ext cx="2375659" cy="530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32548" y="2623080"/>
            <a:ext cx="1295019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Prescriptive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092" y="2589044"/>
            <a:ext cx="2375659" cy="5371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4832" y="2623080"/>
            <a:ext cx="1231456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Descriptive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8331" y="2679559"/>
            <a:ext cx="182156" cy="309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3859" y="2679559"/>
            <a:ext cx="182157" cy="3092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2255" y="3257776"/>
            <a:ext cx="2370709" cy="2140843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28295" marR="5588" indent="-314325">
              <a:lnSpc>
                <a:spcPct val="99800"/>
              </a:lnSpc>
              <a:spcBef>
                <a:spcPts val="11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Aims</a:t>
            </a:r>
            <a:r>
              <a:rPr sz="1980" spc="-11" dirty="0">
                <a:latin typeface="Calibri"/>
                <a:cs typeface="Calibri"/>
              </a:rPr>
              <a:t> to</a:t>
            </a:r>
            <a:r>
              <a:rPr sz="1980" dirty="0">
                <a:latin typeface="Calibri"/>
                <a:cs typeface="Calibri"/>
              </a:rPr>
              <a:t> help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11" dirty="0">
                <a:latin typeface="Calibri"/>
                <a:cs typeface="Calibri"/>
              </a:rPr>
              <a:t>uncover valuable </a:t>
            </a:r>
            <a:r>
              <a:rPr sz="1980" spc="-6" dirty="0">
                <a:latin typeface="Calibri"/>
                <a:cs typeface="Calibri"/>
              </a:rPr>
              <a:t> insight </a:t>
            </a:r>
            <a:r>
              <a:rPr sz="1980" spc="-11" dirty="0">
                <a:latin typeface="Calibri"/>
                <a:cs typeface="Calibri"/>
              </a:rPr>
              <a:t>from </a:t>
            </a:r>
            <a:r>
              <a:rPr sz="1980" dirty="0">
                <a:latin typeface="Calibri"/>
                <a:cs typeface="Calibri"/>
              </a:rPr>
              <a:t>the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17" dirty="0">
                <a:latin typeface="Calibri"/>
                <a:cs typeface="Calibri"/>
              </a:rPr>
              <a:t>data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being</a:t>
            </a:r>
            <a:r>
              <a:rPr sz="1980" spc="-28" dirty="0">
                <a:latin typeface="Calibri"/>
                <a:cs typeface="Calibri"/>
              </a:rPr>
              <a:t> </a:t>
            </a:r>
            <a:r>
              <a:rPr sz="1980" spc="-11" dirty="0">
                <a:latin typeface="Calibri"/>
                <a:cs typeface="Calibri"/>
              </a:rPr>
              <a:t>analyzed</a:t>
            </a:r>
            <a:endParaRPr sz="1980">
              <a:latin typeface="Calibri"/>
              <a:cs typeface="Calibri"/>
            </a:endParaRPr>
          </a:p>
          <a:p>
            <a:pPr marL="328295" marR="774637" indent="-314325">
              <a:spcBef>
                <a:spcPts val="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</a:t>
            </a:r>
            <a:r>
              <a:rPr sz="1980" spc="-8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spc="-435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</a:t>
            </a:r>
            <a:endParaRPr sz="1980">
              <a:latin typeface="Calibri"/>
              <a:cs typeface="Calibri"/>
            </a:endParaRPr>
          </a:p>
          <a:p>
            <a:pPr marL="328295">
              <a:lnSpc>
                <a:spcPts val="2354"/>
              </a:lnSpc>
            </a:pPr>
            <a:r>
              <a:rPr sz="1980" b="1" spc="-6" dirty="0">
                <a:solidFill>
                  <a:srgbClr val="A14807"/>
                </a:solidFill>
                <a:latin typeface="Calibri"/>
                <a:cs typeface="Calibri"/>
              </a:rPr>
              <a:t>“What</a:t>
            </a:r>
            <a:r>
              <a:rPr sz="1980" b="1" spc="-38" dirty="0">
                <a:solidFill>
                  <a:srgbClr val="A14807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A14807"/>
                </a:solidFill>
                <a:latin typeface="Calibri"/>
                <a:cs typeface="Calibri"/>
              </a:rPr>
              <a:t>happened?”</a:t>
            </a:r>
            <a:endParaRPr sz="198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8138" y="3257777"/>
            <a:ext cx="2726944" cy="1539011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328295" marR="460312" indent="-314325">
              <a:lnSpc>
                <a:spcPct val="99500"/>
              </a:lnSpc>
              <a:spcBef>
                <a:spcPts val="121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Helps </a:t>
            </a:r>
            <a:r>
              <a:rPr sz="1980" spc="-17" dirty="0">
                <a:latin typeface="Calibri"/>
                <a:cs typeface="Calibri"/>
              </a:rPr>
              <a:t>forecast </a:t>
            </a:r>
            <a:r>
              <a:rPr sz="1980" spc="-11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behavior</a:t>
            </a:r>
            <a:r>
              <a:rPr sz="1980" spc="-38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of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people </a:t>
            </a:r>
            <a:r>
              <a:rPr sz="1980" spc="-429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and </a:t>
            </a:r>
            <a:r>
              <a:rPr sz="1980" spc="-17" dirty="0">
                <a:latin typeface="Calibri"/>
                <a:cs typeface="Calibri"/>
              </a:rPr>
              <a:t>markets</a:t>
            </a:r>
            <a:endParaRPr sz="1980">
              <a:latin typeface="Calibri"/>
              <a:cs typeface="Calibri"/>
            </a:endParaRPr>
          </a:p>
          <a:p>
            <a:pPr marL="328295" indent="-314325">
              <a:spcBef>
                <a:spcPts val="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</a:t>
            </a:r>
            <a:r>
              <a:rPr sz="1980" spc="-22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</a:t>
            </a:r>
            <a:r>
              <a:rPr sz="1980" spc="-17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</a:t>
            </a:r>
            <a:endParaRPr sz="1980">
              <a:latin typeface="Calibri"/>
              <a:cs typeface="Calibri"/>
            </a:endParaRPr>
          </a:p>
          <a:p>
            <a:pPr marL="328295">
              <a:spcBef>
                <a:spcPts val="11"/>
              </a:spcBef>
            </a:pPr>
            <a:r>
              <a:rPr sz="1980" b="1" spc="-6" dirty="0">
                <a:solidFill>
                  <a:srgbClr val="1A6288"/>
                </a:solidFill>
                <a:latin typeface="Calibri"/>
                <a:cs typeface="Calibri"/>
              </a:rPr>
              <a:t>“What</a:t>
            </a:r>
            <a:r>
              <a:rPr sz="1980" b="1" spc="-17" dirty="0">
                <a:solidFill>
                  <a:srgbClr val="1A6288"/>
                </a:solidFill>
                <a:latin typeface="Calibri"/>
                <a:cs typeface="Calibri"/>
              </a:rPr>
              <a:t> </a:t>
            </a:r>
            <a:r>
              <a:rPr sz="1980" b="1" spc="-11" dirty="0">
                <a:solidFill>
                  <a:srgbClr val="1A6288"/>
                </a:solidFill>
                <a:latin typeface="Calibri"/>
                <a:cs typeface="Calibri"/>
              </a:rPr>
              <a:t>could</a:t>
            </a:r>
            <a:r>
              <a:rPr sz="1980" b="1" spc="-17" dirty="0">
                <a:solidFill>
                  <a:srgbClr val="1A6288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1A6288"/>
                </a:solidFill>
                <a:latin typeface="Calibri"/>
                <a:cs typeface="Calibri"/>
              </a:rPr>
              <a:t>happen?”</a:t>
            </a:r>
            <a:endParaRPr sz="198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8885" y="3257776"/>
            <a:ext cx="2038920" cy="27563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8295" marR="5588" indent="-314325">
              <a:lnSpc>
                <a:spcPct val="99900"/>
              </a:lnSpc>
              <a:spcBef>
                <a:spcPts val="110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Suggests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conclusions </a:t>
            </a:r>
            <a:r>
              <a:rPr sz="1980" dirty="0">
                <a:latin typeface="Calibri"/>
                <a:cs typeface="Calibri"/>
              </a:rPr>
              <a:t>or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actions</a:t>
            </a:r>
            <a:r>
              <a:rPr sz="1980" spc="-38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that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17" dirty="0">
                <a:latin typeface="Calibri"/>
                <a:cs typeface="Calibri"/>
              </a:rPr>
              <a:t>may </a:t>
            </a:r>
            <a:r>
              <a:rPr sz="1980" spc="-429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be </a:t>
            </a:r>
            <a:r>
              <a:rPr sz="1980" spc="-22" dirty="0">
                <a:latin typeface="Calibri"/>
                <a:cs typeface="Calibri"/>
              </a:rPr>
              <a:t>taken </a:t>
            </a:r>
            <a:r>
              <a:rPr sz="1980" spc="-6" dirty="0">
                <a:latin typeface="Calibri"/>
                <a:cs typeface="Calibri"/>
              </a:rPr>
              <a:t>based </a:t>
            </a:r>
            <a:r>
              <a:rPr sz="1980" dirty="0">
                <a:latin typeface="Calibri"/>
                <a:cs typeface="Calibri"/>
              </a:rPr>
              <a:t> on</a:t>
            </a:r>
            <a:r>
              <a:rPr sz="1980" spc="-11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spc="-11" dirty="0">
                <a:latin typeface="Calibri"/>
                <a:cs typeface="Calibri"/>
              </a:rPr>
              <a:t>analysis</a:t>
            </a:r>
            <a:endParaRPr sz="1980">
              <a:latin typeface="Calibri"/>
              <a:cs typeface="Calibri"/>
            </a:endParaRPr>
          </a:p>
          <a:p>
            <a:pPr marL="328295" marR="261239" indent="-314325">
              <a:lnSpc>
                <a:spcPct val="99800"/>
              </a:lnSpc>
              <a:spcBef>
                <a:spcPts val="11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“What</a:t>
            </a:r>
            <a:r>
              <a:rPr sz="1980" b="1" spc="-55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11" dirty="0">
                <a:solidFill>
                  <a:srgbClr val="BF9726"/>
                </a:solidFill>
                <a:latin typeface="Calibri"/>
                <a:cs typeface="Calibri"/>
              </a:rPr>
              <a:t>should </a:t>
            </a:r>
            <a:r>
              <a:rPr sz="1980" b="1" spc="-435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be</a:t>
            </a:r>
            <a:r>
              <a:rPr sz="1980" b="1" spc="-11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done?”</a:t>
            </a:r>
            <a:endParaRPr sz="198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4683" y="1032762"/>
            <a:ext cx="782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735" algn="l"/>
              </a:tabLst>
            </a:pPr>
            <a:r>
              <a:rPr sz="3600" b="0" i="1" dirty="0">
                <a:solidFill>
                  <a:srgbClr val="FFFFFF"/>
                </a:solidFill>
                <a:latin typeface="Arial"/>
                <a:cs typeface="Arial"/>
              </a:rPr>
              <a:t>Predictors:	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Building</a:t>
            </a:r>
            <a:r>
              <a:rPr sz="36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Blocks</a:t>
            </a:r>
            <a:r>
              <a:rPr sz="3600"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6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3103" y="3800854"/>
            <a:ext cx="12191" cy="1706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6939" y="2112973"/>
            <a:ext cx="75431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recency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recent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last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purchase?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personal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income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much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spend?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3276598"/>
            <a:ext cx="6343015" cy="15671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i="1" spc="-5" dirty="0">
                <a:latin typeface="Arial"/>
                <a:cs typeface="Arial"/>
              </a:rPr>
              <a:t>Combine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predictors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better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rankings:</a:t>
            </a:r>
            <a:endParaRPr sz="2400">
              <a:latin typeface="Arial MT"/>
              <a:cs typeface="Arial MT"/>
            </a:endParaRPr>
          </a:p>
          <a:p>
            <a:pPr marL="1176020" marR="1169670" indent="-3175" algn="ctr">
              <a:lnSpc>
                <a:spcPct val="149200"/>
              </a:lnSpc>
              <a:spcBef>
                <a:spcPts val="25"/>
              </a:spcBef>
            </a:pPr>
            <a:r>
              <a:rPr sz="2400" i="1" dirty="0">
                <a:latin typeface="Arial"/>
                <a:cs typeface="Arial"/>
              </a:rPr>
              <a:t>recency + </a:t>
            </a:r>
            <a:r>
              <a:rPr sz="2400" i="1" spc="-5" dirty="0">
                <a:latin typeface="Arial"/>
                <a:cs typeface="Arial"/>
              </a:rPr>
              <a:t>personal income 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2_recency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personal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income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4952998"/>
            <a:ext cx="8732520" cy="13898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1972" y="1026666"/>
            <a:ext cx="846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Why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Not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Memorize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The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Training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Examples?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88340" y="2160522"/>
            <a:ext cx="7565390" cy="25831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learn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remember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So,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could </a:t>
            </a:r>
            <a:r>
              <a:rPr sz="2400" spc="-5" dirty="0">
                <a:latin typeface="Arial MT"/>
                <a:cs typeface="Arial MT"/>
              </a:rPr>
              <a:t>just </a:t>
            </a:r>
            <a:r>
              <a:rPr sz="2400" dirty="0">
                <a:latin typeface="Arial MT"/>
                <a:cs typeface="Arial MT"/>
              </a:rPr>
              <a:t>keep a </a:t>
            </a:r>
            <a:r>
              <a:rPr sz="2400" spc="-5" dirty="0">
                <a:latin typeface="Arial MT"/>
                <a:cs typeface="Arial MT"/>
              </a:rPr>
              <a:t>lookup </a:t>
            </a:r>
            <a:r>
              <a:rPr sz="2400" dirty="0">
                <a:latin typeface="Arial MT"/>
                <a:cs typeface="Arial MT"/>
              </a:rPr>
              <a:t>table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compare </a:t>
            </a:r>
            <a:r>
              <a:rPr sz="2400" spc="-5" dirty="0">
                <a:latin typeface="Arial MT"/>
                <a:cs typeface="Arial MT"/>
              </a:rPr>
              <a:t>new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old ones.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MT"/>
              <a:cs typeface="Arial MT"/>
            </a:endParaRPr>
          </a:p>
          <a:p>
            <a:pPr marL="12700" marR="565150">
              <a:lnSpc>
                <a:spcPct val="120000"/>
              </a:lnSpc>
            </a:pPr>
            <a:r>
              <a:rPr sz="2400" b="1" spc="-5" dirty="0">
                <a:latin typeface="Arial"/>
                <a:cs typeface="Arial"/>
              </a:rPr>
              <a:t>Answer: </a:t>
            </a:r>
            <a:r>
              <a:rPr sz="2400" dirty="0">
                <a:latin typeface="Arial MT"/>
                <a:cs typeface="Arial MT"/>
              </a:rPr>
              <a:t>There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too many </a:t>
            </a:r>
            <a:r>
              <a:rPr sz="2400" spc="-5" dirty="0">
                <a:latin typeface="Arial MT"/>
                <a:cs typeface="Arial MT"/>
              </a:rPr>
              <a:t>possible </a:t>
            </a:r>
            <a:r>
              <a:rPr sz="2400" dirty="0">
                <a:latin typeface="Arial MT"/>
                <a:cs typeface="Arial MT"/>
              </a:rPr>
              <a:t>rows </a:t>
            </a:r>
            <a:r>
              <a:rPr sz="2400" spc="-5" dirty="0">
                <a:latin typeface="Arial MT"/>
                <a:cs typeface="Arial MT"/>
              </a:rPr>
              <a:t>of data.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each </a:t>
            </a:r>
            <a:r>
              <a:rPr sz="2400" i="1" dirty="0">
                <a:latin typeface="Arial"/>
                <a:cs typeface="Arial"/>
              </a:rPr>
              <a:t>customer </a:t>
            </a:r>
            <a:r>
              <a:rPr sz="2400" i="1" spc="-5" dirty="0">
                <a:latin typeface="Arial"/>
                <a:cs typeface="Arial"/>
              </a:rPr>
              <a:t>is unique!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4952998"/>
            <a:ext cx="1429512" cy="1304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4876798"/>
            <a:ext cx="1237487" cy="1362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3200" y="4876798"/>
            <a:ext cx="1188720" cy="13716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0844" y="1032762"/>
            <a:ext cx="823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36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0808" y="3797806"/>
          <a:ext cx="7999729" cy="2276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2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number: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Name: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Score: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Response: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429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E.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Siegel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35%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r>
                        <a:rPr sz="2400" spc="-55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rgbClr val="434DD6"/>
                          </a:solidFill>
                          <a:latin typeface="Wingdings"/>
                          <a:cs typeface="Wingdings"/>
                        </a:rPr>
                        <a:t>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528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Leong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31%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648970" algn="l"/>
                        </a:tabLst>
                      </a:pPr>
                      <a:r>
                        <a:rPr sz="2400" spc="-5" dirty="0">
                          <a:solidFill>
                            <a:srgbClr val="008F00"/>
                          </a:solidFill>
                          <a:latin typeface="Arial MT"/>
                          <a:cs typeface="Arial MT"/>
                        </a:rPr>
                        <a:t>No	</a:t>
                      </a:r>
                      <a:r>
                        <a:rPr sz="2400" dirty="0">
                          <a:solidFill>
                            <a:srgbClr val="008F00"/>
                          </a:solidFill>
                          <a:latin typeface="Wingdings"/>
                          <a:cs typeface="Wingdings"/>
                        </a:rPr>
                        <a:t>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256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G.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Clooney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22%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r>
                        <a:rPr sz="2400" spc="-55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rgbClr val="434DD6"/>
                          </a:solidFill>
                          <a:latin typeface="Wingdings"/>
                          <a:cs typeface="Wingdings"/>
                        </a:rPr>
                        <a:t>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674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Mitchel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14%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648970" algn="l"/>
                        </a:tabLst>
                      </a:pPr>
                      <a:r>
                        <a:rPr sz="2400" spc="-5" dirty="0">
                          <a:solidFill>
                            <a:srgbClr val="008F00"/>
                          </a:solidFill>
                          <a:latin typeface="Arial MT"/>
                          <a:cs typeface="Arial MT"/>
                        </a:rPr>
                        <a:t>No	</a:t>
                      </a:r>
                      <a:r>
                        <a:rPr sz="2400" dirty="0">
                          <a:solidFill>
                            <a:srgbClr val="008F00"/>
                          </a:solidFill>
                          <a:latin typeface="Wingdings"/>
                          <a:cs typeface="Wingdings"/>
                        </a:rPr>
                        <a:t>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4540" y="2160522"/>
            <a:ext cx="7400925" cy="1339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scored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listed 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prediction </a:t>
            </a:r>
            <a:r>
              <a:rPr sz="2400" dirty="0">
                <a:latin typeface="Arial MT"/>
                <a:cs typeface="Arial MT"/>
              </a:rPr>
              <a:t>score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highest-scoring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targeted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808543"/>
            <a:ext cx="874522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6994525" algn="l"/>
              </a:tabLst>
            </a:pPr>
            <a:r>
              <a:rPr sz="1000" spc="5" dirty="0">
                <a:solidFill>
                  <a:srgbClr val="929293"/>
                </a:solidFill>
                <a:latin typeface="Verdana"/>
                <a:cs typeface="Verdana"/>
              </a:rPr>
              <a:t>©</a:t>
            </a:r>
            <a:r>
              <a:rPr sz="1000" spc="-1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Copyright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2008.</a:t>
            </a:r>
            <a:r>
              <a:rPr sz="1000" spc="35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All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Rights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Reserved.	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Prediction</a:t>
            </a:r>
            <a:r>
              <a:rPr sz="1800" spc="-67" baseline="-16203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Impact,</a:t>
            </a:r>
            <a:r>
              <a:rPr sz="1800" spc="-60" baseline="-16203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Inc.</a:t>
            </a:r>
            <a:endParaRPr sz="1800" baseline="-16203">
              <a:latin typeface="Verdana"/>
              <a:cs typeface="Verdana"/>
            </a:endParaRPr>
          </a:p>
          <a:p>
            <a:pPr marR="220979" algn="r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6705599"/>
            <a:ext cx="9144000" cy="469900"/>
            <a:chOff x="457200" y="6705599"/>
            <a:chExt cx="9144000" cy="46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705599"/>
              <a:ext cx="9144000" cy="469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57200" y="6248398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9144000" y="0"/>
                </a:moveTo>
                <a:lnTo>
                  <a:pt x="0" y="0"/>
                </a:lnTo>
                <a:lnTo>
                  <a:pt x="0" y="1066799"/>
                </a:lnTo>
                <a:lnTo>
                  <a:pt x="9144000" y="10667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7200" y="609598"/>
            <a:ext cx="9144000" cy="4855845"/>
            <a:chOff x="457200" y="609598"/>
            <a:chExt cx="9144000" cy="4855845"/>
          </a:xfrm>
        </p:grpSpPr>
        <p:sp>
          <p:nvSpPr>
            <p:cNvPr id="9" name="object 9"/>
            <p:cNvSpPr/>
            <p:nvPr/>
          </p:nvSpPr>
          <p:spPr>
            <a:xfrm>
              <a:off x="457200" y="609598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0652" y="751330"/>
              <a:ext cx="6349365" cy="4709160"/>
            </a:xfrm>
            <a:custGeom>
              <a:avLst/>
              <a:gdLst/>
              <a:ahLst/>
              <a:cxnLst/>
              <a:rect l="l" t="t" r="r" b="b"/>
              <a:pathLst>
                <a:path w="6349365" h="4709160">
                  <a:moveTo>
                    <a:pt x="0" y="0"/>
                  </a:moveTo>
                  <a:lnTo>
                    <a:pt x="6348983" y="0"/>
                  </a:lnTo>
                  <a:lnTo>
                    <a:pt x="6348983" y="4709159"/>
                  </a:lnTo>
                  <a:lnTo>
                    <a:pt x="0" y="470915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6100" y="2586226"/>
              <a:ext cx="6035040" cy="2301240"/>
            </a:xfrm>
            <a:custGeom>
              <a:avLst/>
              <a:gdLst/>
              <a:ahLst/>
              <a:cxnLst/>
              <a:rect l="l" t="t" r="r" b="b"/>
              <a:pathLst>
                <a:path w="6035040" h="2301240">
                  <a:moveTo>
                    <a:pt x="0" y="0"/>
                  </a:moveTo>
                  <a:lnTo>
                    <a:pt x="316991" y="118871"/>
                  </a:lnTo>
                  <a:lnTo>
                    <a:pt x="637031" y="240791"/>
                  </a:lnTo>
                  <a:lnTo>
                    <a:pt x="954023" y="362711"/>
                  </a:lnTo>
                  <a:lnTo>
                    <a:pt x="1271015" y="481583"/>
                  </a:lnTo>
                  <a:lnTo>
                    <a:pt x="1588007" y="603503"/>
                  </a:lnTo>
                  <a:lnTo>
                    <a:pt x="1904999" y="725423"/>
                  </a:lnTo>
                  <a:lnTo>
                    <a:pt x="2221991" y="847343"/>
                  </a:lnTo>
                  <a:lnTo>
                    <a:pt x="2542031" y="963167"/>
                  </a:lnTo>
                  <a:lnTo>
                    <a:pt x="2855975" y="1082039"/>
                  </a:lnTo>
                  <a:lnTo>
                    <a:pt x="3176015" y="1203959"/>
                  </a:lnTo>
                  <a:lnTo>
                    <a:pt x="3493007" y="1328927"/>
                  </a:lnTo>
                  <a:lnTo>
                    <a:pt x="3809999" y="1450847"/>
                  </a:lnTo>
                  <a:lnTo>
                    <a:pt x="4130039" y="1569719"/>
                  </a:lnTo>
                  <a:lnTo>
                    <a:pt x="4447031" y="1694687"/>
                  </a:lnTo>
                  <a:lnTo>
                    <a:pt x="4764023" y="1813559"/>
                  </a:lnTo>
                  <a:lnTo>
                    <a:pt x="5081015" y="1932431"/>
                  </a:lnTo>
                  <a:lnTo>
                    <a:pt x="5398007" y="2051303"/>
                  </a:lnTo>
                  <a:lnTo>
                    <a:pt x="5714999" y="2179319"/>
                  </a:lnTo>
                  <a:lnTo>
                    <a:pt x="6035039" y="2301239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9796" y="5039866"/>
              <a:ext cx="6343015" cy="3175"/>
            </a:xfrm>
            <a:custGeom>
              <a:avLst/>
              <a:gdLst/>
              <a:ahLst/>
              <a:cxnLst/>
              <a:rect l="l" t="t" r="r" b="b"/>
              <a:pathLst>
                <a:path w="6343015" h="3175">
                  <a:moveTo>
                    <a:pt x="0" y="0"/>
                  </a:moveTo>
                  <a:lnTo>
                    <a:pt x="6342887" y="3047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24" y="4181854"/>
              <a:ext cx="6352540" cy="426720"/>
            </a:xfrm>
            <a:custGeom>
              <a:avLst/>
              <a:gdLst/>
              <a:ahLst/>
              <a:cxnLst/>
              <a:rect l="l" t="t" r="r" b="b"/>
              <a:pathLst>
                <a:path w="6352540" h="426720">
                  <a:moveTo>
                    <a:pt x="0" y="426719"/>
                  </a:moveTo>
                  <a:lnTo>
                    <a:pt x="5516879" y="426719"/>
                  </a:lnTo>
                </a:path>
                <a:path w="6352540" h="426720">
                  <a:moveTo>
                    <a:pt x="5593079" y="426719"/>
                  </a:moveTo>
                  <a:lnTo>
                    <a:pt x="6352031" y="426719"/>
                  </a:lnTo>
                </a:path>
                <a:path w="6352540" h="426720">
                  <a:moveTo>
                    <a:pt x="0" y="0"/>
                  </a:moveTo>
                  <a:lnTo>
                    <a:pt x="4224527" y="0"/>
                  </a:lnTo>
                </a:path>
                <a:path w="6352540" h="426720">
                  <a:moveTo>
                    <a:pt x="4300727" y="0"/>
                  </a:moveTo>
                  <a:lnTo>
                    <a:pt x="6352031" y="0"/>
                  </a:lnTo>
                </a:path>
              </a:pathLst>
            </a:custGeom>
            <a:ln w="12191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9796" y="3756658"/>
              <a:ext cx="6343015" cy="0"/>
            </a:xfrm>
            <a:custGeom>
              <a:avLst/>
              <a:gdLst/>
              <a:ahLst/>
              <a:cxnLst/>
              <a:rect l="l" t="t" r="r" b="b"/>
              <a:pathLst>
                <a:path w="6343015">
                  <a:moveTo>
                    <a:pt x="0" y="0"/>
                  </a:moveTo>
                  <a:lnTo>
                    <a:pt x="6342887" y="0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5224" y="3328414"/>
              <a:ext cx="6352540" cy="0"/>
            </a:xfrm>
            <a:custGeom>
              <a:avLst/>
              <a:gdLst/>
              <a:ahLst/>
              <a:cxnLst/>
              <a:rect l="l" t="t" r="r" b="b"/>
              <a:pathLst>
                <a:path w="6352540">
                  <a:moveTo>
                    <a:pt x="0" y="0"/>
                  </a:moveTo>
                  <a:lnTo>
                    <a:pt x="2020823" y="0"/>
                  </a:lnTo>
                </a:path>
                <a:path w="6352540">
                  <a:moveTo>
                    <a:pt x="2100071" y="0"/>
                  </a:moveTo>
                  <a:lnTo>
                    <a:pt x="6352031" y="0"/>
                  </a:lnTo>
                </a:path>
              </a:pathLst>
            </a:custGeom>
            <a:ln w="12192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39796" y="1187194"/>
              <a:ext cx="6343015" cy="1713230"/>
            </a:xfrm>
            <a:custGeom>
              <a:avLst/>
              <a:gdLst/>
              <a:ahLst/>
              <a:cxnLst/>
              <a:rect l="l" t="t" r="r" b="b"/>
              <a:pathLst>
                <a:path w="6343015" h="1713230">
                  <a:moveTo>
                    <a:pt x="0" y="1712976"/>
                  </a:moveTo>
                  <a:lnTo>
                    <a:pt x="6342887" y="1712976"/>
                  </a:lnTo>
                </a:path>
                <a:path w="6343015" h="1713230">
                  <a:moveTo>
                    <a:pt x="0" y="856488"/>
                  </a:moveTo>
                  <a:lnTo>
                    <a:pt x="6342887" y="859536"/>
                  </a:lnTo>
                </a:path>
                <a:path w="6343015" h="1713230">
                  <a:moveTo>
                    <a:pt x="0" y="426720"/>
                  </a:moveTo>
                  <a:lnTo>
                    <a:pt x="6342887" y="429768"/>
                  </a:lnTo>
                </a:path>
                <a:path w="6343015" h="1713230">
                  <a:moveTo>
                    <a:pt x="0" y="0"/>
                  </a:moveTo>
                  <a:lnTo>
                    <a:pt x="6342887" y="3048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9796" y="2470402"/>
              <a:ext cx="6343015" cy="0"/>
            </a:xfrm>
            <a:custGeom>
              <a:avLst/>
              <a:gdLst/>
              <a:ahLst/>
              <a:cxnLst/>
              <a:rect l="l" t="t" r="r" b="b"/>
              <a:pathLst>
                <a:path w="6343015">
                  <a:moveTo>
                    <a:pt x="0" y="0"/>
                  </a:moveTo>
                  <a:lnTo>
                    <a:pt x="6342887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6100" y="998218"/>
              <a:ext cx="6035040" cy="3889375"/>
            </a:xfrm>
            <a:custGeom>
              <a:avLst/>
              <a:gdLst/>
              <a:ahLst/>
              <a:cxnLst/>
              <a:rect l="l" t="t" r="r" b="b"/>
              <a:pathLst>
                <a:path w="6035040" h="3889375">
                  <a:moveTo>
                    <a:pt x="0" y="1048511"/>
                  </a:moveTo>
                  <a:lnTo>
                    <a:pt x="316991" y="591311"/>
                  </a:lnTo>
                  <a:lnTo>
                    <a:pt x="637031" y="256031"/>
                  </a:lnTo>
                  <a:lnTo>
                    <a:pt x="954023" y="6096"/>
                  </a:lnTo>
                  <a:lnTo>
                    <a:pt x="1271015" y="0"/>
                  </a:lnTo>
                  <a:lnTo>
                    <a:pt x="1588007" y="54863"/>
                  </a:lnTo>
                  <a:lnTo>
                    <a:pt x="1904999" y="121919"/>
                  </a:lnTo>
                  <a:lnTo>
                    <a:pt x="2221991" y="280415"/>
                  </a:lnTo>
                  <a:lnTo>
                    <a:pt x="2542031" y="579119"/>
                  </a:lnTo>
                  <a:lnTo>
                    <a:pt x="2855975" y="637031"/>
                  </a:lnTo>
                  <a:lnTo>
                    <a:pt x="3176015" y="871727"/>
                  </a:lnTo>
                  <a:lnTo>
                    <a:pt x="3493007" y="917447"/>
                  </a:lnTo>
                  <a:lnTo>
                    <a:pt x="3809999" y="1088135"/>
                  </a:lnTo>
                  <a:lnTo>
                    <a:pt x="4130039" y="1362455"/>
                  </a:lnTo>
                  <a:lnTo>
                    <a:pt x="4447031" y="1743455"/>
                  </a:lnTo>
                  <a:lnTo>
                    <a:pt x="4764023" y="2167127"/>
                  </a:lnTo>
                  <a:lnTo>
                    <a:pt x="5081015" y="2584703"/>
                  </a:lnTo>
                  <a:lnTo>
                    <a:pt x="5398007" y="3017519"/>
                  </a:lnTo>
                  <a:lnTo>
                    <a:pt x="5714999" y="3456431"/>
                  </a:lnTo>
                  <a:lnTo>
                    <a:pt x="6035039" y="3889247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1904" y="1993390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815" y="0"/>
                  </a:moveTo>
                  <a:lnTo>
                    <a:pt x="0" y="48767"/>
                  </a:lnTo>
                  <a:lnTo>
                    <a:pt x="51815" y="103631"/>
                  </a:lnTo>
                  <a:lnTo>
                    <a:pt x="103631" y="48767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95932" y="636522"/>
            <a:ext cx="823594" cy="486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300,000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200,000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100,000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-100,000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-200,000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-300,000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-400,000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-500,000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-600,000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-700,000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25889" y="947927"/>
            <a:ext cx="6355715" cy="4596765"/>
            <a:chOff x="2925889" y="947927"/>
            <a:chExt cx="6355715" cy="4596765"/>
          </a:xfrm>
        </p:grpSpPr>
        <p:sp>
          <p:nvSpPr>
            <p:cNvPr id="22" name="object 22"/>
            <p:cNvSpPr/>
            <p:nvPr/>
          </p:nvSpPr>
          <p:spPr>
            <a:xfrm>
              <a:off x="3063240" y="2545079"/>
              <a:ext cx="5775960" cy="2261870"/>
            </a:xfrm>
            <a:custGeom>
              <a:avLst/>
              <a:gdLst/>
              <a:ahLst/>
              <a:cxnLst/>
              <a:rect l="l" t="t" r="r" b="b"/>
              <a:pathLst>
                <a:path w="5775959" h="2261870">
                  <a:moveTo>
                    <a:pt x="76200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76200" y="79248"/>
                  </a:lnTo>
                  <a:lnTo>
                    <a:pt x="76200" y="0"/>
                  </a:lnTo>
                  <a:close/>
                </a:path>
                <a:path w="5775959" h="2261870">
                  <a:moveTo>
                    <a:pt x="387083" y="128016"/>
                  </a:moveTo>
                  <a:lnTo>
                    <a:pt x="307848" y="128016"/>
                  </a:lnTo>
                  <a:lnTo>
                    <a:pt x="307848" y="207264"/>
                  </a:lnTo>
                  <a:lnTo>
                    <a:pt x="387083" y="207264"/>
                  </a:lnTo>
                  <a:lnTo>
                    <a:pt x="387083" y="128016"/>
                  </a:lnTo>
                  <a:close/>
                </a:path>
                <a:path w="5775959" h="2261870">
                  <a:moveTo>
                    <a:pt x="704075" y="249936"/>
                  </a:moveTo>
                  <a:lnTo>
                    <a:pt x="627888" y="249936"/>
                  </a:lnTo>
                  <a:lnTo>
                    <a:pt x="627888" y="332232"/>
                  </a:lnTo>
                  <a:lnTo>
                    <a:pt x="704075" y="332232"/>
                  </a:lnTo>
                  <a:lnTo>
                    <a:pt x="704075" y="249936"/>
                  </a:lnTo>
                  <a:close/>
                </a:path>
                <a:path w="5775959" h="2261870">
                  <a:moveTo>
                    <a:pt x="1014984" y="368808"/>
                  </a:moveTo>
                  <a:lnTo>
                    <a:pt x="938784" y="368808"/>
                  </a:lnTo>
                  <a:lnTo>
                    <a:pt x="938784" y="445008"/>
                  </a:lnTo>
                  <a:lnTo>
                    <a:pt x="1014984" y="445008"/>
                  </a:lnTo>
                  <a:lnTo>
                    <a:pt x="1014984" y="368808"/>
                  </a:lnTo>
                  <a:close/>
                </a:path>
                <a:path w="5775959" h="2261870">
                  <a:moveTo>
                    <a:pt x="1331976" y="484632"/>
                  </a:moveTo>
                  <a:lnTo>
                    <a:pt x="1255776" y="484632"/>
                  </a:lnTo>
                  <a:lnTo>
                    <a:pt x="1255776" y="560832"/>
                  </a:lnTo>
                  <a:lnTo>
                    <a:pt x="1331976" y="560832"/>
                  </a:lnTo>
                  <a:lnTo>
                    <a:pt x="1331976" y="484632"/>
                  </a:lnTo>
                  <a:close/>
                </a:path>
                <a:path w="5775959" h="2261870">
                  <a:moveTo>
                    <a:pt x="1652016" y="609600"/>
                  </a:moveTo>
                  <a:lnTo>
                    <a:pt x="1572768" y="609600"/>
                  </a:lnTo>
                  <a:lnTo>
                    <a:pt x="1572768" y="685800"/>
                  </a:lnTo>
                  <a:lnTo>
                    <a:pt x="1652016" y="685800"/>
                  </a:lnTo>
                  <a:lnTo>
                    <a:pt x="1652016" y="609600"/>
                  </a:lnTo>
                  <a:close/>
                </a:path>
                <a:path w="5775959" h="2261870">
                  <a:moveTo>
                    <a:pt x="1972043" y="743712"/>
                  </a:moveTo>
                  <a:lnTo>
                    <a:pt x="1892808" y="743712"/>
                  </a:lnTo>
                  <a:lnTo>
                    <a:pt x="1892808" y="819912"/>
                  </a:lnTo>
                  <a:lnTo>
                    <a:pt x="1972043" y="819912"/>
                  </a:lnTo>
                  <a:lnTo>
                    <a:pt x="1972043" y="743712"/>
                  </a:lnTo>
                  <a:close/>
                </a:path>
                <a:path w="5775959" h="2261870">
                  <a:moveTo>
                    <a:pt x="2279904" y="850392"/>
                  </a:moveTo>
                  <a:lnTo>
                    <a:pt x="2200656" y="850392"/>
                  </a:lnTo>
                  <a:lnTo>
                    <a:pt x="2200656" y="929640"/>
                  </a:lnTo>
                  <a:lnTo>
                    <a:pt x="2279904" y="929640"/>
                  </a:lnTo>
                  <a:lnTo>
                    <a:pt x="2279904" y="850392"/>
                  </a:lnTo>
                  <a:close/>
                </a:path>
                <a:path w="5775959" h="2261870">
                  <a:moveTo>
                    <a:pt x="2618219" y="984504"/>
                  </a:moveTo>
                  <a:lnTo>
                    <a:pt x="2538984" y="984504"/>
                  </a:lnTo>
                  <a:lnTo>
                    <a:pt x="2538984" y="1063752"/>
                  </a:lnTo>
                  <a:lnTo>
                    <a:pt x="2618219" y="1063752"/>
                  </a:lnTo>
                  <a:lnTo>
                    <a:pt x="2618219" y="984504"/>
                  </a:lnTo>
                  <a:close/>
                </a:path>
                <a:path w="5775959" h="2261870">
                  <a:moveTo>
                    <a:pt x="2913888" y="1106424"/>
                  </a:moveTo>
                  <a:lnTo>
                    <a:pt x="2837688" y="1106424"/>
                  </a:lnTo>
                  <a:lnTo>
                    <a:pt x="2837688" y="1188720"/>
                  </a:lnTo>
                  <a:lnTo>
                    <a:pt x="2913888" y="1188720"/>
                  </a:lnTo>
                  <a:lnTo>
                    <a:pt x="2913888" y="1106424"/>
                  </a:lnTo>
                  <a:close/>
                </a:path>
                <a:path w="5775959" h="2261870">
                  <a:moveTo>
                    <a:pt x="3233928" y="1216152"/>
                  </a:moveTo>
                  <a:lnTo>
                    <a:pt x="3157728" y="1216152"/>
                  </a:lnTo>
                  <a:lnTo>
                    <a:pt x="3157728" y="1292352"/>
                  </a:lnTo>
                  <a:lnTo>
                    <a:pt x="3233928" y="1292352"/>
                  </a:lnTo>
                  <a:lnTo>
                    <a:pt x="3233928" y="1216152"/>
                  </a:lnTo>
                  <a:close/>
                </a:path>
                <a:path w="5775959" h="2261870">
                  <a:moveTo>
                    <a:pt x="3553955" y="1331976"/>
                  </a:moveTo>
                  <a:lnTo>
                    <a:pt x="3474707" y="1331976"/>
                  </a:lnTo>
                  <a:lnTo>
                    <a:pt x="3474707" y="1408176"/>
                  </a:lnTo>
                  <a:lnTo>
                    <a:pt x="3553955" y="1408176"/>
                  </a:lnTo>
                  <a:lnTo>
                    <a:pt x="3553955" y="1331976"/>
                  </a:lnTo>
                  <a:close/>
                </a:path>
                <a:path w="5775959" h="2261870">
                  <a:moveTo>
                    <a:pt x="3870960" y="1456944"/>
                  </a:moveTo>
                  <a:lnTo>
                    <a:pt x="3794760" y="1456944"/>
                  </a:lnTo>
                  <a:lnTo>
                    <a:pt x="3794760" y="1536192"/>
                  </a:lnTo>
                  <a:lnTo>
                    <a:pt x="3870960" y="1536192"/>
                  </a:lnTo>
                  <a:lnTo>
                    <a:pt x="3870960" y="1456944"/>
                  </a:lnTo>
                  <a:close/>
                </a:path>
                <a:path w="5775959" h="2261870">
                  <a:moveTo>
                    <a:pt x="4172712" y="1575816"/>
                  </a:moveTo>
                  <a:lnTo>
                    <a:pt x="4096512" y="1575816"/>
                  </a:lnTo>
                  <a:lnTo>
                    <a:pt x="4096512" y="1652016"/>
                  </a:lnTo>
                  <a:lnTo>
                    <a:pt x="4172712" y="1652016"/>
                  </a:lnTo>
                  <a:lnTo>
                    <a:pt x="4172712" y="1575816"/>
                  </a:lnTo>
                  <a:close/>
                </a:path>
                <a:path w="5775959" h="2261870">
                  <a:moveTo>
                    <a:pt x="4501896" y="1697736"/>
                  </a:moveTo>
                  <a:lnTo>
                    <a:pt x="4425696" y="1697736"/>
                  </a:lnTo>
                  <a:lnTo>
                    <a:pt x="4425696" y="1776984"/>
                  </a:lnTo>
                  <a:lnTo>
                    <a:pt x="4501896" y="1776984"/>
                  </a:lnTo>
                  <a:lnTo>
                    <a:pt x="4501896" y="1697736"/>
                  </a:lnTo>
                  <a:close/>
                </a:path>
                <a:path w="5775959" h="2261870">
                  <a:moveTo>
                    <a:pt x="4828032" y="1813560"/>
                  </a:moveTo>
                  <a:lnTo>
                    <a:pt x="4751832" y="1813560"/>
                  </a:lnTo>
                  <a:lnTo>
                    <a:pt x="4751832" y="1892808"/>
                  </a:lnTo>
                  <a:lnTo>
                    <a:pt x="4828032" y="1892808"/>
                  </a:lnTo>
                  <a:lnTo>
                    <a:pt x="4828032" y="1813560"/>
                  </a:lnTo>
                  <a:close/>
                </a:path>
                <a:path w="5775959" h="2261870">
                  <a:moveTo>
                    <a:pt x="5145024" y="1920240"/>
                  </a:moveTo>
                  <a:lnTo>
                    <a:pt x="5068824" y="1920240"/>
                  </a:lnTo>
                  <a:lnTo>
                    <a:pt x="5068824" y="1999488"/>
                  </a:lnTo>
                  <a:lnTo>
                    <a:pt x="5145024" y="1999488"/>
                  </a:lnTo>
                  <a:lnTo>
                    <a:pt x="5145024" y="1920240"/>
                  </a:lnTo>
                  <a:close/>
                </a:path>
                <a:path w="5775959" h="2261870">
                  <a:moveTo>
                    <a:pt x="5465064" y="2054352"/>
                  </a:moveTo>
                  <a:lnTo>
                    <a:pt x="5388864" y="2054352"/>
                  </a:lnTo>
                  <a:lnTo>
                    <a:pt x="5388864" y="2133600"/>
                  </a:lnTo>
                  <a:lnTo>
                    <a:pt x="5465064" y="2133600"/>
                  </a:lnTo>
                  <a:lnTo>
                    <a:pt x="5465064" y="2054352"/>
                  </a:lnTo>
                  <a:close/>
                </a:path>
                <a:path w="5775959" h="2261870">
                  <a:moveTo>
                    <a:pt x="5775947" y="2179320"/>
                  </a:moveTo>
                  <a:lnTo>
                    <a:pt x="5696712" y="2179320"/>
                  </a:lnTo>
                  <a:lnTo>
                    <a:pt x="5696712" y="2261616"/>
                  </a:lnTo>
                  <a:lnTo>
                    <a:pt x="5775947" y="2261616"/>
                  </a:lnTo>
                  <a:lnTo>
                    <a:pt x="5775947" y="217932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3656" y="947927"/>
              <a:ext cx="5828030" cy="3983990"/>
            </a:xfrm>
            <a:custGeom>
              <a:avLst/>
              <a:gdLst/>
              <a:ahLst/>
              <a:cxnLst/>
              <a:rect l="l" t="t" r="r" b="b"/>
              <a:pathLst>
                <a:path w="5828030" h="3983990">
                  <a:moveTo>
                    <a:pt x="103632" y="649224"/>
                  </a:moveTo>
                  <a:lnTo>
                    <a:pt x="54864" y="600456"/>
                  </a:lnTo>
                  <a:lnTo>
                    <a:pt x="0" y="649224"/>
                  </a:lnTo>
                  <a:lnTo>
                    <a:pt x="54864" y="701040"/>
                  </a:lnTo>
                  <a:lnTo>
                    <a:pt x="103632" y="649224"/>
                  </a:lnTo>
                  <a:close/>
                </a:path>
                <a:path w="5828030" h="3983990">
                  <a:moveTo>
                    <a:pt x="408432" y="335280"/>
                  </a:moveTo>
                  <a:lnTo>
                    <a:pt x="359664" y="286524"/>
                  </a:lnTo>
                  <a:lnTo>
                    <a:pt x="307848" y="335280"/>
                  </a:lnTo>
                  <a:lnTo>
                    <a:pt x="359664" y="387096"/>
                  </a:lnTo>
                  <a:lnTo>
                    <a:pt x="408432" y="335280"/>
                  </a:lnTo>
                  <a:close/>
                </a:path>
                <a:path w="5828030" h="3983990">
                  <a:moveTo>
                    <a:pt x="722376" y="67056"/>
                  </a:moveTo>
                  <a:lnTo>
                    <a:pt x="673608" y="18288"/>
                  </a:lnTo>
                  <a:lnTo>
                    <a:pt x="621792" y="67056"/>
                  </a:lnTo>
                  <a:lnTo>
                    <a:pt x="673608" y="121920"/>
                  </a:lnTo>
                  <a:lnTo>
                    <a:pt x="722376" y="67056"/>
                  </a:lnTo>
                  <a:close/>
                </a:path>
                <a:path w="5828030" h="3983990">
                  <a:moveTo>
                    <a:pt x="1066800" y="51816"/>
                  </a:moveTo>
                  <a:lnTo>
                    <a:pt x="1018032" y="0"/>
                  </a:lnTo>
                  <a:lnTo>
                    <a:pt x="966216" y="51816"/>
                  </a:lnTo>
                  <a:lnTo>
                    <a:pt x="1018032" y="103632"/>
                  </a:lnTo>
                  <a:lnTo>
                    <a:pt x="1066800" y="51816"/>
                  </a:lnTo>
                  <a:close/>
                </a:path>
                <a:path w="5828030" h="3983990">
                  <a:moveTo>
                    <a:pt x="1392936" y="103632"/>
                  </a:moveTo>
                  <a:lnTo>
                    <a:pt x="1344168" y="54864"/>
                  </a:lnTo>
                  <a:lnTo>
                    <a:pt x="1292352" y="103632"/>
                  </a:lnTo>
                  <a:lnTo>
                    <a:pt x="1344168" y="155448"/>
                  </a:lnTo>
                  <a:lnTo>
                    <a:pt x="1392936" y="103632"/>
                  </a:lnTo>
                  <a:close/>
                </a:path>
                <a:path w="5828030" h="3983990">
                  <a:moveTo>
                    <a:pt x="1722120" y="179832"/>
                  </a:moveTo>
                  <a:lnTo>
                    <a:pt x="1673352" y="131064"/>
                  </a:lnTo>
                  <a:lnTo>
                    <a:pt x="1621536" y="179832"/>
                  </a:lnTo>
                  <a:lnTo>
                    <a:pt x="1673352" y="231648"/>
                  </a:lnTo>
                  <a:lnTo>
                    <a:pt x="1722120" y="179832"/>
                  </a:lnTo>
                  <a:close/>
                </a:path>
                <a:path w="5828030" h="3983990">
                  <a:moveTo>
                    <a:pt x="2014728" y="335280"/>
                  </a:moveTo>
                  <a:lnTo>
                    <a:pt x="1965960" y="286524"/>
                  </a:lnTo>
                  <a:lnTo>
                    <a:pt x="1911096" y="335280"/>
                  </a:lnTo>
                  <a:lnTo>
                    <a:pt x="1965960" y="387096"/>
                  </a:lnTo>
                  <a:lnTo>
                    <a:pt x="2014728" y="335280"/>
                  </a:lnTo>
                  <a:close/>
                </a:path>
                <a:path w="5828030" h="3983990">
                  <a:moveTo>
                    <a:pt x="2307336" y="591312"/>
                  </a:moveTo>
                  <a:lnTo>
                    <a:pt x="2258568" y="542544"/>
                  </a:lnTo>
                  <a:lnTo>
                    <a:pt x="2206752" y="591312"/>
                  </a:lnTo>
                  <a:lnTo>
                    <a:pt x="2258568" y="643128"/>
                  </a:lnTo>
                  <a:lnTo>
                    <a:pt x="2307336" y="591312"/>
                  </a:lnTo>
                  <a:close/>
                </a:path>
                <a:path w="5828030" h="3983990">
                  <a:moveTo>
                    <a:pt x="2651760" y="691896"/>
                  </a:moveTo>
                  <a:lnTo>
                    <a:pt x="2602992" y="643128"/>
                  </a:lnTo>
                  <a:lnTo>
                    <a:pt x="2551176" y="691896"/>
                  </a:lnTo>
                  <a:lnTo>
                    <a:pt x="2602992" y="746760"/>
                  </a:lnTo>
                  <a:lnTo>
                    <a:pt x="2651760" y="691896"/>
                  </a:lnTo>
                  <a:close/>
                </a:path>
                <a:path w="5828030" h="3983990">
                  <a:moveTo>
                    <a:pt x="2971800" y="917448"/>
                  </a:moveTo>
                  <a:lnTo>
                    <a:pt x="2923032" y="865632"/>
                  </a:lnTo>
                  <a:lnTo>
                    <a:pt x="2868168" y="917448"/>
                  </a:lnTo>
                  <a:lnTo>
                    <a:pt x="2923032" y="969264"/>
                  </a:lnTo>
                  <a:lnTo>
                    <a:pt x="2971800" y="917448"/>
                  </a:lnTo>
                  <a:close/>
                </a:path>
                <a:path w="5828030" h="3983990">
                  <a:moveTo>
                    <a:pt x="3297936" y="987552"/>
                  </a:moveTo>
                  <a:lnTo>
                    <a:pt x="3249168" y="938784"/>
                  </a:lnTo>
                  <a:lnTo>
                    <a:pt x="3194291" y="987552"/>
                  </a:lnTo>
                  <a:lnTo>
                    <a:pt x="3249168" y="1039368"/>
                  </a:lnTo>
                  <a:lnTo>
                    <a:pt x="3297936" y="987552"/>
                  </a:lnTo>
                  <a:close/>
                </a:path>
                <a:path w="5828030" h="3983990">
                  <a:moveTo>
                    <a:pt x="3633216" y="1167384"/>
                  </a:moveTo>
                  <a:lnTo>
                    <a:pt x="3584448" y="1118616"/>
                  </a:lnTo>
                  <a:lnTo>
                    <a:pt x="3532632" y="1167384"/>
                  </a:lnTo>
                  <a:lnTo>
                    <a:pt x="3584448" y="1219200"/>
                  </a:lnTo>
                  <a:lnTo>
                    <a:pt x="3633216" y="1167384"/>
                  </a:lnTo>
                  <a:close/>
                </a:path>
                <a:path w="5828030" h="3983990">
                  <a:moveTo>
                    <a:pt x="3925824" y="1414272"/>
                  </a:moveTo>
                  <a:lnTo>
                    <a:pt x="3877056" y="1365504"/>
                  </a:lnTo>
                  <a:lnTo>
                    <a:pt x="3825240" y="1414272"/>
                  </a:lnTo>
                  <a:lnTo>
                    <a:pt x="3877056" y="1469136"/>
                  </a:lnTo>
                  <a:lnTo>
                    <a:pt x="3925824" y="1414272"/>
                  </a:lnTo>
                  <a:close/>
                </a:path>
                <a:path w="5828030" h="3983990">
                  <a:moveTo>
                    <a:pt x="4224528" y="1783080"/>
                  </a:moveTo>
                  <a:lnTo>
                    <a:pt x="4175760" y="1731264"/>
                  </a:lnTo>
                  <a:lnTo>
                    <a:pt x="4126992" y="1783080"/>
                  </a:lnTo>
                  <a:lnTo>
                    <a:pt x="4175760" y="1837944"/>
                  </a:lnTo>
                  <a:lnTo>
                    <a:pt x="4224528" y="1783080"/>
                  </a:lnTo>
                  <a:close/>
                </a:path>
                <a:path w="5828030" h="3983990">
                  <a:moveTo>
                    <a:pt x="4553712" y="2215896"/>
                  </a:moveTo>
                  <a:lnTo>
                    <a:pt x="4504944" y="2164080"/>
                  </a:lnTo>
                  <a:lnTo>
                    <a:pt x="4453128" y="2215896"/>
                  </a:lnTo>
                  <a:lnTo>
                    <a:pt x="4504944" y="2270760"/>
                  </a:lnTo>
                  <a:lnTo>
                    <a:pt x="4553712" y="2215896"/>
                  </a:lnTo>
                  <a:close/>
                </a:path>
                <a:path w="5828030" h="3983990">
                  <a:moveTo>
                    <a:pt x="4870704" y="2618232"/>
                  </a:moveTo>
                  <a:lnTo>
                    <a:pt x="4821936" y="2569464"/>
                  </a:lnTo>
                  <a:lnTo>
                    <a:pt x="4770120" y="2618232"/>
                  </a:lnTo>
                  <a:lnTo>
                    <a:pt x="4821936" y="2670048"/>
                  </a:lnTo>
                  <a:lnTo>
                    <a:pt x="4870704" y="2618232"/>
                  </a:lnTo>
                  <a:close/>
                </a:path>
                <a:path w="5828030" h="3983990">
                  <a:moveTo>
                    <a:pt x="5172456" y="3023616"/>
                  </a:moveTo>
                  <a:lnTo>
                    <a:pt x="5123688" y="2971800"/>
                  </a:lnTo>
                  <a:lnTo>
                    <a:pt x="5071872" y="3023616"/>
                  </a:lnTo>
                  <a:lnTo>
                    <a:pt x="5123688" y="3078480"/>
                  </a:lnTo>
                  <a:lnTo>
                    <a:pt x="5172456" y="3023616"/>
                  </a:lnTo>
                  <a:close/>
                </a:path>
                <a:path w="5828030" h="3983990">
                  <a:moveTo>
                    <a:pt x="5492496" y="3468624"/>
                  </a:moveTo>
                  <a:lnTo>
                    <a:pt x="5443728" y="3419856"/>
                  </a:lnTo>
                  <a:lnTo>
                    <a:pt x="5388864" y="3468624"/>
                  </a:lnTo>
                  <a:lnTo>
                    <a:pt x="5443728" y="3523488"/>
                  </a:lnTo>
                  <a:lnTo>
                    <a:pt x="5492496" y="3468624"/>
                  </a:lnTo>
                  <a:close/>
                </a:path>
                <a:path w="5828030" h="3983990">
                  <a:moveTo>
                    <a:pt x="5827776" y="3928872"/>
                  </a:moveTo>
                  <a:lnTo>
                    <a:pt x="5779008" y="3880104"/>
                  </a:lnTo>
                  <a:lnTo>
                    <a:pt x="5727192" y="3928872"/>
                  </a:lnTo>
                  <a:lnTo>
                    <a:pt x="5779008" y="3983736"/>
                  </a:lnTo>
                  <a:lnTo>
                    <a:pt x="5827776" y="3928872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79992" y="48432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0652" y="5451346"/>
              <a:ext cx="6346190" cy="88900"/>
            </a:xfrm>
            <a:custGeom>
              <a:avLst/>
              <a:gdLst/>
              <a:ahLst/>
              <a:cxnLst/>
              <a:rect l="l" t="t" r="r" b="b"/>
              <a:pathLst>
                <a:path w="6346190" h="88900">
                  <a:moveTo>
                    <a:pt x="6345935" y="9143"/>
                  </a:moveTo>
                  <a:lnTo>
                    <a:pt x="6345935" y="88391"/>
                  </a:lnTo>
                </a:path>
                <a:path w="6346190" h="88900">
                  <a:moveTo>
                    <a:pt x="3179063" y="9143"/>
                  </a:moveTo>
                  <a:lnTo>
                    <a:pt x="3179063" y="88391"/>
                  </a:lnTo>
                </a:path>
                <a:path w="6346190" h="88900">
                  <a:moveTo>
                    <a:pt x="1609343" y="9143"/>
                  </a:moveTo>
                  <a:lnTo>
                    <a:pt x="1609343" y="88391"/>
                  </a:lnTo>
                </a:path>
                <a:path w="6346190" h="88900">
                  <a:moveTo>
                    <a:pt x="4779263" y="9143"/>
                  </a:moveTo>
                  <a:lnTo>
                    <a:pt x="4779263" y="88391"/>
                  </a:lnTo>
                </a:path>
                <a:path w="6346190" h="88900">
                  <a:moveTo>
                    <a:pt x="0" y="0"/>
                  </a:moveTo>
                  <a:lnTo>
                    <a:pt x="0" y="79247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13379" y="5531610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6523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25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9291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50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84995" y="5531610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100%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95107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75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652" y="5958330"/>
            <a:ext cx="3253104" cy="1071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Percent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Customers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Contacted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12700" marR="345440">
              <a:lnSpc>
                <a:spcPct val="178300"/>
              </a:lnSpc>
            </a:pPr>
            <a:r>
              <a:rPr sz="1200" spc="-5" dirty="0">
                <a:latin typeface="Arial MT"/>
                <a:cs typeface="Arial MT"/>
              </a:rPr>
              <a:t>Customers </a:t>
            </a:r>
            <a:r>
              <a:rPr sz="1200" dirty="0">
                <a:latin typeface="Arial MT"/>
                <a:cs typeface="Arial MT"/>
              </a:rPr>
              <a:t>ranked </a:t>
            </a:r>
            <a:r>
              <a:rPr sz="1200" spc="-5" dirty="0">
                <a:latin typeface="Arial MT"/>
                <a:cs typeface="Arial MT"/>
              </a:rPr>
              <a:t>with predictive analytics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Customers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ranked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7200" y="454149"/>
            <a:ext cx="9150350" cy="6867525"/>
            <a:chOff x="457200" y="454149"/>
            <a:chExt cx="9150350" cy="6867525"/>
          </a:xfrm>
        </p:grpSpPr>
        <p:sp>
          <p:nvSpPr>
            <p:cNvPr id="33" name="object 33"/>
            <p:cNvSpPr/>
            <p:nvPr/>
          </p:nvSpPr>
          <p:spPr>
            <a:xfrm>
              <a:off x="3845051" y="6978394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615" y="0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5240" y="6940295"/>
              <a:ext cx="414655" cy="79375"/>
            </a:xfrm>
            <a:custGeom>
              <a:avLst/>
              <a:gdLst/>
              <a:ahLst/>
              <a:cxnLst/>
              <a:rect l="l" t="t" r="r" b="b"/>
              <a:pathLst>
                <a:path w="414654" h="79375">
                  <a:moveTo>
                    <a:pt x="79248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79248" y="79248"/>
                  </a:lnTo>
                  <a:lnTo>
                    <a:pt x="79248" y="0"/>
                  </a:lnTo>
                  <a:close/>
                </a:path>
                <a:path w="414654" h="79375">
                  <a:moveTo>
                    <a:pt x="414528" y="0"/>
                  </a:moveTo>
                  <a:lnTo>
                    <a:pt x="338328" y="0"/>
                  </a:lnTo>
                  <a:lnTo>
                    <a:pt x="338328" y="79248"/>
                  </a:lnTo>
                  <a:lnTo>
                    <a:pt x="414528" y="792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5051" y="6640066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615" y="0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13048" y="6583680"/>
              <a:ext cx="433070" cy="104139"/>
            </a:xfrm>
            <a:custGeom>
              <a:avLst/>
              <a:gdLst/>
              <a:ahLst/>
              <a:cxnLst/>
              <a:rect l="l" t="t" r="r" b="b"/>
              <a:pathLst>
                <a:path w="433070" h="104140">
                  <a:moveTo>
                    <a:pt x="100584" y="48768"/>
                  </a:moveTo>
                  <a:lnTo>
                    <a:pt x="51816" y="0"/>
                  </a:lnTo>
                  <a:lnTo>
                    <a:pt x="0" y="48768"/>
                  </a:lnTo>
                  <a:lnTo>
                    <a:pt x="51816" y="103632"/>
                  </a:lnTo>
                  <a:lnTo>
                    <a:pt x="100584" y="48768"/>
                  </a:lnTo>
                  <a:close/>
                </a:path>
                <a:path w="433070" h="104140">
                  <a:moveTo>
                    <a:pt x="432816" y="48768"/>
                  </a:moveTo>
                  <a:lnTo>
                    <a:pt x="384048" y="0"/>
                  </a:lnTo>
                  <a:lnTo>
                    <a:pt x="332232" y="48768"/>
                  </a:lnTo>
                  <a:lnTo>
                    <a:pt x="384048" y="103632"/>
                  </a:lnTo>
                  <a:lnTo>
                    <a:pt x="432816" y="48768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3123" y="458721"/>
              <a:ext cx="8229600" cy="6858000"/>
            </a:xfrm>
            <a:custGeom>
              <a:avLst/>
              <a:gdLst/>
              <a:ahLst/>
              <a:cxnLst/>
              <a:rect l="l" t="t" r="r" b="b"/>
              <a:pathLst>
                <a:path w="8229600" h="6858000">
                  <a:moveTo>
                    <a:pt x="0" y="0"/>
                  </a:moveTo>
                  <a:lnTo>
                    <a:pt x="8229599" y="0"/>
                  </a:lnTo>
                  <a:lnTo>
                    <a:pt x="822959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6748" y="2479546"/>
              <a:ext cx="167640" cy="119380"/>
            </a:xfrm>
            <a:custGeom>
              <a:avLst/>
              <a:gdLst/>
              <a:ahLst/>
              <a:cxnLst/>
              <a:rect l="l" t="t" r="r" b="b"/>
              <a:pathLst>
                <a:path w="167639" h="119380">
                  <a:moveTo>
                    <a:pt x="0" y="0"/>
                  </a:moveTo>
                  <a:lnTo>
                    <a:pt x="167639" y="118872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48940" y="2043682"/>
              <a:ext cx="143510" cy="426720"/>
            </a:xfrm>
            <a:custGeom>
              <a:avLst/>
              <a:gdLst/>
              <a:ahLst/>
              <a:cxnLst/>
              <a:rect l="l" t="t" r="r" b="b"/>
              <a:pathLst>
                <a:path w="143510" h="426719">
                  <a:moveTo>
                    <a:pt x="0" y="426719"/>
                  </a:moveTo>
                  <a:lnTo>
                    <a:pt x="143255" y="0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57199"/>
              <a:ext cx="1030224" cy="68580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07064" y="766944"/>
            <a:ext cx="1147445" cy="6076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955"/>
              </a:lnSpc>
            </a:pP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Campaign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Profit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Curve</a:t>
            </a:r>
            <a:endParaRPr sz="4400">
              <a:latin typeface="Arial"/>
              <a:cs typeface="Arial"/>
            </a:endParaRPr>
          </a:p>
          <a:p>
            <a:pPr marL="3679190">
              <a:lnSpc>
                <a:spcPct val="100000"/>
              </a:lnSpc>
              <a:spcBef>
                <a:spcPts val="2280"/>
              </a:spcBef>
            </a:pPr>
            <a:r>
              <a:rPr sz="1400" b="1" spc="-5" dirty="0">
                <a:latin typeface="Arial"/>
                <a:cs typeface="Arial"/>
              </a:rPr>
              <a:t>Profit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962658"/>
            <a:ext cx="73374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Predictive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Analytics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Initiatives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79425" marR="660400" indent="-344805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Per-customer predictions: </a:t>
            </a:r>
            <a:r>
              <a:rPr spc="-5" dirty="0"/>
              <a:t>Unlimited </a:t>
            </a:r>
            <a:r>
              <a:rPr spc="-875" dirty="0"/>
              <a:t> </a:t>
            </a:r>
            <a:r>
              <a:rPr spc="-5" dirty="0"/>
              <a:t>range</a:t>
            </a:r>
            <a:r>
              <a:rPr spc="1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10" dirty="0"/>
              <a:t>business</a:t>
            </a:r>
            <a:r>
              <a:rPr spc="30" dirty="0"/>
              <a:t> </a:t>
            </a:r>
            <a:r>
              <a:rPr spc="-10" dirty="0"/>
              <a:t>objectives</a:t>
            </a:r>
          </a:p>
          <a:p>
            <a:pPr marL="479425" marR="5080" indent="-344805">
              <a:lnSpc>
                <a:spcPct val="89800"/>
              </a:lnSpc>
              <a:spcBef>
                <a:spcPts val="69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Management: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organizational</a:t>
            </a:r>
            <a:r>
              <a:rPr dirty="0"/>
              <a:t> </a:t>
            </a:r>
            <a:r>
              <a:rPr spc="-5" dirty="0"/>
              <a:t>process </a:t>
            </a:r>
            <a:r>
              <a:rPr dirty="0"/>
              <a:t> </a:t>
            </a:r>
            <a:r>
              <a:rPr spc="-5" dirty="0"/>
              <a:t>ensures</a:t>
            </a:r>
            <a:r>
              <a:rPr dirty="0"/>
              <a:t> </a:t>
            </a:r>
            <a:r>
              <a:rPr spc="-5" dirty="0"/>
              <a:t>predictions</a:t>
            </a:r>
            <a:r>
              <a:rPr spc="10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actionable,</a:t>
            </a:r>
            <a:r>
              <a:rPr spc="10" dirty="0"/>
              <a:t> </a:t>
            </a:r>
            <a:r>
              <a:rPr spc="-5" dirty="0"/>
              <a:t>driven </a:t>
            </a:r>
            <a:r>
              <a:rPr spc="-875" dirty="0"/>
              <a:t> </a:t>
            </a:r>
            <a:r>
              <a:rPr spc="-10" dirty="0"/>
              <a:t>by</a:t>
            </a:r>
            <a:r>
              <a:rPr spc="10" dirty="0"/>
              <a:t> </a:t>
            </a:r>
            <a:r>
              <a:rPr spc="-10" dirty="0"/>
              <a:t>business</a:t>
            </a:r>
            <a:r>
              <a:rPr spc="25" dirty="0"/>
              <a:t> </a:t>
            </a:r>
            <a:r>
              <a:rPr spc="-10" dirty="0"/>
              <a:t>needs;</a:t>
            </a:r>
            <a:r>
              <a:rPr spc="20" dirty="0"/>
              <a:t> </a:t>
            </a:r>
            <a:r>
              <a:rPr spc="-10" dirty="0"/>
              <a:t>multiple</a:t>
            </a:r>
            <a:r>
              <a:rPr spc="20" dirty="0"/>
              <a:t> </a:t>
            </a:r>
            <a:r>
              <a:rPr spc="-5" dirty="0"/>
              <a:t>roles</a:t>
            </a:r>
            <a:r>
              <a:rPr spc="10" dirty="0"/>
              <a:t> </a:t>
            </a:r>
            <a:r>
              <a:rPr spc="-10" dirty="0"/>
              <a:t>and </a:t>
            </a:r>
            <a:r>
              <a:rPr spc="-5" dirty="0"/>
              <a:t> skills</a:t>
            </a:r>
          </a:p>
          <a:p>
            <a:pPr marL="479425" marR="1001394" indent="-34480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Deployment: </a:t>
            </a:r>
            <a:r>
              <a:rPr spc="-10" dirty="0"/>
              <a:t>Mitigate</a:t>
            </a:r>
            <a:r>
              <a:rPr dirty="0"/>
              <a:t> </a:t>
            </a:r>
            <a:r>
              <a:rPr spc="-5" dirty="0"/>
              <a:t>risk</a:t>
            </a:r>
            <a:r>
              <a:rPr dirty="0"/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5" dirty="0"/>
              <a:t>track </a:t>
            </a:r>
            <a:r>
              <a:rPr spc="-875" dirty="0"/>
              <a:t> </a:t>
            </a:r>
            <a:r>
              <a:rPr spc="-5" dirty="0"/>
              <a:t>performance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5916" y="962658"/>
            <a:ext cx="78460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Predictive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Analytics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Technology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2309874"/>
            <a:ext cx="7436484" cy="2557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381125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preparation: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An </a:t>
            </a:r>
            <a:r>
              <a:rPr sz="3200" spc="-10" dirty="0">
                <a:latin typeface="Arial MT"/>
                <a:cs typeface="Arial MT"/>
              </a:rPr>
              <a:t>intensive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bottleneck,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critical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success</a:t>
            </a: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Arial"/>
                <a:cs typeface="Arial"/>
              </a:rPr>
              <a:t>Modeling methods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tools: </a:t>
            </a:r>
            <a:r>
              <a:rPr sz="3200" spc="-1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method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always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best;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multiple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459222"/>
            <a:ext cx="9144000" cy="2715895"/>
            <a:chOff x="457200" y="4459222"/>
            <a:chExt cx="9144000" cy="2715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4459222"/>
              <a:ext cx="7440168" cy="19415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89963" y="2309874"/>
            <a:ext cx="6688455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3200" i="1" spc="-5" dirty="0">
                <a:latin typeface="Arial"/>
                <a:cs typeface="Arial"/>
              </a:rPr>
              <a:t>Business intelligence technology that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produces </a:t>
            </a:r>
            <a:r>
              <a:rPr sz="3200" i="1" spc="-5" dirty="0">
                <a:latin typeface="Arial"/>
                <a:cs typeface="Arial"/>
              </a:rPr>
              <a:t>a </a:t>
            </a:r>
            <a:r>
              <a:rPr sz="3200" i="1" spc="-10" dirty="0">
                <a:latin typeface="Arial"/>
                <a:cs typeface="Arial"/>
              </a:rPr>
              <a:t>predictive </a:t>
            </a:r>
            <a:r>
              <a:rPr sz="3200" i="1" spc="-5" dirty="0">
                <a:latin typeface="Arial"/>
                <a:cs typeface="Arial"/>
              </a:rPr>
              <a:t>score for </a:t>
            </a:r>
            <a:r>
              <a:rPr sz="3200" i="1" spc="-10" dirty="0">
                <a:latin typeface="Arial"/>
                <a:cs typeface="Arial"/>
              </a:rPr>
              <a:t>each </a:t>
            </a:r>
            <a:r>
              <a:rPr sz="3200" i="1" spc="-5" dirty="0">
                <a:latin typeface="Arial"/>
                <a:cs typeface="Arial"/>
              </a:rPr>
              <a:t> customer</a:t>
            </a:r>
            <a:r>
              <a:rPr sz="3200" i="1" spc="1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or</a:t>
            </a:r>
            <a:r>
              <a:rPr sz="3200" i="1" spc="1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prospect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744459" y="6817048"/>
            <a:ext cx="177546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Prediction</a:t>
            </a:r>
            <a:r>
              <a:rPr sz="1200" spc="-40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Impact,</a:t>
            </a:r>
            <a:r>
              <a:rPr sz="1200" spc="-40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Inc.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2762"/>
            <a:ext cx="4116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Analytics: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30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22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4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5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30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08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42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59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816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79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00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27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4600" y="55625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12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4000" y="55625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34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0780" y="962658"/>
            <a:ext cx="77343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Optimizing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Business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Processes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880363" y="2163570"/>
            <a:ext cx="4179570" cy="40379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167005">
              <a:lnSpc>
                <a:spcPct val="80000"/>
              </a:lnSpc>
              <a:spcBef>
                <a:spcPts val="780"/>
              </a:spcBef>
            </a:pPr>
            <a:r>
              <a:rPr sz="2800" i="1" spc="-5" dirty="0">
                <a:latin typeface="Arial"/>
                <a:cs typeface="Arial"/>
              </a:rPr>
              <a:t>“At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i="1" spc="-5" dirty="0">
                <a:latin typeface="Arial"/>
                <a:cs typeface="Arial"/>
              </a:rPr>
              <a:t>time when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companies in many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industries offer similar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products </a:t>
            </a:r>
            <a:r>
              <a:rPr sz="2800" i="1" dirty="0">
                <a:latin typeface="Arial"/>
                <a:cs typeface="Arial"/>
              </a:rPr>
              <a:t>and use 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comparable technology,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high-performance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business processes </a:t>
            </a:r>
            <a:r>
              <a:rPr sz="2800" i="1" dirty="0">
                <a:latin typeface="Arial"/>
                <a:cs typeface="Arial"/>
              </a:rPr>
              <a:t>are 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among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the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last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remaining </a:t>
            </a:r>
            <a:r>
              <a:rPr sz="2800" i="1" spc="-7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points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of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differentiation.”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496695">
              <a:lnSpc>
                <a:spcPct val="100000"/>
              </a:lnSpc>
            </a:pPr>
            <a:r>
              <a:rPr sz="2800" i="1" dirty="0">
                <a:latin typeface="Arial"/>
                <a:cs typeface="Arial"/>
              </a:rPr>
              <a:t>-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Tom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Davenport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600" y="2209798"/>
            <a:ext cx="4419600" cy="3581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731" y="999234"/>
            <a:ext cx="8579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Learn from</a:t>
            </a:r>
            <a:r>
              <a:rPr sz="40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i="1" spc="-5" dirty="0">
                <a:solidFill>
                  <a:srgbClr val="FFFFFF"/>
                </a:solidFill>
                <a:latin typeface="Arial"/>
                <a:cs typeface="Arial"/>
              </a:rPr>
              <a:t>Organizational Experience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239770"/>
            <a:ext cx="7757795" cy="3924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strategic asset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endParaRPr sz="2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it </a:t>
            </a:r>
            <a:r>
              <a:rPr sz="2800" dirty="0">
                <a:latin typeface="Arial MT"/>
                <a:cs typeface="Arial MT"/>
              </a:rPr>
              <a:t>encodes </a:t>
            </a:r>
            <a:r>
              <a:rPr sz="2800" i="1" dirty="0">
                <a:latin typeface="Arial"/>
                <a:cs typeface="Arial"/>
              </a:rPr>
              <a:t>your</a:t>
            </a:r>
            <a:r>
              <a:rPr sz="2800" i="1" spc="-5" dirty="0">
                <a:latin typeface="Arial"/>
                <a:cs typeface="Arial"/>
              </a:rPr>
              <a:t> business’ collective experience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imperative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much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possible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customers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treat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individually.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032762"/>
            <a:ext cx="4116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Analytics: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604" y="2106877"/>
            <a:ext cx="65455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5459">
              <a:lnSpc>
                <a:spcPct val="120000"/>
              </a:lnSpc>
              <a:spcBef>
                <a:spcPts val="95"/>
              </a:spcBef>
            </a:pPr>
            <a:r>
              <a:rPr sz="4000" dirty="0">
                <a:latin typeface="Arial MT"/>
                <a:cs typeface="Arial MT"/>
              </a:rPr>
              <a:t>Your </a:t>
            </a:r>
            <a:r>
              <a:rPr sz="4000" spc="-5" dirty="0">
                <a:latin typeface="Arial MT"/>
                <a:cs typeface="Arial MT"/>
              </a:rPr>
              <a:t>organization </a:t>
            </a: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learns </a:t>
            </a:r>
            <a:r>
              <a:rPr sz="4000" dirty="0">
                <a:latin typeface="Arial MT"/>
                <a:cs typeface="Arial MT"/>
              </a:rPr>
              <a:t> from</a:t>
            </a:r>
            <a:r>
              <a:rPr sz="4000" spc="-1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its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collective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experience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963" y="3833874"/>
            <a:ext cx="7625715" cy="2526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5275" algn="l"/>
              </a:tabLst>
            </a:pPr>
            <a:r>
              <a:rPr sz="2000" b="1" i="1" spc="-5" dirty="0">
                <a:latin typeface="Arial"/>
                <a:cs typeface="Arial"/>
              </a:rPr>
              <a:t>Collective</a:t>
            </a:r>
            <a:r>
              <a:rPr sz="2000" b="1" i="1" spc="2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experience:	</a:t>
            </a:r>
            <a:r>
              <a:rPr sz="2000" b="1" spc="-5" dirty="0">
                <a:latin typeface="Arial"/>
                <a:cs typeface="Arial"/>
              </a:rPr>
              <a:t>Sales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records,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customer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profiles,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969644" marR="246379" indent="-923925">
              <a:lnSpc>
                <a:spcPct val="123000"/>
              </a:lnSpc>
              <a:spcBef>
                <a:spcPts val="1175"/>
              </a:spcBef>
              <a:tabLst>
                <a:tab pos="967105" algn="l"/>
              </a:tabLst>
            </a:pPr>
            <a:r>
              <a:rPr sz="2000" b="1" i="1" spc="-5" dirty="0">
                <a:latin typeface="Arial"/>
                <a:cs typeface="Arial"/>
              </a:rPr>
              <a:t>Learn:	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strategic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insights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intelligence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something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that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makes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decisions</a:t>
            </a:r>
            <a:endParaRPr sz="2000" dirty="0">
              <a:latin typeface="Arial"/>
              <a:cs typeface="Arial"/>
            </a:endParaRPr>
          </a:p>
          <a:p>
            <a:pPr marL="993775" marR="3701415" indent="191135">
              <a:lnSpc>
                <a:spcPct val="112000"/>
              </a:lnSpc>
              <a:spcBef>
                <a:spcPts val="170"/>
              </a:spcBef>
            </a:pPr>
            <a:r>
              <a:rPr sz="2000" b="1" spc="-5" dirty="0">
                <a:latin typeface="Arial"/>
                <a:cs typeface="Arial"/>
              </a:rPr>
              <a:t>automatically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rules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840"/>
              </a:spcBef>
            </a:pPr>
            <a:r>
              <a:rPr sz="3200" b="1" i="1" spc="-10" dirty="0">
                <a:latin typeface="Arial"/>
                <a:cs typeface="Arial"/>
              </a:rPr>
              <a:t>…and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puts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this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knowledge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to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8915" y="3582922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199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4163" y="1142490"/>
            <a:ext cx="84486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Wisdom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Gained: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A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Predictive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Model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is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Built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144523" y="2362200"/>
            <a:ext cx="7847330" cy="3941445"/>
            <a:chOff x="1144523" y="2362200"/>
            <a:chExt cx="7847330" cy="39414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3808" y="5800342"/>
              <a:ext cx="5745478" cy="5029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20311" y="5955790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3" y="195072"/>
                  </a:lnTo>
                  <a:lnTo>
                    <a:pt x="2249424" y="195072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4696" y="595884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2"/>
                  </a:lnTo>
                  <a:lnTo>
                    <a:pt x="4572" y="4571"/>
                  </a:lnTo>
                  <a:lnTo>
                    <a:pt x="1143" y="10286"/>
                  </a:lnTo>
                  <a:lnTo>
                    <a:pt x="0" y="18287"/>
                  </a:lnTo>
                  <a:lnTo>
                    <a:pt x="0" y="182878"/>
                  </a:lnTo>
                  <a:lnTo>
                    <a:pt x="6095" y="188976"/>
                  </a:lnTo>
                  <a:lnTo>
                    <a:pt x="2200655" y="188976"/>
                  </a:lnTo>
                  <a:lnTo>
                    <a:pt x="2206752" y="182878"/>
                  </a:lnTo>
                  <a:lnTo>
                    <a:pt x="2206752" y="6094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9080" y="595884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82878"/>
                  </a:lnTo>
                  <a:lnTo>
                    <a:pt x="6096" y="188976"/>
                  </a:lnTo>
                  <a:lnTo>
                    <a:pt x="2151888" y="188976"/>
                  </a:lnTo>
                  <a:lnTo>
                    <a:pt x="2157984" y="182878"/>
                  </a:lnTo>
                  <a:lnTo>
                    <a:pt x="2157984" y="6094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3463" y="5961886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6785"/>
                  </a:lnTo>
                  <a:lnTo>
                    <a:pt x="6096" y="182880"/>
                  </a:lnTo>
                  <a:lnTo>
                    <a:pt x="2103120" y="182880"/>
                  </a:lnTo>
                  <a:lnTo>
                    <a:pt x="2109216" y="176785"/>
                  </a:lnTo>
                  <a:lnTo>
                    <a:pt x="2109216" y="6097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7847" y="5964934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70688"/>
                  </a:lnTo>
                  <a:lnTo>
                    <a:pt x="6096" y="176784"/>
                  </a:lnTo>
                  <a:lnTo>
                    <a:pt x="2054352" y="176784"/>
                  </a:lnTo>
                  <a:lnTo>
                    <a:pt x="2060448" y="170688"/>
                  </a:lnTo>
                  <a:lnTo>
                    <a:pt x="2060448" y="6096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2231" y="5964934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3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70688"/>
                  </a:lnTo>
                  <a:lnTo>
                    <a:pt x="6095" y="176784"/>
                  </a:lnTo>
                  <a:lnTo>
                    <a:pt x="2005583" y="176784"/>
                  </a:lnTo>
                  <a:lnTo>
                    <a:pt x="2011679" y="170688"/>
                  </a:lnTo>
                  <a:lnTo>
                    <a:pt x="2011679" y="6096"/>
                  </a:lnTo>
                  <a:lnTo>
                    <a:pt x="2005583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6615" y="596798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6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64590"/>
                  </a:lnTo>
                  <a:lnTo>
                    <a:pt x="6096" y="170688"/>
                  </a:lnTo>
                  <a:lnTo>
                    <a:pt x="1956816" y="170688"/>
                  </a:lnTo>
                  <a:lnTo>
                    <a:pt x="1962912" y="164590"/>
                  </a:lnTo>
                  <a:lnTo>
                    <a:pt x="1962912" y="6094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0999" y="5971030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58497"/>
                  </a:lnTo>
                  <a:lnTo>
                    <a:pt x="6096" y="164592"/>
                  </a:lnTo>
                  <a:lnTo>
                    <a:pt x="1908048" y="164592"/>
                  </a:lnTo>
                  <a:lnTo>
                    <a:pt x="1914144" y="158497"/>
                  </a:lnTo>
                  <a:lnTo>
                    <a:pt x="1914144" y="609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15383" y="5971030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58497"/>
                  </a:lnTo>
                  <a:lnTo>
                    <a:pt x="6095" y="164592"/>
                  </a:lnTo>
                  <a:lnTo>
                    <a:pt x="1859279" y="164592"/>
                  </a:lnTo>
                  <a:lnTo>
                    <a:pt x="1865376" y="158497"/>
                  </a:lnTo>
                  <a:lnTo>
                    <a:pt x="1865376" y="6097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9768" y="5974078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52400"/>
                  </a:lnTo>
                  <a:lnTo>
                    <a:pt x="6096" y="158495"/>
                  </a:lnTo>
                  <a:lnTo>
                    <a:pt x="1810512" y="158495"/>
                  </a:lnTo>
                  <a:lnTo>
                    <a:pt x="1816608" y="152400"/>
                  </a:lnTo>
                  <a:lnTo>
                    <a:pt x="1816608" y="6095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4152" y="597712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6302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39" y="146302"/>
                  </a:lnTo>
                  <a:lnTo>
                    <a:pt x="1767839" y="6094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8536" y="5980174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43255"/>
                  </a:lnTo>
                  <a:lnTo>
                    <a:pt x="6096" y="146303"/>
                  </a:lnTo>
                  <a:lnTo>
                    <a:pt x="1716024" y="146303"/>
                  </a:lnTo>
                  <a:lnTo>
                    <a:pt x="1719072" y="143255"/>
                  </a:lnTo>
                  <a:lnTo>
                    <a:pt x="1719072" y="6097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2919" y="5980174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43255"/>
                  </a:lnTo>
                  <a:lnTo>
                    <a:pt x="6095" y="146303"/>
                  </a:lnTo>
                  <a:lnTo>
                    <a:pt x="1667255" y="146303"/>
                  </a:lnTo>
                  <a:lnTo>
                    <a:pt x="1670303" y="143255"/>
                  </a:lnTo>
                  <a:lnTo>
                    <a:pt x="1670303" y="6097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303" y="5983222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7161"/>
                  </a:lnTo>
                  <a:lnTo>
                    <a:pt x="6096" y="140207"/>
                  </a:lnTo>
                  <a:lnTo>
                    <a:pt x="1618488" y="140207"/>
                  </a:lnTo>
                  <a:lnTo>
                    <a:pt x="1621536" y="137161"/>
                  </a:lnTo>
                  <a:lnTo>
                    <a:pt x="1621536" y="6095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4736" y="5986271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31062"/>
                  </a:lnTo>
                  <a:lnTo>
                    <a:pt x="6096" y="137158"/>
                  </a:lnTo>
                  <a:lnTo>
                    <a:pt x="1566672" y="137158"/>
                  </a:lnTo>
                  <a:lnTo>
                    <a:pt x="1572767" y="131062"/>
                  </a:lnTo>
                  <a:lnTo>
                    <a:pt x="1572767" y="6094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9119" y="5986271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31062"/>
                  </a:lnTo>
                  <a:lnTo>
                    <a:pt x="6095" y="137158"/>
                  </a:lnTo>
                  <a:lnTo>
                    <a:pt x="1514855" y="137158"/>
                  </a:lnTo>
                  <a:lnTo>
                    <a:pt x="1520952" y="131062"/>
                  </a:lnTo>
                  <a:lnTo>
                    <a:pt x="1520952" y="6094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3504" y="5989318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24968"/>
                  </a:lnTo>
                  <a:lnTo>
                    <a:pt x="6096" y="131065"/>
                  </a:lnTo>
                  <a:lnTo>
                    <a:pt x="1466088" y="131065"/>
                  </a:lnTo>
                  <a:lnTo>
                    <a:pt x="1472184" y="124968"/>
                  </a:lnTo>
                  <a:lnTo>
                    <a:pt x="1472184" y="6097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37887" y="5992366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18873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5" y="118873"/>
                  </a:lnTo>
                  <a:lnTo>
                    <a:pt x="1423415" y="6095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272" y="5995415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3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12774"/>
                  </a:lnTo>
                  <a:lnTo>
                    <a:pt x="6095" y="118870"/>
                  </a:lnTo>
                  <a:lnTo>
                    <a:pt x="1368552" y="118870"/>
                  </a:lnTo>
                  <a:lnTo>
                    <a:pt x="1374648" y="112774"/>
                  </a:lnTo>
                  <a:lnTo>
                    <a:pt x="1374648" y="6094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86655" y="5995415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6094"/>
                  </a:lnTo>
                  <a:lnTo>
                    <a:pt x="0" y="112774"/>
                  </a:lnTo>
                  <a:lnTo>
                    <a:pt x="3048" y="118870"/>
                  </a:lnTo>
                  <a:lnTo>
                    <a:pt x="1319784" y="118870"/>
                  </a:lnTo>
                  <a:lnTo>
                    <a:pt x="1325880" y="112774"/>
                  </a:lnTo>
                  <a:lnTo>
                    <a:pt x="1325880" y="6094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11040" y="5998462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06680"/>
                  </a:lnTo>
                  <a:lnTo>
                    <a:pt x="3048" y="112777"/>
                  </a:lnTo>
                  <a:lnTo>
                    <a:pt x="1271015" y="112777"/>
                  </a:lnTo>
                  <a:lnTo>
                    <a:pt x="1277112" y="106680"/>
                  </a:lnTo>
                  <a:lnTo>
                    <a:pt x="1277112" y="3048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5424" y="6001511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9808" y="6001510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100584"/>
                  </a:lnTo>
                  <a:lnTo>
                    <a:pt x="3047" y="106680"/>
                  </a:lnTo>
                  <a:lnTo>
                    <a:pt x="1173479" y="106680"/>
                  </a:lnTo>
                  <a:lnTo>
                    <a:pt x="1179576" y="100584"/>
                  </a:lnTo>
                  <a:lnTo>
                    <a:pt x="1179576" y="3049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4191" y="6004559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94486"/>
                  </a:lnTo>
                  <a:lnTo>
                    <a:pt x="3048" y="100582"/>
                  </a:lnTo>
                  <a:lnTo>
                    <a:pt x="1124712" y="100582"/>
                  </a:lnTo>
                  <a:lnTo>
                    <a:pt x="1130808" y="94486"/>
                  </a:lnTo>
                  <a:lnTo>
                    <a:pt x="1130808" y="304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08575" y="6007606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8392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39" y="88392"/>
                  </a:lnTo>
                  <a:lnTo>
                    <a:pt x="1082039" y="3048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32960" y="6010655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57343" y="6010654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5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85343"/>
                  </a:lnTo>
                  <a:lnTo>
                    <a:pt x="3047" y="88392"/>
                  </a:lnTo>
                  <a:lnTo>
                    <a:pt x="981455" y="88392"/>
                  </a:lnTo>
                  <a:lnTo>
                    <a:pt x="984503" y="85343"/>
                  </a:lnTo>
                  <a:lnTo>
                    <a:pt x="984503" y="3049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1728" y="6013703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79246"/>
                  </a:lnTo>
                  <a:lnTo>
                    <a:pt x="3048" y="82294"/>
                  </a:lnTo>
                  <a:lnTo>
                    <a:pt x="932688" y="82294"/>
                  </a:lnTo>
                  <a:lnTo>
                    <a:pt x="935736" y="79246"/>
                  </a:lnTo>
                  <a:lnTo>
                    <a:pt x="935736" y="3046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6112" y="6016751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0496" y="6016750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5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73153"/>
                  </a:lnTo>
                  <a:lnTo>
                    <a:pt x="3048" y="76199"/>
                  </a:lnTo>
                  <a:lnTo>
                    <a:pt x="835151" y="76199"/>
                  </a:lnTo>
                  <a:lnTo>
                    <a:pt x="838200" y="73153"/>
                  </a:lnTo>
                  <a:lnTo>
                    <a:pt x="838200" y="3047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7928" y="6019798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6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8" y="70105"/>
                  </a:lnTo>
                  <a:lnTo>
                    <a:pt x="783336" y="70105"/>
                  </a:lnTo>
                  <a:lnTo>
                    <a:pt x="786384" y="67055"/>
                  </a:lnTo>
                  <a:lnTo>
                    <a:pt x="786384" y="3047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82311" y="6022846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0959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7" y="60959"/>
                  </a:lnTo>
                  <a:lnTo>
                    <a:pt x="734567" y="3047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6696" y="6025895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31079" y="6025894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54865"/>
                  </a:lnTo>
                  <a:lnTo>
                    <a:pt x="3048" y="57912"/>
                  </a:lnTo>
                  <a:lnTo>
                    <a:pt x="633984" y="57912"/>
                  </a:lnTo>
                  <a:lnTo>
                    <a:pt x="637032" y="54865"/>
                  </a:lnTo>
                  <a:lnTo>
                    <a:pt x="637032" y="3048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55463" y="6028942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5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7"/>
                  </a:lnTo>
                  <a:lnTo>
                    <a:pt x="585215" y="51817"/>
                  </a:lnTo>
                  <a:lnTo>
                    <a:pt x="588263" y="48768"/>
                  </a:lnTo>
                  <a:lnTo>
                    <a:pt x="588263" y="3048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9847" y="6031990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9"/>
                  </a:lnTo>
                  <a:lnTo>
                    <a:pt x="0" y="42671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6" y="42671"/>
                  </a:lnTo>
                  <a:lnTo>
                    <a:pt x="539496" y="304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04231" y="6031990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7" y="0"/>
                  </a:lnTo>
                  <a:lnTo>
                    <a:pt x="0" y="3049"/>
                  </a:lnTo>
                  <a:lnTo>
                    <a:pt x="0" y="42671"/>
                  </a:lnTo>
                  <a:lnTo>
                    <a:pt x="3047" y="45719"/>
                  </a:lnTo>
                  <a:lnTo>
                    <a:pt x="487679" y="45719"/>
                  </a:lnTo>
                  <a:lnTo>
                    <a:pt x="490727" y="42671"/>
                  </a:lnTo>
                  <a:lnTo>
                    <a:pt x="490727" y="3049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28616" y="603503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182" y="2540"/>
                  </a:lnTo>
                  <a:lnTo>
                    <a:pt x="44018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440423" y="39370"/>
                  </a:lnTo>
                  <a:lnTo>
                    <a:pt x="440423" y="36830"/>
                  </a:lnTo>
                  <a:lnTo>
                    <a:pt x="441960" y="3683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53000" y="6037579"/>
              <a:ext cx="393700" cy="34290"/>
            </a:xfrm>
            <a:custGeom>
              <a:avLst/>
              <a:gdLst/>
              <a:ahLst/>
              <a:cxnLst/>
              <a:rect l="l" t="t" r="r" b="b"/>
              <a:pathLst>
                <a:path w="393700" h="34289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4290"/>
                  </a:lnTo>
                  <a:lnTo>
                    <a:pt x="391782" y="34290"/>
                  </a:lnTo>
                  <a:lnTo>
                    <a:pt x="391782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77384" y="6041134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01767" y="6041134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6" y="27432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26152" y="604418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7" y="0"/>
                  </a:moveTo>
                  <a:lnTo>
                    <a:pt x="0" y="0"/>
                  </a:lnTo>
                  <a:lnTo>
                    <a:pt x="0" y="21334"/>
                  </a:lnTo>
                  <a:lnTo>
                    <a:pt x="246887" y="21334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0535" y="60472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19" y="0"/>
                  </a:moveTo>
                  <a:lnTo>
                    <a:pt x="0" y="0"/>
                  </a:lnTo>
                  <a:lnTo>
                    <a:pt x="0" y="15241"/>
                  </a:lnTo>
                  <a:lnTo>
                    <a:pt x="198119" y="15241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74919" y="6047230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41"/>
                  </a:lnTo>
                  <a:lnTo>
                    <a:pt x="149351" y="15241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99304" y="6050278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4" y="9143"/>
                  </a:lnTo>
                  <a:lnTo>
                    <a:pt x="100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23687" y="605332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6"/>
                  </a:lnTo>
                  <a:lnTo>
                    <a:pt x="51815" y="3046"/>
                  </a:lnTo>
                  <a:lnTo>
                    <a:pt x="51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3" y="2362200"/>
              <a:ext cx="7847074" cy="36575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121908" y="3976114"/>
              <a:ext cx="954405" cy="365760"/>
            </a:xfrm>
            <a:custGeom>
              <a:avLst/>
              <a:gdLst/>
              <a:ahLst/>
              <a:cxnLst/>
              <a:rect l="l" t="t" r="r" b="b"/>
              <a:pathLst>
                <a:path w="954404" h="365760">
                  <a:moveTo>
                    <a:pt x="725423" y="365759"/>
                  </a:moveTo>
                  <a:lnTo>
                    <a:pt x="725423" y="234695"/>
                  </a:lnTo>
                  <a:lnTo>
                    <a:pt x="0" y="234695"/>
                  </a:lnTo>
                  <a:lnTo>
                    <a:pt x="0" y="131063"/>
                  </a:lnTo>
                  <a:lnTo>
                    <a:pt x="725423" y="131063"/>
                  </a:lnTo>
                  <a:lnTo>
                    <a:pt x="725423" y="0"/>
                  </a:lnTo>
                  <a:lnTo>
                    <a:pt x="954023" y="182879"/>
                  </a:lnTo>
                  <a:lnTo>
                    <a:pt x="725423" y="365759"/>
                  </a:lnTo>
                  <a:close/>
                </a:path>
              </a:pathLst>
            </a:custGeom>
            <a:solidFill>
              <a:srgbClr val="3D4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21908" y="3976114"/>
              <a:ext cx="954405" cy="365760"/>
            </a:xfrm>
            <a:custGeom>
              <a:avLst/>
              <a:gdLst/>
              <a:ahLst/>
              <a:cxnLst/>
              <a:rect l="l" t="t" r="r" b="b"/>
              <a:pathLst>
                <a:path w="954404" h="365760">
                  <a:moveTo>
                    <a:pt x="725423" y="0"/>
                  </a:moveTo>
                  <a:lnTo>
                    <a:pt x="725423" y="131063"/>
                  </a:lnTo>
                  <a:lnTo>
                    <a:pt x="0" y="131063"/>
                  </a:lnTo>
                  <a:lnTo>
                    <a:pt x="0" y="234695"/>
                  </a:lnTo>
                  <a:lnTo>
                    <a:pt x="725423" y="234695"/>
                  </a:lnTo>
                  <a:lnTo>
                    <a:pt x="725423" y="365759"/>
                  </a:lnTo>
                  <a:lnTo>
                    <a:pt x="954023" y="182879"/>
                  </a:lnTo>
                  <a:lnTo>
                    <a:pt x="725423" y="0"/>
                  </a:lnTo>
                  <a:close/>
                </a:path>
              </a:pathLst>
            </a:custGeom>
            <a:ln w="9143">
              <a:solidFill>
                <a:srgbClr val="3D4A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38599" y="3505198"/>
              <a:ext cx="2453640" cy="1371600"/>
            </a:xfrm>
            <a:custGeom>
              <a:avLst/>
              <a:gdLst/>
              <a:ahLst/>
              <a:cxnLst/>
              <a:rect l="l" t="t" r="r" b="b"/>
              <a:pathLst>
                <a:path w="2453640" h="1371600">
                  <a:moveTo>
                    <a:pt x="2377440" y="0"/>
                  </a:moveTo>
                  <a:lnTo>
                    <a:pt x="76200" y="0"/>
                  </a:lnTo>
                  <a:lnTo>
                    <a:pt x="46291" y="5905"/>
                  </a:lnTo>
                  <a:lnTo>
                    <a:pt x="22098" y="22098"/>
                  </a:lnTo>
                  <a:lnTo>
                    <a:pt x="5905" y="46292"/>
                  </a:lnTo>
                  <a:lnTo>
                    <a:pt x="0" y="76200"/>
                  </a:lnTo>
                  <a:lnTo>
                    <a:pt x="0" y="1292351"/>
                  </a:lnTo>
                  <a:lnTo>
                    <a:pt x="5905" y="1324022"/>
                  </a:lnTo>
                  <a:lnTo>
                    <a:pt x="22097" y="1349120"/>
                  </a:lnTo>
                  <a:lnTo>
                    <a:pt x="46291" y="1365646"/>
                  </a:lnTo>
                  <a:lnTo>
                    <a:pt x="76200" y="1371599"/>
                  </a:lnTo>
                  <a:lnTo>
                    <a:pt x="2377440" y="1371599"/>
                  </a:lnTo>
                  <a:lnTo>
                    <a:pt x="2407348" y="1365646"/>
                  </a:lnTo>
                  <a:lnTo>
                    <a:pt x="2431542" y="1349120"/>
                  </a:lnTo>
                  <a:lnTo>
                    <a:pt x="2447734" y="1324022"/>
                  </a:lnTo>
                  <a:lnTo>
                    <a:pt x="2453640" y="1292351"/>
                  </a:lnTo>
                  <a:lnTo>
                    <a:pt x="2453640" y="76200"/>
                  </a:lnTo>
                  <a:lnTo>
                    <a:pt x="2447734" y="46292"/>
                  </a:lnTo>
                  <a:lnTo>
                    <a:pt x="2431542" y="22098"/>
                  </a:lnTo>
                  <a:lnTo>
                    <a:pt x="2407348" y="5905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505F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90800" y="4075174"/>
              <a:ext cx="1264920" cy="259079"/>
            </a:xfrm>
            <a:custGeom>
              <a:avLst/>
              <a:gdLst/>
              <a:ahLst/>
              <a:cxnLst/>
              <a:rect l="l" t="t" r="r" b="b"/>
              <a:pathLst>
                <a:path w="1264920" h="259079">
                  <a:moveTo>
                    <a:pt x="1030224" y="0"/>
                  </a:moveTo>
                  <a:lnTo>
                    <a:pt x="1030224" y="94487"/>
                  </a:lnTo>
                  <a:lnTo>
                    <a:pt x="0" y="94487"/>
                  </a:lnTo>
                  <a:lnTo>
                    <a:pt x="0" y="167639"/>
                  </a:lnTo>
                  <a:lnTo>
                    <a:pt x="1030224" y="167639"/>
                  </a:lnTo>
                  <a:lnTo>
                    <a:pt x="1030224" y="259079"/>
                  </a:lnTo>
                  <a:lnTo>
                    <a:pt x="1264920" y="131063"/>
                  </a:lnTo>
                  <a:lnTo>
                    <a:pt x="1030224" y="0"/>
                  </a:lnTo>
                  <a:close/>
                </a:path>
              </a:pathLst>
            </a:custGeom>
            <a:solidFill>
              <a:srgbClr val="3C6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8999" y="3730750"/>
              <a:ext cx="1463040" cy="1005840"/>
            </a:xfrm>
            <a:custGeom>
              <a:avLst/>
              <a:gdLst/>
              <a:ahLst/>
              <a:cxnLst/>
              <a:rect l="l" t="t" r="r" b="b"/>
              <a:pathLst>
                <a:path w="1463040" h="1005839">
                  <a:moveTo>
                    <a:pt x="731520" y="0"/>
                  </a:moveTo>
                  <a:lnTo>
                    <a:pt x="674352" y="1513"/>
                  </a:lnTo>
                  <a:lnTo>
                    <a:pt x="618387" y="5977"/>
                  </a:lnTo>
                  <a:lnTo>
                    <a:pt x="563789" y="13282"/>
                  </a:lnTo>
                  <a:lnTo>
                    <a:pt x="510719" y="23315"/>
                  </a:lnTo>
                  <a:lnTo>
                    <a:pt x="459340" y="35964"/>
                  </a:lnTo>
                  <a:lnTo>
                    <a:pt x="409816" y="51117"/>
                  </a:lnTo>
                  <a:lnTo>
                    <a:pt x="362307" y="68663"/>
                  </a:lnTo>
                  <a:lnTo>
                    <a:pt x="316978" y="88490"/>
                  </a:lnTo>
                  <a:lnTo>
                    <a:pt x="273991" y="110486"/>
                  </a:lnTo>
                  <a:lnTo>
                    <a:pt x="233508" y="134539"/>
                  </a:lnTo>
                  <a:lnTo>
                    <a:pt x="195692" y="160537"/>
                  </a:lnTo>
                  <a:lnTo>
                    <a:pt x="160706" y="188369"/>
                  </a:lnTo>
                  <a:lnTo>
                    <a:pt x="128712" y="217923"/>
                  </a:lnTo>
                  <a:lnTo>
                    <a:pt x="99873" y="249087"/>
                  </a:lnTo>
                  <a:lnTo>
                    <a:pt x="74352" y="281748"/>
                  </a:lnTo>
                  <a:lnTo>
                    <a:pt x="52311" y="315797"/>
                  </a:lnTo>
                  <a:lnTo>
                    <a:pt x="33912" y="351119"/>
                  </a:lnTo>
                  <a:lnTo>
                    <a:pt x="19319" y="387605"/>
                  </a:lnTo>
                  <a:lnTo>
                    <a:pt x="8695" y="425141"/>
                  </a:lnTo>
                  <a:lnTo>
                    <a:pt x="2200" y="463617"/>
                  </a:lnTo>
                  <a:lnTo>
                    <a:pt x="0" y="502919"/>
                  </a:lnTo>
                  <a:lnTo>
                    <a:pt x="2200" y="542222"/>
                  </a:lnTo>
                  <a:lnTo>
                    <a:pt x="8695" y="580698"/>
                  </a:lnTo>
                  <a:lnTo>
                    <a:pt x="19319" y="618235"/>
                  </a:lnTo>
                  <a:lnTo>
                    <a:pt x="33912" y="654720"/>
                  </a:lnTo>
                  <a:lnTo>
                    <a:pt x="52311" y="690043"/>
                  </a:lnTo>
                  <a:lnTo>
                    <a:pt x="74352" y="724091"/>
                  </a:lnTo>
                  <a:lnTo>
                    <a:pt x="99873" y="756753"/>
                  </a:lnTo>
                  <a:lnTo>
                    <a:pt x="128712" y="787917"/>
                  </a:lnTo>
                  <a:lnTo>
                    <a:pt x="160706" y="817470"/>
                  </a:lnTo>
                  <a:lnTo>
                    <a:pt x="195692" y="845302"/>
                  </a:lnTo>
                  <a:lnTo>
                    <a:pt x="233508" y="871301"/>
                  </a:lnTo>
                  <a:lnTo>
                    <a:pt x="273991" y="895354"/>
                  </a:lnTo>
                  <a:lnTo>
                    <a:pt x="316978" y="917349"/>
                  </a:lnTo>
                  <a:lnTo>
                    <a:pt x="362307" y="937176"/>
                  </a:lnTo>
                  <a:lnTo>
                    <a:pt x="409816" y="954722"/>
                  </a:lnTo>
                  <a:lnTo>
                    <a:pt x="459340" y="969876"/>
                  </a:lnTo>
                  <a:lnTo>
                    <a:pt x="510719" y="982524"/>
                  </a:lnTo>
                  <a:lnTo>
                    <a:pt x="563789" y="992557"/>
                  </a:lnTo>
                  <a:lnTo>
                    <a:pt x="618387" y="999862"/>
                  </a:lnTo>
                  <a:lnTo>
                    <a:pt x="674352" y="1004326"/>
                  </a:lnTo>
                  <a:lnTo>
                    <a:pt x="731520" y="1005839"/>
                  </a:lnTo>
                  <a:lnTo>
                    <a:pt x="788687" y="1004326"/>
                  </a:lnTo>
                  <a:lnTo>
                    <a:pt x="844652" y="999862"/>
                  </a:lnTo>
                  <a:lnTo>
                    <a:pt x="899250" y="992557"/>
                  </a:lnTo>
                  <a:lnTo>
                    <a:pt x="952320" y="982524"/>
                  </a:lnTo>
                  <a:lnTo>
                    <a:pt x="1003699" y="969876"/>
                  </a:lnTo>
                  <a:lnTo>
                    <a:pt x="1053223" y="954722"/>
                  </a:lnTo>
                  <a:lnTo>
                    <a:pt x="1100732" y="937176"/>
                  </a:lnTo>
                  <a:lnTo>
                    <a:pt x="1146061" y="917349"/>
                  </a:lnTo>
                  <a:lnTo>
                    <a:pt x="1189048" y="895354"/>
                  </a:lnTo>
                  <a:lnTo>
                    <a:pt x="1229531" y="871301"/>
                  </a:lnTo>
                  <a:lnTo>
                    <a:pt x="1267347" y="845302"/>
                  </a:lnTo>
                  <a:lnTo>
                    <a:pt x="1302333" y="817470"/>
                  </a:lnTo>
                  <a:lnTo>
                    <a:pt x="1334327" y="787917"/>
                  </a:lnTo>
                  <a:lnTo>
                    <a:pt x="1363166" y="756753"/>
                  </a:lnTo>
                  <a:lnTo>
                    <a:pt x="1388687" y="724091"/>
                  </a:lnTo>
                  <a:lnTo>
                    <a:pt x="1410728" y="690043"/>
                  </a:lnTo>
                  <a:lnTo>
                    <a:pt x="1429127" y="654720"/>
                  </a:lnTo>
                  <a:lnTo>
                    <a:pt x="1443720" y="618235"/>
                  </a:lnTo>
                  <a:lnTo>
                    <a:pt x="1454344" y="580698"/>
                  </a:lnTo>
                  <a:lnTo>
                    <a:pt x="1460839" y="542222"/>
                  </a:lnTo>
                  <a:lnTo>
                    <a:pt x="1463040" y="502919"/>
                  </a:lnTo>
                  <a:lnTo>
                    <a:pt x="1460839" y="463617"/>
                  </a:lnTo>
                  <a:lnTo>
                    <a:pt x="1454344" y="425141"/>
                  </a:lnTo>
                  <a:lnTo>
                    <a:pt x="1443720" y="387605"/>
                  </a:lnTo>
                  <a:lnTo>
                    <a:pt x="1429127" y="351119"/>
                  </a:lnTo>
                  <a:lnTo>
                    <a:pt x="1410728" y="315797"/>
                  </a:lnTo>
                  <a:lnTo>
                    <a:pt x="1388687" y="281748"/>
                  </a:lnTo>
                  <a:lnTo>
                    <a:pt x="1363166" y="249087"/>
                  </a:lnTo>
                  <a:lnTo>
                    <a:pt x="1334327" y="217923"/>
                  </a:lnTo>
                  <a:lnTo>
                    <a:pt x="1302333" y="188369"/>
                  </a:lnTo>
                  <a:lnTo>
                    <a:pt x="1267347" y="160537"/>
                  </a:lnTo>
                  <a:lnTo>
                    <a:pt x="1229531" y="134539"/>
                  </a:lnTo>
                  <a:lnTo>
                    <a:pt x="1189048" y="110486"/>
                  </a:lnTo>
                  <a:lnTo>
                    <a:pt x="1146061" y="88490"/>
                  </a:lnTo>
                  <a:lnTo>
                    <a:pt x="1100732" y="68663"/>
                  </a:lnTo>
                  <a:lnTo>
                    <a:pt x="1053223" y="51117"/>
                  </a:lnTo>
                  <a:lnTo>
                    <a:pt x="1003699" y="35964"/>
                  </a:lnTo>
                  <a:lnTo>
                    <a:pt x="952320" y="23315"/>
                  </a:lnTo>
                  <a:lnTo>
                    <a:pt x="899250" y="13282"/>
                  </a:lnTo>
                  <a:lnTo>
                    <a:pt x="844652" y="5977"/>
                  </a:lnTo>
                  <a:lnTo>
                    <a:pt x="788687" y="1513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6E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460995" y="3971034"/>
            <a:ext cx="102806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01295" marR="5080" indent="-189230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Predictiv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423416" y="3745990"/>
            <a:ext cx="1365885" cy="850900"/>
            <a:chOff x="1423416" y="3745990"/>
            <a:chExt cx="1365885" cy="850900"/>
          </a:xfrm>
        </p:grpSpPr>
        <p:sp>
          <p:nvSpPr>
            <p:cNvPr id="62" name="object 62"/>
            <p:cNvSpPr/>
            <p:nvPr/>
          </p:nvSpPr>
          <p:spPr>
            <a:xfrm>
              <a:off x="1423416" y="3745990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2" y="850392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5D9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23416" y="3745990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2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4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2B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90547" y="3937506"/>
            <a:ext cx="10160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0485" marR="5080" indent="-58419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Customer  </a:t>
            </a:r>
            <a:r>
              <a:rPr sz="1800" dirty="0">
                <a:latin typeface="Arial MT"/>
                <a:cs typeface="Arial MT"/>
              </a:rPr>
              <a:t>behavior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423416" y="4657342"/>
            <a:ext cx="2438400" cy="1122045"/>
            <a:chOff x="1423416" y="4657342"/>
            <a:chExt cx="2438400" cy="1122045"/>
          </a:xfrm>
        </p:grpSpPr>
        <p:sp>
          <p:nvSpPr>
            <p:cNvPr id="66" name="object 66"/>
            <p:cNvSpPr/>
            <p:nvPr/>
          </p:nvSpPr>
          <p:spPr>
            <a:xfrm>
              <a:off x="2459736" y="4657342"/>
              <a:ext cx="1402080" cy="798830"/>
            </a:xfrm>
            <a:custGeom>
              <a:avLst/>
              <a:gdLst/>
              <a:ahLst/>
              <a:cxnLst/>
              <a:rect l="l" t="t" r="r" b="b"/>
              <a:pathLst>
                <a:path w="1402079" h="798829">
                  <a:moveTo>
                    <a:pt x="1402079" y="0"/>
                  </a:moveTo>
                  <a:lnTo>
                    <a:pt x="1133855" y="18287"/>
                  </a:lnTo>
                  <a:lnTo>
                    <a:pt x="1173479" y="88392"/>
                  </a:lnTo>
                  <a:lnTo>
                    <a:pt x="0" y="740663"/>
                  </a:lnTo>
                  <a:lnTo>
                    <a:pt x="30480" y="798576"/>
                  </a:lnTo>
                  <a:lnTo>
                    <a:pt x="1203960" y="146304"/>
                  </a:lnTo>
                  <a:lnTo>
                    <a:pt x="1243584" y="216407"/>
                  </a:lnTo>
                  <a:lnTo>
                    <a:pt x="1402079" y="0"/>
                  </a:lnTo>
                  <a:close/>
                </a:path>
              </a:pathLst>
            </a:custGeom>
            <a:solidFill>
              <a:srgbClr val="646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23416" y="4928614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00"/>
                  </a:lnTo>
                  <a:lnTo>
                    <a:pt x="536021" y="2366"/>
                  </a:lnTo>
                  <a:lnTo>
                    <a:pt x="466612" y="5242"/>
                  </a:lnTo>
                  <a:lnTo>
                    <a:pt x="400388" y="9175"/>
                  </a:lnTo>
                  <a:lnTo>
                    <a:pt x="337763" y="14111"/>
                  </a:lnTo>
                  <a:lnTo>
                    <a:pt x="279148" y="19994"/>
                  </a:lnTo>
                  <a:lnTo>
                    <a:pt x="224954" y="26772"/>
                  </a:lnTo>
                  <a:lnTo>
                    <a:pt x="175593" y="34390"/>
                  </a:lnTo>
                  <a:lnTo>
                    <a:pt x="131478" y="42793"/>
                  </a:lnTo>
                  <a:lnTo>
                    <a:pt x="93020" y="51928"/>
                  </a:lnTo>
                  <a:lnTo>
                    <a:pt x="34722" y="72176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7044"/>
                  </a:lnTo>
                  <a:lnTo>
                    <a:pt x="93020" y="797108"/>
                  </a:lnTo>
                  <a:lnTo>
                    <a:pt x="131478" y="806281"/>
                  </a:lnTo>
                  <a:lnTo>
                    <a:pt x="175593" y="814787"/>
                  </a:lnTo>
                  <a:lnTo>
                    <a:pt x="224954" y="822557"/>
                  </a:lnTo>
                  <a:lnTo>
                    <a:pt x="279148" y="829519"/>
                  </a:lnTo>
                  <a:lnTo>
                    <a:pt x="337763" y="835603"/>
                  </a:lnTo>
                  <a:lnTo>
                    <a:pt x="400388" y="840739"/>
                  </a:lnTo>
                  <a:lnTo>
                    <a:pt x="466612" y="844856"/>
                  </a:lnTo>
                  <a:lnTo>
                    <a:pt x="536021" y="847884"/>
                  </a:lnTo>
                  <a:lnTo>
                    <a:pt x="608205" y="849753"/>
                  </a:lnTo>
                  <a:lnTo>
                    <a:pt x="682752" y="850391"/>
                  </a:lnTo>
                  <a:lnTo>
                    <a:pt x="756767" y="849753"/>
                  </a:lnTo>
                  <a:lnTo>
                    <a:pt x="828566" y="847884"/>
                  </a:lnTo>
                  <a:lnTo>
                    <a:pt x="897721" y="844856"/>
                  </a:lnTo>
                  <a:lnTo>
                    <a:pt x="963803" y="840739"/>
                  </a:lnTo>
                  <a:lnTo>
                    <a:pt x="1026385" y="835603"/>
                  </a:lnTo>
                  <a:lnTo>
                    <a:pt x="1085039" y="829519"/>
                  </a:lnTo>
                  <a:lnTo>
                    <a:pt x="1139336" y="822557"/>
                  </a:lnTo>
                  <a:lnTo>
                    <a:pt x="1188848" y="814787"/>
                  </a:lnTo>
                  <a:lnTo>
                    <a:pt x="1233147" y="806281"/>
                  </a:lnTo>
                  <a:lnTo>
                    <a:pt x="1271806" y="797108"/>
                  </a:lnTo>
                  <a:lnTo>
                    <a:pt x="1330488" y="777044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2176"/>
                  </a:lnTo>
                  <a:lnTo>
                    <a:pt x="1271806" y="51928"/>
                  </a:lnTo>
                  <a:lnTo>
                    <a:pt x="1233147" y="42793"/>
                  </a:lnTo>
                  <a:lnTo>
                    <a:pt x="1188848" y="34390"/>
                  </a:lnTo>
                  <a:lnTo>
                    <a:pt x="1139336" y="26772"/>
                  </a:lnTo>
                  <a:lnTo>
                    <a:pt x="1085039" y="19994"/>
                  </a:lnTo>
                  <a:lnTo>
                    <a:pt x="1026385" y="14111"/>
                  </a:lnTo>
                  <a:lnTo>
                    <a:pt x="963803" y="9175"/>
                  </a:lnTo>
                  <a:lnTo>
                    <a:pt x="897721" y="5242"/>
                  </a:lnTo>
                  <a:lnTo>
                    <a:pt x="828566" y="2366"/>
                  </a:lnTo>
                  <a:lnTo>
                    <a:pt x="756767" y="600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D8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23416" y="4928614"/>
              <a:ext cx="1365885" cy="210820"/>
            </a:xfrm>
            <a:custGeom>
              <a:avLst/>
              <a:gdLst/>
              <a:ahLst/>
              <a:cxnLst/>
              <a:rect l="l" t="t" r="r" b="b"/>
              <a:pathLst>
                <a:path w="1365885" h="210820">
                  <a:moveTo>
                    <a:pt x="682752" y="0"/>
                  </a:moveTo>
                  <a:lnTo>
                    <a:pt x="608205" y="600"/>
                  </a:lnTo>
                  <a:lnTo>
                    <a:pt x="536021" y="2366"/>
                  </a:lnTo>
                  <a:lnTo>
                    <a:pt x="466612" y="5242"/>
                  </a:lnTo>
                  <a:lnTo>
                    <a:pt x="400388" y="9175"/>
                  </a:lnTo>
                  <a:lnTo>
                    <a:pt x="337763" y="14111"/>
                  </a:lnTo>
                  <a:lnTo>
                    <a:pt x="279148" y="19994"/>
                  </a:lnTo>
                  <a:lnTo>
                    <a:pt x="224954" y="26772"/>
                  </a:lnTo>
                  <a:lnTo>
                    <a:pt x="175593" y="34390"/>
                  </a:lnTo>
                  <a:lnTo>
                    <a:pt x="131478" y="42793"/>
                  </a:lnTo>
                  <a:lnTo>
                    <a:pt x="93020" y="51928"/>
                  </a:lnTo>
                  <a:lnTo>
                    <a:pt x="34722" y="72176"/>
                  </a:lnTo>
                  <a:lnTo>
                    <a:pt x="0" y="106679"/>
                  </a:lnTo>
                  <a:lnTo>
                    <a:pt x="3995" y="118089"/>
                  </a:lnTo>
                  <a:lnTo>
                    <a:pt x="60631" y="149772"/>
                  </a:lnTo>
                  <a:lnTo>
                    <a:pt x="131478" y="168176"/>
                  </a:lnTo>
                  <a:lnTo>
                    <a:pt x="175593" y="176383"/>
                  </a:lnTo>
                  <a:lnTo>
                    <a:pt x="224954" y="183849"/>
                  </a:lnTo>
                  <a:lnTo>
                    <a:pt x="279148" y="190512"/>
                  </a:lnTo>
                  <a:lnTo>
                    <a:pt x="337763" y="196313"/>
                  </a:lnTo>
                  <a:lnTo>
                    <a:pt x="400388" y="201194"/>
                  </a:lnTo>
                  <a:lnTo>
                    <a:pt x="466612" y="205093"/>
                  </a:lnTo>
                  <a:lnTo>
                    <a:pt x="536021" y="207953"/>
                  </a:lnTo>
                  <a:lnTo>
                    <a:pt x="608205" y="209712"/>
                  </a:lnTo>
                  <a:lnTo>
                    <a:pt x="682752" y="210312"/>
                  </a:lnTo>
                  <a:lnTo>
                    <a:pt x="756767" y="209712"/>
                  </a:lnTo>
                  <a:lnTo>
                    <a:pt x="828566" y="207953"/>
                  </a:lnTo>
                  <a:lnTo>
                    <a:pt x="897721" y="205093"/>
                  </a:lnTo>
                  <a:lnTo>
                    <a:pt x="963803" y="201194"/>
                  </a:lnTo>
                  <a:lnTo>
                    <a:pt x="1026385" y="196313"/>
                  </a:lnTo>
                  <a:lnTo>
                    <a:pt x="1085039" y="190512"/>
                  </a:lnTo>
                  <a:lnTo>
                    <a:pt x="1139336" y="183849"/>
                  </a:lnTo>
                  <a:lnTo>
                    <a:pt x="1188848" y="176383"/>
                  </a:lnTo>
                  <a:lnTo>
                    <a:pt x="1233147" y="168176"/>
                  </a:lnTo>
                  <a:lnTo>
                    <a:pt x="1271806" y="159286"/>
                  </a:lnTo>
                  <a:lnTo>
                    <a:pt x="1330488" y="139695"/>
                  </a:lnTo>
                  <a:lnTo>
                    <a:pt x="1365504" y="106679"/>
                  </a:lnTo>
                  <a:lnTo>
                    <a:pt x="1361470" y="94700"/>
                  </a:lnTo>
                  <a:lnTo>
                    <a:pt x="1330488" y="72176"/>
                  </a:lnTo>
                  <a:lnTo>
                    <a:pt x="1271806" y="51928"/>
                  </a:lnTo>
                  <a:lnTo>
                    <a:pt x="1233147" y="42793"/>
                  </a:lnTo>
                  <a:lnTo>
                    <a:pt x="1188848" y="34390"/>
                  </a:lnTo>
                  <a:lnTo>
                    <a:pt x="1139336" y="26772"/>
                  </a:lnTo>
                  <a:lnTo>
                    <a:pt x="1085039" y="19994"/>
                  </a:lnTo>
                  <a:lnTo>
                    <a:pt x="1026385" y="14111"/>
                  </a:lnTo>
                  <a:lnTo>
                    <a:pt x="963803" y="9175"/>
                  </a:lnTo>
                  <a:lnTo>
                    <a:pt x="897721" y="5242"/>
                  </a:lnTo>
                  <a:lnTo>
                    <a:pt x="828566" y="2366"/>
                  </a:lnTo>
                  <a:lnTo>
                    <a:pt x="756767" y="600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A5A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468627" y="5107938"/>
            <a:ext cx="124523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12395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</a:t>
            </a:r>
            <a:r>
              <a:rPr sz="1800" dirty="0">
                <a:latin typeface="Arial MT"/>
                <a:cs typeface="Arial MT"/>
              </a:rPr>
              <a:t> contact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423416" y="2590798"/>
            <a:ext cx="2426335" cy="1149350"/>
            <a:chOff x="1423416" y="2590798"/>
            <a:chExt cx="2426335" cy="1149350"/>
          </a:xfrm>
        </p:grpSpPr>
        <p:sp>
          <p:nvSpPr>
            <p:cNvPr id="71" name="object 71"/>
            <p:cNvSpPr/>
            <p:nvPr/>
          </p:nvSpPr>
          <p:spPr>
            <a:xfrm>
              <a:off x="2444496" y="2938270"/>
              <a:ext cx="1405255" cy="802005"/>
            </a:xfrm>
            <a:custGeom>
              <a:avLst/>
              <a:gdLst/>
              <a:ahLst/>
              <a:cxnLst/>
              <a:rect l="l" t="t" r="r" b="b"/>
              <a:pathLst>
                <a:path w="1405254" h="802004">
                  <a:moveTo>
                    <a:pt x="33528" y="0"/>
                  </a:moveTo>
                  <a:lnTo>
                    <a:pt x="0" y="57912"/>
                  </a:lnTo>
                  <a:lnTo>
                    <a:pt x="1176528" y="710184"/>
                  </a:lnTo>
                  <a:lnTo>
                    <a:pt x="1136904" y="780288"/>
                  </a:lnTo>
                  <a:lnTo>
                    <a:pt x="1405128" y="801624"/>
                  </a:lnTo>
                  <a:lnTo>
                    <a:pt x="1246632" y="582169"/>
                  </a:lnTo>
                  <a:lnTo>
                    <a:pt x="1207008" y="652272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9E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23416" y="2590798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2" y="850391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C56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3416" y="2590798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2" y="213359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4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D1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590547" y="2782314"/>
            <a:ext cx="10160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40335" marR="5080" indent="-12827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 profiles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48732" y="3699762"/>
            <a:ext cx="9518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065" marR="5080" indent="-2540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Modelin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tool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6" name="object 7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3593590"/>
            <a:ext cx="1088136" cy="1066800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4053332" y="4859831"/>
            <a:ext cx="2646680" cy="5073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315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Performed by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 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15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Usually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offline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796" y="1142490"/>
            <a:ext cx="7475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Applying</a:t>
            </a:r>
            <a:r>
              <a:rPr sz="3200" spc="1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Model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to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Score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Customer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601724" y="2897123"/>
            <a:ext cx="6768465" cy="2946400"/>
            <a:chOff x="1601724" y="2897123"/>
            <a:chExt cx="6768465" cy="2946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320" y="5340094"/>
              <a:ext cx="5745478" cy="5029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25824" y="5495542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3" y="195073"/>
                  </a:lnTo>
                  <a:lnTo>
                    <a:pt x="2249424" y="195073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0208" y="549859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3"/>
                  </a:lnTo>
                  <a:lnTo>
                    <a:pt x="4572" y="4572"/>
                  </a:lnTo>
                  <a:lnTo>
                    <a:pt x="1143" y="10287"/>
                  </a:lnTo>
                  <a:lnTo>
                    <a:pt x="0" y="18287"/>
                  </a:lnTo>
                  <a:lnTo>
                    <a:pt x="0" y="182881"/>
                  </a:lnTo>
                  <a:lnTo>
                    <a:pt x="6095" y="188975"/>
                  </a:lnTo>
                  <a:lnTo>
                    <a:pt x="2200655" y="188975"/>
                  </a:lnTo>
                  <a:lnTo>
                    <a:pt x="2206752" y="182881"/>
                  </a:lnTo>
                  <a:lnTo>
                    <a:pt x="2206752" y="6095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4591" y="549859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82881"/>
                  </a:lnTo>
                  <a:lnTo>
                    <a:pt x="6096" y="188975"/>
                  </a:lnTo>
                  <a:lnTo>
                    <a:pt x="2151888" y="188975"/>
                  </a:lnTo>
                  <a:lnTo>
                    <a:pt x="2157984" y="182881"/>
                  </a:lnTo>
                  <a:lnTo>
                    <a:pt x="2157984" y="6095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8975" y="5501639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76782"/>
                  </a:lnTo>
                  <a:lnTo>
                    <a:pt x="6096" y="182878"/>
                  </a:lnTo>
                  <a:lnTo>
                    <a:pt x="2103120" y="182878"/>
                  </a:lnTo>
                  <a:lnTo>
                    <a:pt x="2109216" y="176782"/>
                  </a:lnTo>
                  <a:lnTo>
                    <a:pt x="2109216" y="6094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3359" y="5504686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5" y="176785"/>
                  </a:lnTo>
                  <a:lnTo>
                    <a:pt x="2054352" y="176785"/>
                  </a:lnTo>
                  <a:lnTo>
                    <a:pt x="2060448" y="170688"/>
                  </a:lnTo>
                  <a:lnTo>
                    <a:pt x="2060448" y="6097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7744" y="5504686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3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5" y="176785"/>
                  </a:lnTo>
                  <a:lnTo>
                    <a:pt x="2005583" y="176785"/>
                  </a:lnTo>
                  <a:lnTo>
                    <a:pt x="2011679" y="170688"/>
                  </a:lnTo>
                  <a:lnTo>
                    <a:pt x="2011679" y="6097"/>
                  </a:lnTo>
                  <a:lnTo>
                    <a:pt x="2005583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2128" y="550773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6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64593"/>
                  </a:lnTo>
                  <a:lnTo>
                    <a:pt x="6096" y="170688"/>
                  </a:lnTo>
                  <a:lnTo>
                    <a:pt x="1956816" y="170688"/>
                  </a:lnTo>
                  <a:lnTo>
                    <a:pt x="1962912" y="164593"/>
                  </a:lnTo>
                  <a:lnTo>
                    <a:pt x="1962912" y="6096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6512" y="5510783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908048" y="164590"/>
                  </a:lnTo>
                  <a:lnTo>
                    <a:pt x="1914143" y="158494"/>
                  </a:lnTo>
                  <a:lnTo>
                    <a:pt x="1914143" y="609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0896" y="5510783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5" y="164590"/>
                  </a:lnTo>
                  <a:lnTo>
                    <a:pt x="1859279" y="164590"/>
                  </a:lnTo>
                  <a:lnTo>
                    <a:pt x="1865376" y="158494"/>
                  </a:lnTo>
                  <a:lnTo>
                    <a:pt x="1865376" y="6094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280" y="5513830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52400"/>
                  </a:lnTo>
                  <a:lnTo>
                    <a:pt x="6096" y="158497"/>
                  </a:lnTo>
                  <a:lnTo>
                    <a:pt x="1810512" y="158497"/>
                  </a:lnTo>
                  <a:lnTo>
                    <a:pt x="1816608" y="152400"/>
                  </a:lnTo>
                  <a:lnTo>
                    <a:pt x="1816608" y="6097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69663" y="551687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46305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39" y="146305"/>
                  </a:lnTo>
                  <a:lnTo>
                    <a:pt x="1767839" y="6095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4047" y="5519927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716024" y="146302"/>
                  </a:lnTo>
                  <a:lnTo>
                    <a:pt x="1719072" y="143256"/>
                  </a:lnTo>
                  <a:lnTo>
                    <a:pt x="1719072" y="6094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1" y="5519927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5" y="146302"/>
                  </a:lnTo>
                  <a:lnTo>
                    <a:pt x="1667255" y="146302"/>
                  </a:lnTo>
                  <a:lnTo>
                    <a:pt x="1670303" y="143256"/>
                  </a:lnTo>
                  <a:lnTo>
                    <a:pt x="1670303" y="6094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2816" y="5522974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37159"/>
                  </a:lnTo>
                  <a:lnTo>
                    <a:pt x="6096" y="140209"/>
                  </a:lnTo>
                  <a:lnTo>
                    <a:pt x="1618488" y="140209"/>
                  </a:lnTo>
                  <a:lnTo>
                    <a:pt x="1621536" y="137159"/>
                  </a:lnTo>
                  <a:lnTo>
                    <a:pt x="1621536" y="6097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0247" y="5526022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66672" y="137161"/>
                  </a:lnTo>
                  <a:lnTo>
                    <a:pt x="1572767" y="131063"/>
                  </a:lnTo>
                  <a:lnTo>
                    <a:pt x="1572767" y="6095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4631" y="5526022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5" y="137161"/>
                  </a:lnTo>
                  <a:lnTo>
                    <a:pt x="1514855" y="137161"/>
                  </a:lnTo>
                  <a:lnTo>
                    <a:pt x="1520952" y="131063"/>
                  </a:lnTo>
                  <a:lnTo>
                    <a:pt x="1520952" y="6095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19016" y="5529072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24967"/>
                  </a:lnTo>
                  <a:lnTo>
                    <a:pt x="6096" y="131062"/>
                  </a:lnTo>
                  <a:lnTo>
                    <a:pt x="1466088" y="131062"/>
                  </a:lnTo>
                  <a:lnTo>
                    <a:pt x="1472184" y="124967"/>
                  </a:lnTo>
                  <a:lnTo>
                    <a:pt x="1472184" y="6094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3400" y="5532118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18872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5" y="118872"/>
                  </a:lnTo>
                  <a:lnTo>
                    <a:pt x="1423415" y="6097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7784" y="5535166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3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6095" y="118873"/>
                  </a:lnTo>
                  <a:lnTo>
                    <a:pt x="1368552" y="118873"/>
                  </a:lnTo>
                  <a:lnTo>
                    <a:pt x="1374648" y="112775"/>
                  </a:lnTo>
                  <a:lnTo>
                    <a:pt x="1374648" y="6095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2168" y="5535166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3048" y="118873"/>
                  </a:lnTo>
                  <a:lnTo>
                    <a:pt x="1319784" y="118873"/>
                  </a:lnTo>
                  <a:lnTo>
                    <a:pt x="1325880" y="112775"/>
                  </a:lnTo>
                  <a:lnTo>
                    <a:pt x="1325880" y="609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6552" y="5538216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106678"/>
                  </a:lnTo>
                  <a:lnTo>
                    <a:pt x="3048" y="112774"/>
                  </a:lnTo>
                  <a:lnTo>
                    <a:pt x="1271015" y="112774"/>
                  </a:lnTo>
                  <a:lnTo>
                    <a:pt x="1277112" y="106678"/>
                  </a:lnTo>
                  <a:lnTo>
                    <a:pt x="1277112" y="3046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40936" y="5541263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5319" y="5541262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100585"/>
                  </a:lnTo>
                  <a:lnTo>
                    <a:pt x="3047" y="106680"/>
                  </a:lnTo>
                  <a:lnTo>
                    <a:pt x="1173479" y="106680"/>
                  </a:lnTo>
                  <a:lnTo>
                    <a:pt x="1179576" y="100585"/>
                  </a:lnTo>
                  <a:lnTo>
                    <a:pt x="1179576" y="3048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89703" y="5544310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94488"/>
                  </a:lnTo>
                  <a:lnTo>
                    <a:pt x="3048" y="100584"/>
                  </a:lnTo>
                  <a:lnTo>
                    <a:pt x="1124712" y="100584"/>
                  </a:lnTo>
                  <a:lnTo>
                    <a:pt x="1130808" y="94488"/>
                  </a:lnTo>
                  <a:lnTo>
                    <a:pt x="1130808" y="3049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4088" y="5547359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88390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39" y="88390"/>
                  </a:lnTo>
                  <a:lnTo>
                    <a:pt x="1082039" y="304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8472" y="5550407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62856" y="5550406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6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5343"/>
                  </a:lnTo>
                  <a:lnTo>
                    <a:pt x="3048" y="88392"/>
                  </a:lnTo>
                  <a:lnTo>
                    <a:pt x="981456" y="88392"/>
                  </a:lnTo>
                  <a:lnTo>
                    <a:pt x="984504" y="85343"/>
                  </a:lnTo>
                  <a:lnTo>
                    <a:pt x="984504" y="3048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87240" y="5553454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79249"/>
                  </a:lnTo>
                  <a:lnTo>
                    <a:pt x="3048" y="82295"/>
                  </a:lnTo>
                  <a:lnTo>
                    <a:pt x="932688" y="82295"/>
                  </a:lnTo>
                  <a:lnTo>
                    <a:pt x="935736" y="79249"/>
                  </a:lnTo>
                  <a:lnTo>
                    <a:pt x="935736" y="3049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11624" y="5556503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36008" y="5556503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6"/>
                  </a:lnTo>
                  <a:lnTo>
                    <a:pt x="0" y="73150"/>
                  </a:lnTo>
                  <a:lnTo>
                    <a:pt x="3047" y="76200"/>
                  </a:lnTo>
                  <a:lnTo>
                    <a:pt x="835151" y="76200"/>
                  </a:lnTo>
                  <a:lnTo>
                    <a:pt x="838200" y="73150"/>
                  </a:lnTo>
                  <a:lnTo>
                    <a:pt x="838200" y="3046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63440" y="5559550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6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8" y="70103"/>
                  </a:lnTo>
                  <a:lnTo>
                    <a:pt x="783336" y="70103"/>
                  </a:lnTo>
                  <a:lnTo>
                    <a:pt x="786384" y="67055"/>
                  </a:lnTo>
                  <a:lnTo>
                    <a:pt x="786384" y="3047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7824" y="5562598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60961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7" y="60961"/>
                  </a:lnTo>
                  <a:lnTo>
                    <a:pt x="734567" y="304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12208" y="5565647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6591" y="5565647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54862"/>
                  </a:lnTo>
                  <a:lnTo>
                    <a:pt x="3048" y="57912"/>
                  </a:lnTo>
                  <a:lnTo>
                    <a:pt x="633984" y="57912"/>
                  </a:lnTo>
                  <a:lnTo>
                    <a:pt x="637032" y="54862"/>
                  </a:lnTo>
                  <a:lnTo>
                    <a:pt x="637032" y="3046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0975" y="5568694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5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6"/>
                  </a:lnTo>
                  <a:lnTo>
                    <a:pt x="585215" y="51816"/>
                  </a:lnTo>
                  <a:lnTo>
                    <a:pt x="588263" y="48768"/>
                  </a:lnTo>
                  <a:lnTo>
                    <a:pt x="588263" y="3048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85359" y="5571742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5" y="42673"/>
                  </a:lnTo>
                  <a:lnTo>
                    <a:pt x="539495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09744" y="5571742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7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7" y="45719"/>
                  </a:lnTo>
                  <a:lnTo>
                    <a:pt x="487679" y="45719"/>
                  </a:lnTo>
                  <a:lnTo>
                    <a:pt x="490727" y="42673"/>
                  </a:lnTo>
                  <a:lnTo>
                    <a:pt x="490727" y="304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34128" y="557529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690" y="2540"/>
                  </a:lnTo>
                  <a:lnTo>
                    <a:pt x="4406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5560"/>
                  </a:lnTo>
                  <a:lnTo>
                    <a:pt x="0" y="39370"/>
                  </a:lnTo>
                  <a:lnTo>
                    <a:pt x="440550" y="39370"/>
                  </a:lnTo>
                  <a:lnTo>
                    <a:pt x="440550" y="35560"/>
                  </a:lnTo>
                  <a:lnTo>
                    <a:pt x="441960" y="3556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58512" y="5577839"/>
              <a:ext cx="393700" cy="33020"/>
            </a:xfrm>
            <a:custGeom>
              <a:avLst/>
              <a:gdLst/>
              <a:ahLst/>
              <a:cxnLst/>
              <a:rect l="l" t="t" r="r" b="b"/>
              <a:pathLst>
                <a:path w="393700" h="33020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391909" y="33020"/>
                  </a:lnTo>
                  <a:lnTo>
                    <a:pt x="391909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2895" y="5580886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07280" y="5580886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6" y="27432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31664" y="558393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7" y="0"/>
                  </a:moveTo>
                  <a:lnTo>
                    <a:pt x="0" y="0"/>
                  </a:lnTo>
                  <a:lnTo>
                    <a:pt x="0" y="21337"/>
                  </a:lnTo>
                  <a:lnTo>
                    <a:pt x="246887" y="21337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56047" y="5586983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19" y="0"/>
                  </a:moveTo>
                  <a:lnTo>
                    <a:pt x="0" y="0"/>
                  </a:lnTo>
                  <a:lnTo>
                    <a:pt x="0" y="15238"/>
                  </a:lnTo>
                  <a:lnTo>
                    <a:pt x="198119" y="1523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80432" y="5586983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38"/>
                  </a:lnTo>
                  <a:lnTo>
                    <a:pt x="149351" y="15238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04815" y="5590030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4" y="9143"/>
                  </a:lnTo>
                  <a:lnTo>
                    <a:pt x="100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29200" y="559307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9"/>
                  </a:lnTo>
                  <a:lnTo>
                    <a:pt x="51815" y="3049"/>
                  </a:lnTo>
                  <a:lnTo>
                    <a:pt x="51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1724" y="2897123"/>
              <a:ext cx="6768083" cy="26654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62600" y="3950206"/>
              <a:ext cx="954405" cy="350520"/>
            </a:xfrm>
            <a:custGeom>
              <a:avLst/>
              <a:gdLst/>
              <a:ahLst/>
              <a:cxnLst/>
              <a:rect l="l" t="t" r="r" b="b"/>
              <a:pathLst>
                <a:path w="954404" h="350520">
                  <a:moveTo>
                    <a:pt x="725424" y="0"/>
                  </a:moveTo>
                  <a:lnTo>
                    <a:pt x="725424" y="124968"/>
                  </a:lnTo>
                  <a:lnTo>
                    <a:pt x="0" y="124968"/>
                  </a:lnTo>
                  <a:lnTo>
                    <a:pt x="0" y="225551"/>
                  </a:lnTo>
                  <a:lnTo>
                    <a:pt x="725424" y="225551"/>
                  </a:lnTo>
                  <a:lnTo>
                    <a:pt x="725424" y="350520"/>
                  </a:lnTo>
                  <a:lnTo>
                    <a:pt x="954024" y="176784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CBC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04944" y="3633215"/>
              <a:ext cx="1463040" cy="1005840"/>
            </a:xfrm>
            <a:custGeom>
              <a:avLst/>
              <a:gdLst/>
              <a:ahLst/>
              <a:cxnLst/>
              <a:rect l="l" t="t" r="r" b="b"/>
              <a:pathLst>
                <a:path w="1463039" h="1005839">
                  <a:moveTo>
                    <a:pt x="731519" y="0"/>
                  </a:moveTo>
                  <a:lnTo>
                    <a:pt x="674352" y="1513"/>
                  </a:lnTo>
                  <a:lnTo>
                    <a:pt x="618387" y="5977"/>
                  </a:lnTo>
                  <a:lnTo>
                    <a:pt x="563789" y="13282"/>
                  </a:lnTo>
                  <a:lnTo>
                    <a:pt x="510719" y="23315"/>
                  </a:lnTo>
                  <a:lnTo>
                    <a:pt x="459340" y="35963"/>
                  </a:lnTo>
                  <a:lnTo>
                    <a:pt x="409816" y="51117"/>
                  </a:lnTo>
                  <a:lnTo>
                    <a:pt x="362307" y="68663"/>
                  </a:lnTo>
                  <a:lnTo>
                    <a:pt x="316978" y="88489"/>
                  </a:lnTo>
                  <a:lnTo>
                    <a:pt x="273991" y="110485"/>
                  </a:lnTo>
                  <a:lnTo>
                    <a:pt x="233508" y="134538"/>
                  </a:lnTo>
                  <a:lnTo>
                    <a:pt x="195692" y="160536"/>
                  </a:lnTo>
                  <a:lnTo>
                    <a:pt x="160706" y="188368"/>
                  </a:lnTo>
                  <a:lnTo>
                    <a:pt x="128712" y="217922"/>
                  </a:lnTo>
                  <a:lnTo>
                    <a:pt x="99873" y="249086"/>
                  </a:lnTo>
                  <a:lnTo>
                    <a:pt x="74352" y="281747"/>
                  </a:lnTo>
                  <a:lnTo>
                    <a:pt x="52311" y="315796"/>
                  </a:lnTo>
                  <a:lnTo>
                    <a:pt x="33912" y="351118"/>
                  </a:lnTo>
                  <a:lnTo>
                    <a:pt x="19319" y="387604"/>
                  </a:lnTo>
                  <a:lnTo>
                    <a:pt x="8695" y="425140"/>
                  </a:lnTo>
                  <a:lnTo>
                    <a:pt x="2200" y="463615"/>
                  </a:lnTo>
                  <a:lnTo>
                    <a:pt x="0" y="502918"/>
                  </a:lnTo>
                  <a:lnTo>
                    <a:pt x="2200" y="542221"/>
                  </a:lnTo>
                  <a:lnTo>
                    <a:pt x="8695" y="580697"/>
                  </a:lnTo>
                  <a:lnTo>
                    <a:pt x="19319" y="618233"/>
                  </a:lnTo>
                  <a:lnTo>
                    <a:pt x="33912" y="654719"/>
                  </a:lnTo>
                  <a:lnTo>
                    <a:pt x="52311" y="690042"/>
                  </a:lnTo>
                  <a:lnTo>
                    <a:pt x="74352" y="724090"/>
                  </a:lnTo>
                  <a:lnTo>
                    <a:pt x="99873" y="756752"/>
                  </a:lnTo>
                  <a:lnTo>
                    <a:pt x="128712" y="787915"/>
                  </a:lnTo>
                  <a:lnTo>
                    <a:pt x="160706" y="817469"/>
                  </a:lnTo>
                  <a:lnTo>
                    <a:pt x="195692" y="845301"/>
                  </a:lnTo>
                  <a:lnTo>
                    <a:pt x="233508" y="871299"/>
                  </a:lnTo>
                  <a:lnTo>
                    <a:pt x="273991" y="895352"/>
                  </a:lnTo>
                  <a:lnTo>
                    <a:pt x="316978" y="917348"/>
                  </a:lnTo>
                  <a:lnTo>
                    <a:pt x="362307" y="937175"/>
                  </a:lnTo>
                  <a:lnTo>
                    <a:pt x="409816" y="954721"/>
                  </a:lnTo>
                  <a:lnTo>
                    <a:pt x="459340" y="969874"/>
                  </a:lnTo>
                  <a:lnTo>
                    <a:pt x="510719" y="982523"/>
                  </a:lnTo>
                  <a:lnTo>
                    <a:pt x="563789" y="992556"/>
                  </a:lnTo>
                  <a:lnTo>
                    <a:pt x="618387" y="999860"/>
                  </a:lnTo>
                  <a:lnTo>
                    <a:pt x="674352" y="1004325"/>
                  </a:lnTo>
                  <a:lnTo>
                    <a:pt x="731519" y="1005838"/>
                  </a:lnTo>
                  <a:lnTo>
                    <a:pt x="788687" y="1004325"/>
                  </a:lnTo>
                  <a:lnTo>
                    <a:pt x="844652" y="999860"/>
                  </a:lnTo>
                  <a:lnTo>
                    <a:pt x="899250" y="992556"/>
                  </a:lnTo>
                  <a:lnTo>
                    <a:pt x="952320" y="982523"/>
                  </a:lnTo>
                  <a:lnTo>
                    <a:pt x="1003699" y="969874"/>
                  </a:lnTo>
                  <a:lnTo>
                    <a:pt x="1053223" y="954721"/>
                  </a:lnTo>
                  <a:lnTo>
                    <a:pt x="1100732" y="937175"/>
                  </a:lnTo>
                  <a:lnTo>
                    <a:pt x="1146061" y="917348"/>
                  </a:lnTo>
                  <a:lnTo>
                    <a:pt x="1189048" y="895352"/>
                  </a:lnTo>
                  <a:lnTo>
                    <a:pt x="1229531" y="871299"/>
                  </a:lnTo>
                  <a:lnTo>
                    <a:pt x="1267347" y="845301"/>
                  </a:lnTo>
                  <a:lnTo>
                    <a:pt x="1302333" y="817469"/>
                  </a:lnTo>
                  <a:lnTo>
                    <a:pt x="1334327" y="787915"/>
                  </a:lnTo>
                  <a:lnTo>
                    <a:pt x="1363166" y="756752"/>
                  </a:lnTo>
                  <a:lnTo>
                    <a:pt x="1388687" y="724090"/>
                  </a:lnTo>
                  <a:lnTo>
                    <a:pt x="1410728" y="690042"/>
                  </a:lnTo>
                  <a:lnTo>
                    <a:pt x="1429127" y="654719"/>
                  </a:lnTo>
                  <a:lnTo>
                    <a:pt x="1443720" y="618233"/>
                  </a:lnTo>
                  <a:lnTo>
                    <a:pt x="1454344" y="580697"/>
                  </a:lnTo>
                  <a:lnTo>
                    <a:pt x="1460839" y="542221"/>
                  </a:lnTo>
                  <a:lnTo>
                    <a:pt x="1463039" y="502918"/>
                  </a:lnTo>
                  <a:lnTo>
                    <a:pt x="1460839" y="463615"/>
                  </a:lnTo>
                  <a:lnTo>
                    <a:pt x="1454344" y="425140"/>
                  </a:lnTo>
                  <a:lnTo>
                    <a:pt x="1443720" y="387604"/>
                  </a:lnTo>
                  <a:lnTo>
                    <a:pt x="1429127" y="351118"/>
                  </a:lnTo>
                  <a:lnTo>
                    <a:pt x="1410728" y="315796"/>
                  </a:lnTo>
                  <a:lnTo>
                    <a:pt x="1388687" y="281747"/>
                  </a:lnTo>
                  <a:lnTo>
                    <a:pt x="1363166" y="249086"/>
                  </a:lnTo>
                  <a:lnTo>
                    <a:pt x="1334327" y="217922"/>
                  </a:lnTo>
                  <a:lnTo>
                    <a:pt x="1302333" y="188368"/>
                  </a:lnTo>
                  <a:lnTo>
                    <a:pt x="1267347" y="160536"/>
                  </a:lnTo>
                  <a:lnTo>
                    <a:pt x="1229531" y="134538"/>
                  </a:lnTo>
                  <a:lnTo>
                    <a:pt x="1189048" y="110485"/>
                  </a:lnTo>
                  <a:lnTo>
                    <a:pt x="1146061" y="88489"/>
                  </a:lnTo>
                  <a:lnTo>
                    <a:pt x="1100732" y="68663"/>
                  </a:lnTo>
                  <a:lnTo>
                    <a:pt x="1053223" y="51117"/>
                  </a:lnTo>
                  <a:lnTo>
                    <a:pt x="1003699" y="35963"/>
                  </a:lnTo>
                  <a:lnTo>
                    <a:pt x="952320" y="23315"/>
                  </a:lnTo>
                  <a:lnTo>
                    <a:pt x="899250" y="13282"/>
                  </a:lnTo>
                  <a:lnTo>
                    <a:pt x="844652" y="5977"/>
                  </a:lnTo>
                  <a:lnTo>
                    <a:pt x="788687" y="1513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6E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729988" y="3861306"/>
            <a:ext cx="10280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1295" marR="5080" indent="-18923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Predictiv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880616" y="3136390"/>
            <a:ext cx="2484120" cy="856615"/>
            <a:chOff x="1880616" y="3136390"/>
            <a:chExt cx="2484120" cy="856615"/>
          </a:xfrm>
        </p:grpSpPr>
        <p:sp>
          <p:nvSpPr>
            <p:cNvPr id="59" name="object 59"/>
            <p:cNvSpPr/>
            <p:nvPr/>
          </p:nvSpPr>
          <p:spPr>
            <a:xfrm>
              <a:off x="2828544" y="3486910"/>
              <a:ext cx="1536700" cy="506095"/>
            </a:xfrm>
            <a:custGeom>
              <a:avLst/>
              <a:gdLst/>
              <a:ahLst/>
              <a:cxnLst/>
              <a:rect l="l" t="t" r="r" b="b"/>
              <a:pathLst>
                <a:path w="1536700" h="506095">
                  <a:moveTo>
                    <a:pt x="15239" y="0"/>
                  </a:moveTo>
                  <a:lnTo>
                    <a:pt x="0" y="64007"/>
                  </a:lnTo>
                  <a:lnTo>
                    <a:pt x="1292352" y="426719"/>
                  </a:lnTo>
                  <a:lnTo>
                    <a:pt x="1271016" y="505967"/>
                  </a:lnTo>
                  <a:lnTo>
                    <a:pt x="1536192" y="460247"/>
                  </a:lnTo>
                  <a:lnTo>
                    <a:pt x="1331976" y="283463"/>
                  </a:lnTo>
                  <a:lnTo>
                    <a:pt x="1310640" y="36271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9E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80616" y="3136390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1" y="850391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3" y="743712"/>
                  </a:lnTo>
                  <a:lnTo>
                    <a:pt x="1365503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C56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0616" y="3136390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1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3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D1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47748" y="3327906"/>
            <a:ext cx="10160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8120" marR="5080" indent="-186055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Customer  profile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880616" y="4291582"/>
            <a:ext cx="2484120" cy="850900"/>
            <a:chOff x="1880616" y="4291582"/>
            <a:chExt cx="2484120" cy="850900"/>
          </a:xfrm>
        </p:grpSpPr>
        <p:sp>
          <p:nvSpPr>
            <p:cNvPr id="64" name="object 64"/>
            <p:cNvSpPr/>
            <p:nvPr/>
          </p:nvSpPr>
          <p:spPr>
            <a:xfrm>
              <a:off x="2828544" y="4440934"/>
              <a:ext cx="1536700" cy="502920"/>
            </a:xfrm>
            <a:custGeom>
              <a:avLst/>
              <a:gdLst/>
              <a:ahLst/>
              <a:cxnLst/>
              <a:rect l="l" t="t" r="r" b="b"/>
              <a:pathLst>
                <a:path w="1536700" h="502920">
                  <a:moveTo>
                    <a:pt x="1271016" y="0"/>
                  </a:moveTo>
                  <a:lnTo>
                    <a:pt x="1292352" y="79248"/>
                  </a:lnTo>
                  <a:lnTo>
                    <a:pt x="0" y="438912"/>
                  </a:lnTo>
                  <a:lnTo>
                    <a:pt x="15239" y="502920"/>
                  </a:lnTo>
                  <a:lnTo>
                    <a:pt x="1310640" y="143256"/>
                  </a:lnTo>
                  <a:lnTo>
                    <a:pt x="1331976" y="219456"/>
                  </a:lnTo>
                  <a:lnTo>
                    <a:pt x="1536192" y="45720"/>
                  </a:lnTo>
                  <a:lnTo>
                    <a:pt x="1271016" y="0"/>
                  </a:lnTo>
                  <a:close/>
                </a:path>
              </a:pathLst>
            </a:custGeom>
            <a:solidFill>
              <a:srgbClr val="3C6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80616" y="4291582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80"/>
                  </a:lnTo>
                  <a:lnTo>
                    <a:pt x="0" y="746760"/>
                  </a:lnTo>
                  <a:lnTo>
                    <a:pt x="34722" y="779775"/>
                  </a:lnTo>
                  <a:lnTo>
                    <a:pt x="93020" y="799366"/>
                  </a:lnTo>
                  <a:lnTo>
                    <a:pt x="131478" y="808256"/>
                  </a:lnTo>
                  <a:lnTo>
                    <a:pt x="175593" y="816463"/>
                  </a:lnTo>
                  <a:lnTo>
                    <a:pt x="224954" y="823929"/>
                  </a:lnTo>
                  <a:lnTo>
                    <a:pt x="279148" y="830592"/>
                  </a:lnTo>
                  <a:lnTo>
                    <a:pt x="337763" y="836393"/>
                  </a:lnTo>
                  <a:lnTo>
                    <a:pt x="400388" y="841274"/>
                  </a:lnTo>
                  <a:lnTo>
                    <a:pt x="466612" y="845173"/>
                  </a:lnTo>
                  <a:lnTo>
                    <a:pt x="536021" y="848033"/>
                  </a:lnTo>
                  <a:lnTo>
                    <a:pt x="608205" y="849792"/>
                  </a:lnTo>
                  <a:lnTo>
                    <a:pt x="682751" y="850392"/>
                  </a:lnTo>
                  <a:lnTo>
                    <a:pt x="756767" y="849792"/>
                  </a:lnTo>
                  <a:lnTo>
                    <a:pt x="828566" y="848033"/>
                  </a:lnTo>
                  <a:lnTo>
                    <a:pt x="897721" y="845173"/>
                  </a:lnTo>
                  <a:lnTo>
                    <a:pt x="963803" y="841274"/>
                  </a:lnTo>
                  <a:lnTo>
                    <a:pt x="1026385" y="836393"/>
                  </a:lnTo>
                  <a:lnTo>
                    <a:pt x="1085039" y="830592"/>
                  </a:lnTo>
                  <a:lnTo>
                    <a:pt x="1139336" y="823929"/>
                  </a:lnTo>
                  <a:lnTo>
                    <a:pt x="1188848" y="816463"/>
                  </a:lnTo>
                  <a:lnTo>
                    <a:pt x="1233147" y="808256"/>
                  </a:lnTo>
                  <a:lnTo>
                    <a:pt x="1271806" y="799366"/>
                  </a:lnTo>
                  <a:lnTo>
                    <a:pt x="1330488" y="779775"/>
                  </a:lnTo>
                  <a:lnTo>
                    <a:pt x="1365503" y="746760"/>
                  </a:lnTo>
                  <a:lnTo>
                    <a:pt x="1365503" y="106680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5D9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80616" y="4291582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80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1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3" y="106680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82B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47748" y="4486146"/>
            <a:ext cx="10160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0485" marR="5080" indent="-58419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 </a:t>
            </a:r>
            <a:r>
              <a:rPr sz="1800" dirty="0">
                <a:latin typeface="Arial MT"/>
                <a:cs typeface="Arial MT"/>
              </a:rPr>
              <a:t>behavior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8" name="object 6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1800" y="3252215"/>
            <a:ext cx="1331976" cy="1981198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6951980" y="4589778"/>
            <a:ext cx="99123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765" marR="5080" indent="-1270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Predicted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08067" y="4672074"/>
            <a:ext cx="1620520" cy="670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8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Often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 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0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Possibly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9355" y="1136394"/>
            <a:ext cx="6212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</a:rPr>
              <a:t>Deploy to Take Business Action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685798"/>
            <a:ext cx="9144000" cy="19507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23416" y="2743200"/>
            <a:ext cx="7327900" cy="3176270"/>
            <a:chOff x="1423416" y="2743200"/>
            <a:chExt cx="7327900" cy="31762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2" y="5416294"/>
              <a:ext cx="5745480" cy="5029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38016" y="5571742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4" y="195073"/>
                  </a:lnTo>
                  <a:lnTo>
                    <a:pt x="2249424" y="195073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2400" y="557479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3"/>
                  </a:lnTo>
                  <a:lnTo>
                    <a:pt x="4572" y="4572"/>
                  </a:lnTo>
                  <a:lnTo>
                    <a:pt x="1143" y="10287"/>
                  </a:lnTo>
                  <a:lnTo>
                    <a:pt x="0" y="18287"/>
                  </a:lnTo>
                  <a:lnTo>
                    <a:pt x="0" y="182881"/>
                  </a:lnTo>
                  <a:lnTo>
                    <a:pt x="6096" y="188975"/>
                  </a:lnTo>
                  <a:lnTo>
                    <a:pt x="2200655" y="188975"/>
                  </a:lnTo>
                  <a:lnTo>
                    <a:pt x="2206752" y="182881"/>
                  </a:lnTo>
                  <a:lnTo>
                    <a:pt x="2206752" y="6095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6783" y="557479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82881"/>
                  </a:lnTo>
                  <a:lnTo>
                    <a:pt x="6095" y="188975"/>
                  </a:lnTo>
                  <a:lnTo>
                    <a:pt x="2151888" y="188975"/>
                  </a:lnTo>
                  <a:lnTo>
                    <a:pt x="2157983" y="182881"/>
                  </a:lnTo>
                  <a:lnTo>
                    <a:pt x="2157983" y="6095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1167" y="5577839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76782"/>
                  </a:lnTo>
                  <a:lnTo>
                    <a:pt x="6096" y="182878"/>
                  </a:lnTo>
                  <a:lnTo>
                    <a:pt x="2103120" y="182878"/>
                  </a:lnTo>
                  <a:lnTo>
                    <a:pt x="2109216" y="176782"/>
                  </a:lnTo>
                  <a:lnTo>
                    <a:pt x="2109216" y="6094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5551" y="5580886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6" y="176785"/>
                  </a:lnTo>
                  <a:lnTo>
                    <a:pt x="2054352" y="176785"/>
                  </a:lnTo>
                  <a:lnTo>
                    <a:pt x="2060448" y="170688"/>
                  </a:lnTo>
                  <a:lnTo>
                    <a:pt x="2060448" y="6097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9936" y="5580886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6" y="176785"/>
                  </a:lnTo>
                  <a:lnTo>
                    <a:pt x="2005584" y="176785"/>
                  </a:lnTo>
                  <a:lnTo>
                    <a:pt x="2011679" y="170688"/>
                  </a:lnTo>
                  <a:lnTo>
                    <a:pt x="2011679" y="6097"/>
                  </a:lnTo>
                  <a:lnTo>
                    <a:pt x="2005584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4320" y="558393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5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64593"/>
                  </a:lnTo>
                  <a:lnTo>
                    <a:pt x="6095" y="170688"/>
                  </a:lnTo>
                  <a:lnTo>
                    <a:pt x="1956815" y="170688"/>
                  </a:lnTo>
                  <a:lnTo>
                    <a:pt x="1962912" y="164593"/>
                  </a:lnTo>
                  <a:lnTo>
                    <a:pt x="1962912" y="6096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704" y="5586983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908048" y="164590"/>
                  </a:lnTo>
                  <a:lnTo>
                    <a:pt x="1914144" y="158494"/>
                  </a:lnTo>
                  <a:lnTo>
                    <a:pt x="1914144" y="609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3088" y="5586983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859279" y="164590"/>
                  </a:lnTo>
                  <a:lnTo>
                    <a:pt x="1865376" y="158494"/>
                  </a:lnTo>
                  <a:lnTo>
                    <a:pt x="1865376" y="6094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7472" y="5590030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52400"/>
                  </a:lnTo>
                  <a:lnTo>
                    <a:pt x="6095" y="158497"/>
                  </a:lnTo>
                  <a:lnTo>
                    <a:pt x="1810512" y="158497"/>
                  </a:lnTo>
                  <a:lnTo>
                    <a:pt x="1816607" y="152400"/>
                  </a:lnTo>
                  <a:lnTo>
                    <a:pt x="1816607" y="6097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1855" y="559307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46305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40" y="146305"/>
                  </a:lnTo>
                  <a:lnTo>
                    <a:pt x="1767840" y="6095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6239" y="5596127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716024" y="146302"/>
                  </a:lnTo>
                  <a:lnTo>
                    <a:pt x="1719072" y="143256"/>
                  </a:lnTo>
                  <a:lnTo>
                    <a:pt x="1719072" y="6094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0623" y="5596127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667255" y="146302"/>
                  </a:lnTo>
                  <a:lnTo>
                    <a:pt x="1670303" y="143256"/>
                  </a:lnTo>
                  <a:lnTo>
                    <a:pt x="1670303" y="6094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5008" y="5599174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37159"/>
                  </a:lnTo>
                  <a:lnTo>
                    <a:pt x="6095" y="140209"/>
                  </a:lnTo>
                  <a:lnTo>
                    <a:pt x="1618488" y="140209"/>
                  </a:lnTo>
                  <a:lnTo>
                    <a:pt x="1621536" y="137159"/>
                  </a:lnTo>
                  <a:lnTo>
                    <a:pt x="1621536" y="6097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2439" y="5602222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66672" y="137161"/>
                  </a:lnTo>
                  <a:lnTo>
                    <a:pt x="1572768" y="131063"/>
                  </a:lnTo>
                  <a:lnTo>
                    <a:pt x="1572768" y="6095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06823" y="5602222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14855" y="137161"/>
                  </a:lnTo>
                  <a:lnTo>
                    <a:pt x="1520952" y="131063"/>
                  </a:lnTo>
                  <a:lnTo>
                    <a:pt x="1520952" y="6095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1208" y="5605272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24967"/>
                  </a:lnTo>
                  <a:lnTo>
                    <a:pt x="6095" y="131062"/>
                  </a:lnTo>
                  <a:lnTo>
                    <a:pt x="1466088" y="131062"/>
                  </a:lnTo>
                  <a:lnTo>
                    <a:pt x="1472183" y="124967"/>
                  </a:lnTo>
                  <a:lnTo>
                    <a:pt x="1472183" y="6094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5592" y="5608318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18872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6" y="118872"/>
                  </a:lnTo>
                  <a:lnTo>
                    <a:pt x="1423416" y="6097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9976" y="5611366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6096" y="118873"/>
                  </a:lnTo>
                  <a:lnTo>
                    <a:pt x="1368552" y="118873"/>
                  </a:lnTo>
                  <a:lnTo>
                    <a:pt x="1374648" y="112775"/>
                  </a:lnTo>
                  <a:lnTo>
                    <a:pt x="1374648" y="6095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4360" y="5611366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3048" y="118873"/>
                  </a:lnTo>
                  <a:lnTo>
                    <a:pt x="1319784" y="118873"/>
                  </a:lnTo>
                  <a:lnTo>
                    <a:pt x="1325879" y="112775"/>
                  </a:lnTo>
                  <a:lnTo>
                    <a:pt x="1325879" y="609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28744" y="5614416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6"/>
                  </a:lnTo>
                  <a:lnTo>
                    <a:pt x="0" y="106678"/>
                  </a:lnTo>
                  <a:lnTo>
                    <a:pt x="3047" y="112774"/>
                  </a:lnTo>
                  <a:lnTo>
                    <a:pt x="1271015" y="112774"/>
                  </a:lnTo>
                  <a:lnTo>
                    <a:pt x="1277111" y="106678"/>
                  </a:lnTo>
                  <a:lnTo>
                    <a:pt x="1277111" y="3046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3128" y="5617463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7511" y="5617462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00585"/>
                  </a:lnTo>
                  <a:lnTo>
                    <a:pt x="3048" y="106680"/>
                  </a:lnTo>
                  <a:lnTo>
                    <a:pt x="1173479" y="106680"/>
                  </a:lnTo>
                  <a:lnTo>
                    <a:pt x="1179576" y="100585"/>
                  </a:lnTo>
                  <a:lnTo>
                    <a:pt x="1179576" y="3048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1895" y="5620510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94488"/>
                  </a:lnTo>
                  <a:lnTo>
                    <a:pt x="3048" y="100584"/>
                  </a:lnTo>
                  <a:lnTo>
                    <a:pt x="1124712" y="100584"/>
                  </a:lnTo>
                  <a:lnTo>
                    <a:pt x="1130807" y="94488"/>
                  </a:lnTo>
                  <a:lnTo>
                    <a:pt x="1130807" y="3049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6280" y="5623560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88390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40" y="88390"/>
                  </a:lnTo>
                  <a:lnTo>
                    <a:pt x="1082040" y="304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50664" y="5626607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5048" y="5626606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5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5343"/>
                  </a:lnTo>
                  <a:lnTo>
                    <a:pt x="3048" y="88392"/>
                  </a:lnTo>
                  <a:lnTo>
                    <a:pt x="981455" y="88392"/>
                  </a:lnTo>
                  <a:lnTo>
                    <a:pt x="984503" y="85343"/>
                  </a:lnTo>
                  <a:lnTo>
                    <a:pt x="984503" y="3048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99432" y="5629654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79249"/>
                  </a:lnTo>
                  <a:lnTo>
                    <a:pt x="3047" y="82295"/>
                  </a:lnTo>
                  <a:lnTo>
                    <a:pt x="932688" y="82295"/>
                  </a:lnTo>
                  <a:lnTo>
                    <a:pt x="935735" y="79249"/>
                  </a:lnTo>
                  <a:lnTo>
                    <a:pt x="935735" y="3049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23816" y="5632703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200" y="5632704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73150"/>
                  </a:lnTo>
                  <a:lnTo>
                    <a:pt x="3048" y="76200"/>
                  </a:lnTo>
                  <a:lnTo>
                    <a:pt x="835151" y="76200"/>
                  </a:lnTo>
                  <a:lnTo>
                    <a:pt x="838200" y="73150"/>
                  </a:lnTo>
                  <a:lnTo>
                    <a:pt x="838200" y="3046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75631" y="5635750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5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7" y="70103"/>
                  </a:lnTo>
                  <a:lnTo>
                    <a:pt x="783335" y="70103"/>
                  </a:lnTo>
                  <a:lnTo>
                    <a:pt x="786383" y="67055"/>
                  </a:lnTo>
                  <a:lnTo>
                    <a:pt x="786383" y="3047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00016" y="5638798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60961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8" y="60961"/>
                  </a:lnTo>
                  <a:lnTo>
                    <a:pt x="734568" y="304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24400" y="5641847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8783" y="5641848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3" y="0"/>
                  </a:moveTo>
                  <a:lnTo>
                    <a:pt x="6095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54862"/>
                  </a:lnTo>
                  <a:lnTo>
                    <a:pt x="3048" y="57912"/>
                  </a:lnTo>
                  <a:lnTo>
                    <a:pt x="633983" y="57912"/>
                  </a:lnTo>
                  <a:lnTo>
                    <a:pt x="637031" y="54862"/>
                  </a:lnTo>
                  <a:lnTo>
                    <a:pt x="637031" y="3046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73168" y="5644894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6"/>
                  </a:lnTo>
                  <a:lnTo>
                    <a:pt x="585216" y="51816"/>
                  </a:lnTo>
                  <a:lnTo>
                    <a:pt x="588264" y="48768"/>
                  </a:lnTo>
                  <a:lnTo>
                    <a:pt x="588264" y="3048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97551" y="5647942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6" y="42673"/>
                  </a:lnTo>
                  <a:lnTo>
                    <a:pt x="539496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1936" y="5647942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487679" y="45719"/>
                  </a:lnTo>
                  <a:lnTo>
                    <a:pt x="490727" y="42673"/>
                  </a:lnTo>
                  <a:lnTo>
                    <a:pt x="490727" y="304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46320" y="565149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690" y="2540"/>
                  </a:lnTo>
                  <a:lnTo>
                    <a:pt x="4406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5560"/>
                  </a:lnTo>
                  <a:lnTo>
                    <a:pt x="0" y="39370"/>
                  </a:lnTo>
                  <a:lnTo>
                    <a:pt x="440550" y="39370"/>
                  </a:lnTo>
                  <a:lnTo>
                    <a:pt x="440550" y="35560"/>
                  </a:lnTo>
                  <a:lnTo>
                    <a:pt x="441960" y="3556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70704" y="5654039"/>
              <a:ext cx="393700" cy="33020"/>
            </a:xfrm>
            <a:custGeom>
              <a:avLst/>
              <a:gdLst/>
              <a:ahLst/>
              <a:cxnLst/>
              <a:rect l="l" t="t" r="r" b="b"/>
              <a:pathLst>
                <a:path w="393700" h="33020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391909" y="33020"/>
                  </a:lnTo>
                  <a:lnTo>
                    <a:pt x="391909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95087" y="5657086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19472" y="5657086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5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5" y="27432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43856" y="566013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8" y="0"/>
                  </a:moveTo>
                  <a:lnTo>
                    <a:pt x="0" y="0"/>
                  </a:lnTo>
                  <a:lnTo>
                    <a:pt x="0" y="21337"/>
                  </a:lnTo>
                  <a:lnTo>
                    <a:pt x="246888" y="21337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8239" y="5663183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8"/>
                  </a:lnTo>
                  <a:lnTo>
                    <a:pt x="198120" y="15238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92624" y="5663183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38"/>
                  </a:lnTo>
                  <a:lnTo>
                    <a:pt x="149351" y="15238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17007" y="5666230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3" y="9143"/>
                  </a:lnTo>
                  <a:lnTo>
                    <a:pt x="100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41392" y="566927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9"/>
                  </a:lnTo>
                  <a:lnTo>
                    <a:pt x="51816" y="3049"/>
                  </a:lnTo>
                  <a:lnTo>
                    <a:pt x="51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416" y="2743200"/>
              <a:ext cx="7327391" cy="290779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968239" y="3861814"/>
              <a:ext cx="954405" cy="350520"/>
            </a:xfrm>
            <a:custGeom>
              <a:avLst/>
              <a:gdLst/>
              <a:ahLst/>
              <a:cxnLst/>
              <a:rect l="l" t="t" r="r" b="b"/>
              <a:pathLst>
                <a:path w="954404" h="350520">
                  <a:moveTo>
                    <a:pt x="725424" y="0"/>
                  </a:moveTo>
                  <a:lnTo>
                    <a:pt x="725424" y="124967"/>
                  </a:lnTo>
                  <a:lnTo>
                    <a:pt x="0" y="124967"/>
                  </a:lnTo>
                  <a:lnTo>
                    <a:pt x="0" y="225551"/>
                  </a:lnTo>
                  <a:lnTo>
                    <a:pt x="725424" y="225551"/>
                  </a:lnTo>
                  <a:lnTo>
                    <a:pt x="725424" y="350519"/>
                  </a:lnTo>
                  <a:lnTo>
                    <a:pt x="954024" y="173736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7FA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0" y="3072382"/>
              <a:ext cx="2005584" cy="198120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828292" y="4397754"/>
            <a:ext cx="99123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765" marR="5080" indent="-12700">
              <a:lnSpc>
                <a:spcPts val="197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Predicted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10000" y="3352798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762000" y="0"/>
                </a:moveTo>
                <a:lnTo>
                  <a:pt x="0" y="685800"/>
                </a:lnTo>
                <a:lnTo>
                  <a:pt x="762000" y="1371599"/>
                </a:lnTo>
                <a:lnTo>
                  <a:pt x="1524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A4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08196" y="3785106"/>
            <a:ext cx="9518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Busines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5" dirty="0">
                <a:latin typeface="Arial MT"/>
                <a:cs typeface="Arial MT"/>
              </a:rPr>
              <a:t>logic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03976" y="2947416"/>
            <a:ext cx="2630805" cy="2475230"/>
          </a:xfrm>
          <a:custGeom>
            <a:avLst/>
            <a:gdLst/>
            <a:ahLst/>
            <a:cxnLst/>
            <a:rect l="l" t="t" r="r" b="b"/>
            <a:pathLst>
              <a:path w="2630804" h="2475229">
                <a:moveTo>
                  <a:pt x="2182368" y="0"/>
                </a:moveTo>
                <a:lnTo>
                  <a:pt x="0" y="0"/>
                </a:lnTo>
                <a:lnTo>
                  <a:pt x="451103" y="2474974"/>
                </a:lnTo>
                <a:lnTo>
                  <a:pt x="2630424" y="2474974"/>
                </a:lnTo>
                <a:lnTo>
                  <a:pt x="2182368" y="0"/>
                </a:lnTo>
                <a:close/>
              </a:path>
            </a:pathLst>
          </a:custGeom>
          <a:solidFill>
            <a:srgbClr val="F2C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125971" y="3001770"/>
            <a:ext cx="2106930" cy="22872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0670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 MT"/>
                <a:cs typeface="Arial MT"/>
              </a:rPr>
              <a:t>Business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314325" marR="716915" indent="-177165">
              <a:lnSpc>
                <a:spcPts val="1939"/>
              </a:lnSpc>
              <a:spcBef>
                <a:spcPts val="680"/>
              </a:spcBef>
              <a:buFont typeface="Arial MT"/>
              <a:buChar char="•"/>
              <a:tabLst>
                <a:tab pos="314960" algn="l"/>
              </a:tabLst>
            </a:pPr>
            <a:r>
              <a:rPr sz="1800" i="1" dirty="0">
                <a:latin typeface="Arial"/>
                <a:cs typeface="Arial"/>
              </a:rPr>
              <a:t>Mail a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solicitation</a:t>
            </a:r>
            <a:endParaRPr sz="1800">
              <a:latin typeface="Arial"/>
              <a:cs typeface="Arial"/>
            </a:endParaRPr>
          </a:p>
          <a:p>
            <a:pPr marL="441959" lvl="1" indent="-177165">
              <a:lnSpc>
                <a:spcPts val="2050"/>
              </a:lnSpc>
              <a:spcBef>
                <a:spcPts val="409"/>
              </a:spcBef>
              <a:buFont typeface="Arial MT"/>
              <a:buChar char="•"/>
              <a:tabLst>
                <a:tab pos="442595" algn="l"/>
              </a:tabLst>
            </a:pPr>
            <a:r>
              <a:rPr sz="1800" i="1" dirty="0">
                <a:latin typeface="Arial"/>
                <a:cs typeface="Arial"/>
              </a:rPr>
              <a:t>Suggest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41959">
              <a:lnSpc>
                <a:spcPts val="2050"/>
              </a:lnSpc>
            </a:pPr>
            <a:r>
              <a:rPr sz="1800" i="1" dirty="0">
                <a:latin typeface="Arial"/>
                <a:cs typeface="Arial"/>
              </a:rPr>
              <a:t>cross-sell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  <a:p>
            <a:pPr marL="570230" marR="208915" lvl="2" indent="-177165">
              <a:lnSpc>
                <a:spcPts val="1939"/>
              </a:lnSpc>
              <a:spcBef>
                <a:spcPts val="750"/>
              </a:spcBef>
              <a:buFont typeface="Arial MT"/>
              <a:buChar char="•"/>
              <a:tabLst>
                <a:tab pos="570865" algn="l"/>
              </a:tabLst>
            </a:pPr>
            <a:r>
              <a:rPr sz="1800" i="1" spc="-5" dirty="0">
                <a:latin typeface="Arial"/>
                <a:cs typeface="Arial"/>
              </a:rPr>
              <a:t>Retain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with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promotion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63771" y="4775706"/>
            <a:ext cx="2061845" cy="6800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8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Usually not performed by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7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Possibly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2160522"/>
            <a:ext cx="8547100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Predictive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automatically </a:t>
            </a:r>
            <a:r>
              <a:rPr sz="2400" i="1" dirty="0">
                <a:latin typeface="Arial"/>
                <a:cs typeface="Arial"/>
              </a:rPr>
              <a:t>from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your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Arial MT"/>
                <a:cs typeface="Arial MT"/>
              </a:rPr>
              <a:t>So,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they’re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according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your:</a:t>
            </a:r>
            <a:endParaRPr sz="2400">
              <a:latin typeface="Arial MT"/>
              <a:cs typeface="Arial MT"/>
            </a:endParaRPr>
          </a:p>
          <a:p>
            <a:pPr marL="756285" indent="-287655">
              <a:lnSpc>
                <a:spcPts val="2395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Prediction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goal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Business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Customer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base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ts val="2875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intelligence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specialized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marL="756285" indent="-287655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Customized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business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rules</a:t>
            </a:r>
            <a:endParaRPr sz="200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Unique,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proprietary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mailing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Insights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only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your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organization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could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possibly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8923" y="999234"/>
            <a:ext cx="85477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Fine-Tuned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0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833</Words>
  <Application>Microsoft Office PowerPoint</Application>
  <PresentationFormat>Custom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Times New Roman</vt:lpstr>
      <vt:lpstr>Verdana</vt:lpstr>
      <vt:lpstr>Wingdings</vt:lpstr>
      <vt:lpstr>Office Theme</vt:lpstr>
      <vt:lpstr>Types of  Data Analytics</vt:lpstr>
      <vt:lpstr>Predictive Analytics:</vt:lpstr>
      <vt:lpstr>Optimizing Business Processes</vt:lpstr>
      <vt:lpstr>Learn from Organizational Experience</vt:lpstr>
      <vt:lpstr>Predictive Analytics:</vt:lpstr>
      <vt:lpstr>Wisdom Gained: A Predictive Model is Built</vt:lpstr>
      <vt:lpstr>Applying a Model to Score a Customer</vt:lpstr>
      <vt:lpstr>Deploy to Take Business Action</vt:lpstr>
      <vt:lpstr>Fine-Tuned Models for Your Business</vt:lpstr>
      <vt:lpstr>Predictors: Building Blocks for Models</vt:lpstr>
      <vt:lpstr>Why Not Memorize The Training Examples?</vt:lpstr>
      <vt:lpstr>Predictive Models Score Each Customer</vt:lpstr>
      <vt:lpstr>PowerPoint Presentation</vt:lpstr>
      <vt:lpstr>Predictive Analytics Initiatives</vt:lpstr>
      <vt:lpstr>Predictive Analytics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Analytics.ppt</dc:title>
  <dc:creator>elise</dc:creator>
  <cp:lastModifiedBy>DEEPA</cp:lastModifiedBy>
  <cp:revision>6</cp:revision>
  <dcterms:created xsi:type="dcterms:W3CDTF">2022-03-01T16:04:46Z</dcterms:created>
  <dcterms:modified xsi:type="dcterms:W3CDTF">2022-03-17T07:07:45Z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2008-03-23T00:00:00Z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2022-03-01T00:00:00Z</vt:filetime>
  </property>
</Properties>
</file>