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2" r:id="rId7"/>
    <p:sldId id="263" r:id="rId8"/>
    <p:sldId id="261" r:id="rId9"/>
    <p:sldId id="264" r:id="rId10"/>
    <p:sldId id="265" r:id="rId11"/>
    <p:sldId id="269" r:id="rId12"/>
    <p:sldId id="270" r:id="rId13"/>
    <p:sldId id="266" r:id="rId14"/>
    <p:sldId id="267" r:id="rId15"/>
    <p:sldId id="268"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ACEDB-D1CB-4DF7-97CF-20683F988116}" type="datetimeFigureOut">
              <a:rPr lang="en-IN" smtClean="0"/>
              <a:t>09-03-2022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C4D51D-933C-4321-B714-EE2FED7853A7}" type="slidenum">
              <a:rPr lang="en-IN" smtClean="0"/>
              <a:t>‹#›</a:t>
            </a:fld>
            <a:endParaRPr lang="en-IN"/>
          </a:p>
        </p:txBody>
      </p:sp>
    </p:spTree>
    <p:extLst>
      <p:ext uri="{BB962C8B-B14F-4D97-AF65-F5344CB8AC3E}">
        <p14:creationId xmlns:p14="http://schemas.microsoft.com/office/powerpoint/2010/main" val="2765281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C4D51D-933C-4321-B714-EE2FED7853A7}" type="slidenum">
              <a:rPr lang="en-IN" smtClean="0"/>
              <a:t>8</a:t>
            </a:fld>
            <a:endParaRPr lang="en-IN"/>
          </a:p>
        </p:txBody>
      </p:sp>
    </p:spTree>
    <p:extLst>
      <p:ext uri="{BB962C8B-B14F-4D97-AF65-F5344CB8AC3E}">
        <p14:creationId xmlns:p14="http://schemas.microsoft.com/office/powerpoint/2010/main" val="399053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A reference group is a type of group that people use to evaluate themselves. The main objectives of reference groups are to seek social validation and social comparison. Social validation allows individuals to justify their attitudes and values while social comparison helps individuals evaluate their own actions .</a:t>
            </a:r>
          </a:p>
          <a:p>
            <a:endParaRPr lang="en-IN" dirty="0"/>
          </a:p>
        </p:txBody>
      </p:sp>
      <p:sp>
        <p:nvSpPr>
          <p:cNvPr id="4" name="Slide Number Placeholder 3"/>
          <p:cNvSpPr>
            <a:spLocks noGrp="1"/>
          </p:cNvSpPr>
          <p:nvPr>
            <p:ph type="sldNum" sz="quarter" idx="10"/>
          </p:nvPr>
        </p:nvSpPr>
        <p:spPr/>
        <p:txBody>
          <a:bodyPr/>
          <a:lstStyle/>
          <a:p>
            <a:fld id="{BEC4D51D-933C-4321-B714-EE2FED7853A7}" type="slidenum">
              <a:rPr lang="en-IN" smtClean="0"/>
              <a:t>10</a:t>
            </a:fld>
            <a:endParaRPr lang="en-IN"/>
          </a:p>
        </p:txBody>
      </p:sp>
    </p:spTree>
    <p:extLst>
      <p:ext uri="{BB962C8B-B14F-4D97-AF65-F5344CB8AC3E}">
        <p14:creationId xmlns:p14="http://schemas.microsoft.com/office/powerpoint/2010/main" val="135795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DCE58-DDB5-49AF-B025-5019DCFA09A6}" type="datetimeFigureOut">
              <a:rPr lang="en-IN" smtClean="0"/>
              <a:t>09-03-2022</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D6A582-AAC7-4B03-BDCB-70CBC5DCFCDC}"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ADCE58-DDB5-49AF-B025-5019DCFA09A6}" type="datetimeFigureOut">
              <a:rPr lang="en-IN" smtClean="0"/>
              <a:t>09-03-2022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45D6A582-AAC7-4B03-BDCB-70CBC5DCFCDC}"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ADCE58-DDB5-49AF-B025-5019DCFA09A6}" type="datetimeFigureOut">
              <a:rPr lang="en-IN" smtClean="0"/>
              <a:t>09-03-2022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45D6A582-AAC7-4B03-BDCB-70CBC5DCFCDC}"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ADCE58-DDB5-49AF-B025-5019DCFA09A6}" type="datetimeFigureOut">
              <a:rPr lang="en-IN" smtClean="0"/>
              <a:t>09-03-2022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45D6A582-AAC7-4B03-BDCB-70CBC5DCFCDC}"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4ADCE58-DDB5-49AF-B025-5019DCFA09A6}" type="datetimeFigureOut">
              <a:rPr lang="en-IN" smtClean="0"/>
              <a:t>09-03-2022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45D6A582-AAC7-4B03-BDCB-70CBC5DCFCDC}"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ADCE58-DDB5-49AF-B025-5019DCFA09A6}" type="datetimeFigureOut">
              <a:rPr lang="en-IN" smtClean="0"/>
              <a:t>09-03-2022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45D6A582-AAC7-4B03-BDCB-70CBC5DCFCDC}"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4ADCE58-DDB5-49AF-B025-5019DCFA09A6}" type="datetimeFigureOut">
              <a:rPr lang="en-IN" smtClean="0"/>
              <a:t>09-03-2022</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45D6A582-AAC7-4B03-BDCB-70CBC5DCFCDC}"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4ADCE58-DDB5-49AF-B025-5019DCFA09A6}" type="datetimeFigureOut">
              <a:rPr lang="en-IN" smtClean="0"/>
              <a:t>09-03-2022</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45D6A582-AAC7-4B03-BDCB-70CBC5DCFCDC}"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4ADCE58-DDB5-49AF-B025-5019DCFA09A6}" type="datetimeFigureOut">
              <a:rPr lang="en-IN" smtClean="0"/>
              <a:t>09-03-2022</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45D6A582-AAC7-4B03-BDCB-70CBC5DCFCDC}"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4ADCE58-DDB5-49AF-B025-5019DCFA09A6}" type="datetimeFigureOut">
              <a:rPr lang="en-IN" smtClean="0"/>
              <a:t>09-03-2022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45D6A582-AAC7-4B03-BDCB-70CBC5DCFCDC}"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DCE58-DDB5-49AF-B025-5019DCFA09A6}" type="datetimeFigureOut">
              <a:rPr lang="en-IN" smtClean="0"/>
              <a:t>09-03-2022</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5D6A582-AAC7-4B03-BDCB-70CBC5DCFCDC}"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DCE58-DDB5-49AF-B025-5019DCFA09A6}" type="datetimeFigureOut">
              <a:rPr lang="en-IN" smtClean="0"/>
              <a:t>09-03-2022</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5D6A582-AAC7-4B03-BDCB-70CBC5DCFCDC}"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Group Dynamics: its characteristics, stages, </a:t>
            </a:r>
            <a:r>
              <a:rPr lang="en-IN" dirty="0" smtClean="0"/>
              <a:t>types and factors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933056"/>
            <a:ext cx="3672408" cy="300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719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i. Interest Group:</a:t>
            </a:r>
          </a:p>
          <a:p>
            <a:r>
              <a:rPr lang="en-IN" dirty="0"/>
              <a:t>Interest groups usually continue over time and may last longer than general informal groups</a:t>
            </a:r>
            <a:r>
              <a:rPr lang="en-IN" dirty="0" smtClean="0"/>
              <a:t>.(</a:t>
            </a:r>
            <a:r>
              <a:rPr lang="en-IN" dirty="0"/>
              <a:t>organizational </a:t>
            </a:r>
            <a:r>
              <a:rPr lang="en-IN" dirty="0" smtClean="0"/>
              <a:t>department)</a:t>
            </a:r>
          </a:p>
          <a:p>
            <a:r>
              <a:rPr lang="en-IN" dirty="0"/>
              <a:t>ii. Friendship Groups:</a:t>
            </a:r>
          </a:p>
          <a:p>
            <a:r>
              <a:rPr lang="en-IN" dirty="0"/>
              <a:t>Friendship groups are formed by members who enjoy similar social activities, political beliefs, religious values, or other common bonds. </a:t>
            </a:r>
            <a:r>
              <a:rPr lang="en-IN" dirty="0" smtClean="0"/>
              <a:t>(</a:t>
            </a:r>
            <a:r>
              <a:rPr lang="en-IN" dirty="0"/>
              <a:t>yoga </a:t>
            </a:r>
            <a:r>
              <a:rPr lang="en-IN" dirty="0" smtClean="0"/>
              <a:t>group)</a:t>
            </a:r>
          </a:p>
          <a:p>
            <a:r>
              <a:rPr lang="en-IN" dirty="0"/>
              <a:t>iii. Reference Groups:</a:t>
            </a:r>
          </a:p>
          <a:p>
            <a:r>
              <a:rPr lang="en-IN" dirty="0"/>
              <a:t>A reference group is a type of group that people use to evaluate themselves.</a:t>
            </a:r>
          </a:p>
        </p:txBody>
      </p:sp>
      <p:sp>
        <p:nvSpPr>
          <p:cNvPr id="3" name="Title 2"/>
          <p:cNvSpPr>
            <a:spLocks noGrp="1"/>
          </p:cNvSpPr>
          <p:nvPr>
            <p:ph type="title"/>
          </p:nvPr>
        </p:nvSpPr>
        <p:spPr/>
        <p:txBody>
          <a:bodyPr/>
          <a:lstStyle/>
          <a:p>
            <a:r>
              <a:rPr lang="en-IN" dirty="0"/>
              <a:t>Informal groups </a:t>
            </a:r>
          </a:p>
        </p:txBody>
      </p:sp>
    </p:spTree>
    <p:extLst>
      <p:ext uri="{BB962C8B-B14F-4D97-AF65-F5344CB8AC3E}">
        <p14:creationId xmlns:p14="http://schemas.microsoft.com/office/powerpoint/2010/main" val="4115731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810848" cy="657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29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764704"/>
            <a:ext cx="8291264" cy="5242587"/>
          </a:xfrm>
        </p:spPr>
        <p:txBody>
          <a:bodyPr>
            <a:normAutofit fontScale="85000" lnSpcReduction="10000"/>
          </a:bodyPr>
          <a:lstStyle/>
          <a:p>
            <a:r>
              <a:rPr lang="en-IN" dirty="0" smtClean="0"/>
              <a:t> </a:t>
            </a:r>
            <a:r>
              <a:rPr lang="en-IN" dirty="0"/>
              <a:t>Creation, </a:t>
            </a:r>
            <a:r>
              <a:rPr lang="en-IN" dirty="0" smtClean="0"/>
              <a:t>Satisfaction </a:t>
            </a:r>
            <a:r>
              <a:rPr lang="en-IN" dirty="0"/>
              <a:t>of Needs, Voluntary </a:t>
            </a:r>
            <a:r>
              <a:rPr lang="en-IN" dirty="0" smtClean="0"/>
              <a:t>Membership, Multi-Group </a:t>
            </a:r>
            <a:r>
              <a:rPr lang="en-IN" dirty="0"/>
              <a:t>Membership, Systems and </a:t>
            </a:r>
            <a:r>
              <a:rPr lang="en-IN" dirty="0" smtClean="0"/>
              <a:t>Processes, Leadership.</a:t>
            </a:r>
          </a:p>
          <a:p>
            <a:endParaRPr lang="en-IN" dirty="0"/>
          </a:p>
          <a:p>
            <a:r>
              <a:rPr lang="en-IN" dirty="0">
                <a:solidFill>
                  <a:srgbClr val="C00000"/>
                </a:solidFill>
              </a:rPr>
              <a:t>Benefits of Informal </a:t>
            </a:r>
            <a:r>
              <a:rPr lang="en-IN" dirty="0" smtClean="0">
                <a:solidFill>
                  <a:srgbClr val="C00000"/>
                </a:solidFill>
              </a:rPr>
              <a:t>Groups: </a:t>
            </a:r>
          </a:p>
          <a:p>
            <a:r>
              <a:rPr lang="en-IN" dirty="0" smtClean="0"/>
              <a:t>Blending </a:t>
            </a:r>
            <a:r>
              <a:rPr lang="en-IN" dirty="0"/>
              <a:t>with formal </a:t>
            </a:r>
            <a:r>
              <a:rPr lang="en-IN" dirty="0" smtClean="0"/>
              <a:t>group, Brings </a:t>
            </a:r>
            <a:r>
              <a:rPr lang="en-IN" dirty="0"/>
              <a:t>satisfaction and stability to the organisation as a </a:t>
            </a:r>
            <a:r>
              <a:rPr lang="en-IN" dirty="0" smtClean="0"/>
              <a:t>whole, Provides </a:t>
            </a:r>
            <a:r>
              <a:rPr lang="en-IN" dirty="0"/>
              <a:t>a useful channel of </a:t>
            </a:r>
            <a:r>
              <a:rPr lang="en-IN" dirty="0" smtClean="0"/>
              <a:t>communication, Encourages </a:t>
            </a:r>
            <a:r>
              <a:rPr lang="en-IN" dirty="0"/>
              <a:t>managers to plan and act more carefully</a:t>
            </a:r>
            <a:r>
              <a:rPr lang="en-IN" dirty="0" smtClean="0"/>
              <a:t>.</a:t>
            </a:r>
          </a:p>
          <a:p>
            <a:endParaRPr lang="en-IN" dirty="0" smtClean="0"/>
          </a:p>
          <a:p>
            <a:r>
              <a:rPr lang="en-IN" dirty="0">
                <a:solidFill>
                  <a:srgbClr val="C00000"/>
                </a:solidFill>
              </a:rPr>
              <a:t>Limitations of Informal Groups:</a:t>
            </a:r>
          </a:p>
          <a:p>
            <a:pPr marL="109728" indent="0">
              <a:buNone/>
            </a:pPr>
            <a:r>
              <a:rPr lang="en-IN" dirty="0" smtClean="0"/>
              <a:t>   Resistance </a:t>
            </a:r>
            <a:r>
              <a:rPr lang="en-IN" dirty="0"/>
              <a:t>to </a:t>
            </a:r>
            <a:r>
              <a:rPr lang="en-IN" dirty="0" smtClean="0"/>
              <a:t>Change, fertile </a:t>
            </a:r>
            <a:r>
              <a:rPr lang="en-IN" dirty="0"/>
              <a:t>ground for </a:t>
            </a:r>
            <a:r>
              <a:rPr lang="en-IN" dirty="0" smtClean="0"/>
              <a:t>Rumour, lack           of </a:t>
            </a:r>
            <a:r>
              <a:rPr lang="en-IN" dirty="0"/>
              <a:t>proper </a:t>
            </a:r>
            <a:r>
              <a:rPr lang="en-IN" dirty="0" smtClean="0"/>
              <a:t>communication, Since </a:t>
            </a:r>
            <a:r>
              <a:rPr lang="en-IN" dirty="0"/>
              <a:t>a member of an </a:t>
            </a:r>
            <a:r>
              <a:rPr lang="en-IN" dirty="0" smtClean="0"/>
              <a:t>   informal </a:t>
            </a:r>
            <a:r>
              <a:rPr lang="en-IN" dirty="0"/>
              <a:t>group is also a member of a formal group, at times it creates role conflict.</a:t>
            </a:r>
          </a:p>
          <a:p>
            <a:endParaRPr lang="en-IN" dirty="0"/>
          </a:p>
          <a:p>
            <a:endParaRPr lang="en-IN" dirty="0"/>
          </a:p>
        </p:txBody>
      </p:sp>
      <p:sp>
        <p:nvSpPr>
          <p:cNvPr id="3" name="Title 2"/>
          <p:cNvSpPr>
            <a:spLocks noGrp="1"/>
          </p:cNvSpPr>
          <p:nvPr>
            <p:ph type="title"/>
          </p:nvPr>
        </p:nvSpPr>
        <p:spPr>
          <a:xfrm>
            <a:off x="0" y="274638"/>
            <a:ext cx="8316416" cy="418058"/>
          </a:xfrm>
        </p:spPr>
        <p:txBody>
          <a:bodyPr>
            <a:normAutofit fontScale="90000"/>
          </a:bodyPr>
          <a:lstStyle/>
          <a:p>
            <a:r>
              <a:rPr lang="en-IN" dirty="0"/>
              <a:t>Characteristics of Informal Groups:</a:t>
            </a:r>
          </a:p>
        </p:txBody>
      </p:sp>
    </p:spTree>
    <p:extLst>
      <p:ext uri="{BB962C8B-B14F-4D97-AF65-F5344CB8AC3E}">
        <p14:creationId xmlns:p14="http://schemas.microsoft.com/office/powerpoint/2010/main" val="284420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a:t>
            </a:r>
            <a:r>
              <a:rPr lang="en-IN" dirty="0">
                <a:solidFill>
                  <a:srgbClr val="FF0000"/>
                </a:solidFill>
              </a:rPr>
              <a:t>success or failure </a:t>
            </a:r>
            <a:r>
              <a:rPr lang="en-IN" dirty="0"/>
              <a:t>of a group depends upon so many factors. </a:t>
            </a:r>
            <a:endParaRPr lang="en-IN" dirty="0" smtClean="0"/>
          </a:p>
          <a:p>
            <a:r>
              <a:rPr lang="en-IN" dirty="0" smtClean="0"/>
              <a:t>Group </a:t>
            </a:r>
            <a:r>
              <a:rPr lang="en-IN" dirty="0">
                <a:solidFill>
                  <a:srgbClr val="FF0000"/>
                </a:solidFill>
              </a:rPr>
              <a:t>member resources</a:t>
            </a:r>
            <a:r>
              <a:rPr lang="en-IN" dirty="0"/>
              <a:t>, structure (group size, group roles, group norms, and group cohesiveness), group processes (the communication, </a:t>
            </a:r>
            <a:r>
              <a:rPr lang="en-IN" dirty="0">
                <a:solidFill>
                  <a:srgbClr val="FF0000"/>
                </a:solidFill>
              </a:rPr>
              <a:t>group decision making </a:t>
            </a:r>
            <a:r>
              <a:rPr lang="en-IN" dirty="0"/>
              <a:t>processes, </a:t>
            </a:r>
            <a:r>
              <a:rPr lang="en-IN" dirty="0">
                <a:solidFill>
                  <a:srgbClr val="FF0000"/>
                </a:solidFill>
              </a:rPr>
              <a:t>power dynamics</a:t>
            </a:r>
            <a:r>
              <a:rPr lang="en-IN" dirty="0"/>
              <a:t>, </a:t>
            </a:r>
            <a:r>
              <a:rPr lang="en-IN" dirty="0">
                <a:solidFill>
                  <a:srgbClr val="FF0000"/>
                </a:solidFill>
              </a:rPr>
              <a:t>conflicting</a:t>
            </a:r>
            <a:r>
              <a:rPr lang="en-IN" dirty="0"/>
              <a:t> interactions, etc.) and group tasks (complexity and interdependence).</a:t>
            </a:r>
          </a:p>
        </p:txBody>
      </p:sp>
      <p:sp>
        <p:nvSpPr>
          <p:cNvPr id="3" name="Title 2"/>
          <p:cNvSpPr>
            <a:spLocks noGrp="1"/>
          </p:cNvSpPr>
          <p:nvPr>
            <p:ph type="title"/>
          </p:nvPr>
        </p:nvSpPr>
        <p:spPr/>
        <p:txBody>
          <a:bodyPr>
            <a:normAutofit fontScale="90000"/>
          </a:bodyPr>
          <a:lstStyle/>
          <a:p>
            <a:r>
              <a:rPr lang="en-IN" dirty="0"/>
              <a:t>Factors Affecting Group Behaviour:</a:t>
            </a:r>
          </a:p>
        </p:txBody>
      </p:sp>
    </p:spTree>
    <p:extLst>
      <p:ext uri="{BB962C8B-B14F-4D97-AF65-F5344CB8AC3E}">
        <p14:creationId xmlns:p14="http://schemas.microsoft.com/office/powerpoint/2010/main" val="254075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members’ knowledge, abilities, skills; and personality characteristics (sociability, self- </a:t>
            </a:r>
            <a:r>
              <a:rPr lang="en-IN" dirty="0" smtClean="0"/>
              <a:t>reliance</a:t>
            </a:r>
            <a:r>
              <a:rPr lang="en-IN" dirty="0"/>
              <a:t>, and independence</a:t>
            </a:r>
            <a:r>
              <a:rPr lang="en-IN" dirty="0" smtClean="0"/>
              <a:t>)</a:t>
            </a:r>
          </a:p>
          <a:p>
            <a:r>
              <a:rPr lang="en-IN" dirty="0" smtClean="0"/>
              <a:t> </a:t>
            </a:r>
            <a:endParaRPr lang="en-IN" dirty="0"/>
          </a:p>
        </p:txBody>
      </p:sp>
      <p:sp>
        <p:nvSpPr>
          <p:cNvPr id="3" name="Title 2"/>
          <p:cNvSpPr>
            <a:spLocks noGrp="1"/>
          </p:cNvSpPr>
          <p:nvPr>
            <p:ph type="title"/>
          </p:nvPr>
        </p:nvSpPr>
        <p:spPr/>
        <p:txBody>
          <a:bodyPr/>
          <a:lstStyle/>
          <a:p>
            <a:r>
              <a:rPr lang="en-IN" dirty="0"/>
              <a:t>1. Group Member Resources:</a:t>
            </a:r>
          </a:p>
        </p:txBody>
      </p:sp>
    </p:spTree>
    <p:extLst>
      <p:ext uri="{BB962C8B-B14F-4D97-AF65-F5344CB8AC3E}">
        <p14:creationId xmlns:p14="http://schemas.microsoft.com/office/powerpoint/2010/main" val="2260470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908721"/>
            <a:ext cx="8424936" cy="1080119"/>
          </a:xfrm>
        </p:spPr>
        <p:txBody>
          <a:bodyPr>
            <a:normAutofit/>
          </a:bodyPr>
          <a:lstStyle/>
          <a:p>
            <a:r>
              <a:rPr lang="en-IN" dirty="0" smtClean="0"/>
              <a:t>Group </a:t>
            </a:r>
            <a:r>
              <a:rPr lang="en-IN" dirty="0"/>
              <a:t>Roles:</a:t>
            </a:r>
          </a:p>
        </p:txBody>
      </p:sp>
      <p:sp>
        <p:nvSpPr>
          <p:cNvPr id="3" name="Title 2"/>
          <p:cNvSpPr>
            <a:spLocks noGrp="1"/>
          </p:cNvSpPr>
          <p:nvPr>
            <p:ph type="title"/>
          </p:nvPr>
        </p:nvSpPr>
        <p:spPr>
          <a:xfrm>
            <a:off x="457200" y="274638"/>
            <a:ext cx="5915000" cy="346050"/>
          </a:xfrm>
        </p:spPr>
        <p:txBody>
          <a:bodyPr>
            <a:normAutofit fontScale="90000"/>
          </a:bodyPr>
          <a:lstStyle/>
          <a:p>
            <a:r>
              <a:rPr lang="en-IN" dirty="0"/>
              <a:t>2. Group Structure: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72096"/>
            <a:ext cx="6660629" cy="509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780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Group Size: Group size can vary from 2 people to a very large number of people. Small groups of two to ten are thought to be more effective </a:t>
            </a:r>
          </a:p>
          <a:p>
            <a:r>
              <a:rPr lang="en-IN" dirty="0" smtClean="0"/>
              <a:t>Group Norms:</a:t>
            </a:r>
          </a:p>
          <a:p>
            <a:r>
              <a:rPr lang="en-IN" dirty="0" smtClean="0"/>
              <a:t>Group Cohesiveness:</a:t>
            </a:r>
          </a:p>
          <a:p>
            <a:r>
              <a:rPr lang="en-IN" dirty="0"/>
              <a:t>3. Group Processes</a:t>
            </a:r>
            <a:r>
              <a:rPr lang="en-IN" dirty="0" smtClean="0"/>
              <a:t>: Decisions </a:t>
            </a:r>
            <a:r>
              <a:rPr lang="en-IN" dirty="0"/>
              <a:t>take longer </a:t>
            </a:r>
            <a:r>
              <a:rPr lang="en-IN" dirty="0" smtClean="0"/>
              <a:t>time</a:t>
            </a:r>
            <a:endParaRPr lang="en-IN" dirty="0"/>
          </a:p>
        </p:txBody>
      </p:sp>
    </p:spTree>
    <p:extLst>
      <p:ext uri="{BB962C8B-B14F-4D97-AF65-F5344CB8AC3E}">
        <p14:creationId xmlns:p14="http://schemas.microsoft.com/office/powerpoint/2010/main" val="232870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All teams are groups but not all groups are teams. </a:t>
            </a:r>
          </a:p>
        </p:txBody>
      </p:sp>
      <p:sp>
        <p:nvSpPr>
          <p:cNvPr id="3" name="Title 2"/>
          <p:cNvSpPr>
            <a:spLocks noGrp="1"/>
          </p:cNvSpPr>
          <p:nvPr>
            <p:ph type="title"/>
          </p:nvPr>
        </p:nvSpPr>
        <p:spPr/>
        <p:txBody>
          <a:bodyPr>
            <a:normAutofit fontScale="90000"/>
          </a:bodyPr>
          <a:lstStyle/>
          <a:p>
            <a:r>
              <a:rPr lang="en-IN" dirty="0"/>
              <a:t>Turning Groups into Effective Teams: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276871"/>
            <a:ext cx="4104456" cy="38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05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What is Group Dynamics?</a:t>
            </a:r>
          </a:p>
          <a:p>
            <a:r>
              <a:rPr lang="en-IN" dirty="0"/>
              <a:t>Group dynamics deals with the </a:t>
            </a:r>
            <a:r>
              <a:rPr lang="en-IN" dirty="0">
                <a:solidFill>
                  <a:srgbClr val="C00000"/>
                </a:solidFill>
              </a:rPr>
              <a:t>attitudes</a:t>
            </a:r>
            <a:r>
              <a:rPr lang="en-IN" dirty="0"/>
              <a:t> and </a:t>
            </a:r>
            <a:r>
              <a:rPr lang="en-IN" dirty="0">
                <a:solidFill>
                  <a:srgbClr val="C00000"/>
                </a:solidFill>
              </a:rPr>
              <a:t>behavioural patterns </a:t>
            </a:r>
            <a:r>
              <a:rPr lang="en-IN" dirty="0"/>
              <a:t>of a group. </a:t>
            </a:r>
            <a:endParaRPr lang="en-IN" dirty="0" smtClean="0"/>
          </a:p>
          <a:p>
            <a:r>
              <a:rPr lang="en-IN" dirty="0" smtClean="0"/>
              <a:t>Group </a:t>
            </a:r>
            <a:r>
              <a:rPr lang="en-IN" dirty="0"/>
              <a:t>dynamics concern how groups are </a:t>
            </a:r>
            <a:r>
              <a:rPr lang="en-IN" dirty="0">
                <a:solidFill>
                  <a:srgbClr val="C00000"/>
                </a:solidFill>
              </a:rPr>
              <a:t>formed</a:t>
            </a:r>
            <a:r>
              <a:rPr lang="en-IN" dirty="0"/>
              <a:t>, what is their </a:t>
            </a:r>
            <a:r>
              <a:rPr lang="en-IN" dirty="0">
                <a:solidFill>
                  <a:srgbClr val="C00000"/>
                </a:solidFill>
              </a:rPr>
              <a:t>structure </a:t>
            </a:r>
            <a:r>
              <a:rPr lang="en-IN" dirty="0"/>
              <a:t>and which </a:t>
            </a:r>
            <a:r>
              <a:rPr lang="en-IN" dirty="0">
                <a:solidFill>
                  <a:srgbClr val="C00000"/>
                </a:solidFill>
              </a:rPr>
              <a:t>processes</a:t>
            </a:r>
            <a:r>
              <a:rPr lang="en-IN" dirty="0"/>
              <a:t> are followed in their functioning. </a:t>
            </a:r>
            <a:endParaRPr lang="en-IN" dirty="0" smtClean="0"/>
          </a:p>
          <a:p>
            <a:r>
              <a:rPr lang="en-IN" dirty="0" smtClean="0"/>
              <a:t>It </a:t>
            </a:r>
            <a:r>
              <a:rPr lang="en-IN" dirty="0"/>
              <a:t>is concerned with the </a:t>
            </a:r>
            <a:r>
              <a:rPr lang="en-IN" dirty="0">
                <a:solidFill>
                  <a:srgbClr val="C00000"/>
                </a:solidFill>
              </a:rPr>
              <a:t>interactions</a:t>
            </a:r>
            <a:r>
              <a:rPr lang="en-IN" dirty="0"/>
              <a:t> and forces operating between groups.</a:t>
            </a:r>
          </a:p>
          <a:p>
            <a:endParaRPr lang="en-IN" dirty="0"/>
          </a:p>
        </p:txBody>
      </p:sp>
    </p:spTree>
    <p:extLst>
      <p:ext uri="{BB962C8B-B14F-4D97-AF65-F5344CB8AC3E}">
        <p14:creationId xmlns:p14="http://schemas.microsoft.com/office/powerpoint/2010/main" val="4288740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What is A Group?</a:t>
            </a:r>
          </a:p>
          <a:p>
            <a:r>
              <a:rPr lang="en-IN" dirty="0"/>
              <a:t>Every organization is a group unto itself</a:t>
            </a:r>
            <a:r>
              <a:rPr lang="en-IN" dirty="0" smtClean="0"/>
              <a:t>.</a:t>
            </a:r>
          </a:p>
          <a:p>
            <a:r>
              <a:rPr lang="en-IN" dirty="0" smtClean="0"/>
              <a:t> </a:t>
            </a:r>
            <a:r>
              <a:rPr lang="en-IN" dirty="0"/>
              <a:t>A group refers to two or more people who share a </a:t>
            </a:r>
            <a:r>
              <a:rPr lang="en-IN" dirty="0">
                <a:solidFill>
                  <a:srgbClr val="C00000"/>
                </a:solidFill>
              </a:rPr>
              <a:t>common meaning </a:t>
            </a:r>
            <a:r>
              <a:rPr lang="en-IN" dirty="0"/>
              <a:t>and </a:t>
            </a:r>
            <a:r>
              <a:rPr lang="en-IN" dirty="0">
                <a:solidFill>
                  <a:srgbClr val="C00000"/>
                </a:solidFill>
              </a:rPr>
              <a:t>evaluation of themselves and come together to achieve common goals.</a:t>
            </a:r>
            <a:r>
              <a:rPr lang="en-IN" dirty="0"/>
              <a:t> In other words, a group is a collection of people who interact with one another; accept rights and obligations as members and who share a common identity.</a:t>
            </a:r>
          </a:p>
          <a:p>
            <a:endParaRPr lang="en-IN" dirty="0"/>
          </a:p>
        </p:txBody>
      </p:sp>
    </p:spTree>
    <p:extLst>
      <p:ext uri="{BB962C8B-B14F-4D97-AF65-F5344CB8AC3E}">
        <p14:creationId xmlns:p14="http://schemas.microsoft.com/office/powerpoint/2010/main" val="3693537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a:t>
            </a:r>
            <a:r>
              <a:rPr lang="en-IN" dirty="0"/>
              <a:t>a) 2 or more persons </a:t>
            </a:r>
            <a:endParaRPr lang="en-IN" dirty="0" smtClean="0"/>
          </a:p>
          <a:p>
            <a:r>
              <a:rPr lang="en-IN" dirty="0" smtClean="0"/>
              <a:t>(</a:t>
            </a:r>
            <a:r>
              <a:rPr lang="en-IN" dirty="0"/>
              <a:t>b) Formal social </a:t>
            </a:r>
            <a:r>
              <a:rPr lang="en-IN" dirty="0" smtClean="0"/>
              <a:t>structure</a:t>
            </a:r>
            <a:endParaRPr lang="en-IN" dirty="0"/>
          </a:p>
          <a:p>
            <a:r>
              <a:rPr lang="en-IN" dirty="0"/>
              <a:t>(c) Common fate </a:t>
            </a:r>
            <a:endParaRPr lang="en-IN" dirty="0" smtClean="0"/>
          </a:p>
          <a:p>
            <a:r>
              <a:rPr lang="en-IN" dirty="0" smtClean="0"/>
              <a:t>(</a:t>
            </a:r>
            <a:r>
              <a:rPr lang="en-IN" dirty="0"/>
              <a:t>d) Common goals </a:t>
            </a:r>
            <a:endParaRPr lang="en-IN" dirty="0" smtClean="0"/>
          </a:p>
          <a:p>
            <a:r>
              <a:rPr lang="en-IN" dirty="0" smtClean="0"/>
              <a:t>(</a:t>
            </a:r>
            <a:r>
              <a:rPr lang="en-IN" dirty="0"/>
              <a:t>e) Face-to-face </a:t>
            </a:r>
            <a:r>
              <a:rPr lang="en-IN" dirty="0" smtClean="0"/>
              <a:t>interaction</a:t>
            </a:r>
            <a:endParaRPr lang="en-IN" dirty="0"/>
          </a:p>
          <a:p>
            <a:r>
              <a:rPr lang="en-IN" dirty="0"/>
              <a:t>(f) </a:t>
            </a:r>
            <a:r>
              <a:rPr lang="en-IN" dirty="0" smtClean="0"/>
              <a:t>Interdependence</a:t>
            </a:r>
            <a:endParaRPr lang="en-IN" dirty="0"/>
          </a:p>
          <a:p>
            <a:r>
              <a:rPr lang="en-IN" dirty="0"/>
              <a:t>(g) Self-definition as </a:t>
            </a:r>
            <a:r>
              <a:rPr lang="en-IN" dirty="0" smtClean="0"/>
              <a:t>group</a:t>
            </a:r>
            <a:endParaRPr lang="en-IN" dirty="0"/>
          </a:p>
          <a:p>
            <a:r>
              <a:rPr lang="en-IN" dirty="0"/>
              <a:t>(h) Recognition by </a:t>
            </a:r>
            <a:r>
              <a:rPr lang="en-IN" dirty="0" smtClean="0"/>
              <a:t>others</a:t>
            </a:r>
            <a:endParaRPr lang="en-IN" dirty="0"/>
          </a:p>
        </p:txBody>
      </p:sp>
      <p:sp>
        <p:nvSpPr>
          <p:cNvPr id="3" name="Title 2"/>
          <p:cNvSpPr>
            <a:spLocks noGrp="1"/>
          </p:cNvSpPr>
          <p:nvPr>
            <p:ph type="title"/>
          </p:nvPr>
        </p:nvSpPr>
        <p:spPr/>
        <p:txBody>
          <a:bodyPr>
            <a:normAutofit fontScale="90000"/>
          </a:bodyPr>
          <a:lstStyle/>
          <a:p>
            <a:r>
              <a:rPr lang="en-IN" dirty="0"/>
              <a:t>Characteristics of a Group:</a:t>
            </a:r>
            <a:br>
              <a:rPr lang="en-IN" dirty="0"/>
            </a:br>
            <a:endParaRPr lang="en-IN" dirty="0"/>
          </a:p>
        </p:txBody>
      </p:sp>
    </p:spTree>
    <p:extLst>
      <p:ext uri="{BB962C8B-B14F-4D97-AF65-F5344CB8AC3E}">
        <p14:creationId xmlns:p14="http://schemas.microsoft.com/office/powerpoint/2010/main" val="249193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Five </a:t>
            </a:r>
            <a:r>
              <a:rPr lang="en-IN" dirty="0"/>
              <a:t>stages: forming, storming, </a:t>
            </a:r>
            <a:r>
              <a:rPr lang="en-IN" dirty="0" smtClean="0"/>
              <a:t>norming</a:t>
            </a:r>
            <a:r>
              <a:rPr lang="en-IN" dirty="0"/>
              <a:t>, </a:t>
            </a:r>
            <a:r>
              <a:rPr lang="en-IN" dirty="0" smtClean="0"/>
              <a:t>performing, and adjourning.</a:t>
            </a:r>
          </a:p>
          <a:p>
            <a:r>
              <a:rPr lang="en-IN" dirty="0" smtClean="0"/>
              <a:t>Forming: Seeking  </a:t>
            </a:r>
            <a:r>
              <a:rPr lang="en-IN" dirty="0"/>
              <a:t>work assignment </a:t>
            </a:r>
          </a:p>
          <a:p>
            <a:r>
              <a:rPr lang="en-IN" dirty="0"/>
              <a:t>Storming: </a:t>
            </a:r>
            <a:r>
              <a:rPr lang="en-IN" dirty="0" smtClean="0"/>
              <a:t>Begin </a:t>
            </a:r>
            <a:r>
              <a:rPr lang="en-IN" dirty="0"/>
              <a:t>a deeper sharing of </a:t>
            </a:r>
            <a:r>
              <a:rPr lang="en-IN" dirty="0" smtClean="0"/>
              <a:t>self(conflict )</a:t>
            </a:r>
          </a:p>
          <a:p>
            <a:r>
              <a:rPr lang="en-IN" dirty="0" smtClean="0"/>
              <a:t>Norming : More </a:t>
            </a:r>
            <a:r>
              <a:rPr lang="en-IN" dirty="0"/>
              <a:t>serious concern about task performance, take greater </a:t>
            </a:r>
            <a:r>
              <a:rPr lang="en-IN" dirty="0" smtClean="0"/>
              <a:t>responsibility,</a:t>
            </a:r>
            <a:r>
              <a:rPr lang="en-IN" dirty="0"/>
              <a:t> clear picture </a:t>
            </a:r>
            <a:endParaRPr lang="en-IN" dirty="0" smtClean="0"/>
          </a:p>
          <a:p>
            <a:r>
              <a:rPr lang="en-IN" dirty="0"/>
              <a:t>Performing: </a:t>
            </a:r>
            <a:r>
              <a:rPr lang="en-IN" dirty="0" smtClean="0"/>
              <a:t>Fully </a:t>
            </a:r>
            <a:r>
              <a:rPr lang="en-IN" dirty="0"/>
              <a:t>functional group </a:t>
            </a:r>
            <a:endParaRPr lang="en-IN" dirty="0" smtClean="0"/>
          </a:p>
          <a:p>
            <a:r>
              <a:rPr lang="en-IN" dirty="0" smtClean="0"/>
              <a:t>Adjourning: Temporary </a:t>
            </a:r>
            <a:r>
              <a:rPr lang="en-IN" dirty="0"/>
              <a:t>groups, like project team, task force, or any other such group, which have a limited task at </a:t>
            </a:r>
            <a:r>
              <a:rPr lang="en-IN" dirty="0" smtClean="0"/>
              <a:t>hand. </a:t>
            </a:r>
            <a:r>
              <a:rPr lang="en-IN" dirty="0"/>
              <a:t>The group decides to disband. </a:t>
            </a:r>
          </a:p>
        </p:txBody>
      </p:sp>
      <p:sp>
        <p:nvSpPr>
          <p:cNvPr id="3" name="Title 2"/>
          <p:cNvSpPr>
            <a:spLocks noGrp="1"/>
          </p:cNvSpPr>
          <p:nvPr>
            <p:ph type="title"/>
          </p:nvPr>
        </p:nvSpPr>
        <p:spPr/>
        <p:txBody>
          <a:bodyPr>
            <a:normAutofit fontScale="90000"/>
          </a:bodyPr>
          <a:lstStyle/>
          <a:p>
            <a:r>
              <a:rPr lang="en-IN" dirty="0">
                <a:effectLst/>
              </a:rPr>
              <a:t>Process/Stages of Group Development:</a:t>
            </a:r>
            <a:br>
              <a:rPr lang="en-IN" dirty="0">
                <a:effectLst/>
              </a:rPr>
            </a:br>
            <a:endParaRPr lang="en-IN" dirty="0"/>
          </a:p>
        </p:txBody>
      </p:sp>
    </p:spTree>
    <p:extLst>
      <p:ext uri="{BB962C8B-B14F-4D97-AF65-F5344CB8AC3E}">
        <p14:creationId xmlns:p14="http://schemas.microsoft.com/office/powerpoint/2010/main" val="45461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0791" y="3502036"/>
            <a:ext cx="4723209" cy="335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6" y="247651"/>
            <a:ext cx="5419150" cy="406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788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04745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0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Formal </a:t>
            </a:r>
            <a:r>
              <a:rPr lang="en-IN" dirty="0"/>
              <a:t>and </a:t>
            </a:r>
            <a:r>
              <a:rPr lang="en-IN" dirty="0" smtClean="0"/>
              <a:t>informal : formal </a:t>
            </a:r>
            <a:r>
              <a:rPr lang="en-IN" dirty="0"/>
              <a:t>groups are established by an organization to achieve its goals, informal groups merge </a:t>
            </a:r>
            <a:r>
              <a:rPr lang="en-IN" dirty="0" smtClean="0"/>
              <a:t>spontaneously</a:t>
            </a:r>
          </a:p>
          <a:p>
            <a:r>
              <a:rPr lang="en-IN" dirty="0"/>
              <a:t>Formal </a:t>
            </a:r>
            <a:r>
              <a:rPr lang="en-IN" dirty="0" smtClean="0"/>
              <a:t>groups- </a:t>
            </a:r>
            <a:r>
              <a:rPr lang="en-IN" dirty="0"/>
              <a:t>command groups, task groups, and functional groups</a:t>
            </a:r>
            <a:r>
              <a:rPr lang="en-IN" dirty="0" smtClean="0"/>
              <a:t>.</a:t>
            </a:r>
          </a:p>
          <a:p>
            <a:endParaRPr lang="en-IN" dirty="0" smtClean="0"/>
          </a:p>
          <a:p>
            <a:endParaRPr lang="en-IN" dirty="0"/>
          </a:p>
          <a:p>
            <a:endParaRPr lang="en-IN" dirty="0"/>
          </a:p>
          <a:p>
            <a:endParaRPr lang="en-IN" dirty="0"/>
          </a:p>
          <a:p>
            <a:endParaRPr lang="en-IN" dirty="0"/>
          </a:p>
          <a:p>
            <a:endParaRPr lang="en-IN" dirty="0"/>
          </a:p>
        </p:txBody>
      </p:sp>
      <p:sp>
        <p:nvSpPr>
          <p:cNvPr id="3" name="Title 2"/>
          <p:cNvSpPr>
            <a:spLocks noGrp="1"/>
          </p:cNvSpPr>
          <p:nvPr>
            <p:ph type="title"/>
          </p:nvPr>
        </p:nvSpPr>
        <p:spPr/>
        <p:txBody>
          <a:bodyPr/>
          <a:lstStyle/>
          <a:p>
            <a:r>
              <a:rPr lang="en-IN" dirty="0"/>
              <a:t>Types of Groups: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789040"/>
            <a:ext cx="6249144" cy="260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076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1. Command Groups: Consist of a supervisor and the subordinates that report to that supervisor.</a:t>
            </a:r>
          </a:p>
          <a:p>
            <a:r>
              <a:rPr lang="en-IN" dirty="0"/>
              <a:t>2. Task Groups : Organization appoints members and assigns the goals and tasks to be accomplished. (Designing the syllabus under semester system)</a:t>
            </a:r>
          </a:p>
          <a:p>
            <a:r>
              <a:rPr lang="en-IN" dirty="0"/>
              <a:t>3. Functional Groups: A functional group is created by the organization to accomplish specific goals within an unspecified time frame</a:t>
            </a:r>
            <a:r>
              <a:rPr lang="en-IN" dirty="0" smtClean="0"/>
              <a:t>.(</a:t>
            </a:r>
            <a:r>
              <a:rPr lang="en-IN" dirty="0"/>
              <a:t>accounting </a:t>
            </a:r>
            <a:r>
              <a:rPr lang="en-IN" dirty="0" smtClean="0"/>
              <a:t>department) </a:t>
            </a:r>
            <a:endParaRPr lang="en-IN" dirty="0"/>
          </a:p>
        </p:txBody>
      </p:sp>
    </p:spTree>
    <p:extLst>
      <p:ext uri="{BB962C8B-B14F-4D97-AF65-F5344CB8AC3E}">
        <p14:creationId xmlns:p14="http://schemas.microsoft.com/office/powerpoint/2010/main" val="732926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285</TotalTime>
  <Words>766</Words>
  <Application>Microsoft Office PowerPoint</Application>
  <PresentationFormat>On-screen Show (4:3)</PresentationFormat>
  <Paragraphs>66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Lucida Sans Unicode</vt:lpstr>
      <vt:lpstr>Verdana</vt:lpstr>
      <vt:lpstr>Wingdings 2</vt:lpstr>
      <vt:lpstr>Wingdings 3</vt:lpstr>
      <vt:lpstr>Concourse</vt:lpstr>
      <vt:lpstr>Group Dynamics: its characteristics, stages, types and factors</vt:lpstr>
      <vt:lpstr>PowerPoint Presentation</vt:lpstr>
      <vt:lpstr>PowerPoint Presentation</vt:lpstr>
      <vt:lpstr>Characteristics of a Group: </vt:lpstr>
      <vt:lpstr>Process/Stages of Group Development: </vt:lpstr>
      <vt:lpstr>PowerPoint Presentation</vt:lpstr>
      <vt:lpstr>PowerPoint Presentation</vt:lpstr>
      <vt:lpstr>Types of Groups:</vt:lpstr>
      <vt:lpstr>PowerPoint Presentation</vt:lpstr>
      <vt:lpstr>Informal groups </vt:lpstr>
      <vt:lpstr>PowerPoint Presentation</vt:lpstr>
      <vt:lpstr>Characteristics of Informal Groups:</vt:lpstr>
      <vt:lpstr>Factors Affecting Group Behaviour:</vt:lpstr>
      <vt:lpstr>1. Group Member Resources:</vt:lpstr>
      <vt:lpstr>2. Group Structure:</vt:lpstr>
      <vt:lpstr>PowerPoint Presentation</vt:lpstr>
      <vt:lpstr>Turning Groups into Effective Teams: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Dynamics: its characteristics, stages, types and factors</dc:title>
  <dc:creator>Admin</dc:creator>
  <cp:lastModifiedBy>admin</cp:lastModifiedBy>
  <cp:revision>18</cp:revision>
  <dcterms:created xsi:type="dcterms:W3CDTF">2017-09-10T22:19:25Z</dcterms:created>
  <dcterms:modified xsi:type="dcterms:W3CDTF">2022-03-09T09:07:28Z</dcterms:modified>
</cp:coreProperties>
</file>