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5" autoAdjust="0"/>
    <p:restoredTop sz="94662" autoAdjust="0"/>
  </p:normalViewPr>
  <p:slideViewPr>
    <p:cSldViewPr>
      <p:cViewPr varScale="1">
        <p:scale>
          <a:sx n="85" d="100"/>
          <a:sy n="85" d="100"/>
        </p:scale>
        <p:origin x="-13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pi gupta" userId="5ce4f23861899b28" providerId="LiveId" clId="{8F46AF73-08BB-4831-93C2-5DED9C69C75E}"/>
    <pc:docChg chg="custSel modSld">
      <pc:chgData name="shilpi gupta" userId="5ce4f23861899b28" providerId="LiveId" clId="{8F46AF73-08BB-4831-93C2-5DED9C69C75E}" dt="2021-02-22T02:52:30.793" v="60" actId="27636"/>
      <pc:docMkLst>
        <pc:docMk/>
      </pc:docMkLst>
      <pc:sldChg chg="modSp mod">
        <pc:chgData name="shilpi gupta" userId="5ce4f23861899b28" providerId="LiveId" clId="{8F46AF73-08BB-4831-93C2-5DED9C69C75E}" dt="2021-02-22T02:52:30.793" v="60" actId="27636"/>
        <pc:sldMkLst>
          <pc:docMk/>
          <pc:sldMk cId="1185634718" sldId="258"/>
        </pc:sldMkLst>
        <pc:spChg chg="mod">
          <ac:chgData name="shilpi gupta" userId="5ce4f23861899b28" providerId="LiveId" clId="{8F46AF73-08BB-4831-93C2-5DED9C69C75E}" dt="2021-02-22T02:52:30.793" v="60" actId="27636"/>
          <ac:spMkLst>
            <pc:docMk/>
            <pc:sldMk cId="1185634718" sldId="258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E2F145AC-814E-467A-9E16-1E51569F0820}"/>
    <pc:docChg chg="custSel modSld">
      <pc:chgData name="shilpi gupta" userId="5ce4f23861899b28" providerId="LiveId" clId="{E2F145AC-814E-467A-9E16-1E51569F0820}" dt="2020-08-07T09:44:18.453" v="60" actId="20577"/>
      <pc:docMkLst>
        <pc:docMk/>
      </pc:docMkLst>
      <pc:sldChg chg="modSp mod">
        <pc:chgData name="shilpi gupta" userId="5ce4f23861899b28" providerId="LiveId" clId="{E2F145AC-814E-467A-9E16-1E51569F0820}" dt="2020-08-07T09:44:18.453" v="60" actId="20577"/>
        <pc:sldMkLst>
          <pc:docMk/>
          <pc:sldMk cId="1185634718" sldId="258"/>
        </pc:sldMkLst>
        <pc:spChg chg="mod">
          <ac:chgData name="shilpi gupta" userId="5ce4f23861899b28" providerId="LiveId" clId="{E2F145AC-814E-467A-9E16-1E51569F0820}" dt="2020-08-07T09:44:18.453" v="60" actId="20577"/>
          <ac:spMkLst>
            <pc:docMk/>
            <pc:sldMk cId="1185634718" sldId="258"/>
            <ac:spMk id="3" creationId="{00000000-0000-0000-0000-000000000000}"/>
          </ac:spMkLst>
        </pc:spChg>
      </pc:sldChg>
    </pc:docChg>
  </pc:docChgLst>
  <pc:docChgLst>
    <pc:chgData name="shilpi gupta" userId="5ce4f23861899b28" providerId="LiveId" clId="{656BBD75-0993-464E-8487-8287FE52A12F}"/>
    <pc:docChg chg="custSel modSld">
      <pc:chgData name="shilpi gupta" userId="5ce4f23861899b28" providerId="LiveId" clId="{656BBD75-0993-464E-8487-8287FE52A12F}" dt="2021-09-01T03:50:04.225" v="125" actId="20577"/>
      <pc:docMkLst>
        <pc:docMk/>
      </pc:docMkLst>
      <pc:sldChg chg="modSp mod">
        <pc:chgData name="shilpi gupta" userId="5ce4f23861899b28" providerId="LiveId" clId="{656BBD75-0993-464E-8487-8287FE52A12F}" dt="2021-09-01T03:50:04.225" v="125" actId="20577"/>
        <pc:sldMkLst>
          <pc:docMk/>
          <pc:sldMk cId="696088330" sldId="259"/>
        </pc:sldMkLst>
        <pc:spChg chg="mod">
          <ac:chgData name="shilpi gupta" userId="5ce4f23861899b28" providerId="LiveId" clId="{656BBD75-0993-464E-8487-8287FE52A12F}" dt="2021-09-01T03:50:04.225" v="125" actId="20577"/>
          <ac:spMkLst>
            <pc:docMk/>
            <pc:sldMk cId="69608833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772400" cy="2895600"/>
          </a:xfrm>
        </p:spPr>
        <p:txBody>
          <a:bodyPr>
            <a:normAutofit/>
          </a:bodyPr>
          <a:lstStyle/>
          <a:p>
            <a:r>
              <a:rPr lang="en-IN" sz="3200" b="1" dirty="0"/>
              <a:t>Masculine and Feminine nouns in Spanish </a:t>
            </a:r>
            <a:br>
              <a:rPr lang="en-IN" sz="3200" b="1" dirty="0"/>
            </a:br>
            <a:r>
              <a:rPr lang="en-IN" sz="3200" b="1" dirty="0"/>
              <a:t>(</a:t>
            </a:r>
            <a:r>
              <a:rPr lang="en-IN" sz="3200" b="1" dirty="0" err="1"/>
              <a:t>Sustantivos</a:t>
            </a:r>
            <a:r>
              <a:rPr lang="en-IN" sz="3200" b="1" dirty="0"/>
              <a:t> </a:t>
            </a:r>
            <a:r>
              <a:rPr lang="en-IN" sz="3200" b="1" dirty="0" err="1"/>
              <a:t>masculinos</a:t>
            </a:r>
            <a:r>
              <a:rPr lang="en-IN" sz="3200" b="1" dirty="0"/>
              <a:t> y </a:t>
            </a:r>
            <a:r>
              <a:rPr lang="en-IN" sz="3200" b="1" dirty="0" err="1"/>
              <a:t>sustantivos</a:t>
            </a:r>
            <a:r>
              <a:rPr lang="en-IN" sz="3200" b="1" dirty="0"/>
              <a:t> </a:t>
            </a:r>
            <a:r>
              <a:rPr lang="en-IN" sz="3200" b="1" dirty="0" err="1"/>
              <a:t>femininos</a:t>
            </a:r>
            <a:r>
              <a:rPr lang="en-IN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992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IN" sz="3200" dirty="0"/>
              <a:t>Los </a:t>
            </a:r>
            <a:r>
              <a:rPr lang="en-IN" sz="3200" dirty="0" err="1"/>
              <a:t>Sustantivos</a:t>
            </a:r>
            <a:r>
              <a:rPr lang="en-IN" sz="3200" dirty="0"/>
              <a:t> </a:t>
            </a:r>
            <a:r>
              <a:rPr lang="en-IN" sz="3200" dirty="0" err="1"/>
              <a:t>Masculinos</a:t>
            </a:r>
            <a:r>
              <a:rPr lang="en-IN" sz="3200" dirty="0"/>
              <a:t> (Masculine Nouns)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IN" sz="2600" dirty="0"/>
              <a:t>Words ending in </a:t>
            </a:r>
            <a:r>
              <a:rPr lang="en-IN" sz="2600" b="1" dirty="0"/>
              <a:t>–L, -O, -N, -E, -R, -S</a:t>
            </a:r>
            <a:r>
              <a:rPr lang="en-IN" sz="2600" dirty="0"/>
              <a:t>; are in general masculine. </a:t>
            </a:r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pPr marL="0" indent="0">
              <a:buNone/>
            </a:pPr>
            <a:r>
              <a:rPr lang="en-IN" sz="2600" b="1" u="sng" dirty="0"/>
              <a:t>Exceptions</a:t>
            </a:r>
            <a:r>
              <a:rPr lang="en-IN" sz="2600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/>
              <a:t>A group of exceptions in masculine words are those that ends in: </a:t>
            </a:r>
            <a:r>
              <a:rPr lang="en-IN" sz="2500" b="1" dirty="0"/>
              <a:t>-MA, -PA, - TA. (Examples)</a:t>
            </a:r>
          </a:p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21134"/>
              </p:ext>
            </p:extLst>
          </p:nvPr>
        </p:nvGraphicFramePr>
        <p:xfrm>
          <a:off x="533400" y="1143000"/>
          <a:ext cx="8153400" cy="23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r>
                        <a:rPr lang="en-IN" sz="2200" b="1" dirty="0"/>
                        <a:t>El</a:t>
                      </a:r>
                      <a:r>
                        <a:rPr lang="en-IN" sz="2200" b="1" baseline="0" dirty="0"/>
                        <a:t> </a:t>
                      </a:r>
                      <a:r>
                        <a:rPr lang="en-IN" sz="2200" b="1" baseline="0" dirty="0" err="1"/>
                        <a:t>papel</a:t>
                      </a:r>
                      <a:r>
                        <a:rPr lang="en-IN" sz="2200" b="1" baseline="0" dirty="0"/>
                        <a:t> (paper)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juego</a:t>
                      </a:r>
                      <a:r>
                        <a:rPr lang="en-IN" sz="2200" b="1" dirty="0"/>
                        <a:t> (game)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pan (bread)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caf</a:t>
                      </a:r>
                      <a:r>
                        <a:rPr lang="es-ES" sz="2200" b="1" dirty="0"/>
                        <a:t>é (</a:t>
                      </a:r>
                      <a:r>
                        <a:rPr lang="es-ES" sz="2200" b="1" dirty="0" err="1"/>
                        <a:t>coffee</a:t>
                      </a:r>
                      <a:r>
                        <a:rPr lang="en-IN" sz="2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amor</a:t>
                      </a:r>
                      <a:r>
                        <a:rPr lang="en-IN" sz="2200" b="1" dirty="0"/>
                        <a:t> (love)</a:t>
                      </a:r>
                      <a:r>
                        <a:rPr lang="en-IN" sz="2200" b="1" baseline="0" dirty="0"/>
                        <a:t> 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lunes</a:t>
                      </a:r>
                      <a:r>
                        <a:rPr lang="en-IN" sz="2200" b="1" dirty="0"/>
                        <a:t> (Monday)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s-ES" sz="2200" b="1" baseline="0" dirty="0"/>
                        <a:t> á</a:t>
                      </a:r>
                      <a:r>
                        <a:rPr lang="en-IN" sz="2200" b="1" dirty="0" err="1"/>
                        <a:t>rbol</a:t>
                      </a:r>
                      <a:r>
                        <a:rPr lang="en-IN" sz="2200" b="1" dirty="0"/>
                        <a:t> (tree)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grupo</a:t>
                      </a:r>
                      <a:r>
                        <a:rPr lang="en-IN" sz="2200" b="1" baseline="0" dirty="0"/>
                        <a:t> (group)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examen</a:t>
                      </a:r>
                      <a:r>
                        <a:rPr lang="en-IN" sz="2200" b="1" baseline="0" dirty="0"/>
                        <a:t> (exam)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tomate</a:t>
                      </a:r>
                      <a:r>
                        <a:rPr lang="en-IN" sz="2200" b="1" dirty="0"/>
                        <a:t> (tomato)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sur</a:t>
                      </a:r>
                      <a:r>
                        <a:rPr lang="en-IN" sz="2200" b="1" dirty="0"/>
                        <a:t> (south)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viernes</a:t>
                      </a:r>
                      <a:r>
                        <a:rPr lang="en-IN" sz="2200" b="1" baseline="0" dirty="0"/>
                        <a:t> (Friday)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36227"/>
              </p:ext>
            </p:extLst>
          </p:nvPr>
        </p:nvGraphicFramePr>
        <p:xfrm>
          <a:off x="914400" y="4800600"/>
          <a:ext cx="739140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sz="2200" b="1" dirty="0"/>
                        <a:t>El</a:t>
                      </a:r>
                      <a:r>
                        <a:rPr lang="en-IN" sz="2200" b="1" baseline="0" dirty="0"/>
                        <a:t> </a:t>
                      </a:r>
                      <a:r>
                        <a:rPr lang="en-IN" sz="2200" b="1" baseline="0" dirty="0" err="1"/>
                        <a:t>clima</a:t>
                      </a:r>
                      <a:r>
                        <a:rPr lang="en-IN" sz="2200" b="1" baseline="0" dirty="0"/>
                        <a:t> (climate)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mapa</a:t>
                      </a:r>
                      <a:r>
                        <a:rPr lang="en-IN" sz="2200" b="1" dirty="0"/>
                        <a:t> (map)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cometa</a:t>
                      </a:r>
                      <a:r>
                        <a:rPr lang="en-IN" sz="2200" b="1" dirty="0"/>
                        <a:t> (comet)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problema</a:t>
                      </a:r>
                      <a:r>
                        <a:rPr lang="en-IN" sz="2200" b="1" dirty="0"/>
                        <a:t> (problem)</a:t>
                      </a:r>
                    </a:p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tema</a:t>
                      </a:r>
                      <a:r>
                        <a:rPr lang="en-IN" sz="2200" b="1" dirty="0"/>
                        <a:t>,</a:t>
                      </a:r>
                      <a:r>
                        <a:rPr lang="en-IN" sz="2200" b="1" baseline="0" dirty="0"/>
                        <a:t> el </a:t>
                      </a:r>
                      <a:r>
                        <a:rPr lang="en-IN" sz="2200" b="1" baseline="0" dirty="0" err="1"/>
                        <a:t>sistema</a:t>
                      </a:r>
                      <a:r>
                        <a:rPr lang="en-IN" sz="2200" b="1" baseline="0" dirty="0"/>
                        <a:t> 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arpa</a:t>
                      </a:r>
                      <a:r>
                        <a:rPr lang="en-IN" sz="2200" b="1" dirty="0"/>
                        <a:t> (harp)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planeta</a:t>
                      </a:r>
                      <a:r>
                        <a:rPr lang="en-IN" sz="2200" b="1" dirty="0"/>
                        <a:t> (planet)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555"/>
            <a:ext cx="8839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/>
              <a:t>2.     Other exceptions of loner are: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noche</a:t>
            </a:r>
            <a:r>
              <a:rPr lang="en-IN" sz="2500" b="1" dirty="0"/>
              <a:t> (night) 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piel</a:t>
            </a:r>
            <a:r>
              <a:rPr lang="en-IN" sz="2500" b="1" dirty="0"/>
              <a:t> (skin)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gente</a:t>
            </a:r>
            <a:r>
              <a:rPr lang="en-IN" sz="2500" b="1" dirty="0"/>
              <a:t> (people)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clase</a:t>
            </a:r>
            <a:r>
              <a:rPr lang="en-IN" sz="2500" b="1" dirty="0"/>
              <a:t> (class)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imagen</a:t>
            </a:r>
            <a:r>
              <a:rPr lang="en-IN" sz="2500" b="1" dirty="0"/>
              <a:t> (image)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nieve</a:t>
            </a:r>
            <a:r>
              <a:rPr lang="en-IN" sz="2500" b="1" dirty="0"/>
              <a:t> (snow)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mano</a:t>
            </a:r>
            <a:r>
              <a:rPr lang="en-IN" sz="2500" b="1" dirty="0"/>
              <a:t> (hand)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foto</a:t>
            </a:r>
            <a:r>
              <a:rPr lang="en-IN" sz="2500" b="1" dirty="0"/>
              <a:t> (photo)</a:t>
            </a:r>
          </a:p>
          <a:p>
            <a:r>
              <a:rPr lang="en-IN" sz="2500" b="1" dirty="0"/>
              <a:t>La c</a:t>
            </a:r>
            <a:r>
              <a:rPr lang="es-ES" sz="2500" b="1" dirty="0"/>
              <a:t>á</a:t>
            </a:r>
            <a:r>
              <a:rPr lang="en-IN" sz="2500" b="1" dirty="0" err="1"/>
              <a:t>rcel</a:t>
            </a:r>
            <a:r>
              <a:rPr lang="en-IN" sz="2500" b="1" dirty="0"/>
              <a:t>  (Jail)</a:t>
            </a:r>
          </a:p>
          <a:p>
            <a:r>
              <a:rPr lang="en-IN" sz="2500" b="1" dirty="0"/>
              <a:t>La parte (part)</a:t>
            </a:r>
          </a:p>
          <a:p>
            <a:r>
              <a:rPr lang="en-IN" sz="2500" b="1" dirty="0"/>
              <a:t>La leche (milk)</a:t>
            </a:r>
          </a:p>
          <a:p>
            <a:r>
              <a:rPr lang="en-IN" sz="2500" b="1" dirty="0"/>
              <a:t>La </a:t>
            </a:r>
            <a:r>
              <a:rPr lang="en-IN" sz="2500" b="1" dirty="0" err="1"/>
              <a:t>calle</a:t>
            </a:r>
            <a:r>
              <a:rPr lang="en-IN" sz="2500" b="1" dirty="0"/>
              <a:t> (street)</a:t>
            </a:r>
          </a:p>
        </p:txBody>
      </p:sp>
    </p:spTree>
    <p:extLst>
      <p:ext uri="{BB962C8B-B14F-4D97-AF65-F5344CB8AC3E}">
        <p14:creationId xmlns:p14="http://schemas.microsoft.com/office/powerpoint/2010/main" val="118563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661219"/>
          </a:xfrm>
        </p:spPr>
        <p:txBody>
          <a:bodyPr>
            <a:normAutofit/>
          </a:bodyPr>
          <a:lstStyle/>
          <a:p>
            <a:r>
              <a:rPr lang="en-IN" sz="3200" dirty="0"/>
              <a:t>Feminine Nouns (Los </a:t>
            </a:r>
            <a:r>
              <a:rPr lang="en-IN" sz="3200" dirty="0" err="1"/>
              <a:t>Sustantivos</a:t>
            </a:r>
            <a:r>
              <a:rPr lang="en-IN" sz="3200" dirty="0"/>
              <a:t> </a:t>
            </a:r>
            <a:r>
              <a:rPr lang="en-IN" sz="3200" dirty="0" err="1"/>
              <a:t>Femininos</a:t>
            </a:r>
            <a:r>
              <a:rPr lang="en-IN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500" dirty="0"/>
              <a:t>Words ending in </a:t>
            </a:r>
            <a:r>
              <a:rPr lang="en-IN" sz="2500" b="1" dirty="0"/>
              <a:t>–A, -D, -I</a:t>
            </a:r>
            <a:r>
              <a:rPr lang="es-ES" sz="2500" b="1" dirty="0"/>
              <a:t>ÓN, </a:t>
            </a:r>
            <a:r>
              <a:rPr lang="en-IN" sz="2500" b="1" dirty="0"/>
              <a:t>-Z</a:t>
            </a:r>
            <a:r>
              <a:rPr lang="en-IN" sz="2500" dirty="0"/>
              <a:t>; are feminine. Examples:</a:t>
            </a:r>
          </a:p>
          <a:p>
            <a:pPr marL="457200" indent="-457200">
              <a:buFont typeface="+mj-lt"/>
              <a:buAutoNum type="arabicPeriod"/>
            </a:pPr>
            <a:endParaRPr lang="en-IN" sz="2500" dirty="0"/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r>
              <a:rPr lang="es-ES" sz="2500" dirty="0" err="1"/>
              <a:t>Some</a:t>
            </a:r>
            <a:r>
              <a:rPr lang="es-ES" sz="2500" dirty="0"/>
              <a:t> </a:t>
            </a:r>
            <a:r>
              <a:rPr lang="es-ES" sz="2500" dirty="0" err="1"/>
              <a:t>exceptions</a:t>
            </a:r>
            <a:r>
              <a:rPr lang="es-ES" sz="2500" dirty="0"/>
              <a:t> are</a:t>
            </a:r>
            <a:r>
              <a:rPr lang="en-IN" sz="2500" dirty="0"/>
              <a:t>:</a:t>
            </a:r>
          </a:p>
          <a:p>
            <a:r>
              <a:rPr lang="en-IN" sz="2200" b="1" dirty="0"/>
              <a:t>El d</a:t>
            </a:r>
            <a:r>
              <a:rPr lang="es-ES" sz="2200" b="1" dirty="0" err="1"/>
              <a:t>ía</a:t>
            </a:r>
            <a:r>
              <a:rPr lang="es-ES" sz="2200" b="1" dirty="0"/>
              <a:t> (</a:t>
            </a:r>
            <a:r>
              <a:rPr lang="es-ES" sz="2200" b="1" dirty="0" err="1"/>
              <a:t>day</a:t>
            </a:r>
            <a:r>
              <a:rPr lang="es-ES" sz="2200" b="1" dirty="0"/>
              <a:t>)</a:t>
            </a:r>
          </a:p>
          <a:p>
            <a:r>
              <a:rPr lang="es-ES" sz="2200" b="1" dirty="0"/>
              <a:t>El </a:t>
            </a:r>
            <a:r>
              <a:rPr lang="es-ES" sz="2200" b="1" dirty="0" err="1"/>
              <a:t>lapiz</a:t>
            </a:r>
            <a:r>
              <a:rPr lang="es-ES" sz="2200" b="1" dirty="0"/>
              <a:t> (</a:t>
            </a:r>
            <a:r>
              <a:rPr lang="es-ES" sz="2200" b="1" dirty="0" err="1"/>
              <a:t>pencil</a:t>
            </a:r>
            <a:r>
              <a:rPr lang="es-ES" sz="2200" b="1" dirty="0"/>
              <a:t>)</a:t>
            </a:r>
          </a:p>
          <a:p>
            <a:r>
              <a:rPr lang="es-ES" sz="2200" b="1" dirty="0"/>
              <a:t>El </a:t>
            </a:r>
            <a:r>
              <a:rPr lang="es-ES" sz="2200" b="1" dirty="0" smtClean="0"/>
              <a:t>agua (</a:t>
            </a:r>
            <a:r>
              <a:rPr lang="es-ES" sz="2200" b="1" dirty="0" err="1"/>
              <a:t>water</a:t>
            </a:r>
            <a:r>
              <a:rPr lang="es-ES" sz="2200" b="1" dirty="0"/>
              <a:t>), el arena </a:t>
            </a:r>
            <a:r>
              <a:rPr lang="es-ES" sz="2200" b="1" dirty="0" smtClean="0"/>
              <a:t>= la agua – lagua </a:t>
            </a:r>
            <a:endParaRPr lang="es-ES" sz="2200" b="1" dirty="0"/>
          </a:p>
          <a:p>
            <a:r>
              <a:rPr lang="es-ES" sz="2200" b="1" dirty="0"/>
              <a:t>El sofá (</a:t>
            </a:r>
            <a:r>
              <a:rPr lang="es-ES" sz="2200" b="1" dirty="0" err="1"/>
              <a:t>sofa</a:t>
            </a:r>
            <a:r>
              <a:rPr lang="es-ES" sz="2200" b="1" dirty="0"/>
              <a:t>)</a:t>
            </a:r>
          </a:p>
          <a:p>
            <a:r>
              <a:rPr lang="es-ES" sz="2200" b="1" dirty="0"/>
              <a:t>El </a:t>
            </a:r>
            <a:r>
              <a:rPr lang="es-ES" sz="2200" b="1" dirty="0" err="1"/>
              <a:t>camion</a:t>
            </a:r>
            <a:r>
              <a:rPr lang="es-ES" sz="2200" b="1" dirty="0"/>
              <a:t> (</a:t>
            </a:r>
            <a:r>
              <a:rPr lang="es-ES" sz="2200" b="1" dirty="0" err="1"/>
              <a:t>truck</a:t>
            </a:r>
            <a:r>
              <a:rPr lang="es-ES" sz="2200" b="1" dirty="0"/>
              <a:t>)</a:t>
            </a:r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endParaRPr lang="en-IN" sz="2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3967"/>
              </p:ext>
            </p:extLst>
          </p:nvPr>
        </p:nvGraphicFramePr>
        <p:xfrm>
          <a:off x="304800" y="1143000"/>
          <a:ext cx="8077200" cy="195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I</a:t>
                      </a:r>
                      <a:r>
                        <a:rPr lang="es-ES" sz="2200" b="1" dirty="0"/>
                        <a:t>ÓN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Z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s-ES" sz="2200" b="1" dirty="0"/>
                        <a:t>La</a:t>
                      </a:r>
                      <a:r>
                        <a:rPr lang="es-ES" sz="2200" b="1" baseline="0" dirty="0"/>
                        <a:t> comida </a:t>
                      </a:r>
                      <a:r>
                        <a:rPr lang="en-IN" sz="2200" b="1" baseline="0" dirty="0"/>
                        <a:t>(food)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universidad</a:t>
                      </a:r>
                      <a:r>
                        <a:rPr lang="en-IN" sz="2200" b="1" dirty="0"/>
                        <a:t> (university)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televisi</a:t>
                      </a:r>
                      <a:r>
                        <a:rPr lang="es-ES" sz="2200" b="1" dirty="0"/>
                        <a:t>ó</a:t>
                      </a:r>
                      <a:r>
                        <a:rPr lang="en-IN" sz="2200" b="1" dirty="0"/>
                        <a:t>n (television)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voz</a:t>
                      </a:r>
                      <a:r>
                        <a:rPr lang="en-IN" sz="2200" b="1" dirty="0"/>
                        <a:t> (voice)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s-ES" sz="2200" b="1" dirty="0"/>
                        <a:t>La montaña (</a:t>
                      </a:r>
                      <a:r>
                        <a:rPr lang="es-ES" sz="2200" b="1" dirty="0" err="1"/>
                        <a:t>mountain</a:t>
                      </a:r>
                      <a:r>
                        <a:rPr lang="es-ES" sz="2200" b="1" dirty="0"/>
                        <a:t>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b="1" dirty="0"/>
                        <a:t>La libertad</a:t>
                      </a:r>
                      <a:r>
                        <a:rPr lang="es-ES" sz="2200" b="1" baseline="0" dirty="0"/>
                        <a:t> (</a:t>
                      </a:r>
                      <a:r>
                        <a:rPr lang="es-ES" sz="2200" b="1" baseline="0" dirty="0" err="1"/>
                        <a:t>freedom</a:t>
                      </a:r>
                      <a:r>
                        <a:rPr lang="es-ES" sz="2200" b="1" baseline="0" dirty="0"/>
                        <a:t>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b="1" dirty="0"/>
                        <a:t>La acción</a:t>
                      </a:r>
                      <a:r>
                        <a:rPr lang="es-ES" sz="2200" b="1" baseline="0" dirty="0"/>
                        <a:t> (</a:t>
                      </a:r>
                      <a:r>
                        <a:rPr lang="es-ES" sz="2200" b="1" baseline="0" dirty="0" err="1"/>
                        <a:t>action</a:t>
                      </a:r>
                      <a:r>
                        <a:rPr lang="es-ES" sz="2200" b="1" baseline="0" dirty="0"/>
                        <a:t>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b="1" dirty="0"/>
                        <a:t>La nariz</a:t>
                      </a:r>
                      <a:r>
                        <a:rPr lang="es-ES" sz="2200" b="1" baseline="0" dirty="0"/>
                        <a:t> (</a:t>
                      </a:r>
                      <a:r>
                        <a:rPr lang="es-ES" sz="2200" b="1" baseline="0" dirty="0" err="1"/>
                        <a:t>nose</a:t>
                      </a:r>
                      <a:r>
                        <a:rPr lang="es-ES" sz="2200" b="1" baseline="0" dirty="0"/>
                        <a:t>)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s-ES" sz="2500" dirty="0" err="1"/>
              <a:t>Words</a:t>
            </a:r>
            <a:r>
              <a:rPr lang="es-ES" sz="2500" dirty="0"/>
              <a:t> </a:t>
            </a:r>
            <a:r>
              <a:rPr lang="es-ES" sz="2500" dirty="0" err="1"/>
              <a:t>ending</a:t>
            </a:r>
            <a:r>
              <a:rPr lang="es-ES" sz="2500" dirty="0"/>
              <a:t> in </a:t>
            </a:r>
            <a:r>
              <a:rPr lang="en-IN" sz="2500" b="1" dirty="0"/>
              <a:t>–IS, -IE, -UMBRE</a:t>
            </a:r>
            <a:r>
              <a:rPr lang="en-IN" sz="2500" dirty="0"/>
              <a:t>; are feminine.  </a:t>
            </a:r>
          </a:p>
          <a:p>
            <a:pPr marL="0" indent="0">
              <a:buNone/>
            </a:pPr>
            <a:r>
              <a:rPr lang="en-IN" sz="2500" dirty="0"/>
              <a:t>Examples: </a:t>
            </a:r>
          </a:p>
          <a:p>
            <a:pPr marL="0" indent="0">
              <a:buNone/>
            </a:pPr>
            <a:endParaRPr lang="en-IN" sz="2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99813"/>
              </p:ext>
            </p:extLst>
          </p:nvPr>
        </p:nvGraphicFramePr>
        <p:xfrm>
          <a:off x="457200" y="1828800"/>
          <a:ext cx="800100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UMBRE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</a:t>
                      </a:r>
                      <a:r>
                        <a:rPr lang="en-IN" sz="2200" b="1" baseline="0" dirty="0"/>
                        <a:t> crisis (crisis)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serie</a:t>
                      </a:r>
                      <a:r>
                        <a:rPr lang="en-IN" sz="2200" b="1" dirty="0"/>
                        <a:t> (series)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costumbre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apendicitis</a:t>
                      </a:r>
                      <a:r>
                        <a:rPr lang="en-IN" sz="2200" b="1" dirty="0"/>
                        <a:t> (appendicitis)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superficie</a:t>
                      </a:r>
                      <a:r>
                        <a:rPr lang="en-IN" sz="2200" b="1" dirty="0"/>
                        <a:t> (surface)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muchedumbre</a:t>
                      </a:r>
                      <a:r>
                        <a:rPr lang="en-IN" sz="2200" b="1" dirty="0"/>
                        <a:t> (crowd)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4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IN" sz="2600" b="1" dirty="0"/>
              <a:t>FEMININE OR MASCULINE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477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500" dirty="0"/>
              <a:t>Generally, words ending in –</a:t>
            </a:r>
            <a:r>
              <a:rPr lang="en-IN" sz="2500" b="1" dirty="0"/>
              <a:t>TA OR –TE</a:t>
            </a:r>
            <a:r>
              <a:rPr lang="en-IN" sz="2500" dirty="0"/>
              <a:t>; refer to </a:t>
            </a:r>
            <a:r>
              <a:rPr lang="en-IN" sz="2500" i="1" dirty="0"/>
              <a:t>masculine or feminine. Examples:</a:t>
            </a:r>
          </a:p>
          <a:p>
            <a:pPr marL="457200" indent="-457200">
              <a:buFont typeface="+mj-lt"/>
              <a:buAutoNum type="arabicPeriod"/>
            </a:pPr>
            <a:endParaRPr lang="en-IN" sz="2500" i="1" dirty="0"/>
          </a:p>
          <a:p>
            <a:pPr marL="457200" indent="-457200">
              <a:buFont typeface="+mj-lt"/>
              <a:buAutoNum type="arabicPeriod"/>
            </a:pPr>
            <a:endParaRPr lang="en-IN" sz="2500" i="1" dirty="0"/>
          </a:p>
          <a:p>
            <a:pPr marL="457200" indent="-457200">
              <a:buFont typeface="+mj-lt"/>
              <a:buAutoNum type="arabicPeriod"/>
            </a:pPr>
            <a:endParaRPr lang="en-IN" sz="2500" i="1" dirty="0"/>
          </a:p>
          <a:p>
            <a:pPr marL="457200" indent="-457200">
              <a:buFont typeface="+mj-lt"/>
              <a:buAutoNum type="arabicPeriod"/>
            </a:pPr>
            <a:endParaRPr lang="en-IN" sz="2500" i="1" dirty="0"/>
          </a:p>
          <a:p>
            <a:pPr marL="457200" indent="-457200">
              <a:buFont typeface="+mj-lt"/>
              <a:buAutoNum type="arabicPeriod"/>
            </a:pPr>
            <a:endParaRPr lang="en-IN" sz="2500" i="1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When by its gender, the word can be masculine or feminine, generally they change. Examples: </a:t>
            </a:r>
          </a:p>
          <a:p>
            <a:pPr marL="457200" indent="-457200">
              <a:buFont typeface="+mj-lt"/>
              <a:buAutoNum type="arabicPeriod"/>
            </a:pPr>
            <a:endParaRPr lang="en-IN" sz="2500" dirty="0"/>
          </a:p>
          <a:p>
            <a:pPr marL="457200" indent="-457200">
              <a:buFont typeface="+mj-lt"/>
              <a:buAutoNum type="arabicPeriod"/>
            </a:pPr>
            <a:endParaRPr lang="en-IN" sz="25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40986"/>
              </p:ext>
            </p:extLst>
          </p:nvPr>
        </p:nvGraphicFramePr>
        <p:xfrm>
          <a:off x="152400" y="1219200"/>
          <a:ext cx="8305800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TA</a:t>
                      </a:r>
                      <a:endParaRPr lang="en-IN" sz="2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FEMENINO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poeta</a:t>
                      </a:r>
                      <a:r>
                        <a:rPr lang="en-IN" sz="2200" b="1" baseline="0" dirty="0"/>
                        <a:t> (poet)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poeta</a:t>
                      </a:r>
                      <a:endParaRPr lang="en-IN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cantante</a:t>
                      </a:r>
                      <a:r>
                        <a:rPr lang="en-IN" sz="2200" b="1" dirty="0"/>
                        <a:t> (singer)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cantante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La </a:t>
                      </a:r>
                      <a:r>
                        <a:rPr lang="en-IN" sz="2200" b="1" dirty="0" err="1"/>
                        <a:t>artista</a:t>
                      </a:r>
                      <a:r>
                        <a:rPr lang="en-IN" sz="2200" b="1" dirty="0"/>
                        <a:t> (artist)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artista</a:t>
                      </a:r>
                      <a:r>
                        <a:rPr lang="en-IN" sz="2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/>
                        <a:t>La </a:t>
                      </a:r>
                      <a:r>
                        <a:rPr lang="en-IN" sz="2200" b="1" dirty="0" err="1"/>
                        <a:t>estudiante</a:t>
                      </a:r>
                      <a:r>
                        <a:rPr lang="en-IN" sz="2200" b="1" dirty="0"/>
                        <a:t> (student)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El </a:t>
                      </a:r>
                      <a:r>
                        <a:rPr lang="en-IN" sz="2200" b="1" dirty="0" err="1"/>
                        <a:t>estudiante</a:t>
                      </a:r>
                      <a:r>
                        <a:rPr lang="en-IN" sz="22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50962"/>
              </p:ext>
            </p:extLst>
          </p:nvPr>
        </p:nvGraphicFramePr>
        <p:xfrm>
          <a:off x="228600" y="4267200"/>
          <a:ext cx="6096000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726">
                <a:tc>
                  <a:txBody>
                    <a:bodyPr/>
                    <a:lstStyle/>
                    <a:p>
                      <a:r>
                        <a:rPr lang="en-IN" sz="2100" b="1" dirty="0" err="1"/>
                        <a:t>Masculino</a:t>
                      </a:r>
                      <a:r>
                        <a:rPr lang="en-IN" sz="2100" b="1" baseline="0" dirty="0"/>
                        <a:t> </a:t>
                      </a:r>
                      <a:endParaRPr lang="en-IN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dirty="0" err="1"/>
                        <a:t>Feminino</a:t>
                      </a:r>
                      <a:endParaRPr lang="en-IN" sz="2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006">
                <a:tc>
                  <a:txBody>
                    <a:bodyPr/>
                    <a:lstStyle/>
                    <a:p>
                      <a:r>
                        <a:rPr lang="en-IN" sz="2100" b="1" dirty="0"/>
                        <a:t>El hombre (man)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dirty="0"/>
                        <a:t>La </a:t>
                      </a:r>
                      <a:r>
                        <a:rPr lang="en-IN" sz="2100" b="1" dirty="0" err="1"/>
                        <a:t>mujer</a:t>
                      </a:r>
                      <a:r>
                        <a:rPr lang="en-IN" sz="2100" b="1" dirty="0"/>
                        <a:t> (</a:t>
                      </a:r>
                      <a:r>
                        <a:rPr lang="en-IN" sz="2100" b="1" dirty="0" smtClean="0"/>
                        <a:t>woman</a:t>
                      </a:r>
                      <a:r>
                        <a:rPr lang="en-IN" sz="21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486">
                <a:tc>
                  <a:txBody>
                    <a:bodyPr/>
                    <a:lstStyle/>
                    <a:p>
                      <a:r>
                        <a:rPr lang="en-IN" sz="2100" b="1" dirty="0"/>
                        <a:t>El</a:t>
                      </a:r>
                      <a:r>
                        <a:rPr lang="en-IN" sz="2100" b="1" baseline="0" dirty="0"/>
                        <a:t> padre (father)</a:t>
                      </a:r>
                      <a:endParaRPr lang="en-IN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dirty="0"/>
                        <a:t>La </a:t>
                      </a:r>
                      <a:r>
                        <a:rPr lang="en-IN" sz="2100" b="1" dirty="0" err="1"/>
                        <a:t>madre</a:t>
                      </a:r>
                      <a:r>
                        <a:rPr lang="en-IN" sz="2100" b="1" dirty="0"/>
                        <a:t> (mother)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100" b="1" dirty="0"/>
                        <a:t>El actor (actor)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dirty="0"/>
                        <a:t>La </a:t>
                      </a:r>
                      <a:r>
                        <a:rPr lang="en-IN" sz="2100" b="1" dirty="0" err="1"/>
                        <a:t>actriz</a:t>
                      </a:r>
                      <a:r>
                        <a:rPr lang="en-IN" sz="2100" b="1" dirty="0"/>
                        <a:t> (actress)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100" b="1" dirty="0"/>
                        <a:t>El </a:t>
                      </a:r>
                      <a:r>
                        <a:rPr lang="en-IN" sz="2100" b="1" dirty="0" err="1"/>
                        <a:t>toro</a:t>
                      </a:r>
                      <a:r>
                        <a:rPr lang="en-IN" sz="2100" b="1" dirty="0"/>
                        <a:t> (bull)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dirty="0"/>
                        <a:t>La </a:t>
                      </a:r>
                      <a:r>
                        <a:rPr lang="en-IN" sz="2100" b="1" dirty="0" err="1"/>
                        <a:t>vaca</a:t>
                      </a:r>
                      <a:r>
                        <a:rPr lang="en-IN" sz="2100" b="1" dirty="0"/>
                        <a:t> (cow)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526">
                <a:tc>
                  <a:txBody>
                    <a:bodyPr/>
                    <a:lstStyle/>
                    <a:p>
                      <a:r>
                        <a:rPr lang="en-IN" sz="2100" b="1" dirty="0"/>
                        <a:t>El </a:t>
                      </a:r>
                      <a:r>
                        <a:rPr lang="en-IN" sz="2100" b="1" dirty="0" err="1"/>
                        <a:t>caballo</a:t>
                      </a:r>
                      <a:r>
                        <a:rPr lang="en-IN" sz="2100" b="1" dirty="0"/>
                        <a:t> (horse)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dirty="0"/>
                        <a:t>La </a:t>
                      </a:r>
                      <a:r>
                        <a:rPr lang="en-IN" sz="2100" b="1" dirty="0" err="1"/>
                        <a:t>yegua</a:t>
                      </a:r>
                      <a:r>
                        <a:rPr lang="en-IN" sz="2100" b="1" dirty="0"/>
                        <a:t> (mare)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10822</TotalTime>
  <Words>502</Words>
  <Application>Microsoft Office PowerPoint</Application>
  <PresentationFormat>On-screen Show (4:3)</PresentationFormat>
  <Paragraphs>122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Masculine and Feminine nouns in Spanish  (Sustantivos masculinos y sustantivos femininos)</vt:lpstr>
      <vt:lpstr>Los Sustantivos Masculinos (Masculine Nouns)</vt:lpstr>
      <vt:lpstr>PowerPoint Presentation</vt:lpstr>
      <vt:lpstr>Feminine Nouns (Los Sustantivos Femininos)</vt:lpstr>
      <vt:lpstr>PowerPoint Presentation</vt:lpstr>
      <vt:lpstr>FEMININE OR MASCULINE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Masculine and Feminine nouns in Spanish  (Sustantivos masculinos y sustantivos femininos)</dc:title>
  <dc:creator>gaurav sushant</dc:creator>
  <cp:lastModifiedBy>shilpi gupta</cp:lastModifiedBy>
  <cp:revision>22</cp:revision>
  <dcterms:created xsi:type="dcterms:W3CDTF">2006-08-16T00:00:00Z</dcterms:created>
  <dcterms:modified xsi:type="dcterms:W3CDTF">2022-01-25T03:34:55Z</dcterms:modified>
</cp:coreProperties>
</file>