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2" r:id="rId10"/>
    <p:sldId id="270" r:id="rId11"/>
    <p:sldId id="265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3300"/>
    <a:srgbClr val="CCECFF"/>
    <a:srgbClr val="66FF66"/>
    <a:srgbClr val="00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660"/>
  </p:normalViewPr>
  <p:slideViewPr>
    <p:cSldViewPr>
      <p:cViewPr varScale="1">
        <p:scale>
          <a:sx n="80" d="100"/>
          <a:sy n="80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i gupta" userId="5ce4f23861899b28" providerId="LiveId" clId="{CC7F1169-24CE-4A0C-8512-FB9ABF22DC97}"/>
    <pc:docChg chg="custSel modSld">
      <pc:chgData name="shilpi gupta" userId="5ce4f23861899b28" providerId="LiveId" clId="{CC7F1169-24CE-4A0C-8512-FB9ABF22DC97}" dt="2021-02-23T10:44:55.264" v="41" actId="20577"/>
      <pc:docMkLst>
        <pc:docMk/>
      </pc:docMkLst>
      <pc:sldChg chg="modSp mod">
        <pc:chgData name="shilpi gupta" userId="5ce4f23861899b28" providerId="LiveId" clId="{CC7F1169-24CE-4A0C-8512-FB9ABF22DC97}" dt="2021-02-17T04:11:15.769" v="14" actId="20577"/>
        <pc:sldMkLst>
          <pc:docMk/>
          <pc:sldMk cId="2105930777" sldId="270"/>
        </pc:sldMkLst>
        <pc:spChg chg="mod">
          <ac:chgData name="shilpi gupta" userId="5ce4f23861899b28" providerId="LiveId" clId="{CC7F1169-24CE-4A0C-8512-FB9ABF22DC97}" dt="2021-02-17T04:11:15.769" v="14" actId="20577"/>
          <ac:spMkLst>
            <pc:docMk/>
            <pc:sldMk cId="2105930777" sldId="270"/>
            <ac:spMk id="3" creationId="{AC0D128F-7226-4574-880A-64DC51E7E7A8}"/>
          </ac:spMkLst>
        </pc:spChg>
      </pc:sldChg>
      <pc:sldChg chg="modSp mod">
        <pc:chgData name="shilpi gupta" userId="5ce4f23861899b28" providerId="LiveId" clId="{CC7F1169-24CE-4A0C-8512-FB9ABF22DC97}" dt="2021-02-17T04:13:31.249" v="40" actId="20577"/>
        <pc:sldMkLst>
          <pc:docMk/>
          <pc:sldMk cId="3528880738" sldId="272"/>
        </pc:sldMkLst>
        <pc:spChg chg="mod">
          <ac:chgData name="shilpi gupta" userId="5ce4f23861899b28" providerId="LiveId" clId="{CC7F1169-24CE-4A0C-8512-FB9ABF22DC97}" dt="2021-02-17T04:13:31.249" v="40" actId="20577"/>
          <ac:spMkLst>
            <pc:docMk/>
            <pc:sldMk cId="3528880738" sldId="272"/>
            <ac:spMk id="3" creationId="{6A93FDED-C98F-44E0-A020-E19BBCC35380}"/>
          </ac:spMkLst>
        </pc:spChg>
      </pc:sldChg>
      <pc:sldChg chg="modSp mod">
        <pc:chgData name="shilpi gupta" userId="5ce4f23861899b28" providerId="LiveId" clId="{CC7F1169-24CE-4A0C-8512-FB9ABF22DC97}" dt="2021-02-23T10:44:55.264" v="41" actId="20577"/>
        <pc:sldMkLst>
          <pc:docMk/>
          <pc:sldMk cId="173453235" sldId="273"/>
        </pc:sldMkLst>
        <pc:spChg chg="mod">
          <ac:chgData name="shilpi gupta" userId="5ce4f23861899b28" providerId="LiveId" clId="{CC7F1169-24CE-4A0C-8512-FB9ABF22DC97}" dt="2021-02-23T10:44:55.264" v="41" actId="20577"/>
          <ac:spMkLst>
            <pc:docMk/>
            <pc:sldMk cId="173453235" sldId="273"/>
            <ac:spMk id="2" creationId="{5882D8EF-A5D3-450C-8441-FC6A32D2E215}"/>
          </ac:spMkLst>
        </pc:spChg>
      </pc:sldChg>
    </pc:docChg>
  </pc:docChgLst>
  <pc:docChgLst>
    <pc:chgData name="shilpi gupta" userId="5ce4f23861899b28" providerId="LiveId" clId="{EA3636DB-0E81-4875-9381-871ACA92D9DB}"/>
    <pc:docChg chg="undo custSel addSld delSld modSld">
      <pc:chgData name="shilpi gupta" userId="5ce4f23861899b28" providerId="LiveId" clId="{EA3636DB-0E81-4875-9381-871ACA92D9DB}" dt="2020-08-07T10:19:52.553" v="1010" actId="20577"/>
      <pc:docMkLst>
        <pc:docMk/>
      </pc:docMkLst>
      <pc:sldChg chg="modSp">
        <pc:chgData name="shilpi gupta" userId="5ce4f23861899b28" providerId="LiveId" clId="{EA3636DB-0E81-4875-9381-871ACA92D9DB}" dt="2020-08-04T02:42:57.658" v="301" actId="20577"/>
        <pc:sldMkLst>
          <pc:docMk/>
          <pc:sldMk cId="0" sldId="258"/>
        </pc:sldMkLst>
        <pc:spChg chg="mod">
          <ac:chgData name="shilpi gupta" userId="5ce4f23861899b28" providerId="LiveId" clId="{EA3636DB-0E81-4875-9381-871ACA92D9DB}" dt="2020-08-04T02:42:57.658" v="301" actId="20577"/>
          <ac:spMkLst>
            <pc:docMk/>
            <pc:sldMk cId="0" sldId="258"/>
            <ac:spMk id="4103" creationId="{00000000-0000-0000-0000-000000000000}"/>
          </ac:spMkLst>
        </pc:spChg>
      </pc:sldChg>
      <pc:sldChg chg="modSp modAnim">
        <pc:chgData name="shilpi gupta" userId="5ce4f23861899b28" providerId="LiveId" clId="{EA3636DB-0E81-4875-9381-871ACA92D9DB}" dt="2020-08-01T02:39:13.109" v="6" actId="20577"/>
        <pc:sldMkLst>
          <pc:docMk/>
          <pc:sldMk cId="0" sldId="260"/>
        </pc:sldMkLst>
        <pc:spChg chg="mod">
          <ac:chgData name="shilpi gupta" userId="5ce4f23861899b28" providerId="LiveId" clId="{EA3636DB-0E81-4875-9381-871ACA92D9DB}" dt="2020-08-01T02:39:13.109" v="6" actId="20577"/>
          <ac:spMkLst>
            <pc:docMk/>
            <pc:sldMk cId="0" sldId="260"/>
            <ac:spMk id="6147" creationId="{00000000-0000-0000-0000-000000000000}"/>
          </ac:spMkLst>
        </pc:spChg>
      </pc:sldChg>
      <pc:sldChg chg="modSp mod modAnim">
        <pc:chgData name="shilpi gupta" userId="5ce4f23861899b28" providerId="LiveId" clId="{EA3636DB-0E81-4875-9381-871ACA92D9DB}" dt="2020-08-04T02:52:46.031" v="306" actId="20577"/>
        <pc:sldMkLst>
          <pc:docMk/>
          <pc:sldMk cId="0" sldId="265"/>
        </pc:sldMkLst>
        <pc:spChg chg="mod">
          <ac:chgData name="shilpi gupta" userId="5ce4f23861899b28" providerId="LiveId" clId="{EA3636DB-0E81-4875-9381-871ACA92D9DB}" dt="2020-08-04T02:52:46.031" v="306" actId="20577"/>
          <ac:spMkLst>
            <pc:docMk/>
            <pc:sldMk cId="0" sldId="265"/>
            <ac:spMk id="11267" creationId="{00000000-0000-0000-0000-000000000000}"/>
          </ac:spMkLst>
        </pc:spChg>
        <pc:spChg chg="mod">
          <ac:chgData name="shilpi gupta" userId="5ce4f23861899b28" providerId="LiveId" clId="{EA3636DB-0E81-4875-9381-871ACA92D9DB}" dt="2020-08-04T02:50:20.337" v="302" actId="14100"/>
          <ac:spMkLst>
            <pc:docMk/>
            <pc:sldMk cId="0" sldId="265"/>
            <ac:spMk id="11269" creationId="{00000000-0000-0000-0000-000000000000}"/>
          </ac:spMkLst>
        </pc:spChg>
      </pc:sldChg>
      <pc:sldChg chg="add del">
        <pc:chgData name="shilpi gupta" userId="5ce4f23861899b28" providerId="LiveId" clId="{EA3636DB-0E81-4875-9381-871ACA92D9DB}" dt="2020-08-01T08:52:45.775" v="296" actId="47"/>
        <pc:sldMkLst>
          <pc:docMk/>
          <pc:sldMk cId="0" sldId="266"/>
        </pc:sldMkLst>
      </pc:sldChg>
      <pc:sldChg chg="new add del">
        <pc:chgData name="shilpi gupta" userId="5ce4f23861899b28" providerId="LiveId" clId="{EA3636DB-0E81-4875-9381-871ACA92D9DB}" dt="2020-08-01T08:52:51.243" v="298" actId="47"/>
        <pc:sldMkLst>
          <pc:docMk/>
          <pc:sldMk cId="3565276992" sldId="268"/>
        </pc:sldMkLst>
      </pc:sldChg>
      <pc:sldChg chg="new del">
        <pc:chgData name="shilpi gupta" userId="5ce4f23861899b28" providerId="LiveId" clId="{EA3636DB-0E81-4875-9381-871ACA92D9DB}" dt="2020-08-01T08:52:31.909" v="291" actId="47"/>
        <pc:sldMkLst>
          <pc:docMk/>
          <pc:sldMk cId="4006568173" sldId="269"/>
        </pc:sldMkLst>
      </pc:sldChg>
      <pc:sldChg chg="modSp new add del mod">
        <pc:chgData name="shilpi gupta" userId="5ce4f23861899b28" providerId="LiveId" clId="{EA3636DB-0E81-4875-9381-871ACA92D9DB}" dt="2020-08-04T02:56:29.036" v="375" actId="20577"/>
        <pc:sldMkLst>
          <pc:docMk/>
          <pc:sldMk cId="2105930777" sldId="270"/>
        </pc:sldMkLst>
        <pc:spChg chg="mod">
          <ac:chgData name="shilpi gupta" userId="5ce4f23861899b28" providerId="LiveId" clId="{EA3636DB-0E81-4875-9381-871ACA92D9DB}" dt="2020-08-04T02:56:29.036" v="375" actId="20577"/>
          <ac:spMkLst>
            <pc:docMk/>
            <pc:sldMk cId="2105930777" sldId="270"/>
            <ac:spMk id="3" creationId="{AC0D128F-7226-4574-880A-64DC51E7E7A8}"/>
          </ac:spMkLst>
        </pc:spChg>
      </pc:sldChg>
      <pc:sldChg chg="new del">
        <pc:chgData name="shilpi gupta" userId="5ce4f23861899b28" providerId="LiveId" clId="{EA3636DB-0E81-4875-9381-871ACA92D9DB}" dt="2020-08-06T03:44:04.270" v="616" actId="47"/>
        <pc:sldMkLst>
          <pc:docMk/>
          <pc:sldMk cId="1953128755" sldId="271"/>
        </pc:sldMkLst>
      </pc:sldChg>
      <pc:sldChg chg="modSp new mod">
        <pc:chgData name="shilpi gupta" userId="5ce4f23861899b28" providerId="LiveId" clId="{EA3636DB-0E81-4875-9381-871ACA92D9DB}" dt="2020-08-07T03:44:17.194" v="949" actId="20577"/>
        <pc:sldMkLst>
          <pc:docMk/>
          <pc:sldMk cId="3528880738" sldId="272"/>
        </pc:sldMkLst>
        <pc:spChg chg="mod">
          <ac:chgData name="shilpi gupta" userId="5ce4f23861899b28" providerId="LiveId" clId="{EA3636DB-0E81-4875-9381-871ACA92D9DB}" dt="2020-08-06T03:34:54.627" v="388" actId="20577"/>
          <ac:spMkLst>
            <pc:docMk/>
            <pc:sldMk cId="3528880738" sldId="272"/>
            <ac:spMk id="2" creationId="{2C83A202-1802-4550-BA14-CDABA008A9B6}"/>
          </ac:spMkLst>
        </pc:spChg>
        <pc:spChg chg="mod">
          <ac:chgData name="shilpi gupta" userId="5ce4f23861899b28" providerId="LiveId" clId="{EA3636DB-0E81-4875-9381-871ACA92D9DB}" dt="2020-08-07T03:44:17.194" v="949" actId="20577"/>
          <ac:spMkLst>
            <pc:docMk/>
            <pc:sldMk cId="3528880738" sldId="272"/>
            <ac:spMk id="3" creationId="{6A93FDED-C98F-44E0-A020-E19BBCC35380}"/>
          </ac:spMkLst>
        </pc:spChg>
      </pc:sldChg>
      <pc:sldChg chg="modSp new mod">
        <pc:chgData name="shilpi gupta" userId="5ce4f23861899b28" providerId="LiveId" clId="{EA3636DB-0E81-4875-9381-871ACA92D9DB}" dt="2020-08-07T10:19:52.553" v="1010" actId="20577"/>
        <pc:sldMkLst>
          <pc:docMk/>
          <pc:sldMk cId="173453235" sldId="273"/>
        </pc:sldMkLst>
        <pc:spChg chg="mod">
          <ac:chgData name="shilpi gupta" userId="5ce4f23861899b28" providerId="LiveId" clId="{EA3636DB-0E81-4875-9381-871ACA92D9DB}" dt="2020-08-06T03:51:02.475" v="686" actId="20577"/>
          <ac:spMkLst>
            <pc:docMk/>
            <pc:sldMk cId="173453235" sldId="273"/>
            <ac:spMk id="2" creationId="{5882D8EF-A5D3-450C-8441-FC6A32D2E215}"/>
          </ac:spMkLst>
        </pc:spChg>
        <pc:spChg chg="mod">
          <ac:chgData name="shilpi gupta" userId="5ce4f23861899b28" providerId="LiveId" clId="{EA3636DB-0E81-4875-9381-871ACA92D9DB}" dt="2020-08-07T10:19:52.553" v="1010" actId="20577"/>
          <ac:spMkLst>
            <pc:docMk/>
            <pc:sldMk cId="173453235" sldId="273"/>
            <ac:spMk id="3" creationId="{284477EF-EA5E-4800-A93E-291AE15B96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F38D-F091-40B0-AFCF-2D32983620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8D8C-C3D7-4730-BE36-CEE045A71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74ED-AAE6-4EB8-8AD9-748C896E5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9952-B89D-4332-B655-B8670C4A6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732A-07CF-464E-BB73-4E16CB846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F45A-7A50-4760-96F6-EDA246330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280C-8E46-4F80-A99C-C031820C3D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7078-08A3-47FD-A1E3-2A507218B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50F3-6455-4972-B192-C56D90E3A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D714-65CF-4BE8-814B-6B8BE9558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EF3A-142C-4063-917D-A59923708F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5D1-3E34-47ED-96ED-410B02ECA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5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47800"/>
          </a:xfrm>
        </p:spPr>
        <p:txBody>
          <a:bodyPr/>
          <a:lstStyle/>
          <a:p>
            <a:r>
              <a:rPr lang="en-US" dirty="0"/>
              <a:t>Adjectives in Spanish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971800"/>
            <a:ext cx="6400800" cy="914400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adjetivos</a:t>
            </a:r>
            <a:r>
              <a:rPr lang="en-US" dirty="0"/>
              <a:t>  en </a:t>
            </a:r>
            <a:r>
              <a:rPr lang="en-US" dirty="0" err="1"/>
              <a:t>español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65F2E-C5B2-40F5-A5CF-AD11BA31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D128F-7226-4574-880A-64DC51E7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 </a:t>
            </a:r>
            <a:r>
              <a:rPr lang="en-US" dirty="0" err="1"/>
              <a:t>chico</a:t>
            </a:r>
            <a:r>
              <a:rPr lang="en-US" dirty="0"/>
              <a:t> </a:t>
            </a:r>
            <a:r>
              <a:rPr lang="en-US" dirty="0" err="1"/>
              <a:t>italiano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chica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-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chicas</a:t>
            </a:r>
            <a:r>
              <a:rPr lang="en-US" dirty="0"/>
              <a:t> </a:t>
            </a:r>
            <a:r>
              <a:rPr lang="en-US" dirty="0" err="1"/>
              <a:t>italianas</a:t>
            </a:r>
            <a:r>
              <a:rPr lang="en-US" dirty="0"/>
              <a:t> </a:t>
            </a:r>
          </a:p>
          <a:p>
            <a:r>
              <a:rPr lang="en-US" dirty="0"/>
              <a:t>Un </a:t>
            </a:r>
            <a:r>
              <a:rPr lang="en-US" dirty="0" err="1"/>
              <a:t>restaurante</a:t>
            </a:r>
            <a:r>
              <a:rPr lang="en-US" dirty="0"/>
              <a:t> </a:t>
            </a:r>
            <a:r>
              <a:rPr lang="en-US" dirty="0" err="1"/>
              <a:t>indio</a:t>
            </a:r>
            <a:r>
              <a:rPr lang="en-US" dirty="0"/>
              <a:t>- </a:t>
            </a:r>
            <a:r>
              <a:rPr lang="en-US" dirty="0" smtClean="0"/>
              <a:t>Una </a:t>
            </a:r>
            <a:r>
              <a:rPr lang="en-US" dirty="0" err="1" smtClean="0"/>
              <a:t>chica</a:t>
            </a:r>
            <a:r>
              <a:rPr lang="en-US" dirty="0" smtClean="0"/>
              <a:t> </a:t>
            </a:r>
            <a:r>
              <a:rPr lang="en-US" dirty="0" err="1" smtClean="0"/>
              <a:t>india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chica</a:t>
            </a:r>
            <a:r>
              <a:rPr lang="en-US" dirty="0"/>
              <a:t> Mexicana</a:t>
            </a:r>
          </a:p>
          <a:p>
            <a:r>
              <a:rPr lang="en-US" dirty="0"/>
              <a:t>Un </a:t>
            </a:r>
            <a:r>
              <a:rPr lang="en-US" dirty="0" err="1"/>
              <a:t>estudiante</a:t>
            </a:r>
            <a:r>
              <a:rPr lang="en-US" dirty="0"/>
              <a:t> americano </a:t>
            </a:r>
          </a:p>
          <a:p>
            <a:r>
              <a:rPr lang="en-US" dirty="0"/>
              <a:t>Un virus </a:t>
            </a:r>
            <a:r>
              <a:rPr lang="en-US" dirty="0" smtClean="0"/>
              <a:t>chino-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botella</a:t>
            </a:r>
            <a:r>
              <a:rPr lang="en-US" dirty="0" smtClean="0"/>
              <a:t> china </a:t>
            </a:r>
            <a:endParaRPr lang="en-US" dirty="0"/>
          </a:p>
          <a:p>
            <a:r>
              <a:rPr lang="en-US" dirty="0"/>
              <a:t>Un amigo </a:t>
            </a:r>
            <a:r>
              <a:rPr lang="en-US" dirty="0" err="1" smtClean="0"/>
              <a:t>ruso</a:t>
            </a:r>
            <a:r>
              <a:rPr lang="en-US" dirty="0" smtClean="0"/>
              <a:t>- </a:t>
            </a:r>
            <a:r>
              <a:rPr lang="en-IN" dirty="0" err="1" smtClean="0"/>
              <a:t>una</a:t>
            </a:r>
            <a:r>
              <a:rPr lang="en-IN" dirty="0" smtClean="0"/>
              <a:t> </a:t>
            </a:r>
            <a:r>
              <a:rPr lang="en-IN" dirty="0" err="1" smtClean="0"/>
              <a:t>amiga</a:t>
            </a:r>
            <a:r>
              <a:rPr lang="en-IN" dirty="0" smtClean="0"/>
              <a:t> </a:t>
            </a:r>
            <a:r>
              <a:rPr lang="en-IN" dirty="0" err="1" smtClean="0"/>
              <a:t>rusa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chico</a:t>
            </a:r>
            <a:r>
              <a:rPr lang="en-US" dirty="0" smtClean="0"/>
              <a:t> </a:t>
            </a:r>
            <a:r>
              <a:rPr lang="en-US" dirty="0" err="1" smtClean="0"/>
              <a:t>francés</a:t>
            </a:r>
            <a:r>
              <a:rPr lang="en-US" dirty="0" smtClean="0"/>
              <a:t>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chica</a:t>
            </a:r>
            <a:r>
              <a:rPr lang="en-US" dirty="0" smtClean="0"/>
              <a:t> </a:t>
            </a:r>
            <a:r>
              <a:rPr lang="en-US" dirty="0" err="1" smtClean="0"/>
              <a:t>francesa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chico</a:t>
            </a:r>
            <a:r>
              <a:rPr lang="en-US" dirty="0" smtClean="0"/>
              <a:t> </a:t>
            </a:r>
            <a:r>
              <a:rPr lang="en-US" dirty="0" err="1" smtClean="0"/>
              <a:t>inglés</a:t>
            </a:r>
            <a:r>
              <a:rPr lang="en-US" dirty="0" smtClean="0"/>
              <a:t>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chica</a:t>
            </a:r>
            <a:r>
              <a:rPr lang="en-US" dirty="0" smtClean="0"/>
              <a:t> </a:t>
            </a:r>
            <a:r>
              <a:rPr lang="en-US" dirty="0" err="1" smtClean="0"/>
              <a:t>inglesa</a:t>
            </a:r>
            <a:r>
              <a:rPr lang="en-US" dirty="0" smtClean="0"/>
              <a:t> ‘-</a:t>
            </a:r>
            <a:r>
              <a:rPr lang="en-US" dirty="0" err="1"/>
              <a:t>I</a:t>
            </a:r>
            <a:r>
              <a:rPr lang="en-US" dirty="0" err="1" smtClean="0"/>
              <a:t>nglaterra</a:t>
            </a:r>
            <a:r>
              <a:rPr lang="en-US" dirty="0" smtClean="0"/>
              <a:t>  </a:t>
            </a:r>
          </a:p>
          <a:p>
            <a:r>
              <a:rPr lang="es-ES" dirty="0" smtClean="0"/>
              <a:t>Africano- africana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381000"/>
            <a:ext cx="91027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If more than one adjective modifies and follows a noun , you may connect them with the conjunction </a:t>
            </a:r>
            <a:r>
              <a:rPr lang="en-US" sz="3200" dirty="0">
                <a:solidFill>
                  <a:srgbClr val="CCECFF"/>
                </a:solidFill>
              </a:rPr>
              <a:t>-y:</a:t>
            </a:r>
          </a:p>
          <a:p>
            <a:endParaRPr lang="en-US" sz="3200" dirty="0">
              <a:solidFill>
                <a:srgbClr val="CCECFF"/>
              </a:solidFill>
            </a:endParaRPr>
          </a:p>
          <a:p>
            <a:endParaRPr lang="en-US" sz="3200" dirty="0">
              <a:solidFill>
                <a:srgbClr val="CCEC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276" y="2133600"/>
            <a:ext cx="91027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FFCC"/>
                </a:solidFill>
              </a:rPr>
              <a:t>Una </a:t>
            </a:r>
            <a:r>
              <a:rPr lang="en-US" sz="4000" dirty="0"/>
              <a:t>muchacha/</a:t>
            </a:r>
            <a:r>
              <a:rPr lang="en-US" sz="4000" dirty="0" err="1"/>
              <a:t>chica</a:t>
            </a:r>
            <a:r>
              <a:rPr lang="en-US" sz="4000" dirty="0"/>
              <a:t>  </a:t>
            </a:r>
            <a:r>
              <a:rPr lang="en-US" sz="4000" dirty="0" err="1">
                <a:solidFill>
                  <a:srgbClr val="00FFCC"/>
                </a:solidFill>
              </a:rPr>
              <a:t>simpática</a:t>
            </a:r>
            <a:r>
              <a:rPr lang="en-US" sz="4000" dirty="0">
                <a:solidFill>
                  <a:srgbClr val="00FFCC"/>
                </a:solidFill>
              </a:rPr>
              <a:t> </a:t>
            </a:r>
            <a:r>
              <a:rPr lang="en-US" sz="4000" dirty="0"/>
              <a:t>y </a:t>
            </a:r>
            <a:r>
              <a:rPr lang="en-US" sz="4000" dirty="0" err="1">
                <a:solidFill>
                  <a:srgbClr val="00FFCC"/>
                </a:solidFill>
              </a:rPr>
              <a:t>interesante</a:t>
            </a:r>
            <a:endParaRPr lang="en-US" sz="4000" dirty="0">
              <a:solidFill>
                <a:srgbClr val="00FFCC"/>
              </a:solidFill>
            </a:endParaRPr>
          </a:p>
          <a:p>
            <a:r>
              <a:rPr lang="en-US" sz="4000" dirty="0" err="1">
                <a:solidFill>
                  <a:srgbClr val="00FFCC"/>
                </a:solidFill>
              </a:rPr>
              <a:t>Yo</a:t>
            </a:r>
            <a:r>
              <a:rPr lang="en-US" sz="4000" dirty="0">
                <a:solidFill>
                  <a:srgbClr val="00FFCC"/>
                </a:solidFill>
              </a:rPr>
              <a:t> soy una </a:t>
            </a:r>
            <a:r>
              <a:rPr lang="en-US" sz="4000" dirty="0" err="1">
                <a:solidFill>
                  <a:srgbClr val="00FFCC"/>
                </a:solidFill>
              </a:rPr>
              <a:t>chica</a:t>
            </a:r>
            <a:r>
              <a:rPr lang="en-US" sz="4000" dirty="0">
                <a:solidFill>
                  <a:srgbClr val="00FFCC"/>
                </a:solidFill>
              </a:rPr>
              <a:t> </a:t>
            </a:r>
            <a:r>
              <a:rPr lang="en-US" sz="4000" dirty="0" err="1">
                <a:solidFill>
                  <a:srgbClr val="00FFCC"/>
                </a:solidFill>
              </a:rPr>
              <a:t>inteligente</a:t>
            </a:r>
            <a:r>
              <a:rPr lang="en-US" sz="4000" dirty="0">
                <a:solidFill>
                  <a:srgbClr val="00FFCC"/>
                </a:solidFill>
              </a:rPr>
              <a:t>, </a:t>
            </a:r>
            <a:r>
              <a:rPr lang="en-US" sz="4000" dirty="0" err="1">
                <a:solidFill>
                  <a:srgbClr val="00FFCC"/>
                </a:solidFill>
              </a:rPr>
              <a:t>interesante</a:t>
            </a:r>
            <a:r>
              <a:rPr lang="en-US" sz="4000" dirty="0">
                <a:solidFill>
                  <a:srgbClr val="00FFCC"/>
                </a:solidFill>
              </a:rPr>
              <a:t>, </a:t>
            </a:r>
            <a:r>
              <a:rPr lang="en-US" sz="4000" dirty="0" err="1">
                <a:solidFill>
                  <a:srgbClr val="00FFCC"/>
                </a:solidFill>
              </a:rPr>
              <a:t>guapa</a:t>
            </a:r>
            <a:r>
              <a:rPr lang="en-US" sz="4000" dirty="0">
                <a:solidFill>
                  <a:srgbClr val="00FFCC"/>
                </a:solidFill>
              </a:rPr>
              <a:t> y </a:t>
            </a:r>
            <a:r>
              <a:rPr lang="en-US" sz="4000" dirty="0" err="1">
                <a:solidFill>
                  <a:srgbClr val="00FFCC"/>
                </a:solidFill>
              </a:rPr>
              <a:t>alta.</a:t>
            </a:r>
            <a:endParaRPr lang="en-US" sz="4000" dirty="0">
              <a:solidFill>
                <a:srgbClr val="00FFCC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46525" y="377507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or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47244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66"/>
                </a:solidFill>
              </a:rPr>
              <a:t>Un </a:t>
            </a:r>
            <a:r>
              <a:rPr lang="en-US" sz="4000" dirty="0"/>
              <a:t>muchacho/</a:t>
            </a:r>
            <a:r>
              <a:rPr lang="en-US" sz="4000" dirty="0" err="1"/>
              <a:t>chico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FF66"/>
                </a:solidFill>
              </a:rPr>
              <a:t>bajo </a:t>
            </a:r>
            <a:r>
              <a:rPr lang="en-US" sz="4000" dirty="0"/>
              <a:t>y </a:t>
            </a:r>
            <a:r>
              <a:rPr lang="en-US" sz="4000" dirty="0" err="1">
                <a:solidFill>
                  <a:srgbClr val="FFFF66"/>
                </a:solidFill>
              </a:rPr>
              <a:t>ágil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3A202-1802-4550-BA14-CDABA008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3FDED-C98F-44E0-A020-E19BBCC3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Grande-  </a:t>
            </a:r>
            <a:r>
              <a:rPr lang="en-US" dirty="0" err="1"/>
              <a:t>pequeño</a:t>
            </a:r>
            <a:r>
              <a:rPr lang="en-US" dirty="0"/>
              <a:t>/a</a:t>
            </a:r>
          </a:p>
          <a:p>
            <a:r>
              <a:rPr lang="en-US" dirty="0"/>
              <a:t>Bonito/a- </a:t>
            </a:r>
            <a:r>
              <a:rPr lang="en-US" dirty="0" err="1"/>
              <a:t>feo</a:t>
            </a:r>
            <a:r>
              <a:rPr lang="en-US" dirty="0"/>
              <a:t>/a</a:t>
            </a:r>
          </a:p>
          <a:p>
            <a:r>
              <a:rPr lang="en-US" dirty="0" err="1"/>
              <a:t>listo</a:t>
            </a:r>
            <a:r>
              <a:rPr lang="en-US" dirty="0"/>
              <a:t>/a – </a:t>
            </a:r>
            <a:r>
              <a:rPr lang="en-US" dirty="0" err="1"/>
              <a:t>estúpido</a:t>
            </a:r>
            <a:r>
              <a:rPr lang="en-US" dirty="0"/>
              <a:t>/a</a:t>
            </a:r>
          </a:p>
          <a:p>
            <a:r>
              <a:rPr lang="en-US" dirty="0"/>
              <a:t>Mono (cute)- </a:t>
            </a:r>
            <a:r>
              <a:rPr lang="en-US" dirty="0" err="1"/>
              <a:t>feo</a:t>
            </a:r>
            <a:r>
              <a:rPr lang="en-US" dirty="0"/>
              <a:t>/a</a:t>
            </a:r>
          </a:p>
          <a:p>
            <a:r>
              <a:rPr lang="en-US" dirty="0" err="1"/>
              <a:t>Rápido</a:t>
            </a:r>
            <a:r>
              <a:rPr lang="en-US" dirty="0"/>
              <a:t>/a- lento/a</a:t>
            </a:r>
          </a:p>
          <a:p>
            <a:r>
              <a:rPr lang="en-US" dirty="0"/>
              <a:t>Largo/a- </a:t>
            </a:r>
            <a:r>
              <a:rPr lang="en-US" dirty="0" err="1"/>
              <a:t>Corto</a:t>
            </a:r>
            <a:r>
              <a:rPr lang="en-US" dirty="0"/>
              <a:t>/</a:t>
            </a:r>
            <a:r>
              <a:rPr lang="en-US" dirty="0" err="1"/>
              <a:t>corta</a:t>
            </a:r>
            <a:r>
              <a:rPr lang="en-US" dirty="0"/>
              <a:t> (short for things)</a:t>
            </a:r>
          </a:p>
          <a:p>
            <a:endParaRPr lang="en-US" dirty="0"/>
          </a:p>
          <a:p>
            <a:r>
              <a:rPr lang="en-US" dirty="0"/>
              <a:t>Synonyms------</a:t>
            </a:r>
          </a:p>
          <a:p>
            <a:r>
              <a:rPr lang="en-US" dirty="0"/>
              <a:t> </a:t>
            </a:r>
            <a:r>
              <a:rPr lang="en-US" dirty="0" err="1"/>
              <a:t>razonable</a:t>
            </a:r>
            <a:r>
              <a:rPr lang="en-US" dirty="0"/>
              <a:t>- genuine </a:t>
            </a:r>
          </a:p>
          <a:p>
            <a:r>
              <a:rPr lang="en-US" dirty="0" err="1"/>
              <a:t>Estupendo</a:t>
            </a:r>
            <a:r>
              <a:rPr lang="en-US" dirty="0"/>
              <a:t>/a- wonderful</a:t>
            </a:r>
          </a:p>
          <a:p>
            <a:r>
              <a:rPr lang="en-US" dirty="0" err="1"/>
              <a:t>Generoso</a:t>
            </a:r>
            <a:r>
              <a:rPr lang="en-US" dirty="0"/>
              <a:t>/a- </a:t>
            </a:r>
            <a:r>
              <a:rPr lang="en-US" dirty="0" smtClean="0"/>
              <a:t>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2D8EF-A5D3-450C-8441-FC6A32D2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477EF-EA5E-4800-A93E-291AE15B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Blanco/a – negro/a  - blancos negros  </a:t>
            </a:r>
          </a:p>
          <a:p>
            <a:r>
              <a:rPr lang="es-ES" dirty="0"/>
              <a:t>Azul-  </a:t>
            </a:r>
          </a:p>
          <a:p>
            <a:r>
              <a:rPr lang="es-ES" dirty="0"/>
              <a:t>rojo/a- </a:t>
            </a:r>
          </a:p>
          <a:p>
            <a:r>
              <a:rPr lang="es-ES" dirty="0"/>
              <a:t>Amarillo/a- </a:t>
            </a:r>
          </a:p>
          <a:p>
            <a:r>
              <a:rPr lang="es-ES" dirty="0"/>
              <a:t>Verde- </a:t>
            </a:r>
          </a:p>
          <a:p>
            <a:r>
              <a:rPr lang="es-ES" dirty="0"/>
              <a:t>Naranja- Orange  </a:t>
            </a:r>
          </a:p>
          <a:p>
            <a:pPr marL="0" indent="0">
              <a:buNone/>
            </a:pPr>
            <a:r>
              <a:rPr lang="es-ES" dirty="0"/>
              <a:t>Purpureo/a- </a:t>
            </a:r>
            <a:r>
              <a:rPr lang="es-ES" dirty="0" err="1"/>
              <a:t>purple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Violeta-</a:t>
            </a:r>
          </a:p>
          <a:p>
            <a:pPr marL="0" indent="0">
              <a:buNone/>
            </a:pPr>
            <a:r>
              <a:rPr lang="es-ES" dirty="0" err="1"/>
              <a:t>Indigo</a:t>
            </a:r>
            <a:r>
              <a:rPr lang="es-ES" dirty="0"/>
              <a:t>/a</a:t>
            </a:r>
          </a:p>
          <a:p>
            <a:pPr marL="0" indent="0">
              <a:buNone/>
            </a:pPr>
            <a:r>
              <a:rPr lang="es-ES" dirty="0"/>
              <a:t>Gris-</a:t>
            </a:r>
          </a:p>
          <a:p>
            <a:pPr marL="0" indent="0">
              <a:buNone/>
            </a:pPr>
            <a:r>
              <a:rPr lang="es-ES" dirty="0"/>
              <a:t>Marrón- Brown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>
                <a:solidFill>
                  <a:srgbClr val="FFFF00"/>
                </a:solidFill>
              </a:rPr>
              <a:t>fino/a- </a:t>
            </a:r>
            <a:r>
              <a:rPr lang="es-ES" dirty="0" smtClean="0">
                <a:solidFill>
                  <a:srgbClr val="FFFF00"/>
                </a:solidFill>
              </a:rPr>
              <a:t>oscuro/a - light / </a:t>
            </a:r>
            <a:r>
              <a:rPr lang="es-ES" dirty="0" err="1" smtClean="0">
                <a:solidFill>
                  <a:srgbClr val="FFFF00"/>
                </a:solidFill>
              </a:rPr>
              <a:t>dark</a:t>
            </a:r>
            <a:r>
              <a:rPr lang="es-ES" dirty="0" smtClean="0">
                <a:solidFill>
                  <a:srgbClr val="FFFF00"/>
                </a:solidFill>
              </a:rPr>
              <a:t>. </a:t>
            </a:r>
            <a:endParaRPr lang="es-E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Remember that in Spanish , whether it follows</a:t>
            </a:r>
          </a:p>
          <a:p>
            <a:r>
              <a:rPr lang="en-US" sz="3200"/>
              <a:t>or precedes the noun, the adjective must match the noun in gender and number: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50925" y="3030538"/>
            <a:ext cx="20002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(Adj)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803525" y="36258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66FF66"/>
                </a:solidFill>
              </a:rPr>
              <a:t>x</a:t>
            </a:r>
            <a:r>
              <a:rPr lang="en-US" sz="3600" b="1">
                <a:solidFill>
                  <a:srgbClr val="CCECFF"/>
                </a:solidFill>
              </a:rPr>
              <a:t>y</a:t>
            </a:r>
            <a:endParaRPr lang="en-US" sz="36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717925" y="3343275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038600" y="2362200"/>
            <a:ext cx="14859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7200"/>
              <a:t>N</a:t>
            </a:r>
            <a:endParaRPr lang="en-US" sz="7200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46725" y="41592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66FF66"/>
                </a:solidFill>
              </a:rPr>
              <a:t>x</a:t>
            </a:r>
            <a:r>
              <a:rPr lang="en-US" sz="3600" b="1">
                <a:solidFill>
                  <a:srgbClr val="CCECFF"/>
                </a:solidFill>
              </a:rPr>
              <a:t>y</a:t>
            </a:r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096000" y="3378200"/>
            <a:ext cx="38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=</a:t>
            </a:r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629400" y="2971800"/>
            <a:ext cx="2133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/>
              <a:t>(</a:t>
            </a:r>
            <a:r>
              <a:rPr lang="en-US" sz="6600"/>
              <a:t>Adj</a:t>
            </a:r>
            <a:r>
              <a:rPr lang="en-US" sz="3600"/>
              <a:t>)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137525" y="37782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66FF66"/>
                </a:solidFill>
              </a:rPr>
              <a:t>x</a:t>
            </a:r>
            <a:r>
              <a:rPr lang="en-US" sz="3600" b="1">
                <a:solidFill>
                  <a:srgbClr val="CCECFF"/>
                </a:solidFill>
              </a:rPr>
              <a:t>y</a:t>
            </a:r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69925" y="52990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Adj=adjective</a:t>
            </a:r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032125" y="5299075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N= noun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784725" y="52228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FF66"/>
                </a:solidFill>
              </a:rPr>
              <a:t>X=</a:t>
            </a:r>
            <a:r>
              <a:rPr lang="en-US" b="1">
                <a:solidFill>
                  <a:srgbClr val="FFFF66"/>
                </a:solidFill>
              </a:rPr>
              <a:t>masculine </a:t>
            </a:r>
            <a:r>
              <a:rPr lang="en-US" b="1">
                <a:solidFill>
                  <a:srgbClr val="66FF66"/>
                </a:solidFill>
              </a:rPr>
              <a:t>or </a:t>
            </a:r>
            <a:r>
              <a:rPr lang="en-US" b="1">
                <a:solidFill>
                  <a:srgbClr val="00FFCC"/>
                </a:solidFill>
              </a:rPr>
              <a:t>feminine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784725" y="583247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ECFF"/>
                </a:solidFill>
              </a:rPr>
              <a:t>Y</a:t>
            </a:r>
            <a:r>
              <a:rPr lang="en-US" b="1">
                <a:solidFill>
                  <a:schemeClr val="hlink"/>
                </a:solidFill>
              </a:rPr>
              <a:t>= </a:t>
            </a:r>
            <a:r>
              <a:rPr lang="en-US" b="1">
                <a:solidFill>
                  <a:srgbClr val="6666FF"/>
                </a:solidFill>
              </a:rPr>
              <a:t>singular</a:t>
            </a:r>
            <a:r>
              <a:rPr lang="en-US" b="1">
                <a:solidFill>
                  <a:schemeClr val="hlink"/>
                </a:solidFill>
              </a:rPr>
              <a:t> or </a:t>
            </a:r>
            <a:r>
              <a:rPr lang="en-US" b="1">
                <a:solidFill>
                  <a:schemeClr val="accent1"/>
                </a:solidFill>
              </a:rPr>
              <a:t>plural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4" grpId="0" autoUpdateAnimBg="0"/>
      <p:bldP spid="12295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98525" y="434975"/>
            <a:ext cx="77089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/>
              <a:t>Adjectives are like mirrors:</a:t>
            </a:r>
          </a:p>
          <a:p>
            <a:r>
              <a:rPr lang="en-US" sz="5400"/>
              <a:t>they reflect the gender and</a:t>
            </a:r>
          </a:p>
          <a:p>
            <a:r>
              <a:rPr lang="en-US" sz="5400"/>
              <a:t>number of the noun they </a:t>
            </a:r>
          </a:p>
          <a:p>
            <a:r>
              <a:rPr lang="en-US" sz="5400"/>
              <a:t>modify.   </a:t>
            </a:r>
          </a:p>
          <a:p>
            <a:r>
              <a:rPr lang="en-US" sz="5400" b="1" i="1"/>
              <a:t>	Adjective  </a:t>
            </a:r>
            <a:r>
              <a:rPr lang="en-US" sz="5400" b="1"/>
              <a:t>= </a:t>
            </a:r>
            <a:r>
              <a:rPr lang="en-US" sz="5400" b="1" i="1"/>
              <a:t>Noun</a:t>
            </a:r>
          </a:p>
          <a:p>
            <a:r>
              <a:rPr lang="en-US" sz="5400" b="1" i="1"/>
              <a:t>		 </a:t>
            </a:r>
            <a:r>
              <a:rPr lang="en-US" sz="5400" b="1"/>
              <a:t>in form</a:t>
            </a:r>
            <a:endParaRPr lang="en-US" sz="5400"/>
          </a:p>
          <a:p>
            <a:endParaRPr lang="en-US" sz="5400"/>
          </a:p>
          <a:p>
            <a:endParaRPr 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79525" y="606425"/>
            <a:ext cx="755110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/>
              <a:t>1.  - O ending adjective and noun </a:t>
            </a:r>
          </a:p>
          <a:p>
            <a:r>
              <a:rPr lang="en-US" sz="4000" b="1" dirty="0"/>
              <a:t>Nouns  have gender and number</a:t>
            </a:r>
          </a:p>
          <a:p>
            <a:r>
              <a:rPr lang="en-US" sz="4000" b="1" dirty="0"/>
              <a:t>in Spanish and so the adjective </a:t>
            </a:r>
          </a:p>
          <a:p>
            <a:r>
              <a:rPr lang="en-US" sz="4000" b="1" dirty="0"/>
              <a:t>must reflect the same gender and </a:t>
            </a:r>
          </a:p>
          <a:p>
            <a:r>
              <a:rPr lang="en-US" sz="4000" b="1" dirty="0"/>
              <a:t>number as its noun.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31925" y="3643313"/>
            <a:ext cx="34353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FF66"/>
                </a:solidFill>
              </a:rPr>
              <a:t>El</a:t>
            </a:r>
            <a:r>
              <a:rPr lang="en-US" sz="7200" dirty="0"/>
              <a:t>  </a:t>
            </a:r>
            <a:r>
              <a:rPr lang="en-US" sz="7200" dirty="0" err="1"/>
              <a:t>chic</a:t>
            </a:r>
            <a:r>
              <a:rPr lang="en-US" sz="7200" dirty="0" err="1">
                <a:solidFill>
                  <a:srgbClr val="FFFF66"/>
                </a:solidFill>
              </a:rPr>
              <a:t>o</a:t>
            </a:r>
            <a:endParaRPr lang="en-US" sz="72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05400" y="3733800"/>
            <a:ext cx="34432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simpátic</a:t>
            </a:r>
            <a:r>
              <a:rPr lang="en-US" sz="6600">
                <a:solidFill>
                  <a:srgbClr val="FFFF66"/>
                </a:solidFill>
              </a:rPr>
              <a:t>o</a:t>
            </a:r>
            <a:endParaRPr lang="en-US" sz="60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70325" y="4648200"/>
            <a:ext cx="608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/>
              <a:t>or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508125" y="5087938"/>
            <a:ext cx="31353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FFCC"/>
                </a:solidFill>
              </a:rPr>
              <a:t>La</a:t>
            </a:r>
            <a:r>
              <a:rPr lang="en-US" sz="6000" dirty="0"/>
              <a:t>  </a:t>
            </a:r>
            <a:r>
              <a:rPr lang="en-US" sz="6600" dirty="0" err="1"/>
              <a:t>chic</a:t>
            </a:r>
            <a:r>
              <a:rPr lang="en-US" sz="6600" dirty="0" err="1">
                <a:solidFill>
                  <a:srgbClr val="00FFCC"/>
                </a:solidFill>
              </a:rPr>
              <a:t>a</a:t>
            </a:r>
            <a:endParaRPr lang="en-US" sz="6000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24400" y="5105400"/>
            <a:ext cx="3581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 dirty="0" err="1"/>
              <a:t>Simpátic</a:t>
            </a:r>
            <a:r>
              <a:rPr lang="en-US" sz="6600" dirty="0" err="1">
                <a:solidFill>
                  <a:srgbClr val="00FFCC"/>
                </a:solidFill>
              </a:rPr>
              <a:t>a</a:t>
            </a:r>
            <a:endParaRPr lang="en-US" sz="6600" dirty="0">
              <a:solidFill>
                <a:srgbClr val="00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1" grpId="0" autoUpdateAnimBg="0"/>
      <p:bldP spid="4102" grpId="0" autoUpdateAnimBg="0"/>
      <p:bldP spid="41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65525" y="363538"/>
            <a:ext cx="8826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/>
              <a:t>or</a:t>
            </a:r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4121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FF66"/>
                </a:solidFill>
              </a:rPr>
              <a:t>Los</a:t>
            </a:r>
            <a:r>
              <a:rPr lang="en-US" sz="7200"/>
              <a:t> chic</a:t>
            </a:r>
            <a:r>
              <a:rPr lang="en-US" sz="7200">
                <a:solidFill>
                  <a:srgbClr val="FFFF66"/>
                </a:solidFill>
              </a:rPr>
              <a:t>os</a:t>
            </a:r>
            <a:endParaRPr lang="en-US" sz="72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105400" y="1600200"/>
            <a:ext cx="37687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simpátic</a:t>
            </a:r>
            <a:r>
              <a:rPr lang="en-US" sz="6600">
                <a:solidFill>
                  <a:srgbClr val="FFFF66"/>
                </a:solidFill>
              </a:rPr>
              <a:t>os</a:t>
            </a:r>
            <a:endParaRPr lang="en-US" sz="66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717925" y="3071813"/>
            <a:ext cx="649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or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90600" y="3733800"/>
            <a:ext cx="36957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>
                <a:solidFill>
                  <a:srgbClr val="00FFCC"/>
                </a:solidFill>
              </a:rPr>
              <a:t>Las</a:t>
            </a:r>
            <a:r>
              <a:rPr lang="en-US" sz="6600"/>
              <a:t> chic</a:t>
            </a:r>
            <a:r>
              <a:rPr lang="en-US" sz="6600">
                <a:solidFill>
                  <a:srgbClr val="00FFCC"/>
                </a:solidFill>
              </a:rPr>
              <a:t>as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953000" y="3733800"/>
            <a:ext cx="3733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simpátic</a:t>
            </a:r>
            <a:r>
              <a:rPr lang="en-US" sz="6600">
                <a:solidFill>
                  <a:srgbClr val="00FFCC"/>
                </a:solidFill>
              </a:rPr>
              <a:t>as</a:t>
            </a:r>
            <a:endParaRPr lang="en-US" sz="660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80125" y="803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003925" y="1108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84325" y="498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889125" y="727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584325" y="727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193925" y="5603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74688" y="381000"/>
            <a:ext cx="8469312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Regular adjectives--those that end in </a:t>
            </a:r>
            <a:r>
              <a:rPr lang="en-US" sz="2800">
                <a:solidFill>
                  <a:srgbClr val="FFFF66"/>
                </a:solidFill>
              </a:rPr>
              <a:t>o</a:t>
            </a:r>
            <a:r>
              <a:rPr lang="en-US" sz="2800"/>
              <a:t>--change to the </a:t>
            </a:r>
          </a:p>
          <a:p>
            <a:r>
              <a:rPr lang="en-US" sz="2800"/>
              <a:t>feminine by dropping the -</a:t>
            </a:r>
            <a:r>
              <a:rPr lang="en-US" sz="2800">
                <a:solidFill>
                  <a:srgbClr val="FFFF66"/>
                </a:solidFill>
              </a:rPr>
              <a:t>o </a:t>
            </a:r>
            <a:r>
              <a:rPr lang="en-US" sz="2800"/>
              <a:t>and adding -</a:t>
            </a:r>
            <a:r>
              <a:rPr lang="en-US" sz="2800">
                <a:solidFill>
                  <a:srgbClr val="00FFCC"/>
                </a:solidFill>
              </a:rPr>
              <a:t>a</a:t>
            </a:r>
            <a:r>
              <a:rPr lang="en-US" sz="2800"/>
              <a:t>; they then</a:t>
            </a:r>
          </a:p>
          <a:p>
            <a:r>
              <a:rPr lang="en-US" sz="2800"/>
              <a:t>change to the plural by adding -</a:t>
            </a:r>
            <a:r>
              <a:rPr lang="en-US" sz="2800">
                <a:solidFill>
                  <a:schemeClr val="accent1"/>
                </a:solidFill>
              </a:rPr>
              <a:t>s </a:t>
            </a:r>
            <a:r>
              <a:rPr lang="en-US" sz="2800"/>
              <a:t>to either form: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81200" y="2971800"/>
            <a:ext cx="15557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7200" dirty="0"/>
              <a:t>alt</a:t>
            </a:r>
            <a:r>
              <a:rPr lang="en-US" sz="7200" dirty="0">
                <a:solidFill>
                  <a:srgbClr val="FFFF66"/>
                </a:solidFill>
              </a:rPr>
              <a:t>o</a:t>
            </a:r>
            <a:endParaRPr lang="en-US" sz="72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03325" y="2000250"/>
            <a:ext cx="1992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Masculine: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1981200"/>
            <a:ext cx="203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Feminine: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88925" y="3343275"/>
            <a:ext cx="1487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Singular: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0" y="2971800"/>
            <a:ext cx="1098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7200"/>
              <a:t>alt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324600" y="2971800"/>
            <a:ext cx="590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FFCC"/>
                </a:solidFill>
              </a:rPr>
              <a:t>a</a:t>
            </a:r>
            <a:endParaRPr lang="en-US" sz="720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8925" y="5124450"/>
            <a:ext cx="1343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3200"/>
              <a:t>Plural: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057400" y="4800600"/>
            <a:ext cx="14414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alt</a:t>
            </a:r>
            <a:r>
              <a:rPr lang="en-US" sz="6600">
                <a:solidFill>
                  <a:srgbClr val="FFFF66"/>
                </a:solidFill>
              </a:rPr>
              <a:t>o</a:t>
            </a:r>
            <a:endParaRPr lang="en-US" sz="6600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410200" y="4800600"/>
            <a:ext cx="152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600"/>
              <a:t>alt</a:t>
            </a:r>
            <a:r>
              <a:rPr lang="en-US" sz="6600">
                <a:solidFill>
                  <a:srgbClr val="00FFCC"/>
                </a:solidFill>
              </a:rPr>
              <a:t>a</a:t>
            </a:r>
            <a:endParaRPr lang="en-US" sz="6000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276600" y="4724400"/>
            <a:ext cx="5397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1"/>
                </a:solidFill>
              </a:rPr>
              <a:t>s</a:t>
            </a:r>
            <a:endParaRPr lang="en-US" sz="7200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6159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7200">
                <a:solidFill>
                  <a:schemeClr val="accent1"/>
                </a:solidFill>
              </a:rPr>
              <a:t>s</a:t>
            </a:r>
            <a:endParaRPr lang="en-US" sz="7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  <p:bldP spid="6150" grpId="0" autoUpdateAnimBg="0"/>
      <p:bldP spid="6151" grpId="0" autoUpdateAnimBg="0"/>
      <p:bldP spid="6152" grpId="0" autoUpdateAnimBg="0"/>
      <p:bldP spid="6153" grpId="0" autoUpdateAnimBg="0"/>
      <p:bldP spid="6154" grpId="0" autoUpdateAnimBg="0"/>
      <p:bldP spid="6155" grpId="0" autoUpdateAnimBg="0"/>
      <p:bldP spid="6157" grpId="0" autoUpdateAnimBg="0"/>
      <p:bldP spid="61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5575" y="457200"/>
            <a:ext cx="89884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dirty="0"/>
              <a:t>Adjectives that end with </a:t>
            </a:r>
            <a:r>
              <a:rPr lang="en-US" dirty="0">
                <a:solidFill>
                  <a:srgbClr val="66FF66"/>
                </a:solidFill>
              </a:rPr>
              <a:t>–or (consonant)</a:t>
            </a:r>
            <a:r>
              <a:rPr lang="en-US" dirty="0"/>
              <a:t> add </a:t>
            </a:r>
            <a:r>
              <a:rPr lang="en-US" dirty="0">
                <a:solidFill>
                  <a:srgbClr val="00FFCC"/>
                </a:solidFill>
              </a:rPr>
              <a:t>-a</a:t>
            </a:r>
            <a:r>
              <a:rPr lang="en-US" dirty="0"/>
              <a:t> to form the feminine.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3156" y="1492250"/>
            <a:ext cx="89184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El  </a:t>
            </a:r>
            <a:r>
              <a:rPr lang="en-US" sz="3200" dirty="0" err="1"/>
              <a:t>estudiante</a:t>
            </a:r>
            <a:r>
              <a:rPr lang="en-US" sz="3200" dirty="0"/>
              <a:t>  </a:t>
            </a:r>
            <a:r>
              <a:rPr lang="en-US" sz="3200" dirty="0" err="1">
                <a:solidFill>
                  <a:srgbClr val="66FF66"/>
                </a:solidFill>
              </a:rPr>
              <a:t>trabajador</a:t>
            </a:r>
            <a:r>
              <a:rPr lang="en-US" sz="3200" dirty="0">
                <a:solidFill>
                  <a:srgbClr val="66FF66"/>
                </a:solidFill>
              </a:rPr>
              <a:t>    </a:t>
            </a:r>
            <a:r>
              <a:rPr lang="en-US" sz="3200" dirty="0"/>
              <a:t>La </a:t>
            </a:r>
            <a:r>
              <a:rPr lang="en-US" sz="3200" dirty="0" err="1"/>
              <a:t>estudiante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66FF66"/>
                </a:solidFill>
              </a:rPr>
              <a:t>trabajador</a:t>
            </a:r>
            <a:r>
              <a:rPr lang="en-US" sz="3200" dirty="0" err="1">
                <a:solidFill>
                  <a:srgbClr val="00FFCC"/>
                </a:solidFill>
              </a:rPr>
              <a:t>a</a:t>
            </a:r>
            <a:endParaRPr lang="en-US" sz="3200" dirty="0">
              <a:solidFill>
                <a:srgbClr val="00FFCC"/>
              </a:solidFill>
            </a:endParaRPr>
          </a:p>
          <a:p>
            <a:r>
              <a:rPr lang="en-US" sz="2800" dirty="0">
                <a:solidFill>
                  <a:srgbClr val="00FFCC"/>
                </a:solidFill>
              </a:rPr>
              <a:t>Los </a:t>
            </a:r>
            <a:r>
              <a:rPr lang="en-US" sz="2800" dirty="0" err="1">
                <a:solidFill>
                  <a:srgbClr val="00FFCC"/>
                </a:solidFill>
              </a:rPr>
              <a:t>estudiantes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 err="1">
                <a:solidFill>
                  <a:srgbClr val="00FFCC"/>
                </a:solidFill>
              </a:rPr>
              <a:t>trabajadores</a:t>
            </a:r>
            <a:r>
              <a:rPr lang="en-US" sz="2800" dirty="0">
                <a:solidFill>
                  <a:srgbClr val="00FFCC"/>
                </a:solidFill>
              </a:rPr>
              <a:t>     </a:t>
            </a:r>
            <a:r>
              <a:rPr lang="en-US" sz="2800" dirty="0" err="1">
                <a:solidFill>
                  <a:srgbClr val="00FFCC"/>
                </a:solidFill>
              </a:rPr>
              <a:t>las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 err="1">
                <a:solidFill>
                  <a:srgbClr val="00FFCC"/>
                </a:solidFill>
              </a:rPr>
              <a:t>estudiantes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 err="1">
                <a:solidFill>
                  <a:srgbClr val="00FFCC"/>
                </a:solidFill>
              </a:rPr>
              <a:t>trabajadoras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endParaRPr lang="en-US" sz="2800" dirty="0">
              <a:solidFill>
                <a:srgbClr val="66FF66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65125" y="3524250"/>
            <a:ext cx="8778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Adjectives that end in </a:t>
            </a:r>
            <a:r>
              <a:rPr lang="en-US" sz="3200" dirty="0">
                <a:solidFill>
                  <a:srgbClr val="66FF66"/>
                </a:solidFill>
              </a:rPr>
              <a:t>-z</a:t>
            </a:r>
            <a:r>
              <a:rPr lang="en-US" sz="3200" dirty="0"/>
              <a:t> change the  </a:t>
            </a:r>
            <a:r>
              <a:rPr lang="en-US" sz="3200" dirty="0">
                <a:solidFill>
                  <a:srgbClr val="66FF66"/>
                </a:solidFill>
              </a:rPr>
              <a:t>-z to -c</a:t>
            </a:r>
            <a:r>
              <a:rPr lang="en-US" sz="3200" dirty="0"/>
              <a:t> and then add </a:t>
            </a:r>
            <a:r>
              <a:rPr lang="en-US" sz="3200" dirty="0">
                <a:solidFill>
                  <a:srgbClr val="66FF66"/>
                </a:solidFill>
              </a:rPr>
              <a:t>-</a:t>
            </a:r>
            <a:r>
              <a:rPr lang="en-US" sz="3200" dirty="0" err="1">
                <a:solidFill>
                  <a:srgbClr val="66FF66"/>
                </a:solidFill>
              </a:rPr>
              <a:t>es</a:t>
            </a:r>
            <a:r>
              <a:rPr lang="en-US" sz="3200" dirty="0"/>
              <a:t> to form the plural: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27125" y="4743450"/>
            <a:ext cx="3424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El  </a:t>
            </a:r>
            <a:r>
              <a:rPr lang="en-US" sz="3200" dirty="0" err="1"/>
              <a:t>estudiante</a:t>
            </a:r>
            <a:r>
              <a:rPr lang="en-US" sz="3200" dirty="0"/>
              <a:t>   </a:t>
            </a:r>
            <a:r>
              <a:rPr lang="en-US" sz="3200" dirty="0" err="1">
                <a:solidFill>
                  <a:srgbClr val="66FF66"/>
                </a:solidFill>
              </a:rPr>
              <a:t>feliz</a:t>
            </a:r>
            <a:endParaRPr lang="en-US" sz="3200" dirty="0">
              <a:solidFill>
                <a:srgbClr val="66FF66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57200" y="5353050"/>
            <a:ext cx="4537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Los </a:t>
            </a:r>
            <a:r>
              <a:rPr lang="en-US" sz="3200" dirty="0" err="1"/>
              <a:t>estudiantes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66FF66"/>
                </a:solidFill>
              </a:rPr>
              <a:t>feli</a:t>
            </a:r>
            <a:r>
              <a:rPr lang="en-US" sz="3200" dirty="0" err="1">
                <a:solidFill>
                  <a:schemeClr val="accent1"/>
                </a:solidFill>
              </a:rPr>
              <a:t>ces</a:t>
            </a:r>
            <a:endParaRPr lang="en-US" sz="3200" dirty="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029200" y="4724400"/>
            <a:ext cx="318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La </a:t>
            </a:r>
            <a:r>
              <a:rPr lang="en-US" sz="3200" dirty="0" err="1"/>
              <a:t>estudiante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66FF66"/>
                </a:solidFill>
              </a:rPr>
              <a:t>feliz</a:t>
            </a:r>
            <a:endParaRPr lang="en-US" sz="3200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72000" y="53340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/>
              <a:t>Las </a:t>
            </a:r>
            <a:r>
              <a:rPr lang="en-US" sz="3600" dirty="0" err="1"/>
              <a:t>estudiantes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66FF66"/>
                </a:solidFill>
              </a:rPr>
              <a:t>feli</a:t>
            </a:r>
            <a:r>
              <a:rPr lang="en-US" sz="3600" dirty="0" err="1">
                <a:solidFill>
                  <a:schemeClr val="accent1"/>
                </a:solidFill>
              </a:rPr>
              <a:t>ces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Some adjectives do not change with gender but they change with number. </a:t>
            </a:r>
          </a:p>
          <a:p>
            <a:endParaRPr lang="en-US" dirty="0"/>
          </a:p>
          <a:p>
            <a:r>
              <a:rPr lang="en-US" dirty="0"/>
              <a:t>Ex- F</a:t>
            </a:r>
            <a:r>
              <a:rPr lang="es-ES" dirty="0"/>
              <a:t>á</a:t>
            </a:r>
            <a:r>
              <a:rPr lang="en-US" dirty="0" err="1"/>
              <a:t>cil</a:t>
            </a:r>
            <a:r>
              <a:rPr lang="en-US" dirty="0"/>
              <a:t> (easy)</a:t>
            </a:r>
          </a:p>
          <a:p>
            <a:r>
              <a:rPr lang="es-ES" dirty="0" err="1"/>
              <a:t>Féliz</a:t>
            </a:r>
            <a:r>
              <a:rPr lang="es-ES" dirty="0"/>
              <a:t> (</a:t>
            </a:r>
            <a:r>
              <a:rPr lang="es-ES" dirty="0" err="1"/>
              <a:t>happy</a:t>
            </a:r>
            <a:r>
              <a:rPr lang="es-ES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Adjectives that end in -z change the  -z to -c and then add -</a:t>
            </a:r>
            <a:r>
              <a:rPr lang="en-US" dirty="0" err="1"/>
              <a:t>es</a:t>
            </a:r>
            <a:r>
              <a:rPr lang="en-US" dirty="0"/>
              <a:t> to form the plural: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4121497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  </a:t>
            </a:r>
            <a:r>
              <a:rPr lang="en-US" dirty="0" err="1"/>
              <a:t>estudiante</a:t>
            </a:r>
            <a:r>
              <a:rPr lang="en-US" dirty="0"/>
              <a:t>   </a:t>
            </a:r>
            <a:r>
              <a:rPr lang="en-US" dirty="0" err="1">
                <a:solidFill>
                  <a:srgbClr val="66FF66"/>
                </a:solidFill>
              </a:rPr>
              <a:t>feliz</a:t>
            </a:r>
            <a:endParaRPr lang="en-US" dirty="0">
              <a:solidFill>
                <a:srgbClr val="66FF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4121497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>
                <a:solidFill>
                  <a:srgbClr val="66FF66"/>
                </a:solidFill>
              </a:rPr>
              <a:t>feliz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5044826"/>
            <a:ext cx="3886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felices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9530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Las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felices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4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2. Consonant ending adjective </a:t>
            </a:r>
          </a:p>
          <a:p>
            <a:r>
              <a:rPr lang="en-US" sz="3200" dirty="0"/>
              <a:t>If the adjective ends in a consonant, the</a:t>
            </a:r>
          </a:p>
          <a:p>
            <a:r>
              <a:rPr lang="en-US" sz="3200" dirty="0"/>
              <a:t>plural form adds -</a:t>
            </a:r>
            <a:r>
              <a:rPr lang="en-US" sz="3200" dirty="0" err="1">
                <a:solidFill>
                  <a:schemeClr val="accent1"/>
                </a:solidFill>
              </a:rPr>
              <a:t>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endParaRPr lang="en-US" sz="3200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52600" y="2667000"/>
            <a:ext cx="245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Masculine: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638800" y="2667000"/>
            <a:ext cx="183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Feminine: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8925" y="3419475"/>
            <a:ext cx="1389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Singular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65125" y="4867275"/>
            <a:ext cx="1033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Plural</a:t>
            </a:r>
            <a:endParaRPr lang="en-US" sz="320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81200" y="3203575"/>
            <a:ext cx="1536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 err="1"/>
              <a:t>fácil</a:t>
            </a:r>
            <a:endParaRPr lang="en-US" sz="4400" dirty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638800" y="3124200"/>
            <a:ext cx="1536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/>
              <a:t>fácil</a:t>
            </a:r>
            <a:endParaRPr lang="en-US" sz="540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81200" y="4648200"/>
            <a:ext cx="1536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/>
              <a:t>fácil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715000" y="4648200"/>
            <a:ext cx="1536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/>
              <a:t>fácil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352800" y="4648200"/>
            <a:ext cx="819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1"/>
                </a:solidFill>
              </a:rPr>
              <a:t>es</a:t>
            </a:r>
            <a:endParaRPr lang="en-US" sz="6000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086600" y="4572000"/>
            <a:ext cx="8810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1"/>
                </a:solidFill>
              </a:rPr>
              <a:t>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3200" dirty="0"/>
              <a:t> </a:t>
            </a:r>
            <a:r>
              <a:rPr lang="es-ES" sz="3200" dirty="0" err="1"/>
              <a:t>Nationality</a:t>
            </a:r>
            <a:r>
              <a:rPr lang="es-ES" sz="3200" dirty="0"/>
              <a:t> as </a:t>
            </a:r>
            <a:r>
              <a:rPr lang="es-ES" sz="3200" dirty="0" err="1"/>
              <a:t>adjective</a:t>
            </a:r>
            <a:r>
              <a:rPr lang="es-ES" sz="3200" dirty="0"/>
              <a:t>, </a:t>
            </a:r>
            <a:r>
              <a:rPr lang="es-ES" sz="3200" dirty="0" err="1"/>
              <a:t>changes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gender</a:t>
            </a:r>
            <a:r>
              <a:rPr lang="es-ES" sz="3200" dirty="0"/>
              <a:t> and </a:t>
            </a:r>
            <a:r>
              <a:rPr lang="es-ES" sz="3200" dirty="0" err="1"/>
              <a:t>number</a:t>
            </a:r>
            <a:r>
              <a:rPr lang="es-ES" sz="3200" dirty="0"/>
              <a:t>. </a:t>
            </a:r>
            <a:endParaRPr lang="en-US" sz="32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91325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/>
              <a:t>El </a:t>
            </a:r>
            <a:r>
              <a:rPr lang="en-US" sz="4400" dirty="0" err="1"/>
              <a:t>chico</a:t>
            </a:r>
            <a:r>
              <a:rPr lang="en-US" sz="4400" dirty="0"/>
              <a:t> </a:t>
            </a:r>
            <a:r>
              <a:rPr lang="en-US" sz="4400" dirty="0" err="1">
                <a:solidFill>
                  <a:srgbClr val="66FF66"/>
                </a:solidFill>
              </a:rPr>
              <a:t>japonés</a:t>
            </a:r>
            <a:endParaRPr lang="en-US" sz="4400" dirty="0">
              <a:solidFill>
                <a:srgbClr val="66FF66"/>
              </a:solidFill>
            </a:endParaRPr>
          </a:p>
          <a:p>
            <a:endParaRPr lang="en-US" sz="4400" dirty="0">
              <a:solidFill>
                <a:srgbClr val="66FF66"/>
              </a:solidFill>
            </a:endParaRPr>
          </a:p>
          <a:p>
            <a:endParaRPr lang="en-US" sz="4400" dirty="0">
              <a:solidFill>
                <a:srgbClr val="66FF66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38862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/>
              <a:t>La chica </a:t>
            </a:r>
            <a:r>
              <a:rPr lang="en-US" sz="4400">
                <a:solidFill>
                  <a:srgbClr val="66FF66"/>
                </a:solidFill>
              </a:rPr>
              <a:t>japones</a:t>
            </a:r>
            <a:r>
              <a:rPr lang="en-US" sz="4400">
                <a:solidFill>
                  <a:srgbClr val="00FFCC"/>
                </a:solidFill>
              </a:rPr>
              <a:t>a</a:t>
            </a:r>
            <a:endParaRPr lang="en-US" sz="40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8006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4400" dirty="0"/>
              <a:t>El </a:t>
            </a:r>
            <a:r>
              <a:rPr lang="en-US" sz="4400" dirty="0" err="1"/>
              <a:t>libro</a:t>
            </a:r>
            <a:r>
              <a:rPr lang="en-US" sz="4400" dirty="0"/>
              <a:t>  </a:t>
            </a:r>
            <a:r>
              <a:rPr lang="en-US" sz="4400" dirty="0" err="1">
                <a:solidFill>
                  <a:srgbClr val="66FF66"/>
                </a:solidFill>
              </a:rPr>
              <a:t>alemán</a:t>
            </a:r>
            <a:endParaRPr lang="en-US" sz="4400" dirty="0">
              <a:solidFill>
                <a:srgbClr val="66FF66"/>
              </a:solidFill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724400" y="38862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/>
              <a:t>La revista </a:t>
            </a:r>
            <a:r>
              <a:rPr lang="en-US" sz="4400">
                <a:solidFill>
                  <a:srgbClr val="66FF66"/>
                </a:solidFill>
              </a:rPr>
              <a:t>aleman</a:t>
            </a:r>
            <a:r>
              <a:rPr lang="en-US" sz="4400">
                <a:solidFill>
                  <a:srgbClr val="00FFCC"/>
                </a:solidFill>
              </a:rPr>
              <a:t>a</a:t>
            </a:r>
            <a:endParaRPr lang="en-US" sz="40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981200" y="5029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/>
              <a:t>El </a:t>
            </a:r>
            <a:r>
              <a:rPr lang="en-US" sz="4400"/>
              <a:t>restaurante</a:t>
            </a:r>
            <a:r>
              <a:rPr lang="en-US" sz="4000"/>
              <a:t> </a:t>
            </a:r>
            <a:r>
              <a:rPr lang="en-US" sz="4000">
                <a:solidFill>
                  <a:srgbClr val="66FF66"/>
                </a:solidFill>
              </a:rPr>
              <a:t>español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981200" y="5791200"/>
            <a:ext cx="508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</a:t>
            </a:r>
            <a:r>
              <a:rPr lang="en-US" sz="4400"/>
              <a:t>La cafetería </a:t>
            </a:r>
            <a:r>
              <a:rPr lang="en-US" sz="4400">
                <a:solidFill>
                  <a:srgbClr val="66FF66"/>
                </a:solidFill>
              </a:rPr>
              <a:t>español</a:t>
            </a:r>
            <a:r>
              <a:rPr lang="en-US" sz="4400">
                <a:solidFill>
                  <a:srgbClr val="00FFCC"/>
                </a:solidFill>
              </a:rPr>
              <a:t>a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18868</TotalTime>
  <Words>513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Adjectives in Spanish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Adjectives </vt:lpstr>
      <vt:lpstr>Colores</vt:lpstr>
      <vt:lpstr>PowerPoint Presentation</vt:lpstr>
    </vt:vector>
  </TitlesOfParts>
  <Company>Floyd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 in Spanish</dc:title>
  <dc:creator>Sheila McCoy</dc:creator>
  <cp:lastModifiedBy>shilpi gupta</cp:lastModifiedBy>
  <cp:revision>48</cp:revision>
  <dcterms:created xsi:type="dcterms:W3CDTF">1999-02-26T19:00:04Z</dcterms:created>
  <dcterms:modified xsi:type="dcterms:W3CDTF">2022-02-03T02:35:15Z</dcterms:modified>
</cp:coreProperties>
</file>