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59" r:id="rId5"/>
    <p:sldId id="260" r:id="rId6"/>
    <p:sldId id="262" r:id="rId7"/>
    <p:sldId id="263" r:id="rId8"/>
    <p:sldId id="261" r:id="rId9"/>
    <p:sldId id="264" r:id="rId10"/>
    <p:sldId id="265" r:id="rId11"/>
    <p:sldId id="269" r:id="rId12"/>
    <p:sldId id="270" r:id="rId13"/>
    <p:sldId id="266" r:id="rId14"/>
    <p:sldId id="267" r:id="rId15"/>
    <p:sldId id="268" r:id="rId16"/>
    <p:sldId id="272" r:id="rId17"/>
    <p:sldId id="27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89149"/>
  </p:normalViewPr>
  <p:slideViewPr>
    <p:cSldViewPr>
      <p:cViewPr>
        <p:scale>
          <a:sx n="98" d="100"/>
          <a:sy n="98" d="100"/>
        </p:scale>
        <p:origin x="1744" y="2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8ACEDB-D1CB-4DF7-97CF-20683F988116}" type="datetimeFigureOut">
              <a:rPr lang="en-IN" smtClean="0"/>
              <a:t>08/05/22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C4D51D-933C-4321-B714-EE2FED7853A7}" type="slidenum">
              <a:rPr lang="en-IN" smtClean="0"/>
              <a:t>‹#›</a:t>
            </a:fld>
            <a:endParaRPr lang="en-IN"/>
          </a:p>
        </p:txBody>
      </p:sp>
    </p:spTree>
    <p:extLst>
      <p:ext uri="{BB962C8B-B14F-4D97-AF65-F5344CB8AC3E}">
        <p14:creationId xmlns:p14="http://schemas.microsoft.com/office/powerpoint/2010/main" val="2765281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C4D51D-933C-4321-B714-EE2FED7853A7}" type="slidenum">
              <a:rPr lang="en-IN" smtClean="0"/>
              <a:t>8</a:t>
            </a:fld>
            <a:endParaRPr lang="en-IN"/>
          </a:p>
        </p:txBody>
      </p:sp>
    </p:spTree>
    <p:extLst>
      <p:ext uri="{BB962C8B-B14F-4D97-AF65-F5344CB8AC3E}">
        <p14:creationId xmlns:p14="http://schemas.microsoft.com/office/powerpoint/2010/main" val="3990535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mn-lt"/>
                <a:ea typeface="+mn-ea"/>
                <a:cs typeface="+mn-cs"/>
              </a:rPr>
              <a:t>A reference group is a type of group that people use to evaluate themselves. The main objectives of reference groups are to seek social validation and social comparison. Social validation allows individuals to justify their attitudes and values while social comparison helps individuals evaluate their own actions .</a:t>
            </a:r>
          </a:p>
          <a:p>
            <a:endParaRPr lang="en-IN" dirty="0"/>
          </a:p>
        </p:txBody>
      </p:sp>
      <p:sp>
        <p:nvSpPr>
          <p:cNvPr id="4" name="Slide Number Placeholder 3"/>
          <p:cNvSpPr>
            <a:spLocks noGrp="1"/>
          </p:cNvSpPr>
          <p:nvPr>
            <p:ph type="sldNum" sz="quarter" idx="10"/>
          </p:nvPr>
        </p:nvSpPr>
        <p:spPr/>
        <p:txBody>
          <a:bodyPr/>
          <a:lstStyle/>
          <a:p>
            <a:fld id="{BEC4D51D-933C-4321-B714-EE2FED7853A7}" type="slidenum">
              <a:rPr lang="en-IN" smtClean="0"/>
              <a:t>10</a:t>
            </a:fld>
            <a:endParaRPr lang="en-IN"/>
          </a:p>
        </p:txBody>
      </p:sp>
    </p:spTree>
    <p:extLst>
      <p:ext uri="{BB962C8B-B14F-4D97-AF65-F5344CB8AC3E}">
        <p14:creationId xmlns:p14="http://schemas.microsoft.com/office/powerpoint/2010/main" val="1357956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4ADCE58-DDB5-49AF-B025-5019DCFA09A6}" type="datetimeFigureOut">
              <a:rPr lang="en-IN" smtClean="0"/>
              <a:t>08/05/22</a:t>
            </a:fld>
            <a:endParaRPr lang="en-IN"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45D6A582-AAC7-4B03-BDCB-70CBC5DCFCDC}" type="slidenum">
              <a:rPr lang="en-IN" smtClean="0"/>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4ADCE58-DDB5-49AF-B025-5019DCFA09A6}" type="datetimeFigureOut">
              <a:rPr lang="en-IN" smtClean="0"/>
              <a:t>08/05/22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5D6A582-AAC7-4B03-BDCB-70CBC5DCFCDC}"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4ADCE58-DDB5-49AF-B025-5019DCFA09A6}" type="datetimeFigureOut">
              <a:rPr lang="en-IN" smtClean="0"/>
              <a:t>08/05/22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5D6A582-AAC7-4B03-BDCB-70CBC5DCFCDC}"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4ADCE58-DDB5-49AF-B025-5019DCFA09A6}" type="datetimeFigureOut">
              <a:rPr lang="en-IN" smtClean="0"/>
              <a:t>08/05/22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5D6A582-AAC7-4B03-BDCB-70CBC5DCFCDC}" type="slidenum">
              <a:rPr lang="en-IN" smtClean="0"/>
              <a:t>‹#›</a:t>
            </a:fld>
            <a:endParaRPr lang="en-IN" dirty="0"/>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4ADCE58-DDB5-49AF-B025-5019DCFA09A6}" type="datetimeFigureOut">
              <a:rPr lang="en-IN" smtClean="0"/>
              <a:t>08/05/22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5D6A582-AAC7-4B03-BDCB-70CBC5DCFCDC}" type="slidenum">
              <a:rPr lang="en-IN" smtClean="0"/>
              <a:t>‹#›</a:t>
            </a:fld>
            <a:endParaRPr lang="en-IN"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4ADCE58-DDB5-49AF-B025-5019DCFA09A6}" type="datetimeFigureOut">
              <a:rPr lang="en-IN" smtClean="0"/>
              <a:t>08/05/22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5D6A582-AAC7-4B03-BDCB-70CBC5DCFCDC}" type="slidenum">
              <a:rPr lang="en-IN" smtClean="0"/>
              <a:t>‹#›</a:t>
            </a:fld>
            <a:endParaRPr lang="en-IN" dirty="0"/>
          </a:p>
        </p:txBody>
      </p:sp>
      <p:sp>
        <p:nvSpPr>
          <p:cNvPr id="8" name="Title 7"/>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4ADCE58-DDB5-49AF-B025-5019DCFA09A6}" type="datetimeFigureOut">
              <a:rPr lang="en-IN" smtClean="0"/>
              <a:t>08/05/22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45D6A582-AAC7-4B03-BDCB-70CBC5DCFCDC}" type="slidenum">
              <a:rPr lang="en-IN" smtClean="0"/>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4ADCE58-DDB5-49AF-B025-5019DCFA09A6}" type="datetimeFigureOut">
              <a:rPr lang="en-IN" smtClean="0"/>
              <a:t>08/05/22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45D6A582-AAC7-4B03-BDCB-70CBC5DCFCDC}" type="slidenum">
              <a:rPr lang="en-IN" smtClean="0"/>
              <a:t>‹#›</a:t>
            </a:fld>
            <a:endParaRPr lang="en-IN" dirty="0"/>
          </a:p>
        </p:txBody>
      </p:sp>
      <p:sp>
        <p:nvSpPr>
          <p:cNvPr id="6" name="Title 5"/>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ADCE58-DDB5-49AF-B025-5019DCFA09A6}" type="datetimeFigureOut">
              <a:rPr lang="en-IN" smtClean="0"/>
              <a:t>08/05/22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45D6A582-AAC7-4B03-BDCB-70CBC5DCFCDC}"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24ADCE58-DDB5-49AF-B025-5019DCFA09A6}" type="datetimeFigureOut">
              <a:rPr lang="en-IN" smtClean="0"/>
              <a:t>08/05/22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5D6A582-AAC7-4B03-BDCB-70CBC5DCFCDC}" type="slidenum">
              <a:rPr lang="en-IN" smtClean="0"/>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a:t>Click icon to add picture</a:t>
            </a:r>
          </a:p>
        </p:txBody>
      </p:sp>
      <p:sp>
        <p:nvSpPr>
          <p:cNvPr id="5" name="Date Placeholder 4"/>
          <p:cNvSpPr>
            <a:spLocks noGrp="1"/>
          </p:cNvSpPr>
          <p:nvPr>
            <p:ph type="dt" sz="half" idx="10"/>
          </p:nvPr>
        </p:nvSpPr>
        <p:spPr/>
        <p:txBody>
          <a:bodyPr/>
          <a:lstStyle>
            <a:lvl1pPr>
              <a:defRPr>
                <a:solidFill>
                  <a:schemeClr val="tx1"/>
                </a:solidFill>
              </a:defRPr>
            </a:lvl1pPr>
            <a:extLst/>
          </a:lstStyle>
          <a:p>
            <a:fld id="{24ADCE58-DDB5-49AF-B025-5019DCFA09A6}" type="datetimeFigureOut">
              <a:rPr lang="en-IN" smtClean="0"/>
              <a:t>08/05/22</a:t>
            </a:fld>
            <a:endParaRPr lang="en-IN"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45D6A582-AAC7-4B03-BDCB-70CBC5DCFCDC}" type="slidenum">
              <a:rPr lang="en-IN" smtClean="0"/>
              <a:t>‹#›</a:t>
            </a:fld>
            <a:endParaRPr lang="en-IN"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4ADCE58-DDB5-49AF-B025-5019DCFA09A6}" type="datetimeFigureOut">
              <a:rPr lang="en-IN" smtClean="0"/>
              <a:t>08/05/22</a:t>
            </a:fld>
            <a:endParaRPr lang="en-IN"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45D6A582-AAC7-4B03-BDCB-70CBC5DCFCDC}"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a:t>Group Dynamics: its characteristics, stages, types and factors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3933056"/>
            <a:ext cx="3672408" cy="3006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1719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IN" dirty="0"/>
              <a:t>i. Interest Group:</a:t>
            </a:r>
          </a:p>
          <a:p>
            <a:r>
              <a:rPr lang="en-IN" dirty="0"/>
              <a:t>Interest groups usually continue over time and may last longer than general informal groups.(organizational department)</a:t>
            </a:r>
          </a:p>
          <a:p>
            <a:r>
              <a:rPr lang="en-IN" dirty="0"/>
              <a:t>ii. Friendship Groups:</a:t>
            </a:r>
          </a:p>
          <a:p>
            <a:r>
              <a:rPr lang="en-IN" dirty="0"/>
              <a:t>Friendship groups are formed by members who enjoy similar social activities, political beliefs, religious values, or other common bonds. (yoga group)</a:t>
            </a:r>
          </a:p>
          <a:p>
            <a:r>
              <a:rPr lang="en-IN" dirty="0"/>
              <a:t>iii. Reference Groups:</a:t>
            </a:r>
          </a:p>
          <a:p>
            <a:r>
              <a:rPr lang="en-IN" dirty="0"/>
              <a:t>A reference group is a type of group that people use to evaluate themselves.</a:t>
            </a:r>
          </a:p>
        </p:txBody>
      </p:sp>
      <p:sp>
        <p:nvSpPr>
          <p:cNvPr id="3" name="Title 2"/>
          <p:cNvSpPr>
            <a:spLocks noGrp="1"/>
          </p:cNvSpPr>
          <p:nvPr>
            <p:ph type="title"/>
          </p:nvPr>
        </p:nvSpPr>
        <p:spPr/>
        <p:txBody>
          <a:bodyPr/>
          <a:lstStyle/>
          <a:p>
            <a:r>
              <a:rPr lang="en-IN" dirty="0"/>
              <a:t>Informal groups </a:t>
            </a:r>
          </a:p>
        </p:txBody>
      </p:sp>
    </p:spTree>
    <p:extLst>
      <p:ext uri="{BB962C8B-B14F-4D97-AF65-F5344CB8AC3E}">
        <p14:creationId xmlns:p14="http://schemas.microsoft.com/office/powerpoint/2010/main" val="4115731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512" y="116632"/>
            <a:ext cx="8810848" cy="6577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3297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764704"/>
            <a:ext cx="8291264" cy="5242587"/>
          </a:xfrm>
        </p:spPr>
        <p:txBody>
          <a:bodyPr>
            <a:normAutofit fontScale="85000" lnSpcReduction="10000"/>
          </a:bodyPr>
          <a:lstStyle/>
          <a:p>
            <a:r>
              <a:rPr lang="en-IN" dirty="0"/>
              <a:t> Creation, Satisfaction of Needs, Voluntary Membership, Multi-Group Membership, Systems and Processes, Leadership.</a:t>
            </a:r>
          </a:p>
          <a:p>
            <a:endParaRPr lang="en-IN" dirty="0"/>
          </a:p>
          <a:p>
            <a:r>
              <a:rPr lang="en-IN" dirty="0">
                <a:solidFill>
                  <a:srgbClr val="C00000"/>
                </a:solidFill>
              </a:rPr>
              <a:t>Benefits of Informal Groups: </a:t>
            </a:r>
          </a:p>
          <a:p>
            <a:r>
              <a:rPr lang="en-IN" dirty="0"/>
              <a:t>Blending with formal group, Brings satisfaction and stability to the organisation as a whole, Provides a useful channel of communication, Encourages managers to plan and act more carefully.</a:t>
            </a:r>
          </a:p>
          <a:p>
            <a:endParaRPr lang="en-IN" dirty="0"/>
          </a:p>
          <a:p>
            <a:r>
              <a:rPr lang="en-IN" dirty="0">
                <a:solidFill>
                  <a:srgbClr val="C00000"/>
                </a:solidFill>
              </a:rPr>
              <a:t>Limitations of Informal Groups:</a:t>
            </a:r>
          </a:p>
          <a:p>
            <a:pPr marL="109728" indent="0">
              <a:buNone/>
            </a:pPr>
            <a:r>
              <a:rPr lang="en-IN" dirty="0"/>
              <a:t>   Resistance to Change, fertile ground for Rumour, lack           of proper communication, Since a member of an    informal group is also a member of a formal group, at times it creates role conflict.</a:t>
            </a:r>
          </a:p>
          <a:p>
            <a:endParaRPr lang="en-IN" dirty="0"/>
          </a:p>
          <a:p>
            <a:endParaRPr lang="en-IN" dirty="0"/>
          </a:p>
        </p:txBody>
      </p:sp>
      <p:sp>
        <p:nvSpPr>
          <p:cNvPr id="3" name="Title 2"/>
          <p:cNvSpPr>
            <a:spLocks noGrp="1"/>
          </p:cNvSpPr>
          <p:nvPr>
            <p:ph type="title"/>
          </p:nvPr>
        </p:nvSpPr>
        <p:spPr>
          <a:xfrm>
            <a:off x="0" y="274638"/>
            <a:ext cx="8316416" cy="418058"/>
          </a:xfrm>
        </p:spPr>
        <p:txBody>
          <a:bodyPr>
            <a:normAutofit fontScale="90000"/>
          </a:bodyPr>
          <a:lstStyle/>
          <a:p>
            <a:r>
              <a:rPr lang="en-IN" dirty="0"/>
              <a:t>Characteristics of Informal Groups:</a:t>
            </a:r>
          </a:p>
        </p:txBody>
      </p:sp>
    </p:spTree>
    <p:extLst>
      <p:ext uri="{BB962C8B-B14F-4D97-AF65-F5344CB8AC3E}">
        <p14:creationId xmlns:p14="http://schemas.microsoft.com/office/powerpoint/2010/main" val="2844207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The </a:t>
            </a:r>
            <a:r>
              <a:rPr lang="en-IN" dirty="0">
                <a:solidFill>
                  <a:srgbClr val="FF0000"/>
                </a:solidFill>
              </a:rPr>
              <a:t>success or failure </a:t>
            </a:r>
            <a:r>
              <a:rPr lang="en-IN" dirty="0"/>
              <a:t>of a group depends upon so many factors. </a:t>
            </a:r>
          </a:p>
          <a:p>
            <a:r>
              <a:rPr lang="en-IN" dirty="0"/>
              <a:t>Group </a:t>
            </a:r>
            <a:r>
              <a:rPr lang="en-IN" dirty="0">
                <a:solidFill>
                  <a:srgbClr val="FF0000"/>
                </a:solidFill>
              </a:rPr>
              <a:t>member resources</a:t>
            </a:r>
            <a:r>
              <a:rPr lang="en-IN" dirty="0"/>
              <a:t>, structure (group size, group roles, group norms, and group cohesiveness), group processes (the communication, </a:t>
            </a:r>
            <a:r>
              <a:rPr lang="en-IN" dirty="0">
                <a:solidFill>
                  <a:srgbClr val="FF0000"/>
                </a:solidFill>
              </a:rPr>
              <a:t>group decision making </a:t>
            </a:r>
            <a:r>
              <a:rPr lang="en-IN" dirty="0"/>
              <a:t>processes, </a:t>
            </a:r>
            <a:r>
              <a:rPr lang="en-IN" dirty="0">
                <a:solidFill>
                  <a:srgbClr val="FF0000"/>
                </a:solidFill>
              </a:rPr>
              <a:t>power dynamics</a:t>
            </a:r>
            <a:r>
              <a:rPr lang="en-IN" dirty="0"/>
              <a:t>, </a:t>
            </a:r>
            <a:r>
              <a:rPr lang="en-IN" dirty="0">
                <a:solidFill>
                  <a:srgbClr val="FF0000"/>
                </a:solidFill>
              </a:rPr>
              <a:t>conflicting</a:t>
            </a:r>
            <a:r>
              <a:rPr lang="en-IN" dirty="0"/>
              <a:t> interactions, etc.) and group tasks (complexity and interdependence).</a:t>
            </a:r>
          </a:p>
        </p:txBody>
      </p:sp>
      <p:sp>
        <p:nvSpPr>
          <p:cNvPr id="3" name="Title 2"/>
          <p:cNvSpPr>
            <a:spLocks noGrp="1"/>
          </p:cNvSpPr>
          <p:nvPr>
            <p:ph type="title"/>
          </p:nvPr>
        </p:nvSpPr>
        <p:spPr/>
        <p:txBody>
          <a:bodyPr>
            <a:normAutofit fontScale="90000"/>
          </a:bodyPr>
          <a:lstStyle/>
          <a:p>
            <a:r>
              <a:rPr lang="en-IN" dirty="0"/>
              <a:t>Factors Affecting Group Behaviour:</a:t>
            </a:r>
          </a:p>
        </p:txBody>
      </p:sp>
    </p:spTree>
    <p:extLst>
      <p:ext uri="{BB962C8B-B14F-4D97-AF65-F5344CB8AC3E}">
        <p14:creationId xmlns:p14="http://schemas.microsoft.com/office/powerpoint/2010/main" val="2540756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The members’ knowledge, abilities, skills; and personality characteristics (sociability, self- reliance, and independence)</a:t>
            </a:r>
          </a:p>
          <a:p>
            <a:r>
              <a:rPr lang="en-IN" dirty="0"/>
              <a:t> </a:t>
            </a:r>
          </a:p>
        </p:txBody>
      </p:sp>
      <p:sp>
        <p:nvSpPr>
          <p:cNvPr id="3" name="Title 2"/>
          <p:cNvSpPr>
            <a:spLocks noGrp="1"/>
          </p:cNvSpPr>
          <p:nvPr>
            <p:ph type="title"/>
          </p:nvPr>
        </p:nvSpPr>
        <p:spPr/>
        <p:txBody>
          <a:bodyPr/>
          <a:lstStyle/>
          <a:p>
            <a:r>
              <a:rPr lang="en-IN" dirty="0"/>
              <a:t>1. Group Member Resources:</a:t>
            </a:r>
          </a:p>
        </p:txBody>
      </p:sp>
    </p:spTree>
    <p:extLst>
      <p:ext uri="{BB962C8B-B14F-4D97-AF65-F5344CB8AC3E}">
        <p14:creationId xmlns:p14="http://schemas.microsoft.com/office/powerpoint/2010/main" val="2260470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908721"/>
            <a:ext cx="8424936" cy="1080119"/>
          </a:xfrm>
        </p:spPr>
        <p:txBody>
          <a:bodyPr>
            <a:normAutofit/>
          </a:bodyPr>
          <a:lstStyle/>
          <a:p>
            <a:r>
              <a:rPr lang="en-IN" dirty="0"/>
              <a:t>Group Roles:</a:t>
            </a:r>
          </a:p>
        </p:txBody>
      </p:sp>
      <p:sp>
        <p:nvSpPr>
          <p:cNvPr id="3" name="Title 2"/>
          <p:cNvSpPr>
            <a:spLocks noGrp="1"/>
          </p:cNvSpPr>
          <p:nvPr>
            <p:ph type="title"/>
          </p:nvPr>
        </p:nvSpPr>
        <p:spPr>
          <a:xfrm>
            <a:off x="457200" y="274638"/>
            <a:ext cx="5915000" cy="346050"/>
          </a:xfrm>
        </p:spPr>
        <p:txBody>
          <a:bodyPr>
            <a:normAutofit fontScale="90000"/>
          </a:bodyPr>
          <a:lstStyle/>
          <a:p>
            <a:r>
              <a:rPr lang="en-IN" dirty="0"/>
              <a:t>2. Group Structure: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383" y="1514889"/>
            <a:ext cx="8229073" cy="5099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7780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Group Size: Group size can vary from 2 people to a very large number of people. Small groups of two to ten are thought to be more effective </a:t>
            </a:r>
          </a:p>
          <a:p>
            <a:r>
              <a:rPr lang="en-IN" dirty="0"/>
              <a:t>Group Norms:</a:t>
            </a:r>
          </a:p>
          <a:p>
            <a:r>
              <a:rPr lang="en-IN" dirty="0"/>
              <a:t>Group Cohesiveness:</a:t>
            </a:r>
          </a:p>
          <a:p>
            <a:r>
              <a:rPr lang="en-IN" dirty="0"/>
              <a:t>3. Group Processes: Decisions take longer time</a:t>
            </a:r>
          </a:p>
        </p:txBody>
      </p:sp>
    </p:spTree>
    <p:extLst>
      <p:ext uri="{BB962C8B-B14F-4D97-AF65-F5344CB8AC3E}">
        <p14:creationId xmlns:p14="http://schemas.microsoft.com/office/powerpoint/2010/main" val="2328700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a:t>All teams are groups but not all groups are teams. </a:t>
            </a:r>
          </a:p>
        </p:txBody>
      </p:sp>
      <p:sp>
        <p:nvSpPr>
          <p:cNvPr id="3" name="Title 2"/>
          <p:cNvSpPr>
            <a:spLocks noGrp="1"/>
          </p:cNvSpPr>
          <p:nvPr>
            <p:ph type="title"/>
          </p:nvPr>
        </p:nvSpPr>
        <p:spPr/>
        <p:txBody>
          <a:bodyPr>
            <a:normAutofit fontScale="90000"/>
          </a:bodyPr>
          <a:lstStyle/>
          <a:p>
            <a:r>
              <a:rPr lang="en-IN" dirty="0"/>
              <a:t>Turning Groups into Effective Teams: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2276871"/>
            <a:ext cx="4104456" cy="38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6059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a:t>What is Group Dynamics?</a:t>
            </a:r>
          </a:p>
          <a:p>
            <a:r>
              <a:rPr lang="en-IN" dirty="0"/>
              <a:t>Group dynamics deals with the </a:t>
            </a:r>
            <a:r>
              <a:rPr lang="en-IN" dirty="0">
                <a:solidFill>
                  <a:srgbClr val="C00000"/>
                </a:solidFill>
              </a:rPr>
              <a:t>attitudes</a:t>
            </a:r>
            <a:r>
              <a:rPr lang="en-IN" dirty="0"/>
              <a:t> and </a:t>
            </a:r>
            <a:r>
              <a:rPr lang="en-IN" dirty="0">
                <a:solidFill>
                  <a:srgbClr val="C00000"/>
                </a:solidFill>
              </a:rPr>
              <a:t>behavioural patterns </a:t>
            </a:r>
            <a:r>
              <a:rPr lang="en-IN" dirty="0"/>
              <a:t>of a group. </a:t>
            </a:r>
          </a:p>
          <a:p>
            <a:r>
              <a:rPr lang="en-IN" dirty="0"/>
              <a:t>Group dynamics concern how groups are </a:t>
            </a:r>
            <a:r>
              <a:rPr lang="en-IN" dirty="0">
                <a:solidFill>
                  <a:srgbClr val="C00000"/>
                </a:solidFill>
              </a:rPr>
              <a:t>formed</a:t>
            </a:r>
            <a:r>
              <a:rPr lang="en-IN" dirty="0"/>
              <a:t>, what is their </a:t>
            </a:r>
            <a:r>
              <a:rPr lang="en-IN" dirty="0">
                <a:solidFill>
                  <a:srgbClr val="C00000"/>
                </a:solidFill>
              </a:rPr>
              <a:t>structure </a:t>
            </a:r>
            <a:r>
              <a:rPr lang="en-IN" dirty="0"/>
              <a:t>and which </a:t>
            </a:r>
            <a:r>
              <a:rPr lang="en-IN" dirty="0">
                <a:solidFill>
                  <a:srgbClr val="C00000"/>
                </a:solidFill>
              </a:rPr>
              <a:t>processes</a:t>
            </a:r>
            <a:r>
              <a:rPr lang="en-IN" dirty="0"/>
              <a:t> are followed in their functioning. </a:t>
            </a:r>
          </a:p>
          <a:p>
            <a:r>
              <a:rPr lang="en-IN" dirty="0"/>
              <a:t>It is concerned with the </a:t>
            </a:r>
            <a:r>
              <a:rPr lang="en-IN" dirty="0">
                <a:solidFill>
                  <a:srgbClr val="C00000"/>
                </a:solidFill>
              </a:rPr>
              <a:t>interactions</a:t>
            </a:r>
            <a:r>
              <a:rPr lang="en-IN" dirty="0"/>
              <a:t> and forces operating between groups.</a:t>
            </a:r>
          </a:p>
          <a:p>
            <a:endParaRPr lang="en-IN" dirty="0"/>
          </a:p>
        </p:txBody>
      </p:sp>
    </p:spTree>
    <p:extLst>
      <p:ext uri="{BB962C8B-B14F-4D97-AF65-F5344CB8AC3E}">
        <p14:creationId xmlns:p14="http://schemas.microsoft.com/office/powerpoint/2010/main" val="4288740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What is A Group?</a:t>
            </a:r>
          </a:p>
          <a:p>
            <a:r>
              <a:rPr lang="en-IN" dirty="0"/>
              <a:t>Every organization is a group unto itself.</a:t>
            </a:r>
          </a:p>
          <a:p>
            <a:r>
              <a:rPr lang="en-IN" dirty="0"/>
              <a:t> A group refers to two or more people who share a </a:t>
            </a:r>
            <a:r>
              <a:rPr lang="en-IN" dirty="0">
                <a:solidFill>
                  <a:srgbClr val="C00000"/>
                </a:solidFill>
              </a:rPr>
              <a:t>common meaning </a:t>
            </a:r>
            <a:r>
              <a:rPr lang="en-IN" dirty="0"/>
              <a:t>and </a:t>
            </a:r>
            <a:r>
              <a:rPr lang="en-IN" dirty="0">
                <a:solidFill>
                  <a:srgbClr val="C00000"/>
                </a:solidFill>
              </a:rPr>
              <a:t>evaluation of themselves and come together to achieve common goals.</a:t>
            </a:r>
            <a:r>
              <a:rPr lang="en-IN" dirty="0"/>
              <a:t> In other words, a group is a collection of people who interact with one another; accept rights and obligations as members and who share a common identity.</a:t>
            </a:r>
          </a:p>
          <a:p>
            <a:endParaRPr lang="en-IN" dirty="0"/>
          </a:p>
        </p:txBody>
      </p:sp>
    </p:spTree>
    <p:extLst>
      <p:ext uri="{BB962C8B-B14F-4D97-AF65-F5344CB8AC3E}">
        <p14:creationId xmlns:p14="http://schemas.microsoft.com/office/powerpoint/2010/main" val="3693537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a:t>(a) 2 or more persons </a:t>
            </a:r>
          </a:p>
          <a:p>
            <a:r>
              <a:rPr lang="en-IN" dirty="0"/>
              <a:t>(b) Formal social structure</a:t>
            </a:r>
          </a:p>
          <a:p>
            <a:r>
              <a:rPr lang="en-IN" dirty="0"/>
              <a:t>(c) Common fate </a:t>
            </a:r>
          </a:p>
          <a:p>
            <a:r>
              <a:rPr lang="en-IN" dirty="0"/>
              <a:t>(d) Common goals </a:t>
            </a:r>
          </a:p>
          <a:p>
            <a:r>
              <a:rPr lang="en-IN" dirty="0"/>
              <a:t>(e) Face-to-face interaction</a:t>
            </a:r>
          </a:p>
          <a:p>
            <a:r>
              <a:rPr lang="en-IN" dirty="0"/>
              <a:t>(f) Interdependence</a:t>
            </a:r>
          </a:p>
          <a:p>
            <a:r>
              <a:rPr lang="en-IN" dirty="0"/>
              <a:t>(g) Self-definition as group</a:t>
            </a:r>
          </a:p>
          <a:p>
            <a:r>
              <a:rPr lang="en-IN" dirty="0"/>
              <a:t>(h) Recognition by others</a:t>
            </a:r>
          </a:p>
        </p:txBody>
      </p:sp>
      <p:sp>
        <p:nvSpPr>
          <p:cNvPr id="3" name="Title 2"/>
          <p:cNvSpPr>
            <a:spLocks noGrp="1"/>
          </p:cNvSpPr>
          <p:nvPr>
            <p:ph type="title"/>
          </p:nvPr>
        </p:nvSpPr>
        <p:spPr/>
        <p:txBody>
          <a:bodyPr>
            <a:normAutofit fontScale="90000"/>
          </a:bodyPr>
          <a:lstStyle/>
          <a:p>
            <a:r>
              <a:rPr lang="en-IN" dirty="0"/>
              <a:t>Characteristics of a Group:</a:t>
            </a:r>
            <a:br>
              <a:rPr lang="en-IN" dirty="0"/>
            </a:br>
            <a:endParaRPr lang="en-IN" dirty="0"/>
          </a:p>
        </p:txBody>
      </p:sp>
    </p:spTree>
    <p:extLst>
      <p:ext uri="{BB962C8B-B14F-4D97-AF65-F5344CB8AC3E}">
        <p14:creationId xmlns:p14="http://schemas.microsoft.com/office/powerpoint/2010/main" val="249193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IN" dirty="0"/>
              <a:t>Five stages: forming, storming, norming, performing, and adjourning.</a:t>
            </a:r>
          </a:p>
          <a:p>
            <a:r>
              <a:rPr lang="en-IN" dirty="0"/>
              <a:t>Forming: Seeking  work assignment </a:t>
            </a:r>
          </a:p>
          <a:p>
            <a:r>
              <a:rPr lang="en-IN" dirty="0"/>
              <a:t>Storming: Begin a deeper sharing of self(conflict )</a:t>
            </a:r>
          </a:p>
          <a:p>
            <a:r>
              <a:rPr lang="en-IN" dirty="0"/>
              <a:t>Norming : More serious concern about task performance, take greater responsibility, clear picture </a:t>
            </a:r>
          </a:p>
          <a:p>
            <a:r>
              <a:rPr lang="en-IN" dirty="0"/>
              <a:t>Performing: Fully functional group </a:t>
            </a:r>
          </a:p>
          <a:p>
            <a:r>
              <a:rPr lang="en-IN" dirty="0"/>
              <a:t>Adjourning: Temporary groups, like project team, task force, or any other such group, which have a limited task at hand. The group decides to disband. </a:t>
            </a:r>
          </a:p>
        </p:txBody>
      </p:sp>
      <p:sp>
        <p:nvSpPr>
          <p:cNvPr id="3" name="Title 2"/>
          <p:cNvSpPr>
            <a:spLocks noGrp="1"/>
          </p:cNvSpPr>
          <p:nvPr>
            <p:ph type="title"/>
          </p:nvPr>
        </p:nvSpPr>
        <p:spPr/>
        <p:txBody>
          <a:bodyPr>
            <a:normAutofit fontScale="90000"/>
          </a:bodyPr>
          <a:lstStyle/>
          <a:p>
            <a:r>
              <a:rPr lang="en-IN" dirty="0">
                <a:effectLst/>
              </a:rPr>
              <a:t>Process/Stages of Group Development:</a:t>
            </a:r>
            <a:br>
              <a:rPr lang="en-IN" dirty="0">
                <a:effectLst/>
              </a:rPr>
            </a:br>
            <a:endParaRPr lang="en-IN" dirty="0"/>
          </a:p>
        </p:txBody>
      </p:sp>
    </p:spTree>
    <p:extLst>
      <p:ext uri="{BB962C8B-B14F-4D97-AF65-F5344CB8AC3E}">
        <p14:creationId xmlns:p14="http://schemas.microsoft.com/office/powerpoint/2010/main" val="454618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0791" y="3502036"/>
            <a:ext cx="4723209" cy="3355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46" y="247651"/>
            <a:ext cx="5419150" cy="4068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4788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68760"/>
            <a:ext cx="9047454" cy="5040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20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a:t>Formal and informal : formal groups are established by an organization to achieve its goals, informal groups merge spontaneously</a:t>
            </a:r>
          </a:p>
          <a:p>
            <a:r>
              <a:rPr lang="en-IN" dirty="0"/>
              <a:t>Formal groups- command groups, task groups, and functional groups.</a:t>
            </a:r>
          </a:p>
          <a:p>
            <a:endParaRPr lang="en-IN" dirty="0"/>
          </a:p>
          <a:p>
            <a:endParaRPr lang="en-IN" dirty="0"/>
          </a:p>
          <a:p>
            <a:endParaRPr lang="en-IN" dirty="0"/>
          </a:p>
          <a:p>
            <a:endParaRPr lang="en-IN" dirty="0"/>
          </a:p>
          <a:p>
            <a:endParaRPr lang="en-IN" dirty="0"/>
          </a:p>
          <a:p>
            <a:endParaRPr lang="en-IN" dirty="0"/>
          </a:p>
        </p:txBody>
      </p:sp>
      <p:sp>
        <p:nvSpPr>
          <p:cNvPr id="3" name="Title 2"/>
          <p:cNvSpPr>
            <a:spLocks noGrp="1"/>
          </p:cNvSpPr>
          <p:nvPr>
            <p:ph type="title"/>
          </p:nvPr>
        </p:nvSpPr>
        <p:spPr/>
        <p:txBody>
          <a:bodyPr/>
          <a:lstStyle/>
          <a:p>
            <a:r>
              <a:rPr lang="en-IN" dirty="0"/>
              <a:t>Types of Groups:</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3789040"/>
            <a:ext cx="6249144" cy="2605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6076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IN" dirty="0"/>
              <a:t>1. Command Groups: Consist of a supervisor and the subordinates that report to that supervisor.</a:t>
            </a:r>
          </a:p>
          <a:p>
            <a:r>
              <a:rPr lang="en-IN" dirty="0"/>
              <a:t>2. Task Groups : Organization appoints members and assigns the goals and tasks to be accomplished. (Designing the syllabus under semester system)</a:t>
            </a:r>
          </a:p>
          <a:p>
            <a:r>
              <a:rPr lang="en-IN" dirty="0"/>
              <a:t>3. Functional Groups: A functional group is created by the organization to accomplish specific goals within an unspecified time frame.(accounting department) </a:t>
            </a:r>
          </a:p>
        </p:txBody>
      </p:sp>
    </p:spTree>
    <p:extLst>
      <p:ext uri="{BB962C8B-B14F-4D97-AF65-F5344CB8AC3E}">
        <p14:creationId xmlns:p14="http://schemas.microsoft.com/office/powerpoint/2010/main" val="7329268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398</TotalTime>
  <Words>772</Words>
  <Application>Microsoft Macintosh PowerPoint</Application>
  <PresentationFormat>On-screen Show (4:3)</PresentationFormat>
  <Paragraphs>66</Paragraphs>
  <Slides>17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Lucida Sans Unicode</vt:lpstr>
      <vt:lpstr>Verdana</vt:lpstr>
      <vt:lpstr>Wingdings 2</vt:lpstr>
      <vt:lpstr>Wingdings 3</vt:lpstr>
      <vt:lpstr>Concourse</vt:lpstr>
      <vt:lpstr>Group Dynamics: its characteristics, stages, types and factors</vt:lpstr>
      <vt:lpstr>PowerPoint Presentation</vt:lpstr>
      <vt:lpstr>PowerPoint Presentation</vt:lpstr>
      <vt:lpstr>Characteristics of a Group: </vt:lpstr>
      <vt:lpstr>Process/Stages of Group Development: </vt:lpstr>
      <vt:lpstr>PowerPoint Presentation</vt:lpstr>
      <vt:lpstr>PowerPoint Presentation</vt:lpstr>
      <vt:lpstr>Types of Groups:</vt:lpstr>
      <vt:lpstr>PowerPoint Presentation</vt:lpstr>
      <vt:lpstr>Informal groups </vt:lpstr>
      <vt:lpstr>PowerPoint Presentation</vt:lpstr>
      <vt:lpstr>Characteristics of Informal Groups:</vt:lpstr>
      <vt:lpstr>Factors Affecting Group Behaviour:</vt:lpstr>
      <vt:lpstr>1. Group Member Resources:</vt:lpstr>
      <vt:lpstr>2. Group Structure:</vt:lpstr>
      <vt:lpstr>PowerPoint Presentation</vt:lpstr>
      <vt:lpstr>Turning Groups into Effective Teams: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Dynamics: its characteristics, stages, types and factors</dc:title>
  <dc:creator>Admin</dc:creator>
  <cp:lastModifiedBy>PRASHANTH S</cp:lastModifiedBy>
  <cp:revision>19</cp:revision>
  <dcterms:created xsi:type="dcterms:W3CDTF">2017-09-10T22:19:25Z</dcterms:created>
  <dcterms:modified xsi:type="dcterms:W3CDTF">2022-05-08T16:32:45Z</dcterms:modified>
</cp:coreProperties>
</file>