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6" r:id="rId20"/>
    <p:sldId id="274" r:id="rId21"/>
    <p:sldId id="27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30"/>
  </p:normalViewPr>
  <p:slideViewPr>
    <p:cSldViewPr>
      <p:cViewPr varScale="1">
        <p:scale>
          <a:sx n="92" d="100"/>
          <a:sy n="92" d="100"/>
        </p:scale>
        <p:origin x="1904" y="2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C4E2D76-A9AE-40E1-8525-A1F0384D2CDE}" type="datetimeFigureOut">
              <a:rPr lang="en-US" smtClean="0"/>
              <a:t>5/8/22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66E7CB-5AF5-4C52-B339-421DA2A89B4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4E2D76-A9AE-40E1-8525-A1F0384D2CDE}" type="datetimeFigureOut">
              <a:rPr lang="en-US" smtClean="0"/>
              <a:t>5/8/22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66E7CB-5AF5-4C52-B339-421DA2A89B4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4E2D76-A9AE-40E1-8525-A1F0384D2CDE}" type="datetimeFigureOut">
              <a:rPr lang="en-US" smtClean="0"/>
              <a:t>5/8/22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66E7CB-5AF5-4C52-B339-421DA2A89B4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4E2D76-A9AE-40E1-8525-A1F0384D2CDE}" type="datetimeFigureOut">
              <a:rPr lang="en-US" smtClean="0"/>
              <a:t>5/8/22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66E7CB-5AF5-4C52-B339-421DA2A89B4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4E2D76-A9AE-40E1-8525-A1F0384D2CDE}" type="datetimeFigureOut">
              <a:rPr lang="en-US" smtClean="0"/>
              <a:t>5/8/22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66E7CB-5AF5-4C52-B339-421DA2A89B4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C4E2D76-A9AE-40E1-8525-A1F0384D2CDE}" type="datetimeFigureOut">
              <a:rPr lang="en-US" smtClean="0"/>
              <a:t>5/8/22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66E7CB-5AF5-4C52-B339-421DA2A89B4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C4E2D76-A9AE-40E1-8525-A1F0384D2CDE}" type="datetimeFigureOut">
              <a:rPr lang="en-US" smtClean="0"/>
              <a:t>5/8/22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66E7CB-5AF5-4C52-B339-421DA2A89B4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C4E2D76-A9AE-40E1-8525-A1F0384D2CDE}" type="datetimeFigureOut">
              <a:rPr lang="en-US" smtClean="0"/>
              <a:t>5/8/22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66E7CB-5AF5-4C52-B339-421DA2A89B4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4E2D76-A9AE-40E1-8525-A1F0384D2CDE}" type="datetimeFigureOut">
              <a:rPr lang="en-US" smtClean="0"/>
              <a:t>5/8/22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66E7CB-5AF5-4C52-B339-421DA2A89B4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4E2D76-A9AE-40E1-8525-A1F0384D2CDE}" type="datetimeFigureOut">
              <a:rPr lang="en-US" smtClean="0"/>
              <a:t>5/8/22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66E7CB-5AF5-4C52-B339-421DA2A89B4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4E2D76-A9AE-40E1-8525-A1F0384D2CDE}" type="datetimeFigureOut">
              <a:rPr lang="en-US" smtClean="0"/>
              <a:t>5/8/22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66E7CB-5AF5-4C52-B339-421DA2A89B4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4E2D76-A9AE-40E1-8525-A1F0384D2CDE}" type="datetimeFigureOut">
              <a:rPr lang="en-US" smtClean="0"/>
              <a:t>5/8/22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66E7CB-5AF5-4C52-B339-421DA2A89B4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irective Counseling&#10;(prescriptive counselling).&#10;• E.G WILLIAMSON is the chief exponent in&#10;this viewpoint.&#10;• Counsellor –c..."/>
          <p:cNvPicPr>
            <a:picLocks noChangeAspect="1" noChangeArrowheads="1"/>
          </p:cNvPicPr>
          <p:nvPr/>
        </p:nvPicPr>
        <p:blipFill>
          <a:blip r:embed="rId2"/>
          <a:srcRect/>
          <a:stretch>
            <a:fillRect/>
          </a:stretch>
        </p:blipFill>
        <p:spPr bwMode="auto">
          <a:xfrm>
            <a:off x="304800" y="0"/>
            <a:ext cx="8222281" cy="6543849"/>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5. Termination of Counselling&#10;Situation: The counsellor looks for a&#10;point where he can terminate the&#10;counselling situation..."/>
          <p:cNvPicPr>
            <a:picLocks noChangeAspect="1" noChangeArrowheads="1"/>
          </p:cNvPicPr>
          <p:nvPr/>
        </p:nvPicPr>
        <p:blipFill>
          <a:blip r:embed="rId2"/>
          <a:srcRect/>
          <a:stretch>
            <a:fillRect/>
          </a:stretch>
        </p:blipFill>
        <p:spPr bwMode="auto">
          <a:xfrm>
            <a:off x="228600" y="227883"/>
            <a:ext cx="8610600" cy="64647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Merits&#10;• It helps the counselee to become&#10;independent and self-reliant and to attain&#10;the ability for self-direction.&#10;• It ..."/>
          <p:cNvPicPr>
            <a:picLocks noChangeAspect="1" noChangeArrowheads="1"/>
          </p:cNvPicPr>
          <p:nvPr/>
        </p:nvPicPr>
        <p:blipFill>
          <a:blip r:embed="rId2"/>
          <a:srcRect/>
          <a:stretch>
            <a:fillRect/>
          </a:stretch>
        </p:blipFill>
        <p:spPr bwMode="auto">
          <a:xfrm>
            <a:off x="228600" y="113225"/>
            <a:ext cx="8534400" cy="640749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Demerits&#10;• It is usually more time-consuming&#10;• It is not suitable for a less matured and&#10;less intelligent counselee.&#10;• The..."/>
          <p:cNvPicPr>
            <a:picLocks noChangeAspect="1" noChangeArrowheads="1"/>
          </p:cNvPicPr>
          <p:nvPr/>
        </p:nvPicPr>
        <p:blipFill>
          <a:blip r:embed="rId2"/>
          <a:srcRect/>
          <a:stretch>
            <a:fillRect/>
          </a:stretch>
        </p:blipFill>
        <p:spPr bwMode="auto">
          <a:xfrm>
            <a:off x="685799" y="380283"/>
            <a:ext cx="7917481" cy="5944317"/>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omparative&#10;Analysis Of Directive&#10;And Non-directive&#10;Counselling&#10; "/>
          <p:cNvPicPr>
            <a:picLocks noChangeAspect="1" noChangeArrowheads="1"/>
          </p:cNvPicPr>
          <p:nvPr/>
        </p:nvPicPr>
        <p:blipFill>
          <a:blip r:embed="rId2"/>
          <a:srcRect/>
          <a:stretch>
            <a:fillRect/>
          </a:stretch>
        </p:blipFill>
        <p:spPr bwMode="auto">
          <a:xfrm>
            <a:off x="533399" y="94474"/>
            <a:ext cx="8298163" cy="6230126"/>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Directive Non-Directive&#10;1. Economical 1. Time consuming&#10;2 .Emphasis on the problem 2. Emphasis on individual&#10;3. Emphasis o..."/>
          <p:cNvPicPr>
            <a:picLocks noChangeAspect="1" noChangeArrowheads="1"/>
          </p:cNvPicPr>
          <p:nvPr/>
        </p:nvPicPr>
        <p:blipFill>
          <a:blip r:embed="rId2"/>
          <a:srcRect/>
          <a:stretch>
            <a:fillRect/>
          </a:stretch>
        </p:blipFill>
        <p:spPr bwMode="auto">
          <a:xfrm>
            <a:off x="762000" y="799503"/>
            <a:ext cx="7543800" cy="5663763"/>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8. Direct counselling sometimes&#10;may be done by supporting staff&#10;8. A highly professional,&#10;competent and trained person&#10;wit..."/>
          <p:cNvPicPr>
            <a:picLocks noChangeAspect="1" noChangeArrowheads="1"/>
          </p:cNvPicPr>
          <p:nvPr/>
        </p:nvPicPr>
        <p:blipFill>
          <a:blip r:embed="rId2"/>
          <a:srcRect/>
          <a:stretch>
            <a:fillRect/>
          </a:stretch>
        </p:blipFill>
        <p:spPr bwMode="auto">
          <a:xfrm>
            <a:off x="457200" y="189903"/>
            <a:ext cx="8475538" cy="6363297"/>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3. Eclectic Counselling&#10;• The chief advocate of this type of&#10;counselling is ‘Thorne’.&#10;• Eclectic counselling is a type of ..."/>
          <p:cNvPicPr>
            <a:picLocks noChangeAspect="1" noChangeArrowheads="1"/>
          </p:cNvPicPr>
          <p:nvPr/>
        </p:nvPicPr>
        <p:blipFill>
          <a:blip r:embed="rId2"/>
          <a:srcRect/>
          <a:stretch>
            <a:fillRect/>
          </a:stretch>
        </p:blipFill>
        <p:spPr bwMode="auto">
          <a:xfrm>
            <a:off x="-152400" y="0"/>
            <a:ext cx="9448800" cy="6292354"/>
          </a:xfrm>
          <a:prstGeom prst="rect">
            <a:avLst/>
          </a:prstGeom>
          <a:noFill/>
        </p:spPr>
      </p:pic>
      <p:sp>
        <p:nvSpPr>
          <p:cNvPr id="2" name="Rectangle 1">
            <a:extLst>
              <a:ext uri="{FF2B5EF4-FFF2-40B4-BE49-F238E27FC236}">
                <a16:creationId xmlns:a16="http://schemas.microsoft.com/office/drawing/2014/main" id="{9AE535A8-8654-72AD-84BE-C757B604B530}"/>
              </a:ext>
            </a:extLst>
          </p:cNvPr>
          <p:cNvSpPr/>
          <p:nvPr/>
        </p:nvSpPr>
        <p:spPr>
          <a:xfrm>
            <a:off x="7909482" y="4648200"/>
            <a:ext cx="1527982" cy="369332"/>
          </a:xfrm>
          <a:prstGeom prst="rect">
            <a:avLst/>
          </a:prstGeom>
        </p:spPr>
        <p:txBody>
          <a:bodyPr wrap="none">
            <a:spAutoFit/>
          </a:bodyPr>
          <a:lstStyle/>
          <a:p>
            <a:r>
              <a:rPr lang="en-US" dirty="0"/>
              <a:t>(</a:t>
            </a:r>
            <a:r>
              <a:rPr lang="ta-IN" dirty="0"/>
              <a:t>நல்லுறவு</a:t>
            </a:r>
            <a:r>
              <a:rPr lang="en-US" dirty="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haracteristics of Eclectic Counselling&#10;• Methods of counselling may change from client to&#10;client or even with the same cl..."/>
          <p:cNvPicPr>
            <a:picLocks noChangeAspect="1" noChangeArrowheads="1"/>
          </p:cNvPicPr>
          <p:nvPr/>
        </p:nvPicPr>
        <p:blipFill>
          <a:blip r:embed="rId2"/>
          <a:srcRect/>
          <a:stretch>
            <a:fillRect/>
          </a:stretch>
        </p:blipFill>
        <p:spPr bwMode="auto">
          <a:xfrm>
            <a:off x="838200" y="304800"/>
            <a:ext cx="8119514" cy="609600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TINTO JOHNS VAZHUPADICKAL&#10; "/>
          <p:cNvPicPr>
            <a:picLocks noChangeAspect="1" noChangeArrowheads="1"/>
          </p:cNvPicPr>
          <p:nvPr/>
        </p:nvPicPr>
        <p:blipFill>
          <a:blip r:embed="rId2"/>
          <a:srcRect/>
          <a:stretch>
            <a:fillRect/>
          </a:stretch>
        </p:blipFill>
        <p:spPr bwMode="auto">
          <a:xfrm>
            <a:off x="153673" y="533400"/>
            <a:ext cx="8533127" cy="6406534"/>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Counselling</a:t>
            </a:r>
          </a:p>
        </p:txBody>
      </p:sp>
      <p:sp>
        <p:nvSpPr>
          <p:cNvPr id="3" name="Content Placeholder 2"/>
          <p:cNvSpPr>
            <a:spLocks noGrp="1"/>
          </p:cNvSpPr>
          <p:nvPr>
            <p:ph idx="1"/>
          </p:nvPr>
        </p:nvSpPr>
        <p:spPr/>
        <p:txBody>
          <a:bodyPr>
            <a:normAutofit fontScale="85000" lnSpcReduction="10000"/>
          </a:bodyPr>
          <a:lstStyle/>
          <a:p>
            <a:r>
              <a:rPr lang="en-US" dirty="0"/>
              <a:t>Counselling falls under the umbrella term ‘talking therapies’ and allows people to discuss their problems and any difficult feelings they encounter in a safe, confidential environment. </a:t>
            </a:r>
          </a:p>
          <a:p>
            <a:r>
              <a:rPr lang="en-US" dirty="0"/>
              <a:t>A counsellor is not there to sit you down and tell you what to do. Instead, they will encourage you to talk about what's bothering you in order to uncover any root causes and identify your specific ways of thinking. The counsellor may then look to create a plan of action to either help you reconcile your issues, or help you to find ways of coping.</a:t>
            </a:r>
          </a:p>
          <a:p>
            <a:endParaRPr lang="en-US" dirty="0"/>
          </a:p>
        </p:txBody>
      </p:sp>
    </p:spTree>
    <p:extLst>
      <p:ext uri="{BB962C8B-B14F-4D97-AF65-F5344CB8AC3E}">
        <p14:creationId xmlns:p14="http://schemas.microsoft.com/office/powerpoint/2010/main" val="1733590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 The counsellor plays an important&#10;role; he tries to direct the thinking of&#10;counselee by informing , explaining,&#10;interpre..."/>
          <p:cNvPicPr>
            <a:picLocks noChangeAspect="1" noChangeArrowheads="1"/>
          </p:cNvPicPr>
          <p:nvPr/>
        </p:nvPicPr>
        <p:blipFill>
          <a:blip r:embed="rId2"/>
          <a:srcRect/>
          <a:stretch>
            <a:fillRect/>
          </a:stretch>
        </p:blipFill>
        <p:spPr bwMode="auto">
          <a:xfrm>
            <a:off x="203944" y="228601"/>
            <a:ext cx="8254256" cy="6197162"/>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qualities of a good counsellor are :</a:t>
            </a:r>
            <a:br>
              <a:rPr lang="en-US" dirty="0"/>
            </a:br>
            <a:endParaRPr lang="en-US" dirty="0"/>
          </a:p>
        </p:txBody>
      </p:sp>
      <p:sp>
        <p:nvSpPr>
          <p:cNvPr id="3" name="Content Placeholder 2"/>
          <p:cNvSpPr>
            <a:spLocks noGrp="1"/>
          </p:cNvSpPr>
          <p:nvPr>
            <p:ph idx="1"/>
          </p:nvPr>
        </p:nvSpPr>
        <p:spPr/>
        <p:txBody>
          <a:bodyPr>
            <a:normAutofit/>
          </a:bodyPr>
          <a:lstStyle/>
          <a:p>
            <a:r>
              <a:rPr lang="en-US" dirty="0"/>
              <a:t>Knowledgeable</a:t>
            </a:r>
          </a:p>
          <a:p>
            <a:r>
              <a:rPr lang="en-US" dirty="0"/>
              <a:t>Skillful</a:t>
            </a:r>
          </a:p>
          <a:p>
            <a:r>
              <a:rPr lang="en-US" dirty="0"/>
              <a:t>Observant</a:t>
            </a:r>
          </a:p>
          <a:p>
            <a:r>
              <a:rPr lang="en-US" dirty="0"/>
              <a:t>Communication skills</a:t>
            </a:r>
          </a:p>
          <a:p>
            <a:r>
              <a:rPr lang="en-US" dirty="0"/>
              <a:t>Ethics and Values</a:t>
            </a:r>
          </a:p>
          <a:p>
            <a:r>
              <a:rPr lang="en-US" dirty="0"/>
              <a:t>Non </a:t>
            </a:r>
            <a:r>
              <a:rPr lang="en-US" dirty="0" err="1"/>
              <a:t>judgemental</a:t>
            </a:r>
            <a:endParaRPr lang="en-US" dirty="0"/>
          </a:p>
          <a:p>
            <a:r>
              <a:rPr lang="en-US" dirty="0"/>
              <a:t>Empathy</a:t>
            </a:r>
          </a:p>
          <a:p>
            <a:endParaRPr lang="en-US" dirty="0"/>
          </a:p>
          <a:p>
            <a:endParaRPr lang="en-US" dirty="0"/>
          </a:p>
        </p:txBody>
      </p:sp>
    </p:spTree>
    <p:extLst>
      <p:ext uri="{BB962C8B-B14F-4D97-AF65-F5344CB8AC3E}">
        <p14:creationId xmlns:p14="http://schemas.microsoft.com/office/powerpoint/2010/main" val="8686120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533400" y="592058"/>
            <a:ext cx="8153400"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a:ln>
                  <a:noFill/>
                </a:ln>
                <a:solidFill>
                  <a:schemeClr val="tx1"/>
                </a:solidFill>
                <a:effectLst/>
                <a:latin typeface="Arial" panose="020B0604020202020204" pitchFamily="34" charset="0"/>
              </a:rPr>
              <a:t>Confidentiality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a:ln>
                  <a:noFill/>
                </a:ln>
                <a:solidFill>
                  <a:schemeClr val="tx1"/>
                </a:solidFill>
                <a:effectLst/>
                <a:latin typeface="Arial" panose="020B0604020202020204" pitchFamily="34" charset="0"/>
              </a:rPr>
              <a:t>Personal integrity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a:ln>
                  <a:noFill/>
                </a:ln>
                <a:solidFill>
                  <a:schemeClr val="tx1"/>
                </a:solidFill>
                <a:effectLst/>
                <a:latin typeface="Arial" panose="020B0604020202020204" pitchFamily="34" charset="0"/>
              </a:rPr>
              <a:t>Competence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a:ln>
                  <a:noFill/>
                </a:ln>
                <a:solidFill>
                  <a:schemeClr val="tx1"/>
                </a:solidFill>
                <a:effectLst/>
                <a:latin typeface="Arial" panose="020B0604020202020204" pitchFamily="34" charset="0"/>
              </a:rPr>
              <a:t>Therapeutic alliance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a:ln>
                  <a:noFill/>
                </a:ln>
                <a:solidFill>
                  <a:schemeClr val="tx1"/>
                </a:solidFill>
                <a:effectLst/>
                <a:latin typeface="Arial" panose="020B0604020202020204" pitchFamily="34" charset="0"/>
              </a:rPr>
              <a:t>Organized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a:ln>
                  <a:noFill/>
                </a:ln>
                <a:solidFill>
                  <a:schemeClr val="tx1"/>
                </a:solidFill>
                <a:effectLst/>
                <a:latin typeface="Arial" panose="020B0604020202020204" pitchFamily="34" charset="0"/>
              </a:rPr>
              <a:t>Flexible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a:ln>
                  <a:noFill/>
                </a:ln>
                <a:solidFill>
                  <a:schemeClr val="tx1"/>
                </a:solidFill>
                <a:effectLst/>
                <a:latin typeface="Arial" panose="020B0604020202020204" pitchFamily="34" charset="0"/>
              </a:rPr>
              <a:t>Open minded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a:ln>
                  <a:noFill/>
                </a:ln>
                <a:solidFill>
                  <a:schemeClr val="tx1"/>
                </a:solidFill>
                <a:effectLst/>
                <a:latin typeface="Arial" panose="020B0604020202020204" pitchFamily="34" charset="0"/>
              </a:rPr>
              <a:t>Patience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a:ln>
                  <a:noFill/>
                </a:ln>
                <a:solidFill>
                  <a:schemeClr val="tx1"/>
                </a:solidFill>
                <a:effectLst/>
                <a:latin typeface="Arial" panose="020B0604020202020204" pitchFamily="34" charset="0"/>
              </a:rPr>
              <a:t>Active Listening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a:ln>
                  <a:noFill/>
                </a:ln>
                <a:solidFill>
                  <a:schemeClr val="tx1"/>
                </a:solidFill>
                <a:effectLst/>
                <a:latin typeface="Arial" panose="020B0604020202020204" pitchFamily="34" charset="0"/>
              </a:rPr>
              <a:t>Active Responding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a:ln>
                  <a:noFill/>
                </a:ln>
                <a:solidFill>
                  <a:schemeClr val="tx1"/>
                </a:solidFill>
                <a:effectLst/>
                <a:latin typeface="Arial" panose="020B0604020202020204" pitchFamily="34" charset="0"/>
              </a:rPr>
              <a:t>Supervision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a:ln>
                  <a:noFill/>
                </a:ln>
                <a:solidFill>
                  <a:schemeClr val="tx1"/>
                </a:solidFill>
                <a:effectLst/>
                <a:latin typeface="Arial" panose="020B0604020202020204" pitchFamily="34" charset="0"/>
              </a:rPr>
              <a:t>Crisis intervention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a:ln>
                  <a:noFill/>
                </a:ln>
                <a:solidFill>
                  <a:schemeClr val="tx1"/>
                </a:solidFill>
                <a:effectLst/>
                <a:latin typeface="Arial" panose="020B0604020202020204" pitchFamily="34" charset="0"/>
              </a:rPr>
              <a:t>Unconditional Positive regard </a:t>
            </a:r>
          </a:p>
        </p:txBody>
      </p:sp>
    </p:spTree>
    <p:extLst>
      <p:ext uri="{BB962C8B-B14F-4D97-AF65-F5344CB8AC3E}">
        <p14:creationId xmlns:p14="http://schemas.microsoft.com/office/powerpoint/2010/main" val="183368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Steps of Directive Counselling&#10;Williamson has given six steps of&#10;directive counselling :&#10;•Analysis&#10;•Synthesis&#10;•Diagnosis&#10;•..."/>
          <p:cNvPicPr>
            <a:picLocks noChangeAspect="1" noChangeArrowheads="1"/>
          </p:cNvPicPr>
          <p:nvPr/>
        </p:nvPicPr>
        <p:blipFill>
          <a:blip r:embed="rId2"/>
          <a:srcRect/>
          <a:stretch>
            <a:fillRect/>
          </a:stretch>
        </p:blipFill>
        <p:spPr bwMode="auto">
          <a:xfrm>
            <a:off x="0" y="265864"/>
            <a:ext cx="8780338" cy="6592136"/>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Merits&#10;• It is less time consuming; hence this method&#10;can be adopted when an early solution is&#10;required.&#10;• This method is ..."/>
          <p:cNvPicPr>
            <a:picLocks noChangeAspect="1" noChangeArrowheads="1"/>
          </p:cNvPicPr>
          <p:nvPr/>
        </p:nvPicPr>
        <p:blipFill>
          <a:blip r:embed="rId2"/>
          <a:srcRect/>
          <a:stretch>
            <a:fillRect/>
          </a:stretch>
        </p:blipFill>
        <p:spPr bwMode="auto">
          <a:xfrm>
            <a:off x="255167" y="533400"/>
            <a:ext cx="7898233" cy="5929866"/>
          </a:xfrm>
          <a:prstGeom prst="rect">
            <a:avLst/>
          </a:prstGeom>
          <a:noFill/>
        </p:spPr>
      </p:pic>
      <p:sp>
        <p:nvSpPr>
          <p:cNvPr id="2" name="Rectangle 1">
            <a:extLst>
              <a:ext uri="{FF2B5EF4-FFF2-40B4-BE49-F238E27FC236}">
                <a16:creationId xmlns:a16="http://schemas.microsoft.com/office/drawing/2014/main" id="{2890EBBA-8218-C0F6-BC12-BCD07667B222}"/>
              </a:ext>
            </a:extLst>
          </p:cNvPr>
          <p:cNvSpPr/>
          <p:nvPr/>
        </p:nvSpPr>
        <p:spPr>
          <a:xfrm>
            <a:off x="4572000" y="4724400"/>
            <a:ext cx="1733167" cy="369332"/>
          </a:xfrm>
          <a:prstGeom prst="rect">
            <a:avLst/>
          </a:prstGeom>
        </p:spPr>
        <p:txBody>
          <a:bodyPr wrap="none">
            <a:spAutoFit/>
          </a:bodyPr>
          <a:lstStyle/>
          <a:p>
            <a:r>
              <a:rPr lang="ta-IN" dirty="0" err="1"/>
              <a:t>முன்கணிப்பு</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Demerits&#10;• In directive counselling, the client never becomes&#10;independent of the counsellor. So it is not an&#10;effective or ..."/>
          <p:cNvPicPr>
            <a:picLocks noChangeAspect="1" noChangeArrowheads="1"/>
          </p:cNvPicPr>
          <p:nvPr/>
        </p:nvPicPr>
        <p:blipFill>
          <a:blip r:embed="rId2"/>
          <a:srcRect/>
          <a:stretch>
            <a:fillRect/>
          </a:stretch>
        </p:blipFill>
        <p:spPr bwMode="auto">
          <a:xfrm>
            <a:off x="457199" y="170674"/>
            <a:ext cx="7993681" cy="6001526"/>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2. Non-directive Counselling&#10;• CARL R. ROGER is the chief exponent in this&#10;viewpoint.&#10;• This school of thought is just rev..."/>
          <p:cNvPicPr>
            <a:picLocks noChangeAspect="1" noChangeArrowheads="1"/>
          </p:cNvPicPr>
          <p:nvPr/>
        </p:nvPicPr>
        <p:blipFill>
          <a:blip r:embed="rId2"/>
          <a:srcRect/>
          <a:stretch>
            <a:fillRect/>
          </a:stretch>
        </p:blipFill>
        <p:spPr bwMode="auto">
          <a:xfrm>
            <a:off x="762000" y="303843"/>
            <a:ext cx="7677150" cy="5763881"/>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 It is also known as&#10;permissive counselling.&#10;• In this type of counselling,&#10;emotional elements rather&#10;than intellectual e..."/>
          <p:cNvPicPr>
            <a:picLocks noChangeAspect="1" noChangeArrowheads="1"/>
          </p:cNvPicPr>
          <p:nvPr/>
        </p:nvPicPr>
        <p:blipFill>
          <a:blip r:embed="rId2"/>
          <a:srcRect/>
          <a:stretch>
            <a:fillRect/>
          </a:stretch>
        </p:blipFill>
        <p:spPr bwMode="auto">
          <a:xfrm>
            <a:off x="457200" y="304083"/>
            <a:ext cx="8229600" cy="6178651"/>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Steps in Client Centred Counselling&#10;Carl Rogers has given the following steps of&#10;this non-directive counselling:&#10;1. Defini..."/>
          <p:cNvPicPr>
            <a:picLocks noChangeAspect="1" noChangeArrowheads="1"/>
          </p:cNvPicPr>
          <p:nvPr/>
        </p:nvPicPr>
        <p:blipFill>
          <a:blip r:embed="rId2"/>
          <a:srcRect/>
          <a:stretch>
            <a:fillRect/>
          </a:stretch>
        </p:blipFill>
        <p:spPr bwMode="auto">
          <a:xfrm>
            <a:off x="204579" y="156610"/>
            <a:ext cx="8101221" cy="6082266"/>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3. Development of Insight: The counsellor&#10;goes on thinking regarding the client's&#10;new feelings along with the&#10;development ..."/>
          <p:cNvPicPr>
            <a:picLocks noChangeAspect="1" noChangeArrowheads="1"/>
          </p:cNvPicPr>
          <p:nvPr/>
        </p:nvPicPr>
        <p:blipFill>
          <a:blip r:embed="rId2"/>
          <a:srcRect/>
          <a:stretch>
            <a:fillRect/>
          </a:stretch>
        </p:blipFill>
        <p:spPr bwMode="auto">
          <a:xfrm>
            <a:off x="380999" y="284615"/>
            <a:ext cx="8247893" cy="6192385"/>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337</TotalTime>
  <Words>147</Words>
  <Application>Microsoft Macintosh PowerPoint</Application>
  <PresentationFormat>On-screen Show (4:3)</PresentationFormat>
  <Paragraphs>27</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Counselling</vt:lpstr>
      <vt:lpstr>The qualities of a good counsellor are :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vitlaptop</dc:creator>
  <cp:lastModifiedBy>PRASHANTH S</cp:lastModifiedBy>
  <cp:revision>7</cp:revision>
  <dcterms:created xsi:type="dcterms:W3CDTF">2017-04-17T01:34:53Z</dcterms:created>
  <dcterms:modified xsi:type="dcterms:W3CDTF">2022-05-08T16:22:31Z</dcterms:modified>
</cp:coreProperties>
</file>