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1"/>
  </p:notesMasterIdLst>
  <p:sldIdLst>
    <p:sldId id="267" r:id="rId2"/>
    <p:sldId id="259" r:id="rId3"/>
    <p:sldId id="299" r:id="rId4"/>
    <p:sldId id="300" r:id="rId5"/>
    <p:sldId id="301" r:id="rId6"/>
    <p:sldId id="327" r:id="rId7"/>
    <p:sldId id="303" r:id="rId8"/>
    <p:sldId id="304" r:id="rId9"/>
    <p:sldId id="305"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F2F"/>
    <a:srgbClr val="0078B9"/>
    <a:srgbClr val="00ADEF"/>
    <a:srgbClr val="0A5BA6"/>
    <a:srgbClr val="722E6B"/>
    <a:srgbClr val="722E07"/>
    <a:srgbClr val="00ADEE"/>
    <a:srgbClr val="00A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99139" autoAdjust="0"/>
  </p:normalViewPr>
  <p:slideViewPr>
    <p:cSldViewPr>
      <p:cViewPr>
        <p:scale>
          <a:sx n="67" d="100"/>
          <a:sy n="67" d="100"/>
        </p:scale>
        <p:origin x="-739" y="-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817ED4-97D7-40AA-A686-E7A79E386961}" type="slidenum">
              <a:rPr lang="en-US" altLang="en-US"/>
              <a:pPr/>
              <a:t>‹#›</a:t>
            </a:fld>
            <a:endParaRPr lang="en-US" altLang="en-US"/>
          </a:p>
        </p:txBody>
      </p:sp>
    </p:spTree>
    <p:extLst>
      <p:ext uri="{BB962C8B-B14F-4D97-AF65-F5344CB8AC3E}">
        <p14:creationId xmlns:p14="http://schemas.microsoft.com/office/powerpoint/2010/main" val="5641554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69183-D18B-4FE9-9A52-57A2FF19DF3D}" type="slidenum">
              <a:rPr lang="en-US" altLang="en-US"/>
              <a:pPr/>
              <a:t>1</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393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6AC88-7815-43D9-B4B7-9323B0BB0FAA}" type="slidenum">
              <a:rPr lang="en-US" altLang="en-US"/>
              <a:pPr/>
              <a:t>2</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595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784938-EDEC-4657-83B6-68CDEF1A24A9}" type="slidenum">
              <a:rPr lang="en-US" altLang="en-US"/>
              <a:pPr/>
              <a:t>11</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785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CD539-B7B7-43BE-9053-7245746A88EA}" type="slidenum">
              <a:rPr lang="en-US" altLang="en-US"/>
              <a:pPr/>
              <a:t>16</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22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41970-2F13-4E41-A4EA-03B178D25E6D}" type="slidenum">
              <a:rPr lang="en-US" altLang="en-US"/>
              <a:pPr/>
              <a:t>22</a:t>
            </a:fld>
            <a:endParaRPr lang="en-US"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998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2062370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76501945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717914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122789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921758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62088"/>
            <a:ext cx="403860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62088"/>
            <a:ext cx="403860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1818297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7195811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18457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721029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2116692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815447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BDBD91E4-E7EB-4F76-BD1B-5B02CE2D0B1F}" type="slidenum">
              <a:rPr lang="en-US" altLang="en-US"/>
              <a:pPr>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33"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6082"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46084" name="Text Box 4"/>
          <p:cNvSpPr txBox="1">
            <a:spLocks noChangeArrowheads="1"/>
          </p:cNvSpPr>
          <p:nvPr/>
        </p:nvSpPr>
        <p:spPr bwMode="auto">
          <a:xfrm>
            <a:off x="1371600" y="1792288"/>
            <a:ext cx="16764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0">
                <a:solidFill>
                  <a:schemeClr val="bg1"/>
                </a:solidFill>
              </a:rPr>
              <a:t>2</a:t>
            </a:r>
          </a:p>
        </p:txBody>
      </p:sp>
      <p:sp>
        <p:nvSpPr>
          <p:cNvPr id="46086" name="Text Box 6"/>
          <p:cNvSpPr txBox="1">
            <a:spLocks noChangeArrowheads="1"/>
          </p:cNvSpPr>
          <p:nvPr/>
        </p:nvSpPr>
        <p:spPr bwMode="auto">
          <a:xfrm>
            <a:off x="1524000" y="2193925"/>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a:spcBef>
                <a:spcPct val="50000"/>
              </a:spcBef>
            </a:pPr>
            <a:r>
              <a:rPr lang="en-US" altLang="en-US" sz="4000" b="1">
                <a:solidFill>
                  <a:schemeClr val="bg1"/>
                </a:solidFill>
              </a:rPr>
              <a:t>Probability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noFill/>
        </p:spPr>
        <p:txBody>
          <a:bodyPr/>
          <a:lstStyle/>
          <a:p>
            <a:r>
              <a:rPr lang="en-US" altLang="en-US"/>
              <a:t>Conditional Probability</a:t>
            </a:r>
          </a:p>
        </p:txBody>
      </p:sp>
      <p:sp>
        <p:nvSpPr>
          <p:cNvPr id="13619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Given that </a:t>
            </a:r>
            <a:r>
              <a:rPr lang="en-US" altLang="en-US" i="1"/>
              <a:t>B </a:t>
            </a:r>
            <a:r>
              <a:rPr lang="en-US" altLang="en-US"/>
              <a:t>has occurred, the relevant sample space is no longer </a:t>
            </a:r>
            <a:r>
              <a:rPr lang="en-US" altLang="en-US" i="1"/>
              <a:t>S </a:t>
            </a:r>
            <a:r>
              <a:rPr lang="en-US" altLang="en-US"/>
              <a:t>but consists of outcomes in </a:t>
            </a:r>
            <a:r>
              <a:rPr lang="en-US" altLang="en-US" i="1"/>
              <a:t>B</a:t>
            </a:r>
            <a:r>
              <a:rPr lang="en-US" altLang="en-US"/>
              <a:t>;</a:t>
            </a:r>
            <a:r>
              <a:rPr lang="en-US" altLang="en-US" i="1"/>
              <a:t> A </a:t>
            </a:r>
            <a:r>
              <a:rPr lang="en-US" altLang="en-US"/>
              <a:t>has occurred if and only if one of the outcomes in the intersection occurred, so the conditional probability of </a:t>
            </a:r>
            <a:r>
              <a:rPr lang="en-US" altLang="en-US" i="1"/>
              <a:t>A </a:t>
            </a:r>
            <a:r>
              <a:rPr lang="en-US" altLang="en-US"/>
              <a:t>given </a:t>
            </a:r>
            <a:r>
              <a:rPr lang="en-US" altLang="en-US" i="1"/>
              <a:t>B </a:t>
            </a:r>
            <a:r>
              <a:rPr lang="en-US" altLang="en-US"/>
              <a:t>is</a:t>
            </a:r>
          </a:p>
          <a:p>
            <a:pPr>
              <a:tabLst>
                <a:tab pos="457200" algn="l"/>
                <a:tab pos="1371600" algn="l"/>
                <a:tab pos="1547813" algn="l"/>
              </a:tabLst>
            </a:pPr>
            <a:r>
              <a:rPr lang="en-US" altLang="en-US"/>
              <a:t>proportional to </a:t>
            </a:r>
            <a:br>
              <a:rPr lang="en-US" altLang="en-US"/>
            </a:br>
            <a:r>
              <a:rPr lang="en-US" altLang="en-US"/>
              <a:t/>
            </a:r>
            <a:br>
              <a:rPr lang="en-US" altLang="en-US"/>
            </a:br>
            <a:r>
              <a:rPr lang="en-US" altLang="en-US"/>
              <a:t>The proportionality constant 1/</a:t>
            </a:r>
            <a:r>
              <a:rPr lang="en-US" altLang="en-US" i="1"/>
              <a:t>P</a:t>
            </a:r>
            <a:r>
              <a:rPr lang="en-US" altLang="en-US"/>
              <a:t>(</a:t>
            </a:r>
            <a:r>
              <a:rPr lang="en-US" altLang="en-US" i="1"/>
              <a:t>B</a:t>
            </a:r>
            <a:r>
              <a:rPr lang="en-US" altLang="en-US"/>
              <a:t>) is used to ensure that the probability </a:t>
            </a:r>
            <a:r>
              <a:rPr lang="en-US" altLang="en-US" i="1"/>
              <a:t>P</a:t>
            </a:r>
            <a:r>
              <a:rPr lang="en-US" altLang="en-US"/>
              <a:t>(</a:t>
            </a:r>
            <a:r>
              <a:rPr lang="en-US" altLang="en-US" i="1"/>
              <a:t>B</a:t>
            </a:r>
            <a:r>
              <a:rPr lang="en-US" altLang="en-US" sz="1200"/>
              <a:t> </a:t>
            </a:r>
            <a:r>
              <a:rPr lang="en-US" altLang="en-US"/>
              <a:t>|</a:t>
            </a:r>
            <a:r>
              <a:rPr lang="en-US" altLang="en-US" sz="1200"/>
              <a:t> </a:t>
            </a:r>
            <a:r>
              <a:rPr lang="en-US" altLang="en-US" i="1"/>
              <a:t>B</a:t>
            </a:r>
            <a:r>
              <a:rPr lang="en-US" altLang="en-US"/>
              <a:t>) of the new sample space </a:t>
            </a:r>
            <a:r>
              <a:rPr lang="en-US" altLang="en-US" i="1"/>
              <a:t>B </a:t>
            </a:r>
            <a:r>
              <a:rPr lang="en-US" altLang="en-US"/>
              <a:t>equals 1.</a:t>
            </a:r>
          </a:p>
        </p:txBody>
      </p:sp>
      <p:pic>
        <p:nvPicPr>
          <p:cNvPr id="136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188" y="3076575"/>
            <a:ext cx="118903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428625" y="32766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The Definition of Conditional Probability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noFill/>
        </p:spPr>
        <p:txBody>
          <a:bodyPr/>
          <a:lstStyle/>
          <a:p>
            <a:r>
              <a:rPr lang="en-US" altLang="en-US" sz="3600"/>
              <a:t>The Definition of Conditional Probability</a:t>
            </a:r>
          </a:p>
        </p:txBody>
      </p:sp>
      <p:sp>
        <p:nvSpPr>
          <p:cNvPr id="139267"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Example </a:t>
            </a:r>
            <a:r>
              <a:rPr lang="en-US" altLang="en-US" dirty="0" smtClean="0"/>
              <a:t>2.24 </a:t>
            </a:r>
            <a:r>
              <a:rPr lang="en-US" altLang="en-US" dirty="0"/>
              <a:t>demonstrates that when outcomes are equally likely, computation of conditional probabilities can be based on intuition.</a:t>
            </a:r>
            <a:br>
              <a:rPr lang="en-US" altLang="en-US" dirty="0"/>
            </a:br>
            <a:r>
              <a:rPr lang="en-US" altLang="en-US" dirty="0"/>
              <a:t/>
            </a:r>
            <a:br>
              <a:rPr lang="en-US" altLang="en-US" dirty="0"/>
            </a:br>
            <a:r>
              <a:rPr lang="en-US" altLang="en-US" dirty="0"/>
              <a:t>When experiments are more complicated, though, intuition may fail us, so a general definition of conditional probability is needed that will yield intuitive answers in simple problems.</a:t>
            </a:r>
            <a:br>
              <a:rPr lang="en-US" altLang="en-US" dirty="0"/>
            </a:br>
            <a:r>
              <a:rPr lang="en-US" altLang="en-US" dirty="0"/>
              <a:t/>
            </a:r>
            <a:br>
              <a:rPr lang="en-US" altLang="en-US" dirty="0"/>
            </a:br>
            <a:r>
              <a:rPr lang="en-US" altLang="en-US" dirty="0"/>
              <a:t>The Venn diagram and Equation (2.2) suggest how to proceed.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noFill/>
        </p:spPr>
        <p:txBody>
          <a:bodyPr/>
          <a:lstStyle/>
          <a:p>
            <a:r>
              <a:rPr lang="en-US" altLang="en-US" sz="3600"/>
              <a:t>The Definition of Conditional Probability</a:t>
            </a:r>
          </a:p>
        </p:txBody>
      </p:sp>
      <p:sp>
        <p:nvSpPr>
          <p:cNvPr id="140291"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smtClean="0"/>
              <a:t>Definition</a:t>
            </a:r>
          </a:p>
          <a:p>
            <a:pPr>
              <a:tabLst>
                <a:tab pos="457200" algn="l"/>
                <a:tab pos="1371600" algn="l"/>
                <a:tab pos="1547813" algn="l"/>
              </a:tabLst>
            </a:pPr>
            <a:endParaRPr lang="en-US" altLang="en-US" b="1" dirty="0"/>
          </a:p>
          <a:p>
            <a:pPr>
              <a:tabLst>
                <a:tab pos="457200" algn="l"/>
                <a:tab pos="1371600" algn="l"/>
                <a:tab pos="1547813" algn="l"/>
              </a:tabLst>
            </a:pPr>
            <a:r>
              <a:rPr lang="en-US" altLang="en-US" b="1" dirty="0"/>
              <a:t/>
            </a:r>
            <a:br>
              <a:rPr lang="en-US" altLang="en-US" b="1" dirty="0"/>
            </a:b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0"/>
            <a:ext cx="8128000" cy="2590799"/>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p:spPr>
        <p:txBody>
          <a:bodyPr/>
          <a:lstStyle/>
          <a:p>
            <a:r>
              <a:rPr lang="en-US" altLang="en-US" dirty="0"/>
              <a:t>Example </a:t>
            </a:r>
            <a:r>
              <a:rPr lang="en-US" altLang="en-US" dirty="0" smtClean="0"/>
              <a:t>2.25</a:t>
            </a:r>
            <a:endParaRPr lang="en-US" altLang="en-US" dirty="0"/>
          </a:p>
        </p:txBody>
      </p:sp>
      <p:sp>
        <p:nvSpPr>
          <p:cNvPr id="1413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Suppose that of all individuals buying a certain digital  camera, 60% include an optional memory card in their purchase, 40% include an extra battery, and 30% include both a card and battery. Consider randomly selecting a buyer and let</a:t>
            </a:r>
            <a:br>
              <a:rPr lang="en-US" altLang="en-US"/>
            </a:br>
            <a:endParaRPr lang="en-US" altLang="en-US"/>
          </a:p>
          <a:p>
            <a:pPr>
              <a:tabLst>
                <a:tab pos="457200" algn="l"/>
                <a:tab pos="1371600" algn="l"/>
                <a:tab pos="1547813" algn="l"/>
              </a:tabLst>
            </a:pPr>
            <a:r>
              <a:rPr lang="en-US" altLang="en-US"/>
              <a:t>	 </a:t>
            </a:r>
            <a:r>
              <a:rPr lang="en-US" altLang="en-US" i="1"/>
              <a:t>A </a:t>
            </a:r>
            <a:r>
              <a:rPr lang="en-US" altLang="en-US"/>
              <a:t>= {memory card purchased} and</a:t>
            </a:r>
            <a:br>
              <a:rPr lang="en-US" altLang="en-US"/>
            </a:br>
            <a:r>
              <a:rPr lang="en-US" altLang="en-US"/>
              <a:t>	 </a:t>
            </a:r>
            <a:r>
              <a:rPr lang="en-US" altLang="en-US" i="1"/>
              <a:t>B </a:t>
            </a:r>
            <a:r>
              <a:rPr lang="en-US" altLang="en-US"/>
              <a:t>= {battery purchased}.	</a:t>
            </a:r>
          </a:p>
          <a:p>
            <a:pPr>
              <a:tabLst>
                <a:tab pos="457200" algn="l"/>
                <a:tab pos="1371600" algn="l"/>
                <a:tab pos="1547813" algn="l"/>
              </a:tabLst>
            </a:pPr>
            <a:endParaRPr lang="en-US" altLang="en-US"/>
          </a:p>
          <a:p>
            <a:pPr>
              <a:tabLst>
                <a:tab pos="457200" algn="l"/>
                <a:tab pos="1371600" algn="l"/>
                <a:tab pos="1547813" algn="l"/>
              </a:tabLst>
            </a:pPr>
            <a:r>
              <a:rPr lang="en-US" altLang="en-US"/>
              <a:t>	Then </a:t>
            </a:r>
            <a:r>
              <a:rPr lang="en-US" altLang="en-US" i="1"/>
              <a:t>P</a:t>
            </a:r>
            <a:r>
              <a:rPr lang="en-US" altLang="en-US"/>
              <a:t>(</a:t>
            </a:r>
            <a:r>
              <a:rPr lang="en-US" altLang="en-US" i="1"/>
              <a:t>A</a:t>
            </a:r>
            <a:r>
              <a:rPr lang="en-US" altLang="en-US"/>
              <a:t>) = .60, </a:t>
            </a:r>
            <a:br>
              <a:rPr lang="en-US" altLang="en-US"/>
            </a:br>
            <a:r>
              <a:rPr lang="en-US" altLang="en-US"/>
              <a:t>	</a:t>
            </a:r>
            <a:r>
              <a:rPr lang="en-US" altLang="en-US" i="1"/>
              <a:t>P</a:t>
            </a:r>
            <a:r>
              <a:rPr lang="en-US" altLang="en-US"/>
              <a:t>(</a:t>
            </a:r>
            <a:r>
              <a:rPr lang="en-US" altLang="en-US" i="1"/>
              <a:t>B</a:t>
            </a:r>
            <a:r>
              <a:rPr lang="en-US" altLang="en-US"/>
              <a:t>) = .40, </a:t>
            </a:r>
            <a:r>
              <a:rPr lang="en-US" altLang="en-US" i="1"/>
              <a:t>P</a:t>
            </a:r>
            <a:r>
              <a:rPr lang="en-US" altLang="en-US"/>
              <a:t>(both purchased) = </a:t>
            </a:r>
            <a:r>
              <a:rPr lang="en-US" altLang="en-US" i="1"/>
              <a:t>P</a:t>
            </a:r>
            <a:r>
              <a:rPr lang="en-US" altLang="en-US"/>
              <a:t>(</a:t>
            </a:r>
            <a:r>
              <a:rPr lang="en-US" altLang="en-US" i="1"/>
              <a:t>A </a:t>
            </a:r>
            <a:r>
              <a:rPr lang="en-US" altLang="en-US"/>
              <a:t>∩ </a:t>
            </a:r>
            <a:r>
              <a:rPr lang="en-US" altLang="en-US" i="1"/>
              <a:t>B</a:t>
            </a:r>
            <a:r>
              <a:rPr lang="en-US" altLang="en-US"/>
              <a:t>) = .30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1000"/>
                                        <p:tgtEl>
                                          <p:spTgt spid="141315">
                                            <p:txEl>
                                              <p:pRg st="3" end="3"/>
                                            </p:txEl>
                                          </p:spTgt>
                                        </p:tgtEl>
                                      </p:cBhvr>
                                    </p:animEffect>
                                    <p:anim calcmode="lin" valueType="num">
                                      <p:cBhvr>
                                        <p:cTn id="8" dur="10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5">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p:spPr>
        <p:txBody>
          <a:bodyPr/>
          <a:lstStyle/>
          <a:p>
            <a:r>
              <a:rPr lang="en-US" altLang="en-US" dirty="0"/>
              <a:t>Example </a:t>
            </a:r>
            <a:r>
              <a:rPr lang="en-US" altLang="en-US" dirty="0" smtClean="0"/>
              <a:t>2.25</a:t>
            </a:r>
            <a:endParaRPr lang="en-US" altLang="en-US" dirty="0"/>
          </a:p>
        </p:txBody>
      </p:sp>
      <p:sp>
        <p:nvSpPr>
          <p:cNvPr id="1423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Given that the selected individual purchased an extra battery, the probability that an optional card was also purchased is</a:t>
            </a:r>
            <a:br>
              <a:rPr lang="en-US" altLang="en-US"/>
            </a:br>
            <a:endParaRPr lang="en-US" altLang="en-US"/>
          </a:p>
          <a:p>
            <a:pPr>
              <a:tabLst>
                <a:tab pos="457200" algn="l"/>
                <a:tab pos="1371600" algn="l"/>
                <a:tab pos="1547813" algn="l"/>
              </a:tabLst>
            </a:pPr>
            <a:r>
              <a:rPr lang="en-US" altLang="en-US"/>
              <a:t/>
            </a:r>
            <a:br>
              <a:rPr lang="en-US" altLang="en-US"/>
            </a:br>
            <a:r>
              <a:rPr lang="en-US" altLang="en-US"/>
              <a:t/>
            </a:r>
            <a:br>
              <a:rPr lang="en-US" altLang="en-US"/>
            </a:br>
            <a:r>
              <a:rPr lang="en-US" altLang="en-US"/>
              <a:t>That is, of all those purchasing an extra battery, 75% purchased an optional memory card. Similarly,</a:t>
            </a:r>
            <a:br>
              <a:rPr lang="en-US" altLang="en-US"/>
            </a:br>
            <a:r>
              <a:rPr lang="en-US" altLang="en-US"/>
              <a:t/>
            </a:r>
            <a:br>
              <a:rPr lang="en-US" altLang="en-US"/>
            </a:br>
            <a:r>
              <a:rPr lang="en-US" altLang="en-US"/>
              <a:t>   </a:t>
            </a:r>
            <a:r>
              <a:rPr lang="en-US" altLang="en-US" i="1"/>
              <a:t>P</a:t>
            </a:r>
            <a:r>
              <a:rPr lang="en-US" altLang="en-US" sz="400" i="1"/>
              <a:t> </a:t>
            </a:r>
            <a:r>
              <a:rPr lang="en-US" altLang="en-US"/>
              <a:t>(battery | memory card) =</a:t>
            </a:r>
            <a:br>
              <a:rPr lang="en-US" altLang="en-US"/>
            </a:br>
            <a:endParaRPr lang="en-US" altLang="en-US"/>
          </a:p>
          <a:p>
            <a:pPr>
              <a:tabLst>
                <a:tab pos="457200" algn="l"/>
                <a:tab pos="1371600" algn="l"/>
                <a:tab pos="1547813" algn="l"/>
              </a:tabLst>
            </a:pPr>
            <a:r>
              <a:rPr lang="en-US" altLang="en-US"/>
              <a:t>Notice that                </a:t>
            </a:r>
            <a:r>
              <a:rPr lang="en-US" altLang="en-US" b="1">
                <a:sym typeface="Symbol" panose="05050102010706020507" pitchFamily="18" charset="2"/>
              </a:rPr>
              <a:t></a:t>
            </a:r>
            <a:r>
              <a:rPr lang="en-US" altLang="en-US"/>
              <a:t> </a:t>
            </a:r>
            <a:r>
              <a:rPr lang="en-US" altLang="en-US" i="1"/>
              <a:t>P</a:t>
            </a:r>
            <a:r>
              <a:rPr lang="en-US" altLang="en-US"/>
              <a:t>(</a:t>
            </a:r>
            <a:r>
              <a:rPr lang="en-US" altLang="en-US" i="1"/>
              <a:t>A</a:t>
            </a:r>
            <a:r>
              <a:rPr lang="en-US" altLang="en-US"/>
              <a:t>) and               </a:t>
            </a:r>
            <a:r>
              <a:rPr lang="en-US" altLang="en-US" b="1">
                <a:sym typeface="Symbol" panose="05050102010706020507" pitchFamily="18" charset="2"/>
              </a:rPr>
              <a:t></a:t>
            </a:r>
            <a:r>
              <a:rPr lang="en-US" altLang="en-US"/>
              <a:t> </a:t>
            </a:r>
            <a:r>
              <a:rPr lang="en-US" altLang="en-US" i="1"/>
              <a:t>P</a:t>
            </a:r>
            <a:r>
              <a:rPr lang="en-US" altLang="en-US"/>
              <a:t>(</a:t>
            </a:r>
            <a:r>
              <a:rPr lang="en-US" altLang="en-US" i="1"/>
              <a:t>B</a:t>
            </a:r>
            <a:r>
              <a:rPr lang="en-US" altLang="en-US"/>
              <a:t>).</a:t>
            </a:r>
          </a:p>
        </p:txBody>
      </p:sp>
      <p:pic>
        <p:nvPicPr>
          <p:cNvPr id="142340" name="Picture 4"/>
          <p:cNvPicPr>
            <a:picLocks noChangeAspect="1" noChangeArrowheads="1"/>
          </p:cNvPicPr>
          <p:nvPr/>
        </p:nvPicPr>
        <p:blipFill>
          <a:blip r:embed="rId2">
            <a:extLst>
              <a:ext uri="{28A0092B-C50C-407E-A947-70E740481C1C}">
                <a14:useLocalDpi xmlns:a14="http://schemas.microsoft.com/office/drawing/2010/main" val="0"/>
              </a:ext>
            </a:extLst>
          </a:blip>
          <a:srcRect r="37042" b="1738"/>
          <a:stretch>
            <a:fillRect/>
          </a:stretch>
        </p:blipFill>
        <p:spPr bwMode="auto">
          <a:xfrm>
            <a:off x="2362200" y="2620963"/>
            <a:ext cx="25146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788" y="4795838"/>
            <a:ext cx="895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5" name="Picture 9"/>
          <p:cNvPicPr>
            <a:picLocks noChangeAspect="1" noChangeArrowheads="1"/>
          </p:cNvPicPr>
          <p:nvPr/>
        </p:nvPicPr>
        <p:blipFill>
          <a:blip r:embed="rId4">
            <a:extLst>
              <a:ext uri="{28A0092B-C50C-407E-A947-70E740481C1C}">
                <a14:useLocalDpi xmlns:a14="http://schemas.microsoft.com/office/drawing/2010/main" val="0"/>
              </a:ext>
            </a:extLst>
          </a:blip>
          <a:srcRect l="49106" r="23105" b="6325"/>
          <a:stretch>
            <a:fillRect/>
          </a:stretch>
        </p:blipFill>
        <p:spPr bwMode="auto">
          <a:xfrm>
            <a:off x="6923088" y="4657725"/>
            <a:ext cx="838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738" y="5657850"/>
            <a:ext cx="11064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3" y="5648325"/>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8" name="Rectangle 12"/>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42349" name="Picture 13"/>
          <p:cNvPicPr>
            <a:picLocks noChangeAspect="1" noChangeArrowheads="1"/>
          </p:cNvPicPr>
          <p:nvPr/>
        </p:nvPicPr>
        <p:blipFill>
          <a:blip r:embed="rId2">
            <a:extLst>
              <a:ext uri="{28A0092B-C50C-407E-A947-70E740481C1C}">
                <a14:useLocalDpi xmlns:a14="http://schemas.microsoft.com/office/drawing/2010/main" val="0"/>
              </a:ext>
            </a:extLst>
          </a:blip>
          <a:srcRect l="61049" r="17966" b="-1930"/>
          <a:stretch>
            <a:fillRect/>
          </a:stretch>
        </p:blipFill>
        <p:spPr bwMode="auto">
          <a:xfrm>
            <a:off x="4800600" y="25908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0" name="Picture 14"/>
          <p:cNvPicPr>
            <a:picLocks noChangeAspect="1" noChangeArrowheads="1"/>
          </p:cNvPicPr>
          <p:nvPr/>
        </p:nvPicPr>
        <p:blipFill>
          <a:blip r:embed="rId2">
            <a:extLst>
              <a:ext uri="{28A0092B-C50C-407E-A947-70E740481C1C}">
                <a14:useLocalDpi xmlns:a14="http://schemas.microsoft.com/office/drawing/2010/main" val="0"/>
              </a:ext>
            </a:extLst>
          </a:blip>
          <a:srcRect l="80127" b="7336"/>
          <a:stretch>
            <a:fillRect/>
          </a:stretch>
        </p:blipFill>
        <p:spPr bwMode="auto">
          <a:xfrm>
            <a:off x="5610225" y="2600325"/>
            <a:ext cx="793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1" name="Picture 15"/>
          <p:cNvPicPr>
            <a:picLocks noChangeAspect="1" noChangeArrowheads="1"/>
          </p:cNvPicPr>
          <p:nvPr/>
        </p:nvPicPr>
        <p:blipFill>
          <a:blip r:embed="rId4">
            <a:extLst>
              <a:ext uri="{28A0092B-C50C-407E-A947-70E740481C1C}">
                <a14:useLocalDpi xmlns:a14="http://schemas.microsoft.com/office/drawing/2010/main" val="0"/>
              </a:ext>
            </a:extLst>
          </a:blip>
          <a:srcRect l="75789" b="5138"/>
          <a:stretch>
            <a:fillRect/>
          </a:stretch>
        </p:blipFill>
        <p:spPr bwMode="auto">
          <a:xfrm>
            <a:off x="7713663" y="4648200"/>
            <a:ext cx="73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2" name="Picture 16"/>
          <p:cNvPicPr>
            <a:picLocks noChangeAspect="1" noChangeArrowheads="1"/>
          </p:cNvPicPr>
          <p:nvPr/>
        </p:nvPicPr>
        <p:blipFill>
          <a:blip r:embed="rId4">
            <a:extLst>
              <a:ext uri="{28A0092B-C50C-407E-A947-70E740481C1C}">
                <a14:useLocalDpi xmlns:a14="http://schemas.microsoft.com/office/drawing/2010/main" val="0"/>
              </a:ext>
            </a:extLst>
          </a:blip>
          <a:srcRect r="49474" b="5138"/>
          <a:stretch>
            <a:fillRect/>
          </a:stretch>
        </p:blipFill>
        <p:spPr bwMode="auto">
          <a:xfrm>
            <a:off x="5413375" y="4648200"/>
            <a:ext cx="152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49"/>
                                        </p:tgtEl>
                                        <p:attrNameLst>
                                          <p:attrName>style.visibility</p:attrName>
                                        </p:attrNameLst>
                                      </p:cBhvr>
                                      <p:to>
                                        <p:strVal val="visible"/>
                                      </p:to>
                                    </p:set>
                                    <p:animEffect transition="in" filter="fade">
                                      <p:cBhvr>
                                        <p:cTn id="7" dur="1000"/>
                                        <p:tgtEl>
                                          <p:spTgt spid="142349"/>
                                        </p:tgtEl>
                                      </p:cBhvr>
                                    </p:animEffect>
                                    <p:anim calcmode="lin" valueType="num">
                                      <p:cBhvr>
                                        <p:cTn id="8" dur="1000" fill="hold"/>
                                        <p:tgtEl>
                                          <p:spTgt spid="142349"/>
                                        </p:tgtEl>
                                        <p:attrNameLst>
                                          <p:attrName>ppt_x</p:attrName>
                                        </p:attrNameLst>
                                      </p:cBhvr>
                                      <p:tavLst>
                                        <p:tav tm="0">
                                          <p:val>
                                            <p:strVal val="#ppt_x"/>
                                          </p:val>
                                        </p:tav>
                                        <p:tav tm="100000">
                                          <p:val>
                                            <p:strVal val="#ppt_x"/>
                                          </p:val>
                                        </p:tav>
                                      </p:tavLst>
                                    </p:anim>
                                    <p:anim calcmode="lin" valueType="num">
                                      <p:cBhvr>
                                        <p:cTn id="9" dur="900" decel="100000" fill="hold"/>
                                        <p:tgtEl>
                                          <p:spTgt spid="1423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4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2350"/>
                                        </p:tgtEl>
                                        <p:attrNameLst>
                                          <p:attrName>style.visibility</p:attrName>
                                        </p:attrNameLst>
                                      </p:cBhvr>
                                      <p:to>
                                        <p:strVal val="visible"/>
                                      </p:to>
                                    </p:set>
                                    <p:animEffect transition="in" filter="fade">
                                      <p:cBhvr>
                                        <p:cTn id="15" dur="1000"/>
                                        <p:tgtEl>
                                          <p:spTgt spid="142350"/>
                                        </p:tgtEl>
                                      </p:cBhvr>
                                    </p:animEffect>
                                    <p:anim calcmode="lin" valueType="num">
                                      <p:cBhvr>
                                        <p:cTn id="16" dur="1000" fill="hold"/>
                                        <p:tgtEl>
                                          <p:spTgt spid="142350"/>
                                        </p:tgtEl>
                                        <p:attrNameLst>
                                          <p:attrName>ppt_x</p:attrName>
                                        </p:attrNameLst>
                                      </p:cBhvr>
                                      <p:tavLst>
                                        <p:tav tm="0">
                                          <p:val>
                                            <p:strVal val="#ppt_x"/>
                                          </p:val>
                                        </p:tav>
                                        <p:tav tm="100000">
                                          <p:val>
                                            <p:strVal val="#ppt_x"/>
                                          </p:val>
                                        </p:tav>
                                      </p:tavLst>
                                    </p:anim>
                                    <p:anim calcmode="lin" valueType="num">
                                      <p:cBhvr>
                                        <p:cTn id="17" dur="900" decel="100000" fill="hold"/>
                                        <p:tgtEl>
                                          <p:spTgt spid="14235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235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42339">
                                            <p:txEl>
                                              <p:pRg st="1" end="1"/>
                                            </p:txEl>
                                          </p:spTgt>
                                        </p:tgtEl>
                                        <p:attrNameLst>
                                          <p:attrName>style.visibility</p:attrName>
                                        </p:attrNameLst>
                                      </p:cBhvr>
                                      <p:to>
                                        <p:strVal val="visible"/>
                                      </p:to>
                                    </p:set>
                                    <p:animEffect transition="in" filter="fade">
                                      <p:cBhvr>
                                        <p:cTn id="23" dur="1000"/>
                                        <p:tgtEl>
                                          <p:spTgt spid="142339">
                                            <p:txEl>
                                              <p:pRg st="1" end="1"/>
                                            </p:txEl>
                                          </p:spTgt>
                                        </p:tgtEl>
                                      </p:cBhvr>
                                    </p:animEffect>
                                    <p:anim calcmode="lin" valueType="num">
                                      <p:cBhvr>
                                        <p:cTn id="24" dur="10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4233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2339">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42344"/>
                                        </p:tgtEl>
                                        <p:attrNameLst>
                                          <p:attrName>style.visibility</p:attrName>
                                        </p:attrNameLst>
                                      </p:cBhvr>
                                      <p:to>
                                        <p:strVal val="visible"/>
                                      </p:to>
                                    </p:set>
                                    <p:animEffect transition="in" filter="fade">
                                      <p:cBhvr>
                                        <p:cTn id="29" dur="1000"/>
                                        <p:tgtEl>
                                          <p:spTgt spid="142344"/>
                                        </p:tgtEl>
                                      </p:cBhvr>
                                    </p:animEffect>
                                    <p:anim calcmode="lin" valueType="num">
                                      <p:cBhvr>
                                        <p:cTn id="30" dur="1000" fill="hold"/>
                                        <p:tgtEl>
                                          <p:spTgt spid="142344"/>
                                        </p:tgtEl>
                                        <p:attrNameLst>
                                          <p:attrName>ppt_x</p:attrName>
                                        </p:attrNameLst>
                                      </p:cBhvr>
                                      <p:tavLst>
                                        <p:tav tm="0">
                                          <p:val>
                                            <p:strVal val="#ppt_x"/>
                                          </p:val>
                                        </p:tav>
                                        <p:tav tm="100000">
                                          <p:val>
                                            <p:strVal val="#ppt_x"/>
                                          </p:val>
                                        </p:tav>
                                      </p:tavLst>
                                    </p:anim>
                                    <p:anim calcmode="lin" valueType="num">
                                      <p:cBhvr>
                                        <p:cTn id="31" dur="900" decel="100000" fill="hold"/>
                                        <p:tgtEl>
                                          <p:spTgt spid="14234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2344"/>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2352"/>
                                        </p:tgtEl>
                                        <p:attrNameLst>
                                          <p:attrName>style.visibility</p:attrName>
                                        </p:attrNameLst>
                                      </p:cBhvr>
                                      <p:to>
                                        <p:strVal val="visible"/>
                                      </p:to>
                                    </p:set>
                                    <p:animEffect transition="in" filter="fade">
                                      <p:cBhvr>
                                        <p:cTn id="37" dur="1000"/>
                                        <p:tgtEl>
                                          <p:spTgt spid="142352"/>
                                        </p:tgtEl>
                                      </p:cBhvr>
                                    </p:animEffect>
                                    <p:anim calcmode="lin" valueType="num">
                                      <p:cBhvr>
                                        <p:cTn id="38" dur="1000" fill="hold"/>
                                        <p:tgtEl>
                                          <p:spTgt spid="142352"/>
                                        </p:tgtEl>
                                        <p:attrNameLst>
                                          <p:attrName>ppt_x</p:attrName>
                                        </p:attrNameLst>
                                      </p:cBhvr>
                                      <p:tavLst>
                                        <p:tav tm="0">
                                          <p:val>
                                            <p:strVal val="#ppt_x"/>
                                          </p:val>
                                        </p:tav>
                                        <p:tav tm="100000">
                                          <p:val>
                                            <p:strVal val="#ppt_x"/>
                                          </p:val>
                                        </p:tav>
                                      </p:tavLst>
                                    </p:anim>
                                    <p:anim calcmode="lin" valueType="num">
                                      <p:cBhvr>
                                        <p:cTn id="39" dur="900" decel="100000" fill="hold"/>
                                        <p:tgtEl>
                                          <p:spTgt spid="14235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2352"/>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142345"/>
                                        </p:tgtEl>
                                        <p:attrNameLst>
                                          <p:attrName>style.visibility</p:attrName>
                                        </p:attrNameLst>
                                      </p:cBhvr>
                                      <p:to>
                                        <p:strVal val="visible"/>
                                      </p:to>
                                    </p:set>
                                    <p:animEffect transition="in" filter="fade">
                                      <p:cBhvr>
                                        <p:cTn id="45" dur="1000"/>
                                        <p:tgtEl>
                                          <p:spTgt spid="142345"/>
                                        </p:tgtEl>
                                      </p:cBhvr>
                                    </p:animEffect>
                                    <p:anim calcmode="lin" valueType="num">
                                      <p:cBhvr>
                                        <p:cTn id="46" dur="1000" fill="hold"/>
                                        <p:tgtEl>
                                          <p:spTgt spid="142345"/>
                                        </p:tgtEl>
                                        <p:attrNameLst>
                                          <p:attrName>ppt_x</p:attrName>
                                        </p:attrNameLst>
                                      </p:cBhvr>
                                      <p:tavLst>
                                        <p:tav tm="0">
                                          <p:val>
                                            <p:strVal val="#ppt_x"/>
                                          </p:val>
                                        </p:tav>
                                        <p:tav tm="100000">
                                          <p:val>
                                            <p:strVal val="#ppt_x"/>
                                          </p:val>
                                        </p:tav>
                                      </p:tavLst>
                                    </p:anim>
                                    <p:anim calcmode="lin" valueType="num">
                                      <p:cBhvr>
                                        <p:cTn id="47" dur="900" decel="100000" fill="hold"/>
                                        <p:tgtEl>
                                          <p:spTgt spid="142345"/>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2345"/>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142351"/>
                                        </p:tgtEl>
                                        <p:attrNameLst>
                                          <p:attrName>style.visibility</p:attrName>
                                        </p:attrNameLst>
                                      </p:cBhvr>
                                      <p:to>
                                        <p:strVal val="visible"/>
                                      </p:to>
                                    </p:set>
                                    <p:animEffect transition="in" filter="fade">
                                      <p:cBhvr>
                                        <p:cTn id="53" dur="1000"/>
                                        <p:tgtEl>
                                          <p:spTgt spid="142351"/>
                                        </p:tgtEl>
                                      </p:cBhvr>
                                    </p:animEffect>
                                    <p:anim calcmode="lin" valueType="num">
                                      <p:cBhvr>
                                        <p:cTn id="54" dur="1000" fill="hold"/>
                                        <p:tgtEl>
                                          <p:spTgt spid="142351"/>
                                        </p:tgtEl>
                                        <p:attrNameLst>
                                          <p:attrName>ppt_x</p:attrName>
                                        </p:attrNameLst>
                                      </p:cBhvr>
                                      <p:tavLst>
                                        <p:tav tm="0">
                                          <p:val>
                                            <p:strVal val="#ppt_x"/>
                                          </p:val>
                                        </p:tav>
                                        <p:tav tm="100000">
                                          <p:val>
                                            <p:strVal val="#ppt_x"/>
                                          </p:val>
                                        </p:tav>
                                      </p:tavLst>
                                    </p:anim>
                                    <p:anim calcmode="lin" valueType="num">
                                      <p:cBhvr>
                                        <p:cTn id="55" dur="900" decel="100000" fill="hold"/>
                                        <p:tgtEl>
                                          <p:spTgt spid="142351"/>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42351"/>
                                        </p:tgtEl>
                                        <p:attrNameLst>
                                          <p:attrName>ppt_y</p:attrName>
                                        </p:attrNameLst>
                                      </p:cBhvr>
                                      <p:tavLst>
                                        <p:tav tm="0">
                                          <p:val>
                                            <p:strVal val="#ppt_y-.03"/>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7" presetClass="entr" presetSubtype="0" fill="hold" nodeType="clickEffect">
                                  <p:stCondLst>
                                    <p:cond delay="0"/>
                                  </p:stCondLst>
                                  <p:childTnLst>
                                    <p:set>
                                      <p:cBhvr>
                                        <p:cTn id="60" dur="1" fill="hold">
                                          <p:stCondLst>
                                            <p:cond delay="0"/>
                                          </p:stCondLst>
                                        </p:cTn>
                                        <p:tgtEl>
                                          <p:spTgt spid="142339">
                                            <p:txEl>
                                              <p:pRg st="2" end="2"/>
                                            </p:txEl>
                                          </p:spTgt>
                                        </p:tgtEl>
                                        <p:attrNameLst>
                                          <p:attrName>style.visibility</p:attrName>
                                        </p:attrNameLst>
                                      </p:cBhvr>
                                      <p:to>
                                        <p:strVal val="visible"/>
                                      </p:to>
                                    </p:set>
                                    <p:animEffect transition="in" filter="fade">
                                      <p:cBhvr>
                                        <p:cTn id="61" dur="1000"/>
                                        <p:tgtEl>
                                          <p:spTgt spid="142339">
                                            <p:txEl>
                                              <p:pRg st="2" end="2"/>
                                            </p:txEl>
                                          </p:spTgt>
                                        </p:tgtEl>
                                      </p:cBhvr>
                                    </p:animEffect>
                                    <p:anim calcmode="lin" valueType="num">
                                      <p:cBhvr>
                                        <p:cTn id="62" dur="1000" fill="hold"/>
                                        <p:tgtEl>
                                          <p:spTgt spid="142339">
                                            <p:txEl>
                                              <p:pRg st="2" end="2"/>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142339">
                                            <p:txEl>
                                              <p:pRg st="2" end="2"/>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42339">
                                            <p:txEl>
                                              <p:pRg st="2" end="2"/>
                                            </p:txEl>
                                          </p:spTgt>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142346"/>
                                        </p:tgtEl>
                                        <p:attrNameLst>
                                          <p:attrName>style.visibility</p:attrName>
                                        </p:attrNameLst>
                                      </p:cBhvr>
                                      <p:to>
                                        <p:strVal val="visible"/>
                                      </p:to>
                                    </p:set>
                                    <p:animEffect transition="in" filter="fade">
                                      <p:cBhvr>
                                        <p:cTn id="67" dur="1000"/>
                                        <p:tgtEl>
                                          <p:spTgt spid="142346"/>
                                        </p:tgtEl>
                                      </p:cBhvr>
                                    </p:animEffect>
                                    <p:anim calcmode="lin" valueType="num">
                                      <p:cBhvr>
                                        <p:cTn id="68" dur="1000" fill="hold"/>
                                        <p:tgtEl>
                                          <p:spTgt spid="142346"/>
                                        </p:tgtEl>
                                        <p:attrNameLst>
                                          <p:attrName>ppt_x</p:attrName>
                                        </p:attrNameLst>
                                      </p:cBhvr>
                                      <p:tavLst>
                                        <p:tav tm="0">
                                          <p:val>
                                            <p:strVal val="#ppt_x"/>
                                          </p:val>
                                        </p:tav>
                                        <p:tav tm="100000">
                                          <p:val>
                                            <p:strVal val="#ppt_x"/>
                                          </p:val>
                                        </p:tav>
                                      </p:tavLst>
                                    </p:anim>
                                    <p:anim calcmode="lin" valueType="num">
                                      <p:cBhvr>
                                        <p:cTn id="69" dur="900" decel="100000" fill="hold"/>
                                        <p:tgtEl>
                                          <p:spTgt spid="142346"/>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42346"/>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142347"/>
                                        </p:tgtEl>
                                        <p:attrNameLst>
                                          <p:attrName>style.visibility</p:attrName>
                                        </p:attrNameLst>
                                      </p:cBhvr>
                                      <p:to>
                                        <p:strVal val="visible"/>
                                      </p:to>
                                    </p:set>
                                    <p:animEffect transition="in" filter="fade">
                                      <p:cBhvr>
                                        <p:cTn id="73" dur="1000"/>
                                        <p:tgtEl>
                                          <p:spTgt spid="142347"/>
                                        </p:tgtEl>
                                      </p:cBhvr>
                                    </p:animEffect>
                                    <p:anim calcmode="lin" valueType="num">
                                      <p:cBhvr>
                                        <p:cTn id="74" dur="1000" fill="hold"/>
                                        <p:tgtEl>
                                          <p:spTgt spid="142347"/>
                                        </p:tgtEl>
                                        <p:attrNameLst>
                                          <p:attrName>ppt_x</p:attrName>
                                        </p:attrNameLst>
                                      </p:cBhvr>
                                      <p:tavLst>
                                        <p:tav tm="0">
                                          <p:val>
                                            <p:strVal val="#ppt_x"/>
                                          </p:val>
                                        </p:tav>
                                        <p:tav tm="100000">
                                          <p:val>
                                            <p:strVal val="#ppt_x"/>
                                          </p:val>
                                        </p:tav>
                                      </p:tavLst>
                                    </p:anim>
                                    <p:anim calcmode="lin" valueType="num">
                                      <p:cBhvr>
                                        <p:cTn id="75" dur="900" decel="100000" fill="hold"/>
                                        <p:tgtEl>
                                          <p:spTgt spid="142347"/>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423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428625" y="33528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The Multiplication Rule for </a:t>
            </a:r>
            <a:br>
              <a:rPr lang="en-US" altLang="en-US" sz="4000" b="1">
                <a:solidFill>
                  <a:srgbClr val="00ADEF"/>
                </a:solidFill>
              </a:rPr>
            </a:br>
            <a:r>
              <a:rPr lang="en-US" altLang="en-US" sz="4000" b="1" i="1">
                <a:solidFill>
                  <a:srgbClr val="00ADEF"/>
                </a:solidFill>
              </a:rPr>
              <a:t>P</a:t>
            </a:r>
            <a:r>
              <a:rPr lang="en-US" altLang="en-US" sz="4000" b="1">
                <a:solidFill>
                  <a:srgbClr val="00ADEF"/>
                </a:solidFill>
              </a:rPr>
              <a:t>(</a:t>
            </a:r>
            <a:r>
              <a:rPr lang="en-US" altLang="en-US" sz="4000" b="1" i="1">
                <a:solidFill>
                  <a:srgbClr val="00ADEF"/>
                </a:solidFill>
              </a:rPr>
              <a:t>A</a:t>
            </a:r>
            <a:r>
              <a:rPr lang="en-US" altLang="en-US" sz="4000" b="1">
                <a:solidFill>
                  <a:srgbClr val="00ADEF"/>
                </a:solidFill>
              </a:rPr>
              <a:t> ∩ </a:t>
            </a:r>
            <a:r>
              <a:rPr lang="en-US" altLang="en-US" sz="4000" b="1" i="1">
                <a:solidFill>
                  <a:srgbClr val="00ADEF"/>
                </a:solidFill>
              </a:rPr>
              <a:t>B</a:t>
            </a:r>
            <a:r>
              <a:rPr lang="en-US" altLang="en-US" sz="4000" b="1">
                <a:solidFill>
                  <a:srgbClr val="00ADEF"/>
                </a:solidFill>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noFill/>
        </p:spPr>
        <p:txBody>
          <a:bodyPr/>
          <a:lstStyle/>
          <a:p>
            <a:r>
              <a:rPr lang="en-US" altLang="en-US"/>
              <a:t>The Multiplication Rule for </a:t>
            </a:r>
            <a:r>
              <a:rPr lang="en-US" altLang="en-US" i="1"/>
              <a:t>P</a:t>
            </a:r>
            <a:r>
              <a:rPr lang="en-US" altLang="en-US"/>
              <a:t>(</a:t>
            </a:r>
            <a:r>
              <a:rPr lang="en-US" altLang="en-US" i="1"/>
              <a:t>A</a:t>
            </a:r>
            <a:r>
              <a:rPr lang="en-US" altLang="en-US"/>
              <a:t> ∩ </a:t>
            </a:r>
            <a:r>
              <a:rPr lang="en-US" altLang="en-US" i="1"/>
              <a:t>B</a:t>
            </a:r>
            <a:r>
              <a:rPr lang="en-US" altLang="en-US"/>
              <a:t>)</a:t>
            </a:r>
          </a:p>
        </p:txBody>
      </p:sp>
      <p:sp>
        <p:nvSpPr>
          <p:cNvPr id="145411"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The definition of conditional probability yields the following result, obtained by multiplying both sides of Equation (2.3) by </a:t>
            </a:r>
            <a:r>
              <a:rPr lang="en-US" altLang="en-US" i="1" dirty="0"/>
              <a:t>P</a:t>
            </a:r>
            <a:r>
              <a:rPr lang="en-US" altLang="en-US" dirty="0"/>
              <a:t>(</a:t>
            </a:r>
            <a:r>
              <a:rPr lang="en-US" altLang="en-US" i="1" dirty="0"/>
              <a:t>B</a:t>
            </a:r>
            <a:r>
              <a:rPr lang="en-US" altLang="en-US" dirty="0"/>
              <a:t>).</a:t>
            </a:r>
            <a:br>
              <a:rPr lang="en-US" altLang="en-US" dirty="0"/>
            </a:br>
            <a:r>
              <a:rPr lang="en-US" altLang="en-US" dirty="0"/>
              <a:t/>
            </a:r>
            <a:br>
              <a:rPr lang="en-US" altLang="en-US" dirty="0"/>
            </a:br>
            <a:r>
              <a:rPr lang="en-US" altLang="en-US" b="1" dirty="0"/>
              <a:t>The Multiplication Rule</a:t>
            </a:r>
            <a:br>
              <a:rPr lang="en-US" altLang="en-US" b="1" dirty="0"/>
            </a:br>
            <a:r>
              <a:rPr lang="en-US" altLang="en-US" b="1" dirty="0"/>
              <a:t/>
            </a:r>
            <a:br>
              <a:rPr lang="en-US" altLang="en-US" b="1" dirty="0"/>
            </a:br>
            <a:r>
              <a:rPr lang="en-US" altLang="en-US" b="1" dirty="0"/>
              <a:t/>
            </a:r>
            <a:br>
              <a:rPr lang="en-US" altLang="en-US" b="1" dirty="0"/>
            </a:br>
            <a:r>
              <a:rPr lang="en-US" altLang="en-US" b="1" dirty="0"/>
              <a:t/>
            </a:r>
            <a:br>
              <a:rPr lang="en-US" altLang="en-US" b="1" dirty="0"/>
            </a:br>
            <a:r>
              <a:rPr lang="en-US" altLang="en-US" dirty="0"/>
              <a:t>This rule is important because it is often the case that </a:t>
            </a:r>
            <a:br>
              <a:rPr lang="en-US" altLang="en-US" dirty="0"/>
            </a:br>
            <a:r>
              <a:rPr lang="en-US" altLang="en-US" i="1" dirty="0"/>
              <a:t>P</a:t>
            </a:r>
            <a:r>
              <a:rPr lang="en-US" altLang="en-US" dirty="0"/>
              <a:t>(</a:t>
            </a:r>
            <a:r>
              <a:rPr lang="en-US" altLang="en-US" i="1" dirty="0"/>
              <a:t>A</a:t>
            </a:r>
            <a:r>
              <a:rPr lang="en-US" altLang="en-US" dirty="0"/>
              <a:t> ∩ </a:t>
            </a:r>
            <a:r>
              <a:rPr lang="en-US" altLang="en-US" i="1" dirty="0"/>
              <a:t>B</a:t>
            </a:r>
            <a:r>
              <a:rPr lang="en-US" altLang="en-US" dirty="0"/>
              <a:t>) is desired, whereas both </a:t>
            </a:r>
            <a:r>
              <a:rPr lang="en-US" altLang="en-US" i="1" dirty="0"/>
              <a:t>P</a:t>
            </a:r>
            <a:r>
              <a:rPr lang="en-US" altLang="en-US" dirty="0"/>
              <a:t>(</a:t>
            </a:r>
            <a:r>
              <a:rPr lang="en-US" altLang="en-US" i="1" dirty="0"/>
              <a:t>B</a:t>
            </a:r>
            <a:r>
              <a:rPr lang="en-US" altLang="en-US" dirty="0"/>
              <a:t>) and              can be specified from the problem description.</a:t>
            </a:r>
            <a:br>
              <a:rPr lang="en-US" altLang="en-US" dirty="0"/>
            </a:br>
            <a:r>
              <a:rPr lang="en-US" altLang="en-US" dirty="0"/>
              <a:t/>
            </a:r>
            <a:br>
              <a:rPr lang="en-US" altLang="en-US" dirty="0"/>
            </a:br>
            <a:r>
              <a:rPr lang="en-US" altLang="en-US" dirty="0"/>
              <a:t>Consideration of             gives </a:t>
            </a:r>
            <a:r>
              <a:rPr lang="en-US" altLang="en-US" i="1" dirty="0"/>
              <a:t>P</a:t>
            </a:r>
            <a:r>
              <a:rPr lang="en-US" altLang="en-US" dirty="0"/>
              <a:t>(</a:t>
            </a:r>
            <a:r>
              <a:rPr lang="en-US" altLang="en-US" i="1" dirty="0"/>
              <a:t>A</a:t>
            </a:r>
            <a:r>
              <a:rPr lang="en-US" altLang="en-US" dirty="0"/>
              <a:t> ∩ </a:t>
            </a:r>
            <a:r>
              <a:rPr lang="en-US" altLang="en-US" i="1" dirty="0"/>
              <a:t>B</a:t>
            </a:r>
            <a:r>
              <a:rPr lang="en-US" altLang="en-US" dirty="0"/>
              <a:t>) =             </a:t>
            </a:r>
            <a:r>
              <a:rPr lang="en-US" altLang="en-US" sz="2000" b="1" dirty="0">
                <a:sym typeface="Wingdings 2" panose="05020102010507070707" pitchFamily="18" charset="2"/>
              </a:rPr>
              <a:t></a:t>
            </a:r>
            <a:r>
              <a:rPr lang="en-US" altLang="en-US" dirty="0"/>
              <a:t> </a:t>
            </a:r>
            <a:r>
              <a:rPr lang="en-US" altLang="en-US" i="1" dirty="0"/>
              <a:t>P</a:t>
            </a:r>
            <a:r>
              <a:rPr lang="en-US" altLang="en-US" dirty="0"/>
              <a:t>(</a:t>
            </a:r>
            <a:r>
              <a:rPr lang="en-US" altLang="en-US" i="1" dirty="0"/>
              <a:t>A</a:t>
            </a:r>
            <a:r>
              <a:rPr lang="en-US" altLang="en-US" dirty="0"/>
              <a:t>) </a:t>
            </a:r>
          </a:p>
        </p:txBody>
      </p:sp>
      <p:pic>
        <p:nvPicPr>
          <p:cNvPr id="1454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4814888"/>
            <a:ext cx="10048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4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5895975"/>
            <a:ext cx="97790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42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5867400"/>
            <a:ext cx="97790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403497"/>
            <a:ext cx="8229600" cy="971654"/>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p:spPr>
        <p:txBody>
          <a:bodyPr/>
          <a:lstStyle/>
          <a:p>
            <a:r>
              <a:rPr lang="en-US" altLang="en-US" dirty="0"/>
              <a:t>Example </a:t>
            </a:r>
            <a:r>
              <a:rPr lang="en-US" altLang="en-US" dirty="0" smtClean="0"/>
              <a:t>2.27</a:t>
            </a:r>
            <a:endParaRPr lang="en-US" altLang="en-US" dirty="0"/>
          </a:p>
        </p:txBody>
      </p:sp>
      <p:sp>
        <p:nvSpPr>
          <p:cNvPr id="1464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Four individuals have responded to a request by a blood bank for blood donations. None of them has donated before, so their blood types are unknown. Suppose only type O+ is desired and only one of the four actually has this type. If the potential donors are selected in random order for typing, what is the probability that at least three individuals must be typed to obtain the desired type?</a:t>
            </a:r>
            <a:br>
              <a:rPr lang="en-US" altLang="en-US"/>
            </a:br>
            <a:endParaRPr lang="en-US" altLang="en-US"/>
          </a:p>
          <a:p>
            <a:pPr>
              <a:tabLst>
                <a:tab pos="457200" algn="l"/>
                <a:tab pos="1371600" algn="l"/>
                <a:tab pos="1547813" algn="l"/>
              </a:tabLst>
            </a:pPr>
            <a:r>
              <a:rPr lang="en-US" altLang="en-US"/>
              <a:t>Making the identification</a:t>
            </a:r>
            <a:br>
              <a:rPr lang="en-US" altLang="en-US"/>
            </a:br>
            <a:r>
              <a:rPr lang="en-US" altLang="en-US"/>
              <a:t/>
            </a:r>
            <a:br>
              <a:rPr lang="en-US" altLang="en-US"/>
            </a:br>
            <a:r>
              <a:rPr lang="en-US" altLang="en-US"/>
              <a:t>	</a:t>
            </a:r>
            <a:r>
              <a:rPr lang="en-US" altLang="en-US" i="1"/>
              <a:t>B </a:t>
            </a:r>
            <a:r>
              <a:rPr lang="en-US" altLang="en-US"/>
              <a:t>= {first type not O+} 	and  </a:t>
            </a:r>
            <a:br>
              <a:rPr lang="en-US" altLang="en-US"/>
            </a:br>
            <a:endParaRPr lang="en-US" altLang="en-US"/>
          </a:p>
          <a:p>
            <a:pPr>
              <a:tabLst>
                <a:tab pos="457200" algn="l"/>
                <a:tab pos="1371600" algn="l"/>
                <a:tab pos="1547813" algn="l"/>
              </a:tabLst>
            </a:pPr>
            <a:r>
              <a:rPr lang="en-US" altLang="en-US"/>
              <a:t>	</a:t>
            </a:r>
            <a:r>
              <a:rPr lang="en-US" altLang="en-US" i="1"/>
              <a:t>A </a:t>
            </a:r>
            <a:r>
              <a:rPr lang="en-US" altLang="en-US"/>
              <a:t>= {second type not O+}, </a:t>
            </a:r>
            <a:r>
              <a:rPr lang="en-US" altLang="en-US" i="1"/>
              <a:t>P</a:t>
            </a:r>
            <a:r>
              <a:rPr lang="en-US" altLang="en-US"/>
              <a:t>(</a:t>
            </a:r>
            <a:r>
              <a:rPr lang="en-US" altLang="en-US" i="1"/>
              <a:t>B</a:t>
            </a:r>
            <a:r>
              <a:rPr lang="en-US" altLang="en-US"/>
              <a:t>) =</a:t>
            </a:r>
          </a:p>
        </p:txBody>
      </p:sp>
      <p:pic>
        <p:nvPicPr>
          <p:cNvPr id="1464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886450"/>
            <a:ext cx="2921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fade">
                                      <p:cBhvr>
                                        <p:cTn id="7" dur="1000"/>
                                        <p:tgtEl>
                                          <p:spTgt spid="146435">
                                            <p:txEl>
                                              <p:pRg st="1" end="1"/>
                                            </p:txEl>
                                          </p:spTgt>
                                        </p:tgtEl>
                                      </p:cBhvr>
                                    </p:animEffect>
                                    <p:anim calcmode="lin" valueType="num">
                                      <p:cBhvr>
                                        <p:cTn id="8" dur="10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643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6435">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6435">
                                            <p:txEl>
                                              <p:pRg st="2" end="2"/>
                                            </p:txEl>
                                          </p:spTgt>
                                        </p:tgtEl>
                                        <p:attrNameLst>
                                          <p:attrName>style.visibility</p:attrName>
                                        </p:attrNameLst>
                                      </p:cBhvr>
                                      <p:to>
                                        <p:strVal val="visible"/>
                                      </p:to>
                                    </p:set>
                                    <p:animEffect transition="in" filter="fade">
                                      <p:cBhvr>
                                        <p:cTn id="13" dur="1000"/>
                                        <p:tgtEl>
                                          <p:spTgt spid="146435">
                                            <p:txEl>
                                              <p:pRg st="2" end="2"/>
                                            </p:txEl>
                                          </p:spTgt>
                                        </p:tgtEl>
                                      </p:cBhvr>
                                    </p:animEffect>
                                    <p:anim calcmode="lin" valueType="num">
                                      <p:cBhvr>
                                        <p:cTn id="14" dur="10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6435">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643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6442"/>
                                        </p:tgtEl>
                                        <p:attrNameLst>
                                          <p:attrName>style.visibility</p:attrName>
                                        </p:attrNameLst>
                                      </p:cBhvr>
                                      <p:to>
                                        <p:strVal val="visible"/>
                                      </p:to>
                                    </p:set>
                                    <p:animEffect transition="in" filter="fade">
                                      <p:cBhvr>
                                        <p:cTn id="19" dur="1000"/>
                                        <p:tgtEl>
                                          <p:spTgt spid="146442"/>
                                        </p:tgtEl>
                                      </p:cBhvr>
                                    </p:animEffect>
                                    <p:anim calcmode="lin" valueType="num">
                                      <p:cBhvr>
                                        <p:cTn id="20" dur="1000" fill="hold"/>
                                        <p:tgtEl>
                                          <p:spTgt spid="146442"/>
                                        </p:tgtEl>
                                        <p:attrNameLst>
                                          <p:attrName>ppt_x</p:attrName>
                                        </p:attrNameLst>
                                      </p:cBhvr>
                                      <p:tavLst>
                                        <p:tav tm="0">
                                          <p:val>
                                            <p:strVal val="#ppt_x"/>
                                          </p:val>
                                        </p:tav>
                                        <p:tav tm="100000">
                                          <p:val>
                                            <p:strVal val="#ppt_x"/>
                                          </p:val>
                                        </p:tav>
                                      </p:tavLst>
                                    </p:anim>
                                    <p:anim calcmode="lin" valueType="num">
                                      <p:cBhvr>
                                        <p:cTn id="21" dur="900" decel="100000" fill="hold"/>
                                        <p:tgtEl>
                                          <p:spTgt spid="14644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64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noFill/>
        </p:spPr>
        <p:txBody>
          <a:bodyPr/>
          <a:lstStyle/>
          <a:p>
            <a:r>
              <a:rPr lang="en-US" altLang="en-US" dirty="0"/>
              <a:t>Example </a:t>
            </a:r>
            <a:r>
              <a:rPr lang="en-US" altLang="en-US" dirty="0" smtClean="0"/>
              <a:t>2.27</a:t>
            </a:r>
            <a:endParaRPr lang="en-US" altLang="en-US" dirty="0"/>
          </a:p>
        </p:txBody>
      </p:sp>
      <p:sp>
        <p:nvSpPr>
          <p:cNvPr id="14745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Given that the first type is not O+, two of the three</a:t>
            </a:r>
          </a:p>
          <a:p>
            <a:pPr>
              <a:tabLst>
                <a:tab pos="457200" algn="l"/>
                <a:tab pos="1371600" algn="l"/>
                <a:tab pos="1547813" algn="l"/>
              </a:tabLst>
            </a:pPr>
            <a:r>
              <a:rPr lang="en-US" altLang="en-US"/>
              <a:t>individuals left are not O+, so</a:t>
            </a:r>
          </a:p>
          <a:p>
            <a:pPr>
              <a:tabLst>
                <a:tab pos="457200" algn="l"/>
                <a:tab pos="1371600" algn="l"/>
                <a:tab pos="1547813" algn="l"/>
              </a:tabLst>
            </a:pPr>
            <a:endParaRPr lang="en-US" altLang="en-US"/>
          </a:p>
          <a:p>
            <a:pPr>
              <a:tabLst>
                <a:tab pos="457200" algn="l"/>
                <a:tab pos="1371600" algn="l"/>
                <a:tab pos="1547813" algn="l"/>
              </a:tabLst>
            </a:pPr>
            <a:r>
              <a:rPr lang="en-US" altLang="en-US"/>
              <a:t>The multiplication rule now gives</a:t>
            </a:r>
            <a:br>
              <a:rPr lang="en-US" altLang="en-US"/>
            </a:br>
            <a:endParaRPr lang="en-US" altLang="en-US" sz="1200"/>
          </a:p>
          <a:p>
            <a:pPr>
              <a:tabLst>
                <a:tab pos="457200" algn="l"/>
                <a:tab pos="1371600" algn="l"/>
                <a:tab pos="1547813" algn="l"/>
              </a:tabLst>
            </a:pPr>
            <a:r>
              <a:rPr lang="en-US" altLang="en-US" i="1"/>
              <a:t>P</a:t>
            </a:r>
            <a:r>
              <a:rPr lang="en-US" altLang="en-US" sz="400" i="1"/>
              <a:t> </a:t>
            </a:r>
            <a:r>
              <a:rPr lang="en-US" altLang="en-US"/>
              <a:t>(at least three individuals are typed) = </a:t>
            </a:r>
            <a:r>
              <a:rPr lang="en-US" altLang="en-US" i="1"/>
              <a:t>P</a:t>
            </a:r>
            <a:r>
              <a:rPr lang="en-US" altLang="en-US"/>
              <a:t>(</a:t>
            </a:r>
            <a:r>
              <a:rPr lang="en-US" altLang="en-US" i="1"/>
              <a:t>A</a:t>
            </a:r>
            <a:r>
              <a:rPr lang="en-US" altLang="en-US"/>
              <a:t> ∩ </a:t>
            </a:r>
            <a:r>
              <a:rPr lang="en-US" altLang="en-US" i="1"/>
              <a:t>B</a:t>
            </a:r>
            <a:r>
              <a:rPr lang="en-US" altLang="en-US"/>
              <a:t>) </a:t>
            </a:r>
          </a:p>
        </p:txBody>
      </p:sp>
      <p:pic>
        <p:nvPicPr>
          <p:cNvPr id="147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388" y="1843088"/>
            <a:ext cx="1700212"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52900"/>
            <a:ext cx="21748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4786313"/>
            <a:ext cx="181927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038" y="5889625"/>
            <a:ext cx="6302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465" name="Rectangle 9"/>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7459">
                                            <p:txEl>
                                              <p:pRg st="3" end="3"/>
                                            </p:txEl>
                                          </p:spTgt>
                                        </p:tgtEl>
                                        <p:attrNameLst>
                                          <p:attrName>style.visibility</p:attrName>
                                        </p:attrNameLst>
                                      </p:cBhvr>
                                      <p:to>
                                        <p:strVal val="visible"/>
                                      </p:to>
                                    </p:set>
                                    <p:animEffect transition="in" filter="fade">
                                      <p:cBhvr>
                                        <p:cTn id="7" dur="1000"/>
                                        <p:tgtEl>
                                          <p:spTgt spid="147459">
                                            <p:txEl>
                                              <p:pRg st="3" end="3"/>
                                            </p:txEl>
                                          </p:spTgt>
                                        </p:tgtEl>
                                      </p:cBhvr>
                                    </p:animEffect>
                                    <p:anim calcmode="lin" valueType="num">
                                      <p:cBhvr>
                                        <p:cTn id="8" dur="1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7459">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7459">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7459">
                                            <p:txEl>
                                              <p:pRg st="4" end="4"/>
                                            </p:txEl>
                                          </p:spTgt>
                                        </p:tgtEl>
                                        <p:attrNameLst>
                                          <p:attrName>style.visibility</p:attrName>
                                        </p:attrNameLst>
                                      </p:cBhvr>
                                      <p:to>
                                        <p:strVal val="visible"/>
                                      </p:to>
                                    </p:set>
                                    <p:animEffect transition="in" filter="fade">
                                      <p:cBhvr>
                                        <p:cTn id="13" dur="1000"/>
                                        <p:tgtEl>
                                          <p:spTgt spid="147459">
                                            <p:txEl>
                                              <p:pRg st="4" end="4"/>
                                            </p:txEl>
                                          </p:spTgt>
                                        </p:tgtEl>
                                      </p:cBhvr>
                                    </p:animEffect>
                                    <p:anim calcmode="lin" valueType="num">
                                      <p:cBhvr>
                                        <p:cTn id="14" dur="1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7459">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7459">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47462"/>
                                        </p:tgtEl>
                                        <p:attrNameLst>
                                          <p:attrName>style.visibility</p:attrName>
                                        </p:attrNameLst>
                                      </p:cBhvr>
                                      <p:to>
                                        <p:strVal val="visible"/>
                                      </p:to>
                                    </p:set>
                                    <p:animEffect transition="in" filter="fade">
                                      <p:cBhvr>
                                        <p:cTn id="21" dur="1000"/>
                                        <p:tgtEl>
                                          <p:spTgt spid="147462"/>
                                        </p:tgtEl>
                                      </p:cBhvr>
                                    </p:animEffect>
                                    <p:anim calcmode="lin" valueType="num">
                                      <p:cBhvr>
                                        <p:cTn id="22" dur="1000" fill="hold"/>
                                        <p:tgtEl>
                                          <p:spTgt spid="147462"/>
                                        </p:tgtEl>
                                        <p:attrNameLst>
                                          <p:attrName>ppt_x</p:attrName>
                                        </p:attrNameLst>
                                      </p:cBhvr>
                                      <p:tavLst>
                                        <p:tav tm="0">
                                          <p:val>
                                            <p:strVal val="#ppt_x"/>
                                          </p:val>
                                        </p:tav>
                                        <p:tav tm="100000">
                                          <p:val>
                                            <p:strVal val="#ppt_x"/>
                                          </p:val>
                                        </p:tav>
                                      </p:tavLst>
                                    </p:anim>
                                    <p:anim calcmode="lin" valueType="num">
                                      <p:cBhvr>
                                        <p:cTn id="23" dur="900" decel="100000" fill="hold"/>
                                        <p:tgtEl>
                                          <p:spTgt spid="14746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7462"/>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47463"/>
                                        </p:tgtEl>
                                        <p:attrNameLst>
                                          <p:attrName>style.visibility</p:attrName>
                                        </p:attrNameLst>
                                      </p:cBhvr>
                                      <p:to>
                                        <p:strVal val="visible"/>
                                      </p:to>
                                    </p:set>
                                    <p:animEffect transition="in" filter="fade">
                                      <p:cBhvr>
                                        <p:cTn id="29" dur="1000"/>
                                        <p:tgtEl>
                                          <p:spTgt spid="147463"/>
                                        </p:tgtEl>
                                      </p:cBhvr>
                                    </p:animEffect>
                                    <p:anim calcmode="lin" valueType="num">
                                      <p:cBhvr>
                                        <p:cTn id="30" dur="1000" fill="hold"/>
                                        <p:tgtEl>
                                          <p:spTgt spid="147463"/>
                                        </p:tgtEl>
                                        <p:attrNameLst>
                                          <p:attrName>ppt_x</p:attrName>
                                        </p:attrNameLst>
                                      </p:cBhvr>
                                      <p:tavLst>
                                        <p:tav tm="0">
                                          <p:val>
                                            <p:strVal val="#ppt_x"/>
                                          </p:val>
                                        </p:tav>
                                        <p:tav tm="100000">
                                          <p:val>
                                            <p:strVal val="#ppt_x"/>
                                          </p:val>
                                        </p:tav>
                                      </p:tavLst>
                                    </p:anim>
                                    <p:anim calcmode="lin" valueType="num">
                                      <p:cBhvr>
                                        <p:cTn id="31" dur="900" decel="100000" fill="hold"/>
                                        <p:tgtEl>
                                          <p:spTgt spid="14746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7463"/>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7464"/>
                                        </p:tgtEl>
                                        <p:attrNameLst>
                                          <p:attrName>style.visibility</p:attrName>
                                        </p:attrNameLst>
                                      </p:cBhvr>
                                      <p:to>
                                        <p:strVal val="visible"/>
                                      </p:to>
                                    </p:set>
                                    <p:animEffect transition="in" filter="fade">
                                      <p:cBhvr>
                                        <p:cTn id="37" dur="1000"/>
                                        <p:tgtEl>
                                          <p:spTgt spid="147464"/>
                                        </p:tgtEl>
                                      </p:cBhvr>
                                    </p:animEffect>
                                    <p:anim calcmode="lin" valueType="num">
                                      <p:cBhvr>
                                        <p:cTn id="38" dur="1000" fill="hold"/>
                                        <p:tgtEl>
                                          <p:spTgt spid="147464"/>
                                        </p:tgtEl>
                                        <p:attrNameLst>
                                          <p:attrName>ppt_x</p:attrName>
                                        </p:attrNameLst>
                                      </p:cBhvr>
                                      <p:tavLst>
                                        <p:tav tm="0">
                                          <p:val>
                                            <p:strVal val="#ppt_x"/>
                                          </p:val>
                                        </p:tav>
                                        <p:tav tm="100000">
                                          <p:val>
                                            <p:strVal val="#ppt_x"/>
                                          </p:val>
                                        </p:tav>
                                      </p:tavLst>
                                    </p:anim>
                                    <p:anim calcmode="lin" valueType="num">
                                      <p:cBhvr>
                                        <p:cTn id="39" dur="900" decel="100000" fill="hold"/>
                                        <p:tgtEl>
                                          <p:spTgt spid="14746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74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9234" name="Rectangle 18"/>
          <p:cNvSpPr>
            <a:spLocks noChangeArrowheads="1"/>
          </p:cNvSpPr>
          <p:nvPr/>
        </p:nvSpPr>
        <p:spPr bwMode="auto">
          <a:xfrm>
            <a:off x="762000" y="2971800"/>
            <a:ext cx="1136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5400" b="1">
                <a:solidFill>
                  <a:srgbClr val="00ADEF"/>
                </a:solidFill>
              </a:rPr>
              <a:t>2.4</a:t>
            </a:r>
          </a:p>
        </p:txBody>
      </p:sp>
      <p:sp>
        <p:nvSpPr>
          <p:cNvPr id="9239" name="Text Box 23"/>
          <p:cNvSpPr txBox="1">
            <a:spLocks noChangeArrowheads="1"/>
          </p:cNvSpPr>
          <p:nvPr/>
        </p:nvSpPr>
        <p:spPr bwMode="auto">
          <a:xfrm>
            <a:off x="1905000" y="3078163"/>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a:solidFill>
                  <a:srgbClr val="00ADEF"/>
                </a:solidFill>
              </a:rPr>
              <a:t>Conditional Probability</a:t>
            </a:r>
          </a:p>
        </p:txBody>
      </p:sp>
      <p:sp>
        <p:nvSpPr>
          <p:cNvPr id="9245" name="Rectangle 29"/>
          <p:cNvSpPr>
            <a:spLocks noChangeArrowheads="1"/>
          </p:cNvSpPr>
          <p:nvPr/>
        </p:nvSpPr>
        <p:spPr bwMode="auto">
          <a:xfrm>
            <a:off x="609600"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noFill/>
        </p:spPr>
        <p:txBody>
          <a:bodyPr/>
          <a:lstStyle/>
          <a:p>
            <a:r>
              <a:rPr lang="en-US" altLang="en-US" dirty="0"/>
              <a:t>Example </a:t>
            </a:r>
            <a:r>
              <a:rPr lang="en-US" altLang="en-US" dirty="0" smtClean="0"/>
              <a:t>2.27</a:t>
            </a:r>
            <a:endParaRPr lang="en-US" altLang="en-US" dirty="0"/>
          </a:p>
        </p:txBody>
      </p:sp>
      <p:sp>
        <p:nvSpPr>
          <p:cNvPr id="14848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multiplication rule is most useful when the experiment consists of several stages in succession.</a:t>
            </a:r>
            <a:br>
              <a:rPr lang="en-US" altLang="en-US"/>
            </a:br>
            <a:endParaRPr lang="en-US" altLang="en-US"/>
          </a:p>
          <a:p>
            <a:pPr>
              <a:tabLst>
                <a:tab pos="457200" algn="l"/>
                <a:tab pos="1371600" algn="l"/>
                <a:tab pos="1547813" algn="l"/>
              </a:tabLst>
            </a:pPr>
            <a:r>
              <a:rPr lang="en-US" altLang="en-US"/>
              <a:t>The conditioning event </a:t>
            </a:r>
            <a:r>
              <a:rPr lang="en-US" altLang="en-US" i="1"/>
              <a:t>B </a:t>
            </a:r>
            <a:r>
              <a:rPr lang="en-US" altLang="en-US"/>
              <a:t>then describes the outcome of the first stage and </a:t>
            </a:r>
            <a:r>
              <a:rPr lang="en-US" altLang="en-US" i="1"/>
              <a:t>A </a:t>
            </a:r>
            <a:r>
              <a:rPr lang="en-US" altLang="en-US"/>
              <a:t>the outcome of the second, so that          </a:t>
            </a:r>
            <a:br>
              <a:rPr lang="en-US" altLang="en-US"/>
            </a:br>
            <a:r>
              <a:rPr lang="en-US" altLang="en-US"/>
              <a:t>             —conditioning on what occurs first—will often be known.</a:t>
            </a:r>
          </a:p>
          <a:p>
            <a:pPr>
              <a:tabLst>
                <a:tab pos="457200" algn="l"/>
                <a:tab pos="1371600" algn="l"/>
                <a:tab pos="1547813" algn="l"/>
              </a:tabLst>
            </a:pPr>
            <a:r>
              <a:rPr lang="en-US" altLang="en-US"/>
              <a:t/>
            </a:r>
            <a:br>
              <a:rPr lang="en-US" altLang="en-US"/>
            </a:br>
            <a:r>
              <a:rPr lang="en-US" altLang="en-US"/>
              <a:t>The rule is easily extended to experiments involving</a:t>
            </a:r>
            <a:br>
              <a:rPr lang="en-US" altLang="en-US"/>
            </a:br>
            <a:r>
              <a:rPr lang="en-US" altLang="en-US"/>
              <a:t>more than two stages.</a:t>
            </a:r>
          </a:p>
        </p:txBody>
      </p:sp>
      <p:pic>
        <p:nvPicPr>
          <p:cNvPr id="1484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3371850"/>
            <a:ext cx="996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8489" name="Rectangle 9"/>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Effect transition="in" filter="fade">
                                      <p:cBhvr>
                                        <p:cTn id="7" dur="1000"/>
                                        <p:tgtEl>
                                          <p:spTgt spid="148483">
                                            <p:txEl>
                                              <p:pRg st="1" end="1"/>
                                            </p:txEl>
                                          </p:spTgt>
                                        </p:tgtEl>
                                      </p:cBhvr>
                                    </p:animEffect>
                                    <p:anim calcmode="lin" valueType="num">
                                      <p:cBhvr>
                                        <p:cTn id="8" dur="10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848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848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8488"/>
                                        </p:tgtEl>
                                        <p:attrNameLst>
                                          <p:attrName>style.visibility</p:attrName>
                                        </p:attrNameLst>
                                      </p:cBhvr>
                                      <p:to>
                                        <p:strVal val="visible"/>
                                      </p:to>
                                    </p:set>
                                    <p:animEffect transition="in" filter="fade">
                                      <p:cBhvr>
                                        <p:cTn id="13" dur="1000"/>
                                        <p:tgtEl>
                                          <p:spTgt spid="148488"/>
                                        </p:tgtEl>
                                      </p:cBhvr>
                                    </p:animEffect>
                                    <p:anim calcmode="lin" valueType="num">
                                      <p:cBhvr>
                                        <p:cTn id="14" dur="1000" fill="hold"/>
                                        <p:tgtEl>
                                          <p:spTgt spid="148488"/>
                                        </p:tgtEl>
                                        <p:attrNameLst>
                                          <p:attrName>ppt_x</p:attrName>
                                        </p:attrNameLst>
                                      </p:cBhvr>
                                      <p:tavLst>
                                        <p:tav tm="0">
                                          <p:val>
                                            <p:strVal val="#ppt_x"/>
                                          </p:val>
                                        </p:tav>
                                        <p:tav tm="100000">
                                          <p:val>
                                            <p:strVal val="#ppt_x"/>
                                          </p:val>
                                        </p:tav>
                                      </p:tavLst>
                                    </p:anim>
                                    <p:anim calcmode="lin" valueType="num">
                                      <p:cBhvr>
                                        <p:cTn id="15" dur="900" decel="100000" fill="hold"/>
                                        <p:tgtEl>
                                          <p:spTgt spid="14848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8488"/>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48483">
                                            <p:txEl>
                                              <p:pRg st="2" end="2"/>
                                            </p:txEl>
                                          </p:spTgt>
                                        </p:tgtEl>
                                        <p:attrNameLst>
                                          <p:attrName>style.visibility</p:attrName>
                                        </p:attrNameLst>
                                      </p:cBhvr>
                                      <p:to>
                                        <p:strVal val="visible"/>
                                      </p:to>
                                    </p:set>
                                    <p:animEffect transition="in" filter="fade">
                                      <p:cBhvr>
                                        <p:cTn id="21" dur="1000"/>
                                        <p:tgtEl>
                                          <p:spTgt spid="148483">
                                            <p:txEl>
                                              <p:pRg st="2" end="2"/>
                                            </p:txEl>
                                          </p:spTgt>
                                        </p:tgtEl>
                                      </p:cBhvr>
                                    </p:animEffect>
                                    <p:anim calcmode="lin" valueType="num">
                                      <p:cBhvr>
                                        <p:cTn id="22" dur="10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4848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848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p:spPr>
        <p:txBody>
          <a:bodyPr/>
          <a:lstStyle/>
          <a:p>
            <a:r>
              <a:rPr lang="en-US" altLang="en-US" dirty="0"/>
              <a:t>Example </a:t>
            </a:r>
            <a:r>
              <a:rPr lang="en-US" altLang="en-US" dirty="0" smtClean="0"/>
              <a:t>2.27</a:t>
            </a:r>
            <a:endParaRPr lang="en-US" altLang="en-US" dirty="0"/>
          </a:p>
        </p:txBody>
      </p:sp>
      <mc:AlternateContent xmlns:mc="http://schemas.openxmlformats.org/markup-compatibility/2006" xmlns:a14="http://schemas.microsoft.com/office/drawing/2010/main">
        <mc:Choice Requires="a14">
          <p:sp>
            <p:nvSpPr>
              <p:cNvPr id="149507" name="Rectangle 3"/>
              <p:cNvSpPr>
                <a:spLocks noGrp="1" noChangeArrowheads="1"/>
              </p:cNvSpPr>
              <p:nvPr>
                <p:ph type="body" idx="1"/>
              </p:nvPr>
            </p:nvSpPr>
            <p:spPr>
              <a:noFill/>
            </p:spPr>
            <p:txBody>
              <a:bodyPr/>
              <a:lstStyle/>
              <a:p>
                <a:r>
                  <a:rPr lang="en-US" dirty="0" smtClean="0"/>
                  <a:t>For example, consider three events </a:t>
                </a:r>
                <a14:m>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1</m:t>
                        </m:r>
                      </m:sub>
                    </m:sSub>
                  </m:oMath>
                </a14:m>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2</m:t>
                        </m:r>
                      </m:sub>
                    </m:sSub>
                  </m:oMath>
                </a14:m>
                <a:r>
                  <a:rPr lang="en-US" dirty="0" smtClean="0"/>
                  <a:t>, </a:t>
                </a:r>
                <a:r>
                  <a:rPr lang="en-US" dirty="0"/>
                  <a:t>and </a:t>
                </a:r>
                <a14:m>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3</m:t>
                        </m:r>
                      </m:sub>
                    </m:sSub>
                  </m:oMath>
                </a14:m>
                <a:r>
                  <a:rPr lang="en-US" dirty="0" smtClean="0"/>
                  <a:t>. </a:t>
                </a:r>
                <a:r>
                  <a:rPr lang="en-US" dirty="0"/>
                  <a:t>The triple </a:t>
                </a:r>
                <a:r>
                  <a:rPr lang="en-US" dirty="0" smtClean="0"/>
                  <a:t>intersection of </a:t>
                </a:r>
                <a:r>
                  <a:rPr lang="en-US" dirty="0"/>
                  <a:t>these events can be represented as the double intersection </a:t>
                </a:r>
                <a:r>
                  <a:rPr lang="en-US" dirty="0" smtClean="0"/>
                  <a:t>(</a:t>
                </a:r>
                <a14:m>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1</m:t>
                        </m:r>
                      </m:sub>
                    </m:sSub>
                  </m:oMath>
                </a14:m>
                <a:r>
                  <a:rPr lang="en-US" dirty="0" smtClean="0"/>
                  <a:t> </a:t>
                </a:r>
                <a14:m>
                  <m:oMath xmlns:m="http://schemas.openxmlformats.org/officeDocument/2006/math">
                    <m:r>
                      <a:rPr lang="en-US" i="1" smtClean="0">
                        <a:latin typeface="Cambria Math"/>
                        <a:ea typeface="Cambria Math" panose="02040503050406030204" pitchFamily="18" charset="0"/>
                      </a:rPr>
                      <m:t>∩</m:t>
                    </m:r>
                  </m:oMath>
                </a14:m>
                <a:r>
                  <a:rPr lang="en-US" i="1"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𝐴</m:t>
                        </m:r>
                      </m:e>
                      <m:sub>
                        <m:r>
                          <a:rPr lang="en-US" b="0" i="1" dirty="0" smtClean="0">
                            <a:latin typeface="Cambria Math"/>
                          </a:rPr>
                          <m:t>2</m:t>
                        </m:r>
                      </m:sub>
                    </m:sSub>
                  </m:oMath>
                </a14:m>
                <a:r>
                  <a:rPr lang="en-US" dirty="0" smtClean="0"/>
                  <a:t>) </a:t>
                </a:r>
                <a14:m>
                  <m:oMath xmlns:m="http://schemas.openxmlformats.org/officeDocument/2006/math">
                    <m:r>
                      <a:rPr lang="en-US" i="1" smtClean="0">
                        <a:latin typeface="Cambria Math"/>
                        <a:ea typeface="Cambria Math" panose="02040503050406030204" pitchFamily="18" charset="0"/>
                      </a:rPr>
                      <m:t>∩</m:t>
                    </m:r>
                  </m:oMath>
                </a14:m>
                <a:r>
                  <a:rPr lang="en-US"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𝐴</m:t>
                        </m:r>
                      </m:e>
                      <m:sub>
                        <m:r>
                          <a:rPr lang="en-US" b="0" i="1" dirty="0" smtClean="0">
                            <a:latin typeface="Cambria Math"/>
                          </a:rPr>
                          <m:t>3</m:t>
                        </m:r>
                      </m:sub>
                    </m:sSub>
                  </m:oMath>
                </a14:m>
                <a:r>
                  <a:rPr lang="en-US" dirty="0" smtClean="0"/>
                  <a:t>. Applying </a:t>
                </a:r>
                <a:r>
                  <a:rPr lang="en-US" dirty="0"/>
                  <a:t>our previous multiplication rule to this intersection and then to </a:t>
                </a:r>
                <a14:m>
                  <m:oMath xmlns:m="http://schemas.openxmlformats.org/officeDocument/2006/math">
                    <m:sSub>
                      <m:sSubPr>
                        <m:ctrlPr>
                          <a:rPr lang="en-US" i="1" smtClean="0">
                            <a:latin typeface="Cambria Math"/>
                          </a:rPr>
                        </m:ctrlPr>
                      </m:sSubPr>
                      <m:e>
                        <m:r>
                          <a:rPr lang="en-US" b="0" i="1" smtClean="0">
                            <a:latin typeface="Cambria Math"/>
                          </a:rPr>
                          <m:t>𝐴</m:t>
                        </m:r>
                      </m:e>
                      <m:sub>
                        <m:r>
                          <a:rPr lang="en-US" b="0" i="1" smtClean="0">
                            <a:latin typeface="Cambria Math"/>
                          </a:rPr>
                          <m:t>1</m:t>
                        </m:r>
                      </m:sub>
                    </m:sSub>
                  </m:oMath>
                </a14:m>
                <a:r>
                  <a:rPr lang="en-US" dirty="0" smtClean="0"/>
                  <a:t> </a:t>
                </a:r>
                <a14:m>
                  <m:oMath xmlns:m="http://schemas.openxmlformats.org/officeDocument/2006/math">
                    <m:r>
                      <a:rPr lang="en-US" i="1" smtClean="0">
                        <a:latin typeface="Cambria Math"/>
                        <a:ea typeface="Cambria Math" panose="02040503050406030204" pitchFamily="18" charset="0"/>
                      </a:rPr>
                      <m:t>∩</m:t>
                    </m:r>
                  </m:oMath>
                </a14:m>
                <a:r>
                  <a:rPr lang="en-US" dirty="0" smtClean="0"/>
                  <a:t> </a:t>
                </a:r>
                <a14:m>
                  <m:oMath xmlns:m="http://schemas.openxmlformats.org/officeDocument/2006/math">
                    <m:sSub>
                      <m:sSubPr>
                        <m:ctrlPr>
                          <a:rPr lang="en-US" i="1" dirty="0" smtClean="0">
                            <a:latin typeface="Cambria Math"/>
                          </a:rPr>
                        </m:ctrlPr>
                      </m:sSubPr>
                      <m:e>
                        <m:r>
                          <a:rPr lang="en-US" b="0" i="1" dirty="0" smtClean="0">
                            <a:latin typeface="Cambria Math"/>
                          </a:rPr>
                          <m:t>𝐴</m:t>
                        </m:r>
                      </m:e>
                      <m:sub>
                        <m:r>
                          <a:rPr lang="en-US" b="0" i="1" dirty="0" smtClean="0">
                            <a:latin typeface="Cambria Math"/>
                          </a:rPr>
                          <m:t>2</m:t>
                        </m:r>
                      </m:sub>
                    </m:sSub>
                  </m:oMath>
                </a14:m>
                <a:r>
                  <a:rPr lang="en-US" dirty="0" smtClean="0"/>
                  <a:t> gives</a:t>
                </a:r>
                <a:br>
                  <a:rPr lang="en-US" dirty="0" smtClean="0"/>
                </a:br>
                <a:endParaRPr lang="en-US" dirty="0" smtClean="0"/>
              </a:p>
              <a:p>
                <a:endParaRPr lang="en-US" dirty="0"/>
              </a:p>
              <a:p>
                <a:endParaRPr lang="en-US" dirty="0" smtClean="0"/>
              </a:p>
              <a:p>
                <a:r>
                  <a:rPr lang="en-US" dirty="0" smtClean="0"/>
                  <a:t>Thus </a:t>
                </a:r>
                <a:r>
                  <a:rPr lang="en-US" dirty="0"/>
                  <a:t>the triple intersection probability is a product of three probabilities, two </a:t>
                </a:r>
                <a:r>
                  <a:rPr lang="en-US" dirty="0" smtClean="0"/>
                  <a:t>of which </a:t>
                </a:r>
                <a:r>
                  <a:rPr lang="en-US" dirty="0"/>
                  <a:t>are conditional.</a:t>
                </a:r>
                <a:endParaRPr lang="en-US" altLang="en-US" dirty="0"/>
              </a:p>
            </p:txBody>
          </p:sp>
        </mc:Choice>
        <mc:Fallback xmlns="">
          <p:sp>
            <p:nvSpPr>
              <p:cNvPr id="149507"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a:stretch>
              </a:blipFill>
            </p:spPr>
            <p:txBody>
              <a:bodyPr/>
              <a:lstStyle/>
              <a:p>
                <a:r>
                  <a:rPr lang="en-US">
                    <a:noFill/>
                  </a:rPr>
                  <a:t> </a:t>
                </a:r>
              </a:p>
            </p:txBody>
          </p:sp>
        </mc:Fallback>
      </mc:AlternateContent>
      <p:sp>
        <p:nvSpPr>
          <p:cNvPr id="149513" name="Rectangle 9"/>
          <p:cNvSpPr>
            <a:spLocks noChangeArrowheads="1"/>
          </p:cNvSpPr>
          <p:nvPr/>
        </p:nvSpPr>
        <p:spPr bwMode="auto">
          <a:xfrm>
            <a:off x="8077200" y="3152775"/>
            <a:ext cx="811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b="1" dirty="0"/>
          </a:p>
        </p:txBody>
      </p:sp>
      <p:sp>
        <p:nvSpPr>
          <p:cNvPr id="149514" name="Rectangle 10"/>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3519489"/>
            <a:ext cx="6629400" cy="97631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149513"/>
                                        </p:tgtEl>
                                        <p:attrNameLst>
                                          <p:attrName>style.visibility</p:attrName>
                                        </p:attrNameLst>
                                      </p:cBhvr>
                                      <p:to>
                                        <p:strVal val="visible"/>
                                      </p:to>
                                    </p:set>
                                    <p:animEffect transition="in" filter="fade">
                                      <p:cBhvr>
                                        <p:cTn id="7" dur="1000"/>
                                        <p:tgtEl>
                                          <p:spTgt spid="149513"/>
                                        </p:tgtEl>
                                      </p:cBhvr>
                                    </p:animEffect>
                                    <p:anim calcmode="lin" valueType="num">
                                      <p:cBhvr>
                                        <p:cTn id="8" dur="1000" fill="hold"/>
                                        <p:tgtEl>
                                          <p:spTgt spid="149513"/>
                                        </p:tgtEl>
                                        <p:attrNameLst>
                                          <p:attrName>ppt_x</p:attrName>
                                        </p:attrNameLst>
                                      </p:cBhvr>
                                      <p:tavLst>
                                        <p:tav tm="0">
                                          <p:val>
                                            <p:strVal val="#ppt_x"/>
                                          </p:val>
                                        </p:tav>
                                        <p:tav tm="100000">
                                          <p:val>
                                            <p:strVal val="#ppt_x"/>
                                          </p:val>
                                        </p:tav>
                                      </p:tavLst>
                                    </p:anim>
                                    <p:anim calcmode="lin" valueType="num">
                                      <p:cBhvr>
                                        <p:cTn id="9" dur="900" decel="100000" fill="hold"/>
                                        <p:tgtEl>
                                          <p:spTgt spid="1495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Bayes’ Theorem</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p:spPr>
        <p:txBody>
          <a:bodyPr/>
          <a:lstStyle/>
          <a:p>
            <a:r>
              <a:rPr lang="en-US" altLang="en-US"/>
              <a:t>Bayes’ Theorem</a:t>
            </a:r>
          </a:p>
        </p:txBody>
      </p:sp>
      <p:sp>
        <p:nvSpPr>
          <p:cNvPr id="1525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computation of a posterior probability             from given prior probabilities </a:t>
            </a:r>
            <a:r>
              <a:rPr lang="en-US" altLang="en-US" i="1"/>
              <a:t>P</a:t>
            </a:r>
            <a:r>
              <a:rPr lang="en-US" altLang="en-US"/>
              <a:t>(</a:t>
            </a:r>
            <a:r>
              <a:rPr lang="en-US" altLang="en-US" i="1"/>
              <a:t>A</a:t>
            </a:r>
            <a:r>
              <a:rPr lang="en-US" altLang="en-US" i="1" baseline="-25000"/>
              <a:t>i</a:t>
            </a:r>
            <a:r>
              <a:rPr lang="en-US" altLang="en-US"/>
              <a:t>) and conditional probabilities</a:t>
            </a:r>
            <a:br>
              <a:rPr lang="en-US" altLang="en-US"/>
            </a:br>
            <a:r>
              <a:rPr lang="en-US" altLang="en-US"/>
              <a:t>           occupies a central position in elementary probability. </a:t>
            </a:r>
            <a:br>
              <a:rPr lang="en-US" altLang="en-US"/>
            </a:br>
            <a:r>
              <a:rPr lang="en-US" altLang="en-US"/>
              <a:t/>
            </a:r>
            <a:br>
              <a:rPr lang="en-US" altLang="en-US"/>
            </a:br>
            <a:r>
              <a:rPr lang="en-US" altLang="en-US"/>
              <a:t>The general rule for such computations, which is really just a simple application of the multiplication rule, goes back to Reverend Thomas Bayes, who lived in the eighteenth century.</a:t>
            </a:r>
            <a:br>
              <a:rPr lang="en-US" altLang="en-US"/>
            </a:br>
            <a:r>
              <a:rPr lang="en-US" altLang="en-US"/>
              <a:t/>
            </a:r>
            <a:br>
              <a:rPr lang="en-US" altLang="en-US"/>
            </a:br>
            <a:r>
              <a:rPr lang="en-US" altLang="en-US"/>
              <a:t>To state it we first need another result. Recall that events </a:t>
            </a:r>
            <a:r>
              <a:rPr lang="en-US" altLang="en-US" i="1"/>
              <a:t>A</a:t>
            </a:r>
            <a:r>
              <a:rPr lang="en-US" altLang="en-US" baseline="-25000"/>
              <a:t>1</a:t>
            </a:r>
            <a:r>
              <a:rPr lang="en-US" altLang="en-US"/>
              <a:t>, . . . , </a:t>
            </a:r>
            <a:r>
              <a:rPr lang="en-US" altLang="en-US" i="1"/>
              <a:t>A</a:t>
            </a:r>
            <a:r>
              <a:rPr lang="en-US" altLang="en-US" i="1" baseline="-25000"/>
              <a:t>k</a:t>
            </a:r>
            <a:r>
              <a:rPr lang="en-US" altLang="en-US" i="1"/>
              <a:t> </a:t>
            </a:r>
            <a:r>
              <a:rPr lang="en-US" altLang="en-US"/>
              <a:t>are mutually exclusive if no two have any common outcomes. The events are </a:t>
            </a:r>
            <a:r>
              <a:rPr lang="en-US" altLang="en-US" i="1"/>
              <a:t>exhaustive </a:t>
            </a:r>
            <a:r>
              <a:rPr lang="en-US" altLang="en-US"/>
              <a:t>if one </a:t>
            </a:r>
            <a:r>
              <a:rPr lang="en-US" altLang="en-US" i="1"/>
              <a:t>A</a:t>
            </a:r>
            <a:r>
              <a:rPr lang="en-US" altLang="en-US" i="1" baseline="-25000"/>
              <a:t>i</a:t>
            </a:r>
            <a:r>
              <a:rPr lang="en-US" altLang="en-US" i="1"/>
              <a:t> </a:t>
            </a:r>
            <a:r>
              <a:rPr lang="en-US" altLang="en-US"/>
              <a:t>must occur, so that 	</a:t>
            </a:r>
            <a:r>
              <a:rPr lang="en-US" altLang="en-US" i="1"/>
              <a:t>A</a:t>
            </a:r>
            <a:r>
              <a:rPr lang="en-US" altLang="en-US" baseline="-25000"/>
              <a:t>1</a:t>
            </a:r>
            <a:r>
              <a:rPr lang="en-US" altLang="en-US"/>
              <a:t> </a:t>
            </a:r>
            <a:r>
              <a:rPr lang="en-US" altLang="en-US">
                <a:sym typeface="Symbol" panose="05050102010706020507" pitchFamily="18" charset="2"/>
              </a:rPr>
              <a:t> </a:t>
            </a:r>
            <a:r>
              <a:rPr lang="en-US" altLang="en-US"/>
              <a:t>…</a:t>
            </a:r>
            <a:r>
              <a:rPr lang="en-US" altLang="en-US">
                <a:sym typeface="Symbol" panose="05050102010706020507" pitchFamily="18" charset="2"/>
              </a:rPr>
              <a:t> </a:t>
            </a:r>
            <a:r>
              <a:rPr lang="en-US" altLang="en-US" i="1"/>
              <a:t>A</a:t>
            </a:r>
            <a:r>
              <a:rPr lang="en-US" altLang="en-US" i="1" baseline="-25000"/>
              <a:t>k</a:t>
            </a:r>
            <a:r>
              <a:rPr lang="en-US" altLang="en-US" i="1"/>
              <a:t> </a:t>
            </a:r>
            <a:r>
              <a:rPr lang="en-US" altLang="en-US"/>
              <a:t>= </a:t>
            </a:r>
          </a:p>
        </p:txBody>
      </p:sp>
      <p:pic>
        <p:nvPicPr>
          <p:cNvPr id="1525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1473200"/>
            <a:ext cx="9604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5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2273300"/>
            <a:ext cx="94138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58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088" y="5943600"/>
            <a:ext cx="2746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p:spPr>
        <p:txBody>
          <a:bodyPr/>
          <a:lstStyle/>
          <a:p>
            <a:r>
              <a:rPr lang="en-US" altLang="en-US"/>
              <a:t>Bayes’ Theorem</a:t>
            </a:r>
          </a:p>
        </p:txBody>
      </p:sp>
      <p:sp>
        <p:nvSpPr>
          <p:cNvPr id="153603"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8400"/>
            <a:ext cx="7315200" cy="3124199"/>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p:spPr>
        <p:txBody>
          <a:bodyPr/>
          <a:lstStyle/>
          <a:p>
            <a:r>
              <a:rPr lang="en-US" altLang="en-US" dirty="0"/>
              <a:t>Example </a:t>
            </a:r>
            <a:r>
              <a:rPr lang="en-US" altLang="en-US" dirty="0" smtClean="0"/>
              <a:t>2.30</a:t>
            </a:r>
            <a:endParaRPr lang="en-US" altLang="en-US" dirty="0"/>
          </a:p>
        </p:txBody>
      </p:sp>
      <p:sp>
        <p:nvSpPr>
          <p:cNvPr id="15462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An individual has 3 different email accounts. Most of her messages, in fact 70%, come into account #1, whereas 20% come into account #2 and the remaining 10% into account #3.</a:t>
            </a:r>
            <a:br>
              <a:rPr lang="en-US" altLang="en-US"/>
            </a:br>
            <a:endParaRPr lang="en-US" altLang="en-US"/>
          </a:p>
          <a:p>
            <a:pPr>
              <a:tabLst>
                <a:tab pos="457200" algn="l"/>
                <a:tab pos="1371600" algn="l"/>
                <a:tab pos="1547813" algn="l"/>
              </a:tabLst>
            </a:pPr>
            <a:r>
              <a:rPr lang="en-US" altLang="en-US"/>
              <a:t>Of the messages into account #1, only 1% are spam, whereas the corresponding percentages for accounts </a:t>
            </a:r>
            <a:br>
              <a:rPr lang="en-US" altLang="en-US"/>
            </a:br>
            <a:r>
              <a:rPr lang="en-US" altLang="en-US"/>
              <a:t>#2 and #3 are 2% and 5%, respectively.</a:t>
            </a:r>
            <a:br>
              <a:rPr lang="en-US" altLang="en-US"/>
            </a:br>
            <a:endParaRPr lang="en-US" altLang="en-US"/>
          </a:p>
          <a:p>
            <a:pPr>
              <a:tabLst>
                <a:tab pos="457200" algn="l"/>
                <a:tab pos="1371600" algn="l"/>
                <a:tab pos="1547813" algn="l"/>
              </a:tabLst>
            </a:pPr>
            <a:r>
              <a:rPr lang="en-US" altLang="en-US"/>
              <a:t>What is the probability that a randomly selected message is spam?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p:spPr>
        <p:txBody>
          <a:bodyPr/>
          <a:lstStyle/>
          <a:p>
            <a:r>
              <a:rPr lang="en-US" altLang="en-US" dirty="0"/>
              <a:t>Example </a:t>
            </a:r>
            <a:r>
              <a:rPr lang="en-US" altLang="en-US" dirty="0" smtClean="0"/>
              <a:t>2.30</a:t>
            </a:r>
            <a:endParaRPr lang="en-US" altLang="en-US" dirty="0"/>
          </a:p>
        </p:txBody>
      </p:sp>
      <p:sp>
        <p:nvSpPr>
          <p:cNvPr id="1556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To answer this question, let’s first establish some notation:</a:t>
            </a:r>
          </a:p>
          <a:p>
            <a:pPr>
              <a:tabLst>
                <a:tab pos="457200" algn="l"/>
                <a:tab pos="1371600" algn="l"/>
                <a:tab pos="1547813" algn="l"/>
              </a:tabLst>
            </a:pPr>
            <a:r>
              <a:rPr lang="en-US" altLang="en-US" i="1" dirty="0"/>
              <a:t/>
            </a:r>
            <a:br>
              <a:rPr lang="en-US" altLang="en-US" i="1" dirty="0"/>
            </a:br>
            <a:r>
              <a:rPr lang="en-US" altLang="en-US" i="1" dirty="0"/>
              <a:t>A</a:t>
            </a:r>
            <a:r>
              <a:rPr lang="en-US" altLang="en-US" i="1" baseline="-25000" dirty="0"/>
              <a:t>i</a:t>
            </a:r>
            <a:r>
              <a:rPr lang="en-US" altLang="en-US" dirty="0"/>
              <a:t> = {message is from account </a:t>
            </a:r>
            <a:r>
              <a:rPr lang="en-US" altLang="en-US" b="1" dirty="0">
                <a:sym typeface="Symbol" panose="05050102010706020507" pitchFamily="18" charset="2"/>
              </a:rPr>
              <a:t></a:t>
            </a:r>
            <a:r>
              <a:rPr lang="en-US" altLang="en-US" dirty="0"/>
              <a:t> </a:t>
            </a:r>
            <a:r>
              <a:rPr lang="en-US" altLang="en-US" i="1" dirty="0" err="1"/>
              <a:t>i</a:t>
            </a:r>
            <a:r>
              <a:rPr lang="en-US" altLang="en-US" i="1" dirty="0"/>
              <a:t>} </a:t>
            </a:r>
            <a:r>
              <a:rPr lang="en-US" altLang="en-US" dirty="0"/>
              <a:t> for </a:t>
            </a:r>
            <a:r>
              <a:rPr lang="en-US" altLang="en-US" i="1" dirty="0" err="1"/>
              <a:t>i</a:t>
            </a:r>
            <a:r>
              <a:rPr lang="en-US" altLang="en-US" i="1" dirty="0"/>
              <a:t> </a:t>
            </a:r>
            <a:r>
              <a:rPr lang="en-US" altLang="en-US" dirty="0"/>
              <a:t>= 1, 2, 3, </a:t>
            </a:r>
            <a:br>
              <a:rPr lang="en-US" altLang="en-US" dirty="0"/>
            </a:br>
            <a:endParaRPr lang="en-US" altLang="en-US" dirty="0"/>
          </a:p>
          <a:p>
            <a:pPr>
              <a:tabLst>
                <a:tab pos="457200" algn="l"/>
                <a:tab pos="1371600" algn="l"/>
                <a:tab pos="1547813" algn="l"/>
              </a:tabLst>
            </a:pPr>
            <a:r>
              <a:rPr lang="en-US" altLang="en-US" i="1" dirty="0"/>
              <a:t>B</a:t>
            </a:r>
            <a:r>
              <a:rPr lang="en-US" altLang="en-US" dirty="0"/>
              <a:t> = {message is spam}</a:t>
            </a:r>
            <a:br>
              <a:rPr lang="en-US" altLang="en-US" dirty="0"/>
            </a:br>
            <a:endParaRPr lang="en-US" altLang="en-US" dirty="0"/>
          </a:p>
          <a:p>
            <a:pPr>
              <a:tabLst>
                <a:tab pos="457200" algn="l"/>
                <a:tab pos="1371600" algn="l"/>
                <a:tab pos="1547813" algn="l"/>
              </a:tabLst>
            </a:pPr>
            <a:r>
              <a:rPr lang="en-US" altLang="en-US" dirty="0"/>
              <a:t>Then the given percentages imply that </a:t>
            </a:r>
            <a:br>
              <a:rPr lang="en-US" altLang="en-US" dirty="0"/>
            </a:br>
            <a:r>
              <a:rPr lang="en-US" altLang="en-US" dirty="0"/>
              <a:t/>
            </a:r>
            <a:br>
              <a:rPr lang="en-US" altLang="en-US" dirty="0"/>
            </a:br>
            <a:r>
              <a:rPr lang="en-US" altLang="en-US" dirty="0"/>
              <a:t>	  </a:t>
            </a:r>
            <a:r>
              <a:rPr lang="en-US" altLang="en-US" i="1" dirty="0"/>
              <a:t>P</a:t>
            </a:r>
            <a:r>
              <a:rPr lang="en-US" altLang="en-US" dirty="0"/>
              <a:t>(</a:t>
            </a:r>
            <a:r>
              <a:rPr lang="en-US" altLang="en-US" i="1" dirty="0"/>
              <a:t>A</a:t>
            </a:r>
            <a:r>
              <a:rPr lang="en-US" altLang="en-US" baseline="-25000" dirty="0"/>
              <a:t>1</a:t>
            </a:r>
            <a:r>
              <a:rPr lang="en-US" altLang="en-US" dirty="0"/>
              <a:t>) = .70, </a:t>
            </a:r>
            <a:r>
              <a:rPr lang="en-US" altLang="en-US" i="1" dirty="0"/>
              <a:t>P</a:t>
            </a:r>
            <a:r>
              <a:rPr lang="en-US" altLang="en-US" dirty="0"/>
              <a:t>(</a:t>
            </a:r>
            <a:r>
              <a:rPr lang="en-US" altLang="en-US" i="1" dirty="0"/>
              <a:t>A</a:t>
            </a:r>
            <a:r>
              <a:rPr lang="en-US" altLang="en-US" baseline="-25000" dirty="0"/>
              <a:t>2</a:t>
            </a:r>
            <a:r>
              <a:rPr lang="en-US" altLang="en-US" dirty="0"/>
              <a:t>) = .20, </a:t>
            </a:r>
            <a:r>
              <a:rPr lang="en-US" altLang="en-US" i="1" dirty="0"/>
              <a:t>P</a:t>
            </a:r>
            <a:r>
              <a:rPr lang="en-US" altLang="en-US" dirty="0"/>
              <a:t>(</a:t>
            </a:r>
            <a:r>
              <a:rPr lang="en-US" altLang="en-US" i="1" dirty="0"/>
              <a:t>A</a:t>
            </a:r>
            <a:r>
              <a:rPr lang="en-US" altLang="en-US" baseline="-25000" dirty="0"/>
              <a:t>3</a:t>
            </a:r>
            <a:r>
              <a:rPr lang="en-US" altLang="en-US" dirty="0"/>
              <a:t>) = .10</a:t>
            </a:r>
          </a:p>
        </p:txBody>
      </p:sp>
      <p:pic>
        <p:nvPicPr>
          <p:cNvPr id="155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5356225"/>
            <a:ext cx="6115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53"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fade">
                                      <p:cBhvr>
                                        <p:cTn id="7" dur="1000"/>
                                        <p:tgtEl>
                                          <p:spTgt spid="155651">
                                            <p:txEl>
                                              <p:pRg st="2" end="2"/>
                                            </p:txEl>
                                          </p:spTgt>
                                        </p:tgtEl>
                                      </p:cBhvr>
                                    </p:animEffect>
                                    <p:anim calcmode="lin" valueType="num">
                                      <p:cBhvr>
                                        <p:cTn id="8" dur="1000" fill="hold"/>
                                        <p:tgtEl>
                                          <p:spTgt spid="15565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565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565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animEffect transition="in" filter="fade">
                                      <p:cBhvr>
                                        <p:cTn id="15" dur="1000"/>
                                        <p:tgtEl>
                                          <p:spTgt spid="155651">
                                            <p:txEl>
                                              <p:pRg st="3" end="3"/>
                                            </p:txEl>
                                          </p:spTgt>
                                        </p:tgtEl>
                                      </p:cBhvr>
                                    </p:animEffect>
                                    <p:anim calcmode="lin" valueType="num">
                                      <p:cBhvr>
                                        <p:cTn id="16" dur="1000" fill="hold"/>
                                        <p:tgtEl>
                                          <p:spTgt spid="155651">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5651">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565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55652"/>
                                        </p:tgtEl>
                                        <p:attrNameLst>
                                          <p:attrName>style.visibility</p:attrName>
                                        </p:attrNameLst>
                                      </p:cBhvr>
                                      <p:to>
                                        <p:strVal val="visible"/>
                                      </p:to>
                                    </p:set>
                                    <p:animEffect transition="in" filter="fade">
                                      <p:cBhvr>
                                        <p:cTn id="23" dur="1000"/>
                                        <p:tgtEl>
                                          <p:spTgt spid="155652"/>
                                        </p:tgtEl>
                                      </p:cBhvr>
                                    </p:animEffect>
                                    <p:anim calcmode="lin" valueType="num">
                                      <p:cBhvr>
                                        <p:cTn id="24" dur="1000" fill="hold"/>
                                        <p:tgtEl>
                                          <p:spTgt spid="155652"/>
                                        </p:tgtEl>
                                        <p:attrNameLst>
                                          <p:attrName>ppt_x</p:attrName>
                                        </p:attrNameLst>
                                      </p:cBhvr>
                                      <p:tavLst>
                                        <p:tav tm="0">
                                          <p:val>
                                            <p:strVal val="#ppt_x"/>
                                          </p:val>
                                        </p:tav>
                                        <p:tav tm="100000">
                                          <p:val>
                                            <p:strVal val="#ppt_x"/>
                                          </p:val>
                                        </p:tav>
                                      </p:tavLst>
                                    </p:anim>
                                    <p:anim calcmode="lin" valueType="num">
                                      <p:cBhvr>
                                        <p:cTn id="25" dur="900" decel="100000" fill="hold"/>
                                        <p:tgtEl>
                                          <p:spTgt spid="15565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556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noFill/>
        </p:spPr>
        <p:txBody>
          <a:bodyPr/>
          <a:lstStyle/>
          <a:p>
            <a:r>
              <a:rPr lang="en-US" altLang="en-US" dirty="0"/>
              <a:t>Example </a:t>
            </a:r>
            <a:r>
              <a:rPr lang="en-US" altLang="en-US" dirty="0" smtClean="0"/>
              <a:t>2.30</a:t>
            </a:r>
            <a:endParaRPr lang="en-US" altLang="en-US" dirty="0"/>
          </a:p>
        </p:txBody>
      </p:sp>
      <p:sp>
        <p:nvSpPr>
          <p:cNvPr id="15667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Now it is simply a matter of substituting into the equation for the law of total probability:</a:t>
            </a:r>
            <a:br>
              <a:rPr lang="en-US" altLang="en-US"/>
            </a:br>
            <a:r>
              <a:rPr lang="en-US" altLang="en-US"/>
              <a:t/>
            </a:r>
            <a:br>
              <a:rPr lang="en-US" altLang="en-US"/>
            </a:br>
            <a:r>
              <a:rPr lang="en-US" altLang="en-US"/>
              <a:t>	</a:t>
            </a:r>
            <a:r>
              <a:rPr lang="en-US" altLang="en-US" i="1"/>
              <a:t>P</a:t>
            </a:r>
            <a:r>
              <a:rPr lang="en-US" altLang="en-US"/>
              <a:t>(</a:t>
            </a:r>
            <a:r>
              <a:rPr lang="en-US" altLang="en-US" i="1"/>
              <a:t>B</a:t>
            </a:r>
            <a:r>
              <a:rPr lang="en-US" altLang="en-US"/>
              <a:t>) = (.01)(.70) + (.02)(.20) + (.05)(.10) = .016</a:t>
            </a:r>
            <a:br>
              <a:rPr lang="en-US" altLang="en-US"/>
            </a:br>
            <a:r>
              <a:rPr lang="en-US" altLang="en-US"/>
              <a:t/>
            </a:r>
            <a:br>
              <a:rPr lang="en-US" altLang="en-US"/>
            </a:br>
            <a:r>
              <a:rPr lang="en-US" altLang="en-US"/>
              <a:t>In the long run, 1.6% of this individual’s messages will be spam.</a:t>
            </a:r>
          </a:p>
        </p:txBody>
      </p:sp>
      <p:sp>
        <p:nvSpPr>
          <p:cNvPr id="156677"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p:spPr>
        <p:txBody>
          <a:bodyPr/>
          <a:lstStyle/>
          <a:p>
            <a:r>
              <a:rPr lang="en-US" altLang="en-US"/>
              <a:t>Bayes’ Theorem</a:t>
            </a:r>
          </a:p>
        </p:txBody>
      </p:sp>
      <p:sp>
        <p:nvSpPr>
          <p:cNvPr id="157699"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b="1" dirty="0" smtClean="0"/>
          </a:p>
          <a:p>
            <a:pPr>
              <a:tabLst>
                <a:tab pos="457200" algn="l"/>
                <a:tab pos="1371600" algn="l"/>
                <a:tab pos="1547813" algn="l"/>
              </a:tabLst>
            </a:pPr>
            <a:endParaRPr lang="en-US" altLang="en-US" b="1" dirty="0"/>
          </a:p>
          <a:p>
            <a:pPr>
              <a:tabLst>
                <a:tab pos="457200" algn="l"/>
                <a:tab pos="1371600" algn="l"/>
                <a:tab pos="1547813" algn="l"/>
              </a:tabLst>
            </a:pP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53" y="1572188"/>
            <a:ext cx="8820747" cy="3915790"/>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p:spPr>
        <p:txBody>
          <a:bodyPr/>
          <a:lstStyle/>
          <a:p>
            <a:r>
              <a:rPr lang="en-US" altLang="en-US"/>
              <a:t>Bayes’ Theorem</a:t>
            </a:r>
          </a:p>
        </p:txBody>
      </p:sp>
      <p:sp>
        <p:nvSpPr>
          <p:cNvPr id="1587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The transition from the second to the third expression in (2.6) rests on using the multiplication rule in the numerator and the law of total probability in the denominator.</a:t>
            </a:r>
            <a:br>
              <a:rPr lang="en-US" altLang="en-US" dirty="0"/>
            </a:br>
            <a:r>
              <a:rPr lang="en-US" altLang="en-US" dirty="0"/>
              <a:t/>
            </a:r>
            <a:br>
              <a:rPr lang="en-US" altLang="en-US" dirty="0"/>
            </a:br>
            <a:r>
              <a:rPr lang="en-US" altLang="en-US" dirty="0"/>
              <a:t>The proliferation of events and subscripts in (2.6) can be a bit intimidating to probability newcomers.</a:t>
            </a:r>
            <a:br>
              <a:rPr lang="en-US" altLang="en-US" dirty="0"/>
            </a:br>
            <a:r>
              <a:rPr lang="en-US" altLang="en-US" dirty="0"/>
              <a:t/>
            </a:r>
            <a:br>
              <a:rPr lang="en-US" altLang="en-US" dirty="0"/>
            </a:br>
            <a:r>
              <a:rPr lang="en-US" altLang="en-US"/>
              <a:t>As long as there are relatively few events in the partition, a tree diagram (as in Example </a:t>
            </a:r>
            <a:r>
              <a:rPr lang="en-US" altLang="en-US" smtClean="0"/>
              <a:t>2.29</a:t>
            </a:r>
            <a:r>
              <a:rPr lang="en-US" altLang="en-US"/>
              <a:t>) can be used as a basis for calculating posterior probabilities without ever referring explicitly to Bayes’ theorem.</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p:spPr>
        <p:txBody>
          <a:bodyPr/>
          <a:lstStyle/>
          <a:p>
            <a:r>
              <a:rPr lang="en-US" altLang="en-US"/>
              <a:t>Conditional Probability</a:t>
            </a:r>
          </a:p>
        </p:txBody>
      </p:sp>
      <p:sp>
        <p:nvSpPr>
          <p:cNvPr id="1280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probabilities assigned to various events depend on what is known about the experimental situation when the assignment is made. </a:t>
            </a:r>
          </a:p>
          <a:p>
            <a:pPr>
              <a:tabLst>
                <a:tab pos="457200" algn="l"/>
                <a:tab pos="1371600" algn="l"/>
                <a:tab pos="1547813" algn="l"/>
              </a:tabLst>
            </a:pPr>
            <a:endParaRPr lang="en-US" altLang="en-US"/>
          </a:p>
          <a:p>
            <a:pPr>
              <a:tabLst>
                <a:tab pos="457200" algn="l"/>
                <a:tab pos="1371600" algn="l"/>
                <a:tab pos="1547813" algn="l"/>
              </a:tabLst>
            </a:pPr>
            <a:r>
              <a:rPr lang="en-US" altLang="en-US"/>
              <a:t>Subsequent to the initial assignment, partial information relevant to the outcome of the experiment may become available. Such information may cause us to revise some of our probability assignments.</a:t>
            </a:r>
          </a:p>
          <a:p>
            <a:pPr>
              <a:tabLst>
                <a:tab pos="457200" algn="l"/>
                <a:tab pos="1371600" algn="l"/>
                <a:tab pos="1547813" algn="l"/>
              </a:tabLst>
            </a:pPr>
            <a:endParaRPr lang="en-US" altLang="en-US"/>
          </a:p>
          <a:p>
            <a:pPr>
              <a:tabLst>
                <a:tab pos="457200" algn="l"/>
                <a:tab pos="1371600" algn="l"/>
                <a:tab pos="1547813" algn="l"/>
              </a:tabLst>
            </a:pPr>
            <a:r>
              <a:rPr lang="en-US" altLang="en-US"/>
              <a:t>For a particular event </a:t>
            </a:r>
            <a:r>
              <a:rPr lang="en-US" altLang="en-US" i="1"/>
              <a:t>A</a:t>
            </a:r>
            <a:r>
              <a:rPr lang="en-US" altLang="en-US"/>
              <a:t>,</a:t>
            </a:r>
            <a:r>
              <a:rPr lang="en-US" altLang="en-US" i="1"/>
              <a:t> </a:t>
            </a:r>
            <a:r>
              <a:rPr lang="en-US" altLang="en-US"/>
              <a:t>we have used </a:t>
            </a:r>
            <a:r>
              <a:rPr lang="en-US" altLang="en-US" i="1"/>
              <a:t>P</a:t>
            </a:r>
            <a:r>
              <a:rPr lang="en-US" altLang="en-US"/>
              <a:t>(</a:t>
            </a:r>
            <a:r>
              <a:rPr lang="en-US" altLang="en-US" i="1"/>
              <a:t>A</a:t>
            </a:r>
            <a:r>
              <a:rPr lang="en-US" altLang="en-US"/>
              <a:t>) to represent the probability, assigned to </a:t>
            </a:r>
            <a:r>
              <a:rPr lang="en-US" altLang="en-US" i="1"/>
              <a:t>A</a:t>
            </a:r>
            <a:r>
              <a:rPr lang="en-US" altLang="en-US"/>
              <a:t>; we now think of </a:t>
            </a:r>
            <a:r>
              <a:rPr lang="en-US" altLang="en-US" i="1"/>
              <a:t>P</a:t>
            </a:r>
            <a:r>
              <a:rPr lang="en-US" altLang="en-US"/>
              <a:t>(</a:t>
            </a:r>
            <a:r>
              <a:rPr lang="en-US" altLang="en-US" i="1"/>
              <a:t>A</a:t>
            </a:r>
            <a:r>
              <a:rPr lang="en-US" altLang="en-US"/>
              <a:t>) as the original, or unconditional probability, of the event </a:t>
            </a:r>
            <a:r>
              <a:rPr lang="en-US" altLang="en-US" i="1"/>
              <a:t>A</a:t>
            </a:r>
            <a:r>
              <a:rPr lang="en-US" altLang="en-US"/>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p:spPr>
        <p:txBody>
          <a:bodyPr/>
          <a:lstStyle/>
          <a:p>
            <a:r>
              <a:rPr lang="en-US" altLang="en-US"/>
              <a:t>Conditional Probability</a:t>
            </a:r>
          </a:p>
        </p:txBody>
      </p:sp>
      <p:sp>
        <p:nvSpPr>
          <p:cNvPr id="129027" name="Rectangle 3"/>
          <p:cNvSpPr>
            <a:spLocks noGrp="1" noChangeArrowheads="1"/>
          </p:cNvSpPr>
          <p:nvPr>
            <p:ph type="body" idx="1"/>
          </p:nvPr>
        </p:nvSpPr>
        <p:spPr>
          <a:xfrm>
            <a:off x="457200" y="1462088"/>
            <a:ext cx="8382000" cy="5256212"/>
          </a:xfrm>
          <a:noFill/>
        </p:spPr>
        <p:txBody>
          <a:bodyPr/>
          <a:lstStyle/>
          <a:p>
            <a:pPr>
              <a:tabLst>
                <a:tab pos="457200" algn="l"/>
                <a:tab pos="1371600" algn="l"/>
                <a:tab pos="1547813" algn="l"/>
              </a:tabLst>
            </a:pPr>
            <a:r>
              <a:rPr lang="en-US" altLang="en-US" dirty="0"/>
              <a:t>In this section, we examine how the information “an event </a:t>
            </a:r>
            <a:r>
              <a:rPr lang="en-US" altLang="en-US" i="1" dirty="0"/>
              <a:t>B </a:t>
            </a:r>
            <a:r>
              <a:rPr lang="en-US" altLang="en-US" dirty="0"/>
              <a:t>has occurred” affects the probability assigned to </a:t>
            </a:r>
            <a:r>
              <a:rPr lang="en-US" altLang="en-US" i="1" dirty="0"/>
              <a:t>A.</a:t>
            </a:r>
          </a:p>
          <a:p>
            <a:pPr>
              <a:tabLst>
                <a:tab pos="457200" algn="l"/>
                <a:tab pos="1371600" algn="l"/>
                <a:tab pos="1547813" algn="l"/>
              </a:tabLst>
            </a:pPr>
            <a:endParaRPr lang="en-US" altLang="en-US" i="1" dirty="0"/>
          </a:p>
          <a:p>
            <a:pPr>
              <a:tabLst>
                <a:tab pos="457200" algn="l"/>
                <a:tab pos="1371600" algn="l"/>
                <a:tab pos="1547813" algn="l"/>
              </a:tabLst>
            </a:pPr>
            <a:r>
              <a:rPr lang="en-US" altLang="en-US" dirty="0"/>
              <a:t>For example, </a:t>
            </a:r>
            <a:r>
              <a:rPr lang="en-US" altLang="en-US" i="1" dirty="0"/>
              <a:t>A </a:t>
            </a:r>
            <a:r>
              <a:rPr lang="en-US" altLang="en-US" dirty="0"/>
              <a:t>might refer to an individual having a particular disease in the presence of certain symptoms.</a:t>
            </a:r>
          </a:p>
          <a:p>
            <a:pPr>
              <a:tabLst>
                <a:tab pos="457200" algn="l"/>
                <a:tab pos="1371600" algn="l"/>
                <a:tab pos="1547813" algn="l"/>
              </a:tabLst>
            </a:pPr>
            <a:endParaRPr lang="en-US" altLang="en-US" dirty="0"/>
          </a:p>
          <a:p>
            <a:pPr>
              <a:tabLst>
                <a:tab pos="457200" algn="l"/>
                <a:tab pos="1371600" algn="l"/>
                <a:tab pos="1547813" algn="l"/>
              </a:tabLst>
            </a:pPr>
            <a:r>
              <a:rPr lang="en-US" altLang="en-US" dirty="0"/>
              <a:t>If a blood test is performed on the individual and the result is negative (</a:t>
            </a:r>
            <a:r>
              <a:rPr lang="en-US" altLang="en-US" i="1" dirty="0"/>
              <a:t>B </a:t>
            </a:r>
            <a:r>
              <a:rPr lang="en-US" altLang="en-US" dirty="0"/>
              <a:t>=</a:t>
            </a:r>
            <a:r>
              <a:rPr lang="en-US" altLang="en-US" i="1" dirty="0"/>
              <a:t> </a:t>
            </a:r>
            <a:r>
              <a:rPr lang="en-US" altLang="en-US" dirty="0" smtClean="0"/>
              <a:t> </a:t>
            </a:r>
            <a:r>
              <a:rPr lang="en-US" altLang="en-US" dirty="0"/>
              <a:t>negative blood test), then the probability of having the disease will change (it should decrease, but not usually to zero, since blood tests are not infallible).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p:spPr>
        <p:txBody>
          <a:bodyPr/>
          <a:lstStyle/>
          <a:p>
            <a:r>
              <a:rPr lang="en-US" altLang="en-US"/>
              <a:t>Conditional Probability</a:t>
            </a:r>
          </a:p>
        </p:txBody>
      </p:sp>
      <p:sp>
        <p:nvSpPr>
          <p:cNvPr id="1300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We will use the notation </a:t>
            </a:r>
            <a:r>
              <a:rPr lang="en-US" altLang="en-US" i="1"/>
              <a:t>P</a:t>
            </a:r>
            <a:r>
              <a:rPr lang="en-US" altLang="en-US"/>
              <a:t>(</a:t>
            </a:r>
            <a:r>
              <a:rPr lang="en-US" altLang="en-US" i="1"/>
              <a:t>A</a:t>
            </a:r>
            <a:r>
              <a:rPr lang="en-US" altLang="en-US" sz="1200"/>
              <a:t> </a:t>
            </a:r>
            <a:r>
              <a:rPr lang="en-US" altLang="en-US"/>
              <a:t>|</a:t>
            </a:r>
            <a:r>
              <a:rPr lang="en-US" altLang="en-US" sz="1200"/>
              <a:t> </a:t>
            </a:r>
            <a:r>
              <a:rPr lang="en-US" altLang="en-US" i="1"/>
              <a:t>B</a:t>
            </a:r>
            <a:r>
              <a:rPr lang="en-US" altLang="en-US"/>
              <a:t>) to represent the </a:t>
            </a:r>
            <a:r>
              <a:rPr lang="en-US" altLang="en-US" b="1"/>
              <a:t>conditional probability of </a:t>
            </a:r>
            <a:r>
              <a:rPr lang="en-US" altLang="en-US" b="1" i="1"/>
              <a:t>A </a:t>
            </a:r>
            <a:r>
              <a:rPr lang="en-US" altLang="en-US" b="1"/>
              <a:t>given that the event </a:t>
            </a:r>
            <a:r>
              <a:rPr lang="en-US" altLang="en-US" b="1" i="1"/>
              <a:t>B </a:t>
            </a:r>
            <a:r>
              <a:rPr lang="en-US" altLang="en-US" b="1"/>
              <a:t>has occurred. </a:t>
            </a:r>
            <a:r>
              <a:rPr lang="en-US" altLang="en-US" i="1"/>
              <a:t>B </a:t>
            </a:r>
            <a:r>
              <a:rPr lang="en-US" altLang="en-US"/>
              <a:t>is the “conditioning event.”</a:t>
            </a:r>
            <a:br>
              <a:rPr lang="en-US" altLang="en-US"/>
            </a:br>
            <a:r>
              <a:rPr lang="en-US" altLang="en-US"/>
              <a:t/>
            </a:r>
            <a:br>
              <a:rPr lang="en-US" altLang="en-US"/>
            </a:br>
            <a:r>
              <a:rPr lang="en-US" altLang="en-US"/>
              <a:t>As an example, consider the event </a:t>
            </a:r>
            <a:r>
              <a:rPr lang="en-US" altLang="en-US" i="1"/>
              <a:t>A </a:t>
            </a:r>
            <a:r>
              <a:rPr lang="en-US" altLang="en-US"/>
              <a:t>that a randomly selected student at your university obtained all desired classes during the previous term’s registration cycle. Presumably </a:t>
            </a:r>
            <a:r>
              <a:rPr lang="en-US" altLang="en-US" i="1"/>
              <a:t>P</a:t>
            </a:r>
            <a:r>
              <a:rPr lang="en-US" altLang="en-US"/>
              <a:t>(</a:t>
            </a:r>
            <a:r>
              <a:rPr lang="en-US" altLang="en-US" i="1"/>
              <a:t>A</a:t>
            </a:r>
            <a:r>
              <a:rPr lang="en-US" altLang="en-US"/>
              <a:t>) is not very large. </a:t>
            </a:r>
            <a:br>
              <a:rPr lang="en-US" altLang="en-US"/>
            </a:br>
            <a:endParaRPr lang="en-US" altLang="en-US"/>
          </a:p>
          <a:p>
            <a:pPr>
              <a:tabLst>
                <a:tab pos="457200" algn="l"/>
                <a:tab pos="1371600" algn="l"/>
                <a:tab pos="1547813" algn="l"/>
              </a:tabLst>
            </a:pPr>
            <a:r>
              <a:rPr lang="en-US" altLang="en-US"/>
              <a:t>However, suppose the selected student is an athlete who gets special registration priority (the event </a:t>
            </a:r>
            <a:r>
              <a:rPr lang="en-US" altLang="en-US" i="1"/>
              <a:t>B</a:t>
            </a:r>
            <a:r>
              <a:rPr lang="en-US" altLang="en-US"/>
              <a:t>). Then </a:t>
            </a:r>
            <a:r>
              <a:rPr lang="en-US" altLang="en-US" i="1"/>
              <a:t>P</a:t>
            </a:r>
            <a:r>
              <a:rPr lang="en-US" altLang="en-US"/>
              <a:t>(</a:t>
            </a:r>
            <a:r>
              <a:rPr lang="en-US" altLang="en-US" i="1"/>
              <a:t>A</a:t>
            </a:r>
            <a:r>
              <a:rPr lang="en-US" altLang="en-US" sz="1200"/>
              <a:t> </a:t>
            </a:r>
            <a:r>
              <a:rPr lang="en-US" altLang="en-US"/>
              <a:t>|</a:t>
            </a:r>
            <a:r>
              <a:rPr lang="en-US" altLang="en-US" sz="1200"/>
              <a:t> </a:t>
            </a:r>
            <a:r>
              <a:rPr lang="en-US" altLang="en-US" i="1"/>
              <a:t>B</a:t>
            </a:r>
            <a:r>
              <a:rPr lang="en-US" altLang="en-US"/>
              <a:t>) should be substantially larger than </a:t>
            </a:r>
            <a:r>
              <a:rPr lang="en-US" altLang="en-US" i="1"/>
              <a:t>P</a:t>
            </a:r>
            <a:r>
              <a:rPr lang="en-US" altLang="en-US"/>
              <a:t>(</a:t>
            </a:r>
            <a:r>
              <a:rPr lang="en-US" altLang="en-US" i="1"/>
              <a:t>A</a:t>
            </a:r>
            <a:r>
              <a:rPr lang="en-US" altLang="en-US"/>
              <a:t>), although perhaps still not close to 1.</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a:t>Example </a:t>
            </a:r>
            <a:r>
              <a:rPr lang="en-US" altLang="en-US" dirty="0" smtClean="0"/>
              <a:t>2.24</a:t>
            </a:r>
            <a:endParaRPr lang="en-US" altLang="en-US" dirty="0"/>
          </a:p>
        </p:txBody>
      </p:sp>
      <p:sp>
        <p:nvSpPr>
          <p:cNvPr id="159747" name="Rectangle 3"/>
          <p:cNvSpPr>
            <a:spLocks noGrp="1" noChangeArrowheads="1"/>
          </p:cNvSpPr>
          <p:nvPr>
            <p:ph type="body" idx="1"/>
          </p:nvPr>
        </p:nvSpPr>
        <p:spPr/>
        <p:txBody>
          <a:bodyPr/>
          <a:lstStyle/>
          <a:p>
            <a:r>
              <a:rPr lang="en-US" altLang="en-US"/>
              <a:t>Complex components are assembled in a plant that uses two different assembly lines, </a:t>
            </a:r>
            <a:r>
              <a:rPr lang="en-US" altLang="en-US" i="1"/>
              <a:t>A </a:t>
            </a:r>
            <a:r>
              <a:rPr lang="en-US" altLang="en-US"/>
              <a:t>and </a:t>
            </a:r>
            <a:r>
              <a:rPr lang="en-US" altLang="en-US" i="1"/>
              <a:t>A</a:t>
            </a:r>
            <a:r>
              <a:rPr lang="en-US" altLang="en-US">
                <a:sym typeface="Symbol" panose="05050102010706020507" pitchFamily="18" charset="2"/>
              </a:rPr>
              <a:t></a:t>
            </a:r>
            <a:r>
              <a:rPr lang="en-US" altLang="en-US"/>
              <a:t>.</a:t>
            </a:r>
          </a:p>
          <a:p>
            <a:r>
              <a:rPr lang="en-US" altLang="en-US"/>
              <a:t/>
            </a:r>
            <a:br>
              <a:rPr lang="en-US" altLang="en-US"/>
            </a:br>
            <a:r>
              <a:rPr lang="en-US" altLang="en-US"/>
              <a:t>Line </a:t>
            </a:r>
            <a:r>
              <a:rPr lang="en-US" altLang="en-US" i="1"/>
              <a:t>A </a:t>
            </a:r>
            <a:r>
              <a:rPr lang="en-US" altLang="en-US"/>
              <a:t>uses older equipment than </a:t>
            </a:r>
            <a:r>
              <a:rPr lang="en-US" altLang="en-US" i="1"/>
              <a:t>A</a:t>
            </a:r>
            <a:r>
              <a:rPr lang="en-US" altLang="en-US">
                <a:sym typeface="Symbol" panose="05050102010706020507" pitchFamily="18" charset="2"/>
              </a:rPr>
              <a:t></a:t>
            </a:r>
            <a:r>
              <a:rPr lang="en-US" altLang="en-US"/>
              <a:t>, so it is somewhat slower and less reliable.</a:t>
            </a:r>
          </a:p>
          <a:p>
            <a:endParaRPr lang="en-US" altLang="en-US"/>
          </a:p>
          <a:p>
            <a:r>
              <a:rPr lang="en-US" altLang="en-US"/>
              <a:t>Suppose on a given day line </a:t>
            </a:r>
            <a:r>
              <a:rPr lang="en-US" altLang="en-US" i="1"/>
              <a:t>A </a:t>
            </a:r>
            <a:r>
              <a:rPr lang="en-US" altLang="en-US"/>
              <a:t>has assembled 8 components, of which 2 have been identified as defective (</a:t>
            </a:r>
            <a:r>
              <a:rPr lang="en-US" altLang="en-US" i="1"/>
              <a:t>B</a:t>
            </a:r>
            <a:r>
              <a:rPr lang="en-US" altLang="en-US"/>
              <a:t>) and 6 as nondefective (</a:t>
            </a:r>
            <a:r>
              <a:rPr lang="en-US" altLang="en-US" i="1"/>
              <a:t>B</a:t>
            </a:r>
            <a:r>
              <a:rPr lang="en-US" altLang="en-US">
                <a:sym typeface="Symbol" panose="05050102010706020507" pitchFamily="18" charset="2"/>
              </a:rPr>
              <a:t></a:t>
            </a:r>
            <a:r>
              <a:rPr lang="en-US" altLang="en-US"/>
              <a:t>), whereas </a:t>
            </a:r>
            <a:r>
              <a:rPr lang="en-US" altLang="en-US" i="1"/>
              <a:t>A</a:t>
            </a:r>
            <a:r>
              <a:rPr lang="en-US" altLang="en-US">
                <a:sym typeface="Symbol" panose="05050102010706020507" pitchFamily="18" charset="2"/>
              </a:rPr>
              <a:t></a:t>
            </a:r>
            <a:r>
              <a:rPr lang="en-US" altLang="en-US"/>
              <a:t> has produced </a:t>
            </a:r>
            <a:br>
              <a:rPr lang="en-US" altLang="en-US"/>
            </a:br>
            <a:r>
              <a:rPr lang="en-US" altLang="en-US"/>
              <a:t>1 defective and 9 nondefective components.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animEffect transition="in" filter="fade">
                                      <p:cBhvr>
                                        <p:cTn id="7" dur="1000"/>
                                        <p:tgtEl>
                                          <p:spTgt spid="159747">
                                            <p:txEl>
                                              <p:pRg st="1" end="1"/>
                                            </p:txEl>
                                          </p:spTgt>
                                        </p:tgtEl>
                                      </p:cBhvr>
                                    </p:animEffect>
                                    <p:anim calcmode="lin" valueType="num">
                                      <p:cBhvr>
                                        <p:cTn id="8" dur="1000" fill="hold"/>
                                        <p:tgtEl>
                                          <p:spTgt spid="15974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974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974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9747">
                                            <p:txEl>
                                              <p:pRg st="3" end="3"/>
                                            </p:txEl>
                                          </p:spTgt>
                                        </p:tgtEl>
                                        <p:attrNameLst>
                                          <p:attrName>style.visibility</p:attrName>
                                        </p:attrNameLst>
                                      </p:cBhvr>
                                      <p:to>
                                        <p:strVal val="visible"/>
                                      </p:to>
                                    </p:set>
                                    <p:animEffect transition="in" filter="fade">
                                      <p:cBhvr>
                                        <p:cTn id="15" dur="1000"/>
                                        <p:tgtEl>
                                          <p:spTgt spid="159747">
                                            <p:txEl>
                                              <p:pRg st="3" end="3"/>
                                            </p:txEl>
                                          </p:spTgt>
                                        </p:tgtEl>
                                      </p:cBhvr>
                                    </p:animEffect>
                                    <p:anim calcmode="lin" valueType="num">
                                      <p:cBhvr>
                                        <p:cTn id="16" dur="1000" fill="hold"/>
                                        <p:tgtEl>
                                          <p:spTgt spid="159747">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9747">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974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noFill/>
        </p:spPr>
        <p:txBody>
          <a:bodyPr/>
          <a:lstStyle/>
          <a:p>
            <a:r>
              <a:rPr lang="en-US" altLang="en-US" dirty="0"/>
              <a:t>Example </a:t>
            </a:r>
            <a:r>
              <a:rPr lang="en-US" altLang="en-US" dirty="0" smtClean="0"/>
              <a:t>2.24</a:t>
            </a:r>
            <a:endParaRPr lang="en-US" altLang="en-US" dirty="0"/>
          </a:p>
        </p:txBody>
      </p:sp>
      <p:sp>
        <p:nvSpPr>
          <p:cNvPr id="13209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This information is summarized in the accompanying table.</a:t>
            </a:r>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Unaware of this information, the sales manager randomly selects 1 of these 18 components for a demonstration.</a:t>
            </a:r>
            <a:br>
              <a:rPr lang="en-US" altLang="en-US"/>
            </a:br>
            <a:r>
              <a:rPr lang="en-US" altLang="en-US"/>
              <a:t>Prior to the demonstration</a:t>
            </a:r>
            <a:br>
              <a:rPr lang="en-US" altLang="en-US"/>
            </a:br>
            <a:r>
              <a:rPr lang="en-US" altLang="en-US" sz="1000"/>
              <a:t/>
            </a:r>
            <a:br>
              <a:rPr lang="en-US" altLang="en-US" sz="1000"/>
            </a:br>
            <a:r>
              <a:rPr lang="en-US" altLang="en-US"/>
              <a:t>	</a:t>
            </a:r>
            <a:r>
              <a:rPr lang="en-US" altLang="en-US" i="1"/>
              <a:t>P</a:t>
            </a:r>
            <a:r>
              <a:rPr lang="en-US" altLang="en-US"/>
              <a:t>(line </a:t>
            </a:r>
            <a:r>
              <a:rPr lang="en-US" altLang="en-US" i="1"/>
              <a:t>A </a:t>
            </a:r>
            <a:r>
              <a:rPr lang="en-US" altLang="en-US"/>
              <a:t>component selected) = </a:t>
            </a:r>
            <a:r>
              <a:rPr lang="en-US" altLang="en-US" i="1"/>
              <a:t>P</a:t>
            </a:r>
            <a:r>
              <a:rPr lang="en-US" altLang="en-US"/>
              <a:t>(</a:t>
            </a:r>
            <a:r>
              <a:rPr lang="en-US" altLang="en-US" i="1"/>
              <a:t>A</a:t>
            </a:r>
            <a:r>
              <a:rPr lang="en-US" altLang="en-US"/>
              <a:t>)              = .44</a:t>
            </a:r>
          </a:p>
        </p:txBody>
      </p:sp>
      <p:pic>
        <p:nvPicPr>
          <p:cNvPr id="132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27238"/>
            <a:ext cx="3656013"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629275"/>
            <a:ext cx="1014413"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3"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2099">
                                            <p:txEl>
                                              <p:pRg st="7" end="7"/>
                                            </p:txEl>
                                          </p:spTgt>
                                        </p:tgtEl>
                                        <p:attrNameLst>
                                          <p:attrName>style.visibility</p:attrName>
                                        </p:attrNameLst>
                                      </p:cBhvr>
                                      <p:to>
                                        <p:strVal val="visible"/>
                                      </p:to>
                                    </p:set>
                                    <p:animEffect transition="in" filter="fade">
                                      <p:cBhvr>
                                        <p:cTn id="7" dur="1000"/>
                                        <p:tgtEl>
                                          <p:spTgt spid="132099">
                                            <p:txEl>
                                              <p:pRg st="7" end="7"/>
                                            </p:txEl>
                                          </p:spTgt>
                                        </p:tgtEl>
                                      </p:cBhvr>
                                    </p:animEffect>
                                    <p:anim calcmode="lin" valueType="num">
                                      <p:cBhvr>
                                        <p:cTn id="8" dur="1000" fill="hold"/>
                                        <p:tgtEl>
                                          <p:spTgt spid="132099">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2099">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2099">
                                            <p:txEl>
                                              <p:pRg st="7" end="7"/>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2102"/>
                                        </p:tgtEl>
                                        <p:attrNameLst>
                                          <p:attrName>style.visibility</p:attrName>
                                        </p:attrNameLst>
                                      </p:cBhvr>
                                      <p:to>
                                        <p:strVal val="visible"/>
                                      </p:to>
                                    </p:set>
                                    <p:animEffect transition="in" filter="fade">
                                      <p:cBhvr>
                                        <p:cTn id="13" dur="1000"/>
                                        <p:tgtEl>
                                          <p:spTgt spid="132102"/>
                                        </p:tgtEl>
                                      </p:cBhvr>
                                    </p:animEffect>
                                    <p:anim calcmode="lin" valueType="num">
                                      <p:cBhvr>
                                        <p:cTn id="14" dur="1000" fill="hold"/>
                                        <p:tgtEl>
                                          <p:spTgt spid="132102"/>
                                        </p:tgtEl>
                                        <p:attrNameLst>
                                          <p:attrName>ppt_x</p:attrName>
                                        </p:attrNameLst>
                                      </p:cBhvr>
                                      <p:tavLst>
                                        <p:tav tm="0">
                                          <p:val>
                                            <p:strVal val="#ppt_x"/>
                                          </p:val>
                                        </p:tav>
                                        <p:tav tm="100000">
                                          <p:val>
                                            <p:strVal val="#ppt_x"/>
                                          </p:val>
                                        </p:tav>
                                      </p:tavLst>
                                    </p:anim>
                                    <p:anim calcmode="lin" valueType="num">
                                      <p:cBhvr>
                                        <p:cTn id="15" dur="900" decel="100000" fill="hold"/>
                                        <p:tgtEl>
                                          <p:spTgt spid="13210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21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en-US" dirty="0"/>
              <a:t>Example </a:t>
            </a:r>
            <a:r>
              <a:rPr lang="en-US" altLang="en-US" dirty="0" smtClean="0"/>
              <a:t>2.24</a:t>
            </a:r>
            <a:endParaRPr lang="en-US" altLang="en-US" dirty="0"/>
          </a:p>
        </p:txBody>
      </p:sp>
      <p:sp>
        <p:nvSpPr>
          <p:cNvPr id="1331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However, if the chosen component turns out to be defective, then the event </a:t>
            </a:r>
            <a:r>
              <a:rPr lang="en-US" altLang="en-US" i="1"/>
              <a:t>B </a:t>
            </a:r>
            <a:r>
              <a:rPr lang="en-US" altLang="en-US"/>
              <a:t>has occurred, so the component must have been 1 of the 3 in the </a:t>
            </a:r>
            <a:r>
              <a:rPr lang="en-US" altLang="en-US" i="1"/>
              <a:t>B </a:t>
            </a:r>
            <a:r>
              <a:rPr lang="en-US" altLang="en-US"/>
              <a:t>column of the table.</a:t>
            </a:r>
          </a:p>
          <a:p>
            <a:pPr>
              <a:tabLst>
                <a:tab pos="457200" algn="l"/>
                <a:tab pos="1371600" algn="l"/>
                <a:tab pos="1547813" algn="l"/>
              </a:tabLst>
            </a:pPr>
            <a:r>
              <a:rPr lang="en-US" altLang="en-US"/>
              <a:t/>
            </a:r>
            <a:br>
              <a:rPr lang="en-US" altLang="en-US"/>
            </a:br>
            <a:r>
              <a:rPr lang="en-US" altLang="en-US"/>
              <a:t>Since these 3 components are equally likely among</a:t>
            </a:r>
            <a:br>
              <a:rPr lang="en-US" altLang="en-US"/>
            </a:br>
            <a:r>
              <a:rPr lang="en-US" altLang="en-US"/>
              <a:t>themselves after </a:t>
            </a:r>
            <a:r>
              <a:rPr lang="en-US" altLang="en-US" i="1"/>
              <a:t>B </a:t>
            </a:r>
            <a:r>
              <a:rPr lang="en-US" altLang="en-US"/>
              <a:t>has occurred,</a:t>
            </a:r>
          </a:p>
        </p:txBody>
      </p:sp>
      <p:pic>
        <p:nvPicPr>
          <p:cNvPr id="133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724400"/>
            <a:ext cx="39497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7" name="Rectangle 7"/>
          <p:cNvSpPr>
            <a:spLocks noChangeArrowheads="1"/>
          </p:cNvSpPr>
          <p:nvPr/>
        </p:nvSpPr>
        <p:spPr bwMode="auto">
          <a:xfrm>
            <a:off x="7315200" y="48910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(2.2)</a:t>
            </a:r>
          </a:p>
        </p:txBody>
      </p:sp>
      <p:sp>
        <p:nvSpPr>
          <p:cNvPr id="133128" name="Rectangle 8"/>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fade">
                                      <p:cBhvr>
                                        <p:cTn id="7" dur="1000"/>
                                        <p:tgtEl>
                                          <p:spTgt spid="133123">
                                            <p:txEl>
                                              <p:pRg st="1" end="1"/>
                                            </p:txEl>
                                          </p:spTgt>
                                        </p:tgtEl>
                                      </p:cBhvr>
                                    </p:animEffect>
                                    <p:anim calcmode="lin" valueType="num">
                                      <p:cBhvr>
                                        <p:cTn id="8" dur="10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3126"/>
                                        </p:tgtEl>
                                        <p:attrNameLst>
                                          <p:attrName>style.visibility</p:attrName>
                                        </p:attrNameLst>
                                      </p:cBhvr>
                                      <p:to>
                                        <p:strVal val="visible"/>
                                      </p:to>
                                    </p:set>
                                    <p:animEffect transition="in" filter="fade">
                                      <p:cBhvr>
                                        <p:cTn id="13" dur="1000"/>
                                        <p:tgtEl>
                                          <p:spTgt spid="133126"/>
                                        </p:tgtEl>
                                      </p:cBhvr>
                                    </p:animEffect>
                                    <p:anim calcmode="lin" valueType="num">
                                      <p:cBhvr>
                                        <p:cTn id="14" dur="1000" fill="hold"/>
                                        <p:tgtEl>
                                          <p:spTgt spid="133126"/>
                                        </p:tgtEl>
                                        <p:attrNameLst>
                                          <p:attrName>ppt_x</p:attrName>
                                        </p:attrNameLst>
                                      </p:cBhvr>
                                      <p:tavLst>
                                        <p:tav tm="0">
                                          <p:val>
                                            <p:strVal val="#ppt_x"/>
                                          </p:val>
                                        </p:tav>
                                        <p:tav tm="100000">
                                          <p:val>
                                            <p:strVal val="#ppt_x"/>
                                          </p:val>
                                        </p:tav>
                                      </p:tavLst>
                                    </p:anim>
                                    <p:anim calcmode="lin" valueType="num">
                                      <p:cBhvr>
                                        <p:cTn id="15" dur="900" decel="100000" fill="hold"/>
                                        <p:tgtEl>
                                          <p:spTgt spid="1331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2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3127"/>
                                        </p:tgtEl>
                                        <p:attrNameLst>
                                          <p:attrName>style.visibility</p:attrName>
                                        </p:attrNameLst>
                                      </p:cBhvr>
                                      <p:to>
                                        <p:strVal val="visible"/>
                                      </p:to>
                                    </p:set>
                                    <p:animEffect transition="in" filter="fade">
                                      <p:cBhvr>
                                        <p:cTn id="19" dur="1000"/>
                                        <p:tgtEl>
                                          <p:spTgt spid="133127"/>
                                        </p:tgtEl>
                                      </p:cBhvr>
                                    </p:animEffect>
                                    <p:anim calcmode="lin" valueType="num">
                                      <p:cBhvr>
                                        <p:cTn id="20" dur="1000" fill="hold"/>
                                        <p:tgtEl>
                                          <p:spTgt spid="133127"/>
                                        </p:tgtEl>
                                        <p:attrNameLst>
                                          <p:attrName>ppt_x</p:attrName>
                                        </p:attrNameLst>
                                      </p:cBhvr>
                                      <p:tavLst>
                                        <p:tav tm="0">
                                          <p:val>
                                            <p:strVal val="#ppt_x"/>
                                          </p:val>
                                        </p:tav>
                                        <p:tav tm="100000">
                                          <p:val>
                                            <p:strVal val="#ppt_x"/>
                                          </p:val>
                                        </p:tav>
                                      </p:tavLst>
                                    </p:anim>
                                    <p:anim calcmode="lin" valueType="num">
                                      <p:cBhvr>
                                        <p:cTn id="21" dur="900" decel="100000" fill="hold"/>
                                        <p:tgtEl>
                                          <p:spTgt spid="13312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1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noFill/>
        </p:spPr>
        <p:txBody>
          <a:bodyPr/>
          <a:lstStyle/>
          <a:p>
            <a:r>
              <a:rPr lang="en-US" altLang="en-US"/>
              <a:t>Conditional Probability</a:t>
            </a:r>
          </a:p>
        </p:txBody>
      </p:sp>
      <p:sp>
        <p:nvSpPr>
          <p:cNvPr id="1341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In Equation (2.2), the conditional probability is expressed as a ratio of unconditional probabilities: The numerator is the probability of the intersection of the two events, whereas the denominator is the probability of the conditioning event </a:t>
            </a:r>
            <a:r>
              <a:rPr lang="en-US" altLang="en-US" i="1"/>
              <a:t>B</a:t>
            </a:r>
            <a:r>
              <a:rPr lang="en-US" altLang="en-US"/>
              <a:t>. A Venn diagram illuminates this relationship (Figure 2.8).</a:t>
            </a:r>
          </a:p>
        </p:txBody>
      </p:sp>
      <p:pic>
        <p:nvPicPr>
          <p:cNvPr id="1341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67175"/>
            <a:ext cx="2614613"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152" name="Rectangle 8"/>
          <p:cNvSpPr>
            <a:spLocks noChangeArrowheads="1"/>
          </p:cNvSpPr>
          <p:nvPr/>
        </p:nvSpPr>
        <p:spPr bwMode="auto">
          <a:xfrm>
            <a:off x="2362200" y="5991225"/>
            <a:ext cx="3997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Motivating the definition of conditional probability</a:t>
            </a:r>
          </a:p>
        </p:txBody>
      </p:sp>
      <p:sp>
        <p:nvSpPr>
          <p:cNvPr id="134153" name="Rectangle 9"/>
          <p:cNvSpPr>
            <a:spLocks noChangeArrowheads="1"/>
          </p:cNvSpPr>
          <p:nvPr/>
        </p:nvSpPr>
        <p:spPr bwMode="auto">
          <a:xfrm>
            <a:off x="3886200" y="6386513"/>
            <a:ext cx="904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Figure 2.8</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1290</TotalTime>
  <Words>941</Words>
  <Application>Microsoft Office PowerPoint</Application>
  <PresentationFormat>On-screen Show (4:3)</PresentationFormat>
  <Paragraphs>116</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McKBAlgP8</vt:lpstr>
      <vt:lpstr>PowerPoint Presentation</vt:lpstr>
      <vt:lpstr>PowerPoint Presentation</vt:lpstr>
      <vt:lpstr>Conditional Probability</vt:lpstr>
      <vt:lpstr>Conditional Probability</vt:lpstr>
      <vt:lpstr>Conditional Probability</vt:lpstr>
      <vt:lpstr>Example 2.24</vt:lpstr>
      <vt:lpstr>Example 2.24</vt:lpstr>
      <vt:lpstr>Example 2.24</vt:lpstr>
      <vt:lpstr>Conditional Probability</vt:lpstr>
      <vt:lpstr>Conditional Probability</vt:lpstr>
      <vt:lpstr>PowerPoint Presentation</vt:lpstr>
      <vt:lpstr>The Definition of Conditional Probability</vt:lpstr>
      <vt:lpstr>The Definition of Conditional Probability</vt:lpstr>
      <vt:lpstr>Example 2.25</vt:lpstr>
      <vt:lpstr>Example 2.25</vt:lpstr>
      <vt:lpstr>PowerPoint Presentation</vt:lpstr>
      <vt:lpstr>The Multiplication Rule for P(A ∩ B)</vt:lpstr>
      <vt:lpstr>Example 2.27</vt:lpstr>
      <vt:lpstr>Example 2.27</vt:lpstr>
      <vt:lpstr>Example 2.27</vt:lpstr>
      <vt:lpstr>Example 2.27</vt:lpstr>
      <vt:lpstr>PowerPoint Presentation</vt:lpstr>
      <vt:lpstr>Bayes’ Theorem</vt:lpstr>
      <vt:lpstr>Bayes’ Theorem</vt:lpstr>
      <vt:lpstr>Example 2.30</vt:lpstr>
      <vt:lpstr>Example 2.30</vt:lpstr>
      <vt:lpstr>Example 2.30</vt:lpstr>
      <vt:lpstr>Bayes’ Theorem</vt:lpstr>
      <vt:lpstr>Bayes’ Theorem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Administrator</cp:lastModifiedBy>
  <cp:revision>239</cp:revision>
  <dcterms:created xsi:type="dcterms:W3CDTF">2010-10-18T10:39:55Z</dcterms:created>
  <dcterms:modified xsi:type="dcterms:W3CDTF">2022-04-04T08:18:42Z</dcterms:modified>
</cp:coreProperties>
</file>