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75" r:id="rId3"/>
    <p:sldId id="259" r:id="rId4"/>
    <p:sldId id="295" r:id="rId5"/>
    <p:sldId id="296" r:id="rId6"/>
    <p:sldId id="297" r:id="rId7"/>
    <p:sldId id="293" r:id="rId8"/>
    <p:sldId id="298" r:id="rId9"/>
    <p:sldId id="292" r:id="rId10"/>
    <p:sldId id="299" r:id="rId11"/>
    <p:sldId id="267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9" r:id="rId21"/>
    <p:sldId id="310" r:id="rId22"/>
    <p:sldId id="311" r:id="rId23"/>
    <p:sldId id="312" r:id="rId24"/>
    <p:sldId id="271" r:id="rId25"/>
    <p:sldId id="313" r:id="rId26"/>
    <p:sldId id="314" r:id="rId27"/>
    <p:sldId id="315" r:id="rId28"/>
    <p:sldId id="318" r:id="rId29"/>
    <p:sldId id="284" r:id="rId30"/>
    <p:sldId id="319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017" autoAdjust="0"/>
  </p:normalViewPr>
  <p:slideViewPr>
    <p:cSldViewPr>
      <p:cViewPr>
        <p:scale>
          <a:sx n="66" d="100"/>
          <a:sy n="66" d="100"/>
        </p:scale>
        <p:origin x="-1506" y="-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5ADDC0-3D73-442C-BE80-6759CB52F684}" type="datetimeFigureOut">
              <a:rPr lang="en-IN" smtClean="0"/>
              <a:t>17-09-2019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C189EE-323D-4873-8BAC-26428B170B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8906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0A8982-1C7A-4F72-80B2-945313754F5C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738C2-76AF-41E7-A24A-57314C703901}" type="datetimeFigureOut">
              <a:rPr lang="en-IN" smtClean="0"/>
              <a:t>17-09-2019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7D3A-6C34-47F7-A7BE-1602EC21E7B2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738C2-76AF-41E7-A24A-57314C703901}" type="datetimeFigureOut">
              <a:rPr lang="en-IN" smtClean="0"/>
              <a:t>17-09-2019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7D3A-6C34-47F7-A7BE-1602EC21E7B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738C2-76AF-41E7-A24A-57314C703901}" type="datetimeFigureOut">
              <a:rPr lang="en-IN" smtClean="0"/>
              <a:t>17-09-2019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7D3A-6C34-47F7-A7BE-1602EC21E7B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738C2-76AF-41E7-A24A-57314C703901}" type="datetimeFigureOut">
              <a:rPr lang="en-IN" smtClean="0"/>
              <a:t>17-09-2019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7D3A-6C34-47F7-A7BE-1602EC21E7B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738C2-76AF-41E7-A24A-57314C703901}" type="datetimeFigureOut">
              <a:rPr lang="en-IN" smtClean="0"/>
              <a:t>17-09-2019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7D3A-6C34-47F7-A7BE-1602EC21E7B2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738C2-76AF-41E7-A24A-57314C703901}" type="datetimeFigureOut">
              <a:rPr lang="en-IN" smtClean="0"/>
              <a:t>17-09-2019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7D3A-6C34-47F7-A7BE-1602EC21E7B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738C2-76AF-41E7-A24A-57314C703901}" type="datetimeFigureOut">
              <a:rPr lang="en-IN" smtClean="0"/>
              <a:t>17-09-2019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7D3A-6C34-47F7-A7BE-1602EC21E7B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738C2-76AF-41E7-A24A-57314C703901}" type="datetimeFigureOut">
              <a:rPr lang="en-IN" smtClean="0"/>
              <a:t>17-09-2019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7D3A-6C34-47F7-A7BE-1602EC21E7B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738C2-76AF-41E7-A24A-57314C703901}" type="datetimeFigureOut">
              <a:rPr lang="en-IN" smtClean="0"/>
              <a:t>17-09-2019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7D3A-6C34-47F7-A7BE-1602EC21E7B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738C2-76AF-41E7-A24A-57314C703901}" type="datetimeFigureOut">
              <a:rPr lang="en-IN" smtClean="0"/>
              <a:t>17-09-2019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7D3A-6C34-47F7-A7BE-1602EC21E7B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738C2-76AF-41E7-A24A-57314C703901}" type="datetimeFigureOut">
              <a:rPr lang="en-IN" smtClean="0"/>
              <a:t>17-09-2019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B287D3A-6C34-47F7-A7BE-1602EC21E7B2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CC738C2-76AF-41E7-A24A-57314C703901}" type="datetimeFigureOut">
              <a:rPr lang="en-IN" smtClean="0"/>
              <a:t>17-09-2019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B287D3A-6C34-47F7-A7BE-1602EC21E7B2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5696" y="1412776"/>
            <a:ext cx="4830688" cy="83326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Decision Tree - II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564904"/>
            <a:ext cx="7854696" cy="2416232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IN" altLang="en-US" dirty="0"/>
              <a:t>Dr </a:t>
            </a:r>
            <a:r>
              <a:rPr lang="en-IN" altLang="en-US" dirty="0" err="1"/>
              <a:t>K.Lavanya</a:t>
            </a:r>
            <a:endParaRPr lang="en-IN" altLang="en-US" dirty="0"/>
          </a:p>
          <a:p>
            <a:pPr algn="ctr"/>
            <a:r>
              <a:rPr lang="en-IN" altLang="en-US" dirty="0"/>
              <a:t>Associate Professor</a:t>
            </a:r>
          </a:p>
          <a:p>
            <a:pPr algn="ctr"/>
            <a:r>
              <a:rPr lang="en-IN" altLang="en-US" dirty="0" err="1"/>
              <a:t>SCOPE,VIT,Vellore</a:t>
            </a:r>
            <a:endParaRPr lang="en-IN" altLang="en-US" dirty="0"/>
          </a:p>
          <a:p>
            <a:pPr algn="ctr"/>
            <a:endParaRPr lang="en-IN" altLang="en-US" dirty="0"/>
          </a:p>
          <a:p>
            <a:pPr algn="ctr"/>
            <a:r>
              <a:rPr lang="en-IN" altLang="en-US" dirty="0"/>
              <a:t>Dr </a:t>
            </a:r>
            <a:r>
              <a:rPr lang="en-IN" altLang="en-US" dirty="0" err="1"/>
              <a:t>S.Ramani</a:t>
            </a:r>
            <a:endParaRPr lang="en-IN" altLang="en-US" dirty="0"/>
          </a:p>
          <a:p>
            <a:pPr algn="ctr"/>
            <a:r>
              <a:rPr lang="en-IN" altLang="en-US" dirty="0"/>
              <a:t>Assistant Professor </a:t>
            </a:r>
            <a:r>
              <a:rPr lang="en-IN" altLang="en-US" dirty="0" err="1"/>
              <a:t>Sr</a:t>
            </a:r>
            <a:endParaRPr lang="en-IN" altLang="en-US" dirty="0"/>
          </a:p>
          <a:p>
            <a:pPr algn="ctr"/>
            <a:r>
              <a:rPr lang="en-IN" altLang="en-US" dirty="0" err="1"/>
              <a:t>SCOPE,VIT,Vellore</a:t>
            </a:r>
            <a:endParaRPr lang="en-IN" altLang="en-US" dirty="0"/>
          </a:p>
        </p:txBody>
      </p:sp>
    </p:spTree>
    <p:extLst>
      <p:ext uri="{BB962C8B-B14F-4D97-AF65-F5344CB8AC3E}">
        <p14:creationId xmlns:p14="http://schemas.microsoft.com/office/powerpoint/2010/main" val="234703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Gini</a:t>
            </a:r>
            <a:r>
              <a:rPr lang="en-IN" dirty="0" smtClean="0"/>
              <a:t> Index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Gini</a:t>
            </a:r>
            <a:r>
              <a:rPr lang="en-IN" dirty="0"/>
              <a:t> = 1 – </a:t>
            </a:r>
            <a:r>
              <a:rPr lang="el-GR" dirty="0"/>
              <a:t>Σ (</a:t>
            </a:r>
            <a:r>
              <a:rPr lang="en-IN" dirty="0" smtClean="0"/>
              <a:t>Pi)</a:t>
            </a:r>
            <a:r>
              <a:rPr lang="en-IN" baseline="30000" dirty="0" smtClean="0"/>
              <a:t>2 </a:t>
            </a:r>
            <a:r>
              <a:rPr lang="en-IN" dirty="0" smtClean="0"/>
              <a:t>     i=1 to n (number of classes)</a:t>
            </a:r>
          </a:p>
          <a:p>
            <a:endParaRPr lang="en-IN" baseline="30000" dirty="0"/>
          </a:p>
          <a:p>
            <a:r>
              <a:rPr lang="en-IN" dirty="0"/>
              <a:t>metric for classification </a:t>
            </a:r>
            <a:r>
              <a:rPr lang="en-IN" dirty="0" smtClean="0"/>
              <a:t>tasks.</a:t>
            </a:r>
          </a:p>
          <a:p>
            <a:endParaRPr lang="en-IN" baseline="30000" dirty="0"/>
          </a:p>
          <a:p>
            <a:r>
              <a:rPr lang="en-US" dirty="0"/>
              <a:t>sum of squared </a:t>
            </a:r>
            <a:r>
              <a:rPr lang="en-US" dirty="0" smtClean="0"/>
              <a:t>probabilities </a:t>
            </a:r>
            <a:r>
              <a:rPr lang="en-US" dirty="0"/>
              <a:t>of each </a:t>
            </a:r>
            <a:r>
              <a:rPr lang="en-US" dirty="0" smtClean="0"/>
              <a:t>class.</a:t>
            </a:r>
            <a:endParaRPr lang="en-IN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334795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647"/>
            <a:ext cx="2843808" cy="4320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8415183"/>
                  </p:ext>
                </p:extLst>
              </p:nvPr>
            </p:nvGraphicFramePr>
            <p:xfrm>
              <a:off x="4112934" y="1777682"/>
              <a:ext cx="3841637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1333"/>
                    <a:gridCol w="471869"/>
                    <a:gridCol w="574258"/>
                    <a:gridCol w="1584177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Outlook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 smtClean="0">
                                        <a:latin typeface="Cambria Math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 smtClean="0">
                                        <a:latin typeface="Cambria Math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1" i="1" smtClean="0">
                                    <a:latin typeface="Cambria Math"/>
                                  </a:rPr>
                                  <m:t>𝑻𝒐𝒕𝒂𝒍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Sunny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5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Overcast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4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4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Rain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5</a:t>
                          </a:r>
                          <a:endParaRPr lang="en-IN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8415183"/>
                  </p:ext>
                </p:extLst>
              </p:nvPr>
            </p:nvGraphicFramePr>
            <p:xfrm>
              <a:off x="4112934" y="1777682"/>
              <a:ext cx="3841637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1333"/>
                    <a:gridCol w="471869"/>
                    <a:gridCol w="574258"/>
                    <a:gridCol w="1584177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Outlook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59740" t="-8197" r="-459740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94681" t="-8197" r="-276596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42692" t="-8197" b="-3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Sunny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5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Overcast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4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4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Rain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5</a:t>
                          </a:r>
                          <a:endParaRPr lang="en-IN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TextBox 5"/>
          <p:cNvSpPr txBox="1"/>
          <p:nvPr/>
        </p:nvSpPr>
        <p:spPr>
          <a:xfrm>
            <a:off x="3779912" y="1284010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P:yes =9   n:no =5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4701605" y="89942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Outlook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2843808" y="4100151"/>
            <a:ext cx="61206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Gini</a:t>
            </a:r>
            <a:r>
              <a:rPr lang="en-US" sz="2000" dirty="0" smtClean="0"/>
              <a:t>(Sunny</a:t>
            </a:r>
            <a:r>
              <a:rPr lang="en-US" sz="2000" dirty="0"/>
              <a:t>) = 1 – (2/5)</a:t>
            </a:r>
            <a:r>
              <a:rPr lang="en-US" sz="2000" baseline="30000" dirty="0"/>
              <a:t>2</a:t>
            </a:r>
            <a:r>
              <a:rPr lang="en-US" sz="2000" dirty="0"/>
              <a:t> – (3/5)</a:t>
            </a:r>
            <a:r>
              <a:rPr lang="en-US" sz="2000" baseline="30000" dirty="0"/>
              <a:t>2</a:t>
            </a:r>
            <a:r>
              <a:rPr lang="en-US" sz="2000" dirty="0"/>
              <a:t> = 1 – 0.16 – 0.36 = </a:t>
            </a:r>
            <a:r>
              <a:rPr lang="en-US" sz="2000" dirty="0" smtClean="0"/>
              <a:t>0.48</a:t>
            </a:r>
          </a:p>
          <a:p>
            <a:endParaRPr lang="en-US" sz="2000" dirty="0"/>
          </a:p>
          <a:p>
            <a:r>
              <a:rPr lang="en-US" sz="2000" dirty="0" err="1" smtClean="0"/>
              <a:t>Gini</a:t>
            </a:r>
            <a:r>
              <a:rPr lang="en-US" sz="2000" dirty="0" smtClean="0"/>
              <a:t>(Overcast</a:t>
            </a:r>
            <a:r>
              <a:rPr lang="en-US" sz="2000" dirty="0"/>
              <a:t>) = 1 – (4/4)</a:t>
            </a:r>
            <a:r>
              <a:rPr lang="en-US" sz="2000" baseline="30000" dirty="0"/>
              <a:t>2</a:t>
            </a:r>
            <a:r>
              <a:rPr lang="en-US" sz="2000" dirty="0"/>
              <a:t> – (0/4)</a:t>
            </a:r>
            <a:r>
              <a:rPr lang="en-US" sz="2000" baseline="30000" dirty="0"/>
              <a:t>2</a:t>
            </a:r>
            <a:r>
              <a:rPr lang="en-US" sz="2000" dirty="0"/>
              <a:t> = </a:t>
            </a:r>
            <a:r>
              <a:rPr lang="en-US" sz="2000" dirty="0" smtClean="0"/>
              <a:t>0</a:t>
            </a:r>
          </a:p>
          <a:p>
            <a:endParaRPr lang="en-US" sz="2000" dirty="0"/>
          </a:p>
          <a:p>
            <a:r>
              <a:rPr lang="en-US" sz="2000" dirty="0" err="1" smtClean="0"/>
              <a:t>Gini</a:t>
            </a:r>
            <a:r>
              <a:rPr lang="en-US" sz="2000" dirty="0" smtClean="0"/>
              <a:t>(Rainy) </a:t>
            </a:r>
            <a:r>
              <a:rPr lang="en-US" sz="2000" dirty="0"/>
              <a:t>= 1 – (3/5)</a:t>
            </a:r>
            <a:r>
              <a:rPr lang="en-US" sz="2000" baseline="30000" dirty="0"/>
              <a:t>2</a:t>
            </a:r>
            <a:r>
              <a:rPr lang="en-US" sz="2000" dirty="0"/>
              <a:t> – (2/5)</a:t>
            </a:r>
            <a:r>
              <a:rPr lang="en-US" sz="2000" baseline="30000" dirty="0"/>
              <a:t>2</a:t>
            </a:r>
            <a:r>
              <a:rPr lang="en-US" sz="2000" dirty="0"/>
              <a:t> = 1 – 0.36 – 0.16 = 0.48</a:t>
            </a:r>
          </a:p>
        </p:txBody>
      </p:sp>
    </p:spTree>
    <p:extLst>
      <p:ext uri="{BB962C8B-B14F-4D97-AF65-F5344CB8AC3E}">
        <p14:creationId xmlns:p14="http://schemas.microsoft.com/office/powerpoint/2010/main" val="28855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Weighted Sum (Outlook)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435280" cy="4389120"/>
          </a:xfrm>
        </p:spPr>
        <p:txBody>
          <a:bodyPr/>
          <a:lstStyle/>
          <a:p>
            <a:r>
              <a:rPr lang="en-US" dirty="0"/>
              <a:t>calculate weighted sum of </a:t>
            </a:r>
            <a:r>
              <a:rPr lang="en-US" dirty="0" err="1" smtClean="0"/>
              <a:t>Gini</a:t>
            </a:r>
            <a:r>
              <a:rPr lang="en-US" dirty="0" smtClean="0"/>
              <a:t> </a:t>
            </a:r>
            <a:r>
              <a:rPr lang="en-US" dirty="0"/>
              <a:t>indexes for </a:t>
            </a:r>
            <a:r>
              <a:rPr lang="en-US" dirty="0" smtClean="0"/>
              <a:t>outlook.</a:t>
            </a:r>
          </a:p>
          <a:p>
            <a:endParaRPr lang="en-US" dirty="0"/>
          </a:p>
          <a:p>
            <a:r>
              <a:rPr lang="en-US" dirty="0" err="1"/>
              <a:t>Gini</a:t>
            </a:r>
            <a:r>
              <a:rPr lang="en-US" dirty="0"/>
              <a:t>(Outlook) = (5/14) x 0.48 + (4/14) x </a:t>
            </a:r>
            <a:r>
              <a:rPr lang="en-US" dirty="0" smtClean="0"/>
              <a:t>0 </a:t>
            </a:r>
            <a:r>
              <a:rPr lang="en-US" dirty="0"/>
              <a:t>+ (5/14) x </a:t>
            </a:r>
            <a:r>
              <a:rPr lang="en-US" dirty="0" smtClean="0"/>
              <a:t>0.48</a:t>
            </a:r>
          </a:p>
          <a:p>
            <a:r>
              <a:rPr lang="en-US" dirty="0" smtClean="0"/>
              <a:t> </a:t>
            </a:r>
            <a:r>
              <a:rPr lang="en-US" dirty="0"/>
              <a:t>= 0.171 + 0 + </a:t>
            </a:r>
            <a:r>
              <a:rPr lang="en-US" dirty="0" smtClean="0"/>
              <a:t>0.171</a:t>
            </a:r>
          </a:p>
          <a:p>
            <a:r>
              <a:rPr lang="en-US" dirty="0" smtClean="0"/>
              <a:t> </a:t>
            </a:r>
            <a:r>
              <a:rPr lang="en-US" dirty="0"/>
              <a:t>= 0.342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34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2928718"/>
                  </p:ext>
                </p:extLst>
              </p:nvPr>
            </p:nvGraphicFramePr>
            <p:xfrm>
              <a:off x="3275856" y="1777682"/>
              <a:ext cx="5328591" cy="17653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80195"/>
                    <a:gridCol w="654511"/>
                    <a:gridCol w="796532"/>
                    <a:gridCol w="2197353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Temperature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 smtClean="0">
                                        <a:latin typeface="Cambria Math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 smtClean="0">
                                        <a:latin typeface="Cambria Math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1" i="1" smtClean="0">
                                    <a:latin typeface="Cambria Math"/>
                                  </a:rPr>
                                  <m:t>𝑻𝒐𝒕𝒂𝒍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>
                              <a:effectLst/>
                            </a:rPr>
                            <a:t>Hot</a:t>
                          </a:r>
                        </a:p>
                      </a:txBody>
                      <a:tcPr marL="95250" marR="95250" marT="95250" marB="9525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>
                              <a:effectLst/>
                            </a:rPr>
                            <a:t>2</a:t>
                          </a:r>
                        </a:p>
                      </a:txBody>
                      <a:tcPr marL="95250" marR="95250" marT="95250" marB="9525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>
                              <a:effectLst/>
                            </a:rPr>
                            <a:t>2</a:t>
                          </a:r>
                        </a:p>
                      </a:txBody>
                      <a:tcPr marL="95250" marR="95250" marT="95250" marB="9525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>
                              <a:effectLst/>
                            </a:rPr>
                            <a:t>4</a:t>
                          </a:r>
                        </a:p>
                      </a:txBody>
                      <a:tcPr marL="95250" marR="95250" marT="95250" marB="95250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>
                              <a:effectLst/>
                            </a:rPr>
                            <a:t>Cool</a:t>
                          </a:r>
                        </a:p>
                      </a:txBody>
                      <a:tcPr marL="95250" marR="95250" marT="95250" marB="9525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>
                              <a:effectLst/>
                            </a:rPr>
                            <a:t>3</a:t>
                          </a:r>
                        </a:p>
                      </a:txBody>
                      <a:tcPr marL="95250" marR="95250" marT="95250" marB="9525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>
                              <a:effectLst/>
                            </a:rPr>
                            <a:t>1</a:t>
                          </a:r>
                        </a:p>
                      </a:txBody>
                      <a:tcPr marL="95250" marR="95250" marT="95250" marB="9525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>
                              <a:effectLst/>
                            </a:rPr>
                            <a:t>4</a:t>
                          </a:r>
                        </a:p>
                      </a:txBody>
                      <a:tcPr marL="95250" marR="95250" marT="95250" marB="95250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>
                              <a:effectLst/>
                            </a:rPr>
                            <a:t>Mild</a:t>
                          </a:r>
                        </a:p>
                      </a:txBody>
                      <a:tcPr marL="95250" marR="95250" marT="95250" marB="9525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>
                              <a:effectLst/>
                            </a:rPr>
                            <a:t>4</a:t>
                          </a:r>
                        </a:p>
                      </a:txBody>
                      <a:tcPr marL="95250" marR="95250" marT="95250" marB="9525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>
                              <a:effectLst/>
                            </a:rPr>
                            <a:t>2</a:t>
                          </a:r>
                        </a:p>
                      </a:txBody>
                      <a:tcPr marL="95250" marR="95250" marT="95250" marB="9525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 dirty="0">
                              <a:effectLst/>
                            </a:rPr>
                            <a:t>6</a:t>
                          </a:r>
                        </a:p>
                      </a:txBody>
                      <a:tcPr marL="95250" marR="95250" marT="95250" marB="9525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2928718"/>
                  </p:ext>
                </p:extLst>
              </p:nvPr>
            </p:nvGraphicFramePr>
            <p:xfrm>
              <a:off x="3275856" y="1777682"/>
              <a:ext cx="5328591" cy="17653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80195"/>
                    <a:gridCol w="654511"/>
                    <a:gridCol w="796532"/>
                    <a:gridCol w="2197353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Temperature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57944" t="-8197" r="-459813" b="-386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92366" t="-8197" r="-275573" b="-386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42778" t="-8197" r="-278" b="-386885"/>
                          </a:stretch>
                        </a:blipFill>
                      </a:tcPr>
                    </a:tc>
                  </a:tr>
                  <a:tr h="4648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>
                              <a:effectLst/>
                            </a:rPr>
                            <a:t>Hot</a:t>
                          </a:r>
                        </a:p>
                      </a:txBody>
                      <a:tcPr marL="95250" marR="95250" marT="95250" marB="9525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>
                              <a:effectLst/>
                            </a:rPr>
                            <a:t>2</a:t>
                          </a:r>
                        </a:p>
                      </a:txBody>
                      <a:tcPr marL="95250" marR="95250" marT="95250" marB="9525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>
                              <a:effectLst/>
                            </a:rPr>
                            <a:t>2</a:t>
                          </a:r>
                        </a:p>
                      </a:txBody>
                      <a:tcPr marL="95250" marR="95250" marT="95250" marB="9525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>
                              <a:effectLst/>
                            </a:rPr>
                            <a:t>4</a:t>
                          </a:r>
                        </a:p>
                      </a:txBody>
                      <a:tcPr marL="95250" marR="95250" marT="95250" marB="95250" anchor="ctr"/>
                    </a:tc>
                  </a:tr>
                  <a:tr h="4648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>
                              <a:effectLst/>
                            </a:rPr>
                            <a:t>Cool</a:t>
                          </a:r>
                        </a:p>
                      </a:txBody>
                      <a:tcPr marL="95250" marR="95250" marT="95250" marB="9525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>
                              <a:effectLst/>
                            </a:rPr>
                            <a:t>3</a:t>
                          </a:r>
                        </a:p>
                      </a:txBody>
                      <a:tcPr marL="95250" marR="95250" marT="95250" marB="9525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>
                              <a:effectLst/>
                            </a:rPr>
                            <a:t>1</a:t>
                          </a:r>
                        </a:p>
                      </a:txBody>
                      <a:tcPr marL="95250" marR="95250" marT="95250" marB="9525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>
                              <a:effectLst/>
                            </a:rPr>
                            <a:t>4</a:t>
                          </a:r>
                        </a:p>
                      </a:txBody>
                      <a:tcPr marL="95250" marR="95250" marT="95250" marB="95250" anchor="ctr"/>
                    </a:tc>
                  </a:tr>
                  <a:tr h="4648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>
                              <a:effectLst/>
                            </a:rPr>
                            <a:t>Mild</a:t>
                          </a:r>
                        </a:p>
                      </a:txBody>
                      <a:tcPr marL="95250" marR="95250" marT="95250" marB="9525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>
                              <a:effectLst/>
                            </a:rPr>
                            <a:t>4</a:t>
                          </a:r>
                        </a:p>
                      </a:txBody>
                      <a:tcPr marL="95250" marR="95250" marT="95250" marB="9525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>
                              <a:effectLst/>
                            </a:rPr>
                            <a:t>2</a:t>
                          </a:r>
                        </a:p>
                      </a:txBody>
                      <a:tcPr marL="95250" marR="95250" marT="95250" marB="9525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 dirty="0">
                              <a:effectLst/>
                            </a:rPr>
                            <a:t>6</a:t>
                          </a:r>
                        </a:p>
                      </a:txBody>
                      <a:tcPr marL="95250" marR="95250" marT="95250" marB="95250"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TextBox 5"/>
          <p:cNvSpPr txBox="1"/>
          <p:nvPr/>
        </p:nvSpPr>
        <p:spPr>
          <a:xfrm>
            <a:off x="3779912" y="1284010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P:yes =9   n:no =5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3635896" y="71476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Temperature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2123728" y="4588250"/>
            <a:ext cx="68407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Gini(Hot</a:t>
            </a:r>
            <a:r>
              <a:rPr lang="it-IT" sz="2000" dirty="0"/>
              <a:t>) = 1 – (2/4)</a:t>
            </a:r>
            <a:r>
              <a:rPr lang="it-IT" sz="2000" baseline="30000" dirty="0"/>
              <a:t>2</a:t>
            </a:r>
            <a:r>
              <a:rPr lang="it-IT" sz="2000" dirty="0"/>
              <a:t> – (2/4)</a:t>
            </a:r>
            <a:r>
              <a:rPr lang="it-IT" sz="2000" baseline="30000" dirty="0"/>
              <a:t>2</a:t>
            </a:r>
            <a:r>
              <a:rPr lang="it-IT" sz="2000" dirty="0"/>
              <a:t> = </a:t>
            </a:r>
            <a:r>
              <a:rPr lang="it-IT" sz="2000" dirty="0" smtClean="0"/>
              <a:t>0.5</a:t>
            </a:r>
          </a:p>
          <a:p>
            <a:endParaRPr lang="it-IT" sz="2000" dirty="0"/>
          </a:p>
          <a:p>
            <a:r>
              <a:rPr lang="it-IT" sz="2000" dirty="0" smtClean="0"/>
              <a:t>Gini(Cool</a:t>
            </a:r>
            <a:r>
              <a:rPr lang="it-IT" sz="2000" dirty="0"/>
              <a:t>) = 1 – (3/4)</a:t>
            </a:r>
            <a:r>
              <a:rPr lang="it-IT" sz="2000" baseline="30000" dirty="0"/>
              <a:t>2</a:t>
            </a:r>
            <a:r>
              <a:rPr lang="it-IT" sz="2000" dirty="0"/>
              <a:t> – (1/4)</a:t>
            </a:r>
            <a:r>
              <a:rPr lang="it-IT" sz="2000" baseline="30000" dirty="0"/>
              <a:t>2</a:t>
            </a:r>
            <a:r>
              <a:rPr lang="it-IT" sz="2000" dirty="0"/>
              <a:t> = 1 – 0.5625 – 0.0625 = </a:t>
            </a:r>
            <a:r>
              <a:rPr lang="it-IT" sz="2000" dirty="0" smtClean="0"/>
              <a:t>0.375</a:t>
            </a:r>
          </a:p>
          <a:p>
            <a:endParaRPr lang="it-IT" sz="2000" dirty="0"/>
          </a:p>
          <a:p>
            <a:r>
              <a:rPr lang="it-IT" sz="2000" dirty="0" smtClean="0"/>
              <a:t>Gini(Mild</a:t>
            </a:r>
            <a:r>
              <a:rPr lang="it-IT" sz="2000" dirty="0"/>
              <a:t>) = 1 – (4/6)</a:t>
            </a:r>
            <a:r>
              <a:rPr lang="it-IT" sz="2000" baseline="30000" dirty="0"/>
              <a:t>2</a:t>
            </a:r>
            <a:r>
              <a:rPr lang="it-IT" sz="2000" dirty="0"/>
              <a:t> – (2/6)</a:t>
            </a:r>
            <a:r>
              <a:rPr lang="it-IT" sz="2000" baseline="30000" dirty="0"/>
              <a:t>2</a:t>
            </a:r>
            <a:r>
              <a:rPr lang="it-IT" sz="2000" dirty="0"/>
              <a:t> = 1 – 0.444 – 0.111 = 0.445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32656"/>
            <a:ext cx="1944216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019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Weighted Sum (Temperature)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weighted sum of </a:t>
            </a:r>
            <a:r>
              <a:rPr lang="en-US" dirty="0" err="1" smtClean="0"/>
              <a:t>Gini</a:t>
            </a:r>
            <a:r>
              <a:rPr lang="en-US" dirty="0" smtClean="0"/>
              <a:t> </a:t>
            </a:r>
            <a:r>
              <a:rPr lang="en-US" dirty="0"/>
              <a:t>indexes for </a:t>
            </a:r>
            <a:r>
              <a:rPr lang="en-US" dirty="0" smtClean="0"/>
              <a:t>Temp.</a:t>
            </a:r>
          </a:p>
          <a:p>
            <a:endParaRPr lang="en-US" dirty="0"/>
          </a:p>
          <a:p>
            <a:r>
              <a:rPr lang="it-IT" dirty="0" smtClean="0"/>
              <a:t>Gini(Temp.) </a:t>
            </a:r>
            <a:r>
              <a:rPr lang="it-IT" dirty="0"/>
              <a:t>= (4/14) x 0.5 </a:t>
            </a:r>
            <a:r>
              <a:rPr lang="it-IT" dirty="0" smtClean="0"/>
              <a:t>   +    </a:t>
            </a:r>
            <a:r>
              <a:rPr lang="it-IT" dirty="0"/>
              <a:t>(4/14) x 0.375 + </a:t>
            </a:r>
            <a:r>
              <a:rPr lang="it-IT" dirty="0" smtClean="0"/>
              <a:t>      </a:t>
            </a:r>
          </a:p>
          <a:p>
            <a:pPr marL="0" indent="0">
              <a:buNone/>
            </a:pPr>
            <a:r>
              <a:rPr lang="it-IT" dirty="0" smtClean="0"/>
              <a:t>                         (</a:t>
            </a:r>
            <a:r>
              <a:rPr lang="it-IT" dirty="0"/>
              <a:t>6/14) x 0.445 </a:t>
            </a:r>
            <a:endParaRPr lang="it-IT" dirty="0" smtClean="0"/>
          </a:p>
          <a:p>
            <a:r>
              <a:rPr lang="it-IT" dirty="0" smtClean="0"/>
              <a:t>= </a:t>
            </a:r>
            <a:r>
              <a:rPr lang="it-IT" dirty="0"/>
              <a:t>0.142 + 0.107 + </a:t>
            </a:r>
            <a:r>
              <a:rPr lang="it-IT" dirty="0" smtClean="0"/>
              <a:t>0.190</a:t>
            </a:r>
          </a:p>
          <a:p>
            <a:r>
              <a:rPr lang="it-IT" dirty="0" smtClean="0"/>
              <a:t>= </a:t>
            </a:r>
            <a:r>
              <a:rPr lang="it-IT" dirty="0"/>
              <a:t>0.439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598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9649598"/>
                  </p:ext>
                </p:extLst>
              </p:nvPr>
            </p:nvGraphicFramePr>
            <p:xfrm>
              <a:off x="3275856" y="1777682"/>
              <a:ext cx="5328591" cy="1300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80195"/>
                    <a:gridCol w="654511"/>
                    <a:gridCol w="796532"/>
                    <a:gridCol w="2197353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Humidity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 smtClean="0">
                                        <a:latin typeface="Cambria Math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 smtClean="0">
                                        <a:latin typeface="Cambria Math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1" i="1" smtClean="0">
                                    <a:latin typeface="Cambria Math"/>
                                  </a:rPr>
                                  <m:t>𝑻𝒐𝒕𝒂𝒍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>
                              <a:effectLst/>
                            </a:rPr>
                            <a:t>High</a:t>
                          </a:r>
                        </a:p>
                      </a:txBody>
                      <a:tcPr marL="95250" marR="95250" marT="95250" marB="9525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>
                              <a:effectLst/>
                            </a:rPr>
                            <a:t>3</a:t>
                          </a:r>
                        </a:p>
                      </a:txBody>
                      <a:tcPr marL="95250" marR="95250" marT="95250" marB="9525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>
                              <a:effectLst/>
                            </a:rPr>
                            <a:t>4</a:t>
                          </a:r>
                        </a:p>
                      </a:txBody>
                      <a:tcPr marL="95250" marR="95250" marT="95250" marB="9525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>
                              <a:effectLst/>
                            </a:rPr>
                            <a:t>7</a:t>
                          </a:r>
                        </a:p>
                      </a:txBody>
                      <a:tcPr marL="95250" marR="95250" marT="95250" marB="95250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>
                              <a:effectLst/>
                            </a:rPr>
                            <a:t>Normal</a:t>
                          </a:r>
                        </a:p>
                      </a:txBody>
                      <a:tcPr marL="95250" marR="95250" marT="95250" marB="9525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>
                              <a:effectLst/>
                            </a:rPr>
                            <a:t>6</a:t>
                          </a:r>
                        </a:p>
                      </a:txBody>
                      <a:tcPr marL="95250" marR="95250" marT="95250" marB="9525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>
                              <a:effectLst/>
                            </a:rPr>
                            <a:t>1</a:t>
                          </a:r>
                        </a:p>
                      </a:txBody>
                      <a:tcPr marL="95250" marR="95250" marT="95250" marB="9525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 dirty="0">
                              <a:effectLst/>
                            </a:rPr>
                            <a:t>7</a:t>
                          </a:r>
                        </a:p>
                      </a:txBody>
                      <a:tcPr marL="95250" marR="95250" marT="95250" marB="9525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9649598"/>
                  </p:ext>
                </p:extLst>
              </p:nvPr>
            </p:nvGraphicFramePr>
            <p:xfrm>
              <a:off x="3275856" y="1777682"/>
              <a:ext cx="5328591" cy="1300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80195"/>
                    <a:gridCol w="654511"/>
                    <a:gridCol w="796532"/>
                    <a:gridCol w="2197353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Humidity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57944" t="-8197" r="-459813" b="-2622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92366" t="-8197" r="-275573" b="-2622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42778" t="-8197" r="-278" b="-262295"/>
                          </a:stretch>
                        </a:blipFill>
                      </a:tcPr>
                    </a:tc>
                  </a:tr>
                  <a:tr h="4648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>
                              <a:effectLst/>
                            </a:rPr>
                            <a:t>High</a:t>
                          </a:r>
                        </a:p>
                      </a:txBody>
                      <a:tcPr marL="95250" marR="95250" marT="95250" marB="9525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>
                              <a:effectLst/>
                            </a:rPr>
                            <a:t>3</a:t>
                          </a:r>
                        </a:p>
                      </a:txBody>
                      <a:tcPr marL="95250" marR="95250" marT="95250" marB="9525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>
                              <a:effectLst/>
                            </a:rPr>
                            <a:t>4</a:t>
                          </a:r>
                        </a:p>
                      </a:txBody>
                      <a:tcPr marL="95250" marR="95250" marT="95250" marB="9525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>
                              <a:effectLst/>
                            </a:rPr>
                            <a:t>7</a:t>
                          </a:r>
                        </a:p>
                      </a:txBody>
                      <a:tcPr marL="95250" marR="95250" marT="95250" marB="95250" anchor="ctr"/>
                    </a:tc>
                  </a:tr>
                  <a:tr h="4648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>
                              <a:effectLst/>
                            </a:rPr>
                            <a:t>Normal</a:t>
                          </a:r>
                        </a:p>
                      </a:txBody>
                      <a:tcPr marL="95250" marR="95250" marT="95250" marB="9525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>
                              <a:effectLst/>
                            </a:rPr>
                            <a:t>6</a:t>
                          </a:r>
                        </a:p>
                      </a:txBody>
                      <a:tcPr marL="95250" marR="95250" marT="95250" marB="9525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>
                              <a:effectLst/>
                            </a:rPr>
                            <a:t>1</a:t>
                          </a:r>
                        </a:p>
                      </a:txBody>
                      <a:tcPr marL="95250" marR="95250" marT="95250" marB="9525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 dirty="0">
                              <a:effectLst/>
                            </a:rPr>
                            <a:t>7</a:t>
                          </a:r>
                        </a:p>
                      </a:txBody>
                      <a:tcPr marL="95250" marR="95250" marT="95250" marB="95250"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TextBox 5"/>
          <p:cNvSpPr txBox="1"/>
          <p:nvPr/>
        </p:nvSpPr>
        <p:spPr>
          <a:xfrm>
            <a:off x="3779912" y="1284010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P:yes =9   n:no =5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4701605" y="89942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Humidity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2435764" y="3954722"/>
            <a:ext cx="67082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Gini</a:t>
            </a:r>
            <a:r>
              <a:rPr lang="en-US" sz="2000" dirty="0" smtClean="0"/>
              <a:t>(High</a:t>
            </a:r>
            <a:r>
              <a:rPr lang="en-US" sz="2000" dirty="0"/>
              <a:t>) = 1 – (3/7)</a:t>
            </a:r>
            <a:r>
              <a:rPr lang="en-US" sz="2000" baseline="30000" dirty="0"/>
              <a:t>2</a:t>
            </a:r>
            <a:r>
              <a:rPr lang="en-US" sz="2000" dirty="0"/>
              <a:t> – (4/7)</a:t>
            </a:r>
            <a:r>
              <a:rPr lang="en-US" sz="2000" baseline="30000" dirty="0"/>
              <a:t>2</a:t>
            </a:r>
            <a:r>
              <a:rPr lang="en-US" sz="2000" dirty="0"/>
              <a:t> = 1 – 0.183 – 0.326 = </a:t>
            </a:r>
            <a:r>
              <a:rPr lang="en-US" sz="2000" dirty="0" smtClean="0"/>
              <a:t>0.489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 err="1" smtClean="0"/>
              <a:t>Gini</a:t>
            </a:r>
            <a:r>
              <a:rPr lang="en-US" sz="2000" dirty="0" smtClean="0"/>
              <a:t>(Normal</a:t>
            </a:r>
            <a:r>
              <a:rPr lang="en-US" sz="2000" dirty="0"/>
              <a:t>) = 1 – (6/7)</a:t>
            </a:r>
            <a:r>
              <a:rPr lang="en-US" sz="2000" baseline="30000" dirty="0"/>
              <a:t>2</a:t>
            </a:r>
            <a:r>
              <a:rPr lang="en-US" sz="2000" dirty="0"/>
              <a:t> – (1/7)</a:t>
            </a:r>
            <a:r>
              <a:rPr lang="en-US" sz="2000" baseline="30000" dirty="0"/>
              <a:t>2</a:t>
            </a:r>
            <a:r>
              <a:rPr lang="en-US" sz="2000" dirty="0"/>
              <a:t> = 1 – 0.734 – 0.02 = 0.244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1" y="387715"/>
            <a:ext cx="2228081" cy="4536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630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Weighted Sum (Humidity)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507288" cy="4389120"/>
          </a:xfrm>
        </p:spPr>
        <p:txBody>
          <a:bodyPr/>
          <a:lstStyle/>
          <a:p>
            <a:r>
              <a:rPr lang="en-US" dirty="0"/>
              <a:t>calculate weighted sum of </a:t>
            </a:r>
            <a:r>
              <a:rPr lang="en-US" dirty="0" err="1" smtClean="0"/>
              <a:t>Gini</a:t>
            </a:r>
            <a:r>
              <a:rPr lang="en-US" dirty="0" smtClean="0"/>
              <a:t> </a:t>
            </a:r>
            <a:r>
              <a:rPr lang="en-US" dirty="0"/>
              <a:t>indexes for </a:t>
            </a:r>
            <a:r>
              <a:rPr lang="en-US" dirty="0" smtClean="0"/>
              <a:t>humidity.</a:t>
            </a:r>
          </a:p>
          <a:p>
            <a:endParaRPr lang="en-US" dirty="0"/>
          </a:p>
          <a:p>
            <a:r>
              <a:rPr lang="it-IT" dirty="0"/>
              <a:t>Gini(Humidity) = (7/14) x 0.489 + (7/14) x 0.244 = 0.367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439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1913772"/>
                  </p:ext>
                </p:extLst>
              </p:nvPr>
            </p:nvGraphicFramePr>
            <p:xfrm>
              <a:off x="3275856" y="1777682"/>
              <a:ext cx="5328591" cy="1300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80195"/>
                    <a:gridCol w="654511"/>
                    <a:gridCol w="796532"/>
                    <a:gridCol w="2197353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Windy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 smtClean="0">
                                        <a:latin typeface="Cambria Math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 smtClean="0">
                                        <a:latin typeface="Cambria Math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1" i="1" smtClean="0">
                                    <a:latin typeface="Cambria Math"/>
                                  </a:rPr>
                                  <m:t>𝑻𝒐𝒕𝒂𝒍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 dirty="0" smtClean="0">
                              <a:effectLst/>
                            </a:rPr>
                            <a:t>False</a:t>
                          </a:r>
                          <a:endParaRPr lang="en-IN" dirty="0">
                            <a:effectLst/>
                          </a:endParaRPr>
                        </a:p>
                      </a:txBody>
                      <a:tcPr marL="95250" marR="95250" marT="95250" marB="9525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>
                              <a:effectLst/>
                            </a:rPr>
                            <a:t>6</a:t>
                          </a:r>
                        </a:p>
                      </a:txBody>
                      <a:tcPr marL="95250" marR="95250" marT="95250" marB="9525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>
                              <a:effectLst/>
                            </a:rPr>
                            <a:t>2</a:t>
                          </a:r>
                        </a:p>
                      </a:txBody>
                      <a:tcPr marL="95250" marR="95250" marT="95250" marB="9525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>
                              <a:effectLst/>
                            </a:rPr>
                            <a:t>8</a:t>
                          </a:r>
                        </a:p>
                      </a:txBody>
                      <a:tcPr marL="95250" marR="95250" marT="95250" marB="95250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 dirty="0" smtClean="0">
                              <a:effectLst/>
                            </a:rPr>
                            <a:t>True</a:t>
                          </a:r>
                          <a:endParaRPr lang="en-IN" dirty="0">
                            <a:effectLst/>
                          </a:endParaRPr>
                        </a:p>
                      </a:txBody>
                      <a:tcPr marL="95250" marR="95250" marT="95250" marB="9525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>
                              <a:effectLst/>
                            </a:rPr>
                            <a:t>3</a:t>
                          </a:r>
                        </a:p>
                      </a:txBody>
                      <a:tcPr marL="95250" marR="95250" marT="95250" marB="9525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>
                              <a:effectLst/>
                            </a:rPr>
                            <a:t>3</a:t>
                          </a:r>
                        </a:p>
                      </a:txBody>
                      <a:tcPr marL="95250" marR="95250" marT="95250" marB="9525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 dirty="0">
                              <a:effectLst/>
                            </a:rPr>
                            <a:t>6</a:t>
                          </a:r>
                        </a:p>
                      </a:txBody>
                      <a:tcPr marL="95250" marR="95250" marT="95250" marB="9525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1913772"/>
                  </p:ext>
                </p:extLst>
              </p:nvPr>
            </p:nvGraphicFramePr>
            <p:xfrm>
              <a:off x="3275856" y="1777682"/>
              <a:ext cx="5328591" cy="1300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80195"/>
                    <a:gridCol w="654511"/>
                    <a:gridCol w="796532"/>
                    <a:gridCol w="2197353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Windy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57944" t="-8197" r="-459813" b="-2622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92366" t="-8197" r="-275573" b="-2622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42778" t="-8197" r="-278" b="-262295"/>
                          </a:stretch>
                        </a:blipFill>
                      </a:tcPr>
                    </a:tc>
                  </a:tr>
                  <a:tr h="4648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 dirty="0" smtClean="0">
                              <a:effectLst/>
                            </a:rPr>
                            <a:t>False</a:t>
                          </a:r>
                          <a:endParaRPr lang="en-IN" dirty="0">
                            <a:effectLst/>
                          </a:endParaRPr>
                        </a:p>
                      </a:txBody>
                      <a:tcPr marL="95250" marR="95250" marT="95250" marB="9525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>
                              <a:effectLst/>
                            </a:rPr>
                            <a:t>6</a:t>
                          </a:r>
                        </a:p>
                      </a:txBody>
                      <a:tcPr marL="95250" marR="95250" marT="95250" marB="9525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>
                              <a:effectLst/>
                            </a:rPr>
                            <a:t>2</a:t>
                          </a:r>
                        </a:p>
                      </a:txBody>
                      <a:tcPr marL="95250" marR="95250" marT="95250" marB="9525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>
                              <a:effectLst/>
                            </a:rPr>
                            <a:t>8</a:t>
                          </a:r>
                        </a:p>
                      </a:txBody>
                      <a:tcPr marL="95250" marR="95250" marT="95250" marB="95250" anchor="ctr"/>
                    </a:tc>
                  </a:tr>
                  <a:tr h="4648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 dirty="0" smtClean="0">
                              <a:effectLst/>
                            </a:rPr>
                            <a:t>True</a:t>
                          </a:r>
                          <a:endParaRPr lang="en-IN" dirty="0">
                            <a:effectLst/>
                          </a:endParaRPr>
                        </a:p>
                      </a:txBody>
                      <a:tcPr marL="95250" marR="95250" marT="95250" marB="9525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>
                              <a:effectLst/>
                            </a:rPr>
                            <a:t>3</a:t>
                          </a:r>
                        </a:p>
                      </a:txBody>
                      <a:tcPr marL="95250" marR="95250" marT="95250" marB="9525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>
                              <a:effectLst/>
                            </a:rPr>
                            <a:t>3</a:t>
                          </a:r>
                        </a:p>
                      </a:txBody>
                      <a:tcPr marL="95250" marR="95250" marT="95250" marB="9525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 dirty="0">
                              <a:effectLst/>
                            </a:rPr>
                            <a:t>6</a:t>
                          </a:r>
                        </a:p>
                      </a:txBody>
                      <a:tcPr marL="95250" marR="95250" marT="95250" marB="95250"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TextBox 5"/>
          <p:cNvSpPr txBox="1"/>
          <p:nvPr/>
        </p:nvSpPr>
        <p:spPr>
          <a:xfrm>
            <a:off x="3779912" y="1284010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P:yes =9   n:no =5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4535996" y="89942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Windy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2435764" y="3954722"/>
            <a:ext cx="67082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Gini</a:t>
            </a:r>
            <a:r>
              <a:rPr lang="en-US" sz="2000" dirty="0" smtClean="0"/>
              <a:t>(False) </a:t>
            </a:r>
            <a:r>
              <a:rPr lang="en-US" sz="2000" dirty="0"/>
              <a:t>= 1 – (6/8)</a:t>
            </a:r>
            <a:r>
              <a:rPr lang="en-US" sz="2000" baseline="30000" dirty="0"/>
              <a:t>2</a:t>
            </a:r>
            <a:r>
              <a:rPr lang="en-US" sz="2000" dirty="0"/>
              <a:t> – (2/8)</a:t>
            </a:r>
            <a:r>
              <a:rPr lang="en-US" sz="2000" baseline="30000" dirty="0"/>
              <a:t>2</a:t>
            </a:r>
            <a:r>
              <a:rPr lang="en-US" sz="2000" dirty="0"/>
              <a:t> = 1 – 0.5625 – 0.062 = </a:t>
            </a:r>
            <a:r>
              <a:rPr lang="en-US" sz="2000" dirty="0" smtClean="0"/>
              <a:t>0.375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err="1" smtClean="0"/>
              <a:t>Gini</a:t>
            </a:r>
            <a:r>
              <a:rPr lang="en-US" sz="2000" dirty="0" smtClean="0"/>
              <a:t>(True) </a:t>
            </a:r>
            <a:r>
              <a:rPr lang="en-US" sz="2000" dirty="0"/>
              <a:t>= 1 – (3/6)</a:t>
            </a:r>
            <a:r>
              <a:rPr lang="en-US" sz="2000" baseline="30000" dirty="0"/>
              <a:t>2</a:t>
            </a:r>
            <a:r>
              <a:rPr lang="en-US" sz="2000" dirty="0"/>
              <a:t> – (3/6)</a:t>
            </a:r>
            <a:r>
              <a:rPr lang="en-US" sz="2000" baseline="30000" dirty="0"/>
              <a:t>2</a:t>
            </a:r>
            <a:r>
              <a:rPr lang="en-US" sz="2000" dirty="0"/>
              <a:t> = 1 – 0.25 – 0.25 = 0.5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36" y="444237"/>
            <a:ext cx="2123728" cy="431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629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Weighted Sum (Windy)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weighted sum of </a:t>
            </a:r>
            <a:r>
              <a:rPr lang="en-US" dirty="0" err="1" smtClean="0"/>
              <a:t>Gini</a:t>
            </a:r>
            <a:r>
              <a:rPr lang="en-US" dirty="0" smtClean="0"/>
              <a:t> </a:t>
            </a:r>
            <a:r>
              <a:rPr lang="en-US" dirty="0"/>
              <a:t>indexes for </a:t>
            </a:r>
            <a:r>
              <a:rPr lang="en-US" dirty="0" smtClean="0"/>
              <a:t>windy.</a:t>
            </a:r>
          </a:p>
          <a:p>
            <a:endParaRPr lang="en-US" dirty="0"/>
          </a:p>
          <a:p>
            <a:r>
              <a:rPr lang="de-DE" dirty="0" smtClean="0"/>
              <a:t>Gini(Windy) </a:t>
            </a:r>
            <a:r>
              <a:rPr lang="de-DE" dirty="0"/>
              <a:t>= (8/14) x 0.375 + (6/14) x 0.5 = 0.428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287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4856516" y="1052736"/>
            <a:ext cx="2232248" cy="722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Outlook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3779912" y="2386757"/>
            <a:ext cx="1368152" cy="722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Sunny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5382791" y="2348880"/>
            <a:ext cx="1561743" cy="722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overcast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7199784" y="2351931"/>
            <a:ext cx="1548680" cy="722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Rain</a:t>
            </a:r>
            <a:endParaRPr lang="en-IN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4856516" y="1774850"/>
            <a:ext cx="867612" cy="682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281026" y="1745550"/>
            <a:ext cx="1327016" cy="667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084168" y="1774850"/>
            <a:ext cx="0" cy="577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275012"/>
              </p:ext>
            </p:extLst>
          </p:nvPr>
        </p:nvGraphicFramePr>
        <p:xfrm>
          <a:off x="395536" y="1158472"/>
          <a:ext cx="3312368" cy="2324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1656184"/>
              </a:tblGrid>
              <a:tr h="238536"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effectLst/>
                        </a:rPr>
                        <a:t>Feature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Gini index</a:t>
                      </a:r>
                    </a:p>
                  </a:txBody>
                  <a:tcPr marL="95250" marR="95250" marT="95250" marB="95250" anchor="ctr"/>
                </a:tc>
              </a:tr>
              <a:tr h="402787"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effectLst/>
                        </a:rPr>
                        <a:t>Outlook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effectLst/>
                        </a:rPr>
                        <a:t>0.342</a:t>
                      </a:r>
                    </a:p>
                  </a:txBody>
                  <a:tcPr marL="95250" marR="95250" marT="95250" marB="95250" anchor="ctr"/>
                </a:tc>
              </a:tr>
              <a:tr h="402787"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effectLst/>
                        </a:rPr>
                        <a:t>Temperature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0.439</a:t>
                      </a:r>
                    </a:p>
                  </a:txBody>
                  <a:tcPr marL="95250" marR="95250" marT="95250" marB="95250" anchor="ctr"/>
                </a:tc>
              </a:tr>
              <a:tr h="402787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Humidity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0.367</a:t>
                      </a:r>
                    </a:p>
                  </a:txBody>
                  <a:tcPr marL="95250" marR="95250" marT="95250" marB="95250" anchor="ctr"/>
                </a:tc>
              </a:tr>
              <a:tr h="402787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Wind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effectLst/>
                        </a:rPr>
                        <a:t>0.428</a:t>
                      </a:r>
                    </a:p>
                  </a:txBody>
                  <a:tcPr marL="95250" marR="95250" marT="95250" marB="95250" anchor="ctr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971600" y="4509120"/>
            <a:ext cx="60420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outlook feature because its cost is the lowest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2466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dirty="0" smtClean="0"/>
              <a:t>Decision Tree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72816"/>
            <a:ext cx="6772275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653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4125587"/>
                  </p:ext>
                </p:extLst>
              </p:nvPr>
            </p:nvGraphicFramePr>
            <p:xfrm>
              <a:off x="4673703" y="1653342"/>
              <a:ext cx="4290786" cy="17653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6489"/>
                    <a:gridCol w="576064"/>
                    <a:gridCol w="720080"/>
                    <a:gridCol w="1368153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Temperature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 smtClean="0">
                                        <a:latin typeface="Cambria Math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 smtClean="0">
                                        <a:latin typeface="Cambria Math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1" i="1" smtClean="0">
                                    <a:latin typeface="Cambria Math"/>
                                  </a:rPr>
                                  <m:t>𝑻𝒐𝒕𝒂𝒍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>
                              <a:effectLst/>
                            </a:rPr>
                            <a:t>Hot</a:t>
                          </a:r>
                        </a:p>
                      </a:txBody>
                      <a:tcPr marL="95250" marR="95250" marT="95250" marB="9525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>
                              <a:effectLst/>
                            </a:rPr>
                            <a:t>0</a:t>
                          </a:r>
                        </a:p>
                      </a:txBody>
                      <a:tcPr marL="95250" marR="95250" marT="95250" marB="9525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>
                              <a:effectLst/>
                            </a:rPr>
                            <a:t>2</a:t>
                          </a:r>
                        </a:p>
                      </a:txBody>
                      <a:tcPr marL="95250" marR="95250" marT="95250" marB="9525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>
                              <a:effectLst/>
                            </a:rPr>
                            <a:t>2</a:t>
                          </a:r>
                        </a:p>
                      </a:txBody>
                      <a:tcPr marL="95250" marR="95250" marT="95250" marB="95250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>
                              <a:effectLst/>
                            </a:rPr>
                            <a:t>Cool</a:t>
                          </a:r>
                        </a:p>
                      </a:txBody>
                      <a:tcPr marL="95250" marR="95250" marT="95250" marB="9525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>
                              <a:effectLst/>
                            </a:rPr>
                            <a:t>1</a:t>
                          </a:r>
                        </a:p>
                      </a:txBody>
                      <a:tcPr marL="95250" marR="95250" marT="95250" marB="9525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>
                              <a:effectLst/>
                            </a:rPr>
                            <a:t>0</a:t>
                          </a:r>
                        </a:p>
                      </a:txBody>
                      <a:tcPr marL="95250" marR="95250" marT="95250" marB="9525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>
                              <a:effectLst/>
                            </a:rPr>
                            <a:t>1</a:t>
                          </a:r>
                        </a:p>
                      </a:txBody>
                      <a:tcPr marL="95250" marR="95250" marT="95250" marB="95250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>
                              <a:effectLst/>
                            </a:rPr>
                            <a:t>Mild</a:t>
                          </a:r>
                        </a:p>
                      </a:txBody>
                      <a:tcPr marL="95250" marR="95250" marT="95250" marB="9525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>
                              <a:effectLst/>
                            </a:rPr>
                            <a:t>1</a:t>
                          </a:r>
                        </a:p>
                      </a:txBody>
                      <a:tcPr marL="95250" marR="95250" marT="95250" marB="9525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>
                              <a:effectLst/>
                            </a:rPr>
                            <a:t>1</a:t>
                          </a:r>
                        </a:p>
                      </a:txBody>
                      <a:tcPr marL="95250" marR="95250" marT="95250" marB="9525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 dirty="0">
                              <a:effectLst/>
                            </a:rPr>
                            <a:t>2</a:t>
                          </a:r>
                        </a:p>
                      </a:txBody>
                      <a:tcPr marL="95250" marR="95250" marT="95250" marB="9525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4125587"/>
                  </p:ext>
                </p:extLst>
              </p:nvPr>
            </p:nvGraphicFramePr>
            <p:xfrm>
              <a:off x="4673703" y="1653342"/>
              <a:ext cx="4290786" cy="17653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6489"/>
                    <a:gridCol w="576064"/>
                    <a:gridCol w="720080"/>
                    <a:gridCol w="1368153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Temperature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85106" t="-8197" r="-364894" b="-3885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4202" t="-8197" r="-188235" b="-3885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14732" t="-8197" b="-388525"/>
                          </a:stretch>
                        </a:blipFill>
                      </a:tcPr>
                    </a:tc>
                  </a:tr>
                  <a:tr h="4648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>
                              <a:effectLst/>
                            </a:rPr>
                            <a:t>Hot</a:t>
                          </a:r>
                        </a:p>
                      </a:txBody>
                      <a:tcPr marL="95250" marR="95250" marT="95250" marB="9525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>
                              <a:effectLst/>
                            </a:rPr>
                            <a:t>0</a:t>
                          </a:r>
                        </a:p>
                      </a:txBody>
                      <a:tcPr marL="95250" marR="95250" marT="95250" marB="9525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>
                              <a:effectLst/>
                            </a:rPr>
                            <a:t>2</a:t>
                          </a:r>
                        </a:p>
                      </a:txBody>
                      <a:tcPr marL="95250" marR="95250" marT="95250" marB="9525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>
                              <a:effectLst/>
                            </a:rPr>
                            <a:t>2</a:t>
                          </a:r>
                        </a:p>
                      </a:txBody>
                      <a:tcPr marL="95250" marR="95250" marT="95250" marB="95250" anchor="ctr"/>
                    </a:tc>
                  </a:tr>
                  <a:tr h="4648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>
                              <a:effectLst/>
                            </a:rPr>
                            <a:t>Cool</a:t>
                          </a:r>
                        </a:p>
                      </a:txBody>
                      <a:tcPr marL="95250" marR="95250" marT="95250" marB="9525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>
                              <a:effectLst/>
                            </a:rPr>
                            <a:t>1</a:t>
                          </a:r>
                        </a:p>
                      </a:txBody>
                      <a:tcPr marL="95250" marR="95250" marT="95250" marB="9525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>
                              <a:effectLst/>
                            </a:rPr>
                            <a:t>0</a:t>
                          </a:r>
                        </a:p>
                      </a:txBody>
                      <a:tcPr marL="95250" marR="95250" marT="95250" marB="9525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>
                              <a:effectLst/>
                            </a:rPr>
                            <a:t>1</a:t>
                          </a:r>
                        </a:p>
                      </a:txBody>
                      <a:tcPr marL="95250" marR="95250" marT="95250" marB="95250" anchor="ctr"/>
                    </a:tc>
                  </a:tr>
                  <a:tr h="4648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>
                              <a:effectLst/>
                            </a:rPr>
                            <a:t>Mild</a:t>
                          </a:r>
                        </a:p>
                      </a:txBody>
                      <a:tcPr marL="95250" marR="95250" marT="95250" marB="9525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>
                              <a:effectLst/>
                            </a:rPr>
                            <a:t>1</a:t>
                          </a:r>
                        </a:p>
                      </a:txBody>
                      <a:tcPr marL="95250" marR="95250" marT="95250" marB="9525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>
                              <a:effectLst/>
                            </a:rPr>
                            <a:t>1</a:t>
                          </a:r>
                        </a:p>
                      </a:txBody>
                      <a:tcPr marL="95250" marR="95250" marT="95250" marB="9525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 dirty="0">
                              <a:effectLst/>
                            </a:rPr>
                            <a:t>2</a:t>
                          </a:r>
                        </a:p>
                      </a:txBody>
                      <a:tcPr marL="95250" marR="95250" marT="95250" marB="95250"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TextBox 5"/>
          <p:cNvSpPr txBox="1"/>
          <p:nvPr/>
        </p:nvSpPr>
        <p:spPr>
          <a:xfrm>
            <a:off x="4673703" y="1148904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P:yes =</a:t>
            </a:r>
            <a:r>
              <a:rPr lang="en-IN" dirty="0"/>
              <a:t>2</a:t>
            </a:r>
            <a:r>
              <a:rPr lang="en-IN" dirty="0" smtClean="0"/>
              <a:t>  n:no =3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004048" y="77957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Sunny, Temperature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465754" y="3501008"/>
            <a:ext cx="841589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Gini</a:t>
            </a:r>
            <a:r>
              <a:rPr lang="en-US" sz="2000" dirty="0" smtClean="0"/>
              <a:t>(Sunny </a:t>
            </a:r>
            <a:r>
              <a:rPr lang="en-US" sz="2000" dirty="0"/>
              <a:t>and </a:t>
            </a:r>
            <a:r>
              <a:rPr lang="en-US" sz="2000" dirty="0" smtClean="0"/>
              <a:t>Hot</a:t>
            </a:r>
            <a:r>
              <a:rPr lang="en-US" sz="2000" dirty="0"/>
              <a:t>) = 1 – (0/2)</a:t>
            </a:r>
            <a:r>
              <a:rPr lang="en-US" sz="2000" baseline="30000" dirty="0"/>
              <a:t>2</a:t>
            </a:r>
            <a:r>
              <a:rPr lang="en-US" sz="2000" dirty="0"/>
              <a:t> – (2/2)</a:t>
            </a:r>
            <a:r>
              <a:rPr lang="en-US" sz="2000" baseline="30000" dirty="0"/>
              <a:t>2</a:t>
            </a:r>
            <a:r>
              <a:rPr lang="en-US" sz="2000" dirty="0"/>
              <a:t> = </a:t>
            </a:r>
            <a:r>
              <a:rPr lang="en-US" sz="2000" dirty="0" smtClean="0"/>
              <a:t>0</a:t>
            </a:r>
          </a:p>
          <a:p>
            <a:endParaRPr lang="en-US" sz="2000" dirty="0"/>
          </a:p>
          <a:p>
            <a:r>
              <a:rPr lang="en-US" sz="2000" dirty="0" err="1" smtClean="0"/>
              <a:t>Gini</a:t>
            </a:r>
            <a:r>
              <a:rPr lang="en-US" sz="2000" dirty="0" smtClean="0"/>
              <a:t>(Sunny </a:t>
            </a:r>
            <a:r>
              <a:rPr lang="en-US" sz="2000" dirty="0"/>
              <a:t>and </a:t>
            </a:r>
            <a:r>
              <a:rPr lang="en-US" sz="2000" dirty="0" smtClean="0"/>
              <a:t>Cool</a:t>
            </a:r>
            <a:r>
              <a:rPr lang="en-US" sz="2000" dirty="0"/>
              <a:t>) = 1 – (1/1)</a:t>
            </a:r>
            <a:r>
              <a:rPr lang="en-US" sz="2000" baseline="30000" dirty="0"/>
              <a:t>2</a:t>
            </a:r>
            <a:r>
              <a:rPr lang="en-US" sz="2000" dirty="0"/>
              <a:t> – (0/1)</a:t>
            </a:r>
            <a:r>
              <a:rPr lang="en-US" sz="2000" baseline="30000" dirty="0"/>
              <a:t>2</a:t>
            </a:r>
            <a:r>
              <a:rPr lang="en-US" sz="2000" dirty="0"/>
              <a:t> = </a:t>
            </a:r>
            <a:r>
              <a:rPr lang="en-US" sz="2000" dirty="0" smtClean="0"/>
              <a:t>0</a:t>
            </a:r>
          </a:p>
          <a:p>
            <a:endParaRPr lang="en-US" sz="2000" dirty="0"/>
          </a:p>
          <a:p>
            <a:r>
              <a:rPr lang="en-US" sz="2000" dirty="0" err="1" smtClean="0"/>
              <a:t>Gini</a:t>
            </a:r>
            <a:r>
              <a:rPr lang="en-US" sz="2000" dirty="0" smtClean="0"/>
              <a:t>(Sunny </a:t>
            </a:r>
            <a:r>
              <a:rPr lang="en-US" sz="2000" dirty="0"/>
              <a:t>and </a:t>
            </a:r>
            <a:r>
              <a:rPr lang="en-US" sz="2000" dirty="0" smtClean="0"/>
              <a:t>Mild</a:t>
            </a:r>
            <a:r>
              <a:rPr lang="en-US" sz="2000" dirty="0"/>
              <a:t>) = 1 – (1/2)</a:t>
            </a:r>
            <a:r>
              <a:rPr lang="en-US" sz="2000" baseline="30000" dirty="0"/>
              <a:t>2</a:t>
            </a:r>
            <a:r>
              <a:rPr lang="en-US" sz="2000" dirty="0"/>
              <a:t> – (1/2)</a:t>
            </a:r>
            <a:r>
              <a:rPr lang="en-US" sz="2000" baseline="30000" dirty="0"/>
              <a:t>2</a:t>
            </a:r>
            <a:r>
              <a:rPr lang="en-US" sz="2000" dirty="0"/>
              <a:t> = 1 – 0.25 – 0.25 = </a:t>
            </a:r>
            <a:r>
              <a:rPr lang="en-US" sz="2000" dirty="0" smtClean="0"/>
              <a:t>0.5</a:t>
            </a:r>
          </a:p>
          <a:p>
            <a:endParaRPr lang="en-US" sz="2000" dirty="0"/>
          </a:p>
          <a:p>
            <a:r>
              <a:rPr lang="en-US" sz="2000" dirty="0" err="1" smtClean="0"/>
              <a:t>Gini</a:t>
            </a:r>
            <a:r>
              <a:rPr lang="en-US" sz="2000" dirty="0" smtClean="0"/>
              <a:t>(Sunny </a:t>
            </a:r>
            <a:r>
              <a:rPr lang="en-US" sz="2000" dirty="0"/>
              <a:t>and Temp.) = (2/5)x0 + (1/5)x0 + (2/5)x0.5 = 0.2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8" y="964238"/>
            <a:ext cx="4486422" cy="2200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525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188725"/>
                  </p:ext>
                </p:extLst>
              </p:nvPr>
            </p:nvGraphicFramePr>
            <p:xfrm>
              <a:off x="4572001" y="1617286"/>
              <a:ext cx="4262728" cy="1300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44110"/>
                    <a:gridCol w="523592"/>
                    <a:gridCol w="637204"/>
                    <a:gridCol w="1757822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Humidity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 smtClean="0">
                                        <a:latin typeface="Cambria Math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 smtClean="0">
                                        <a:latin typeface="Cambria Math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1" i="1" smtClean="0">
                                    <a:latin typeface="Cambria Math"/>
                                  </a:rPr>
                                  <m:t>𝑻𝒐𝒕𝒂𝒍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>
                              <a:effectLst/>
                            </a:rPr>
                            <a:t>High</a:t>
                          </a:r>
                        </a:p>
                      </a:txBody>
                      <a:tcPr marL="95250" marR="95250" marT="95250" marB="9525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>
                              <a:effectLst/>
                            </a:rPr>
                            <a:t>0</a:t>
                          </a:r>
                        </a:p>
                      </a:txBody>
                      <a:tcPr marL="95250" marR="95250" marT="95250" marB="9525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>
                              <a:effectLst/>
                            </a:rPr>
                            <a:t>3</a:t>
                          </a:r>
                        </a:p>
                      </a:txBody>
                      <a:tcPr marL="95250" marR="95250" marT="95250" marB="9525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>
                              <a:effectLst/>
                            </a:rPr>
                            <a:t>3</a:t>
                          </a:r>
                        </a:p>
                      </a:txBody>
                      <a:tcPr marL="95250" marR="95250" marT="95250" marB="95250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>
                              <a:effectLst/>
                            </a:rPr>
                            <a:t>Normal</a:t>
                          </a:r>
                        </a:p>
                      </a:txBody>
                      <a:tcPr marL="95250" marR="95250" marT="95250" marB="9525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>
                              <a:effectLst/>
                            </a:rPr>
                            <a:t>2</a:t>
                          </a:r>
                        </a:p>
                      </a:txBody>
                      <a:tcPr marL="95250" marR="95250" marT="95250" marB="9525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>
                              <a:effectLst/>
                            </a:rPr>
                            <a:t>0</a:t>
                          </a:r>
                        </a:p>
                      </a:txBody>
                      <a:tcPr marL="95250" marR="95250" marT="95250" marB="9525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 dirty="0">
                              <a:effectLst/>
                            </a:rPr>
                            <a:t>2</a:t>
                          </a:r>
                        </a:p>
                      </a:txBody>
                      <a:tcPr marL="95250" marR="95250" marT="95250" marB="9525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188725"/>
                  </p:ext>
                </p:extLst>
              </p:nvPr>
            </p:nvGraphicFramePr>
            <p:xfrm>
              <a:off x="4572001" y="1617286"/>
              <a:ext cx="4262728" cy="1300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44110"/>
                    <a:gridCol w="523592"/>
                    <a:gridCol w="637204"/>
                    <a:gridCol w="1757822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Humidity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55814" t="-8197" r="-458140" b="-2639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91429" t="-8197" r="-275238" b="-2639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42708" t="-8197" r="-347" b="-263934"/>
                          </a:stretch>
                        </a:blipFill>
                      </a:tcPr>
                    </a:tc>
                  </a:tr>
                  <a:tr h="4648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>
                              <a:effectLst/>
                            </a:rPr>
                            <a:t>High</a:t>
                          </a:r>
                        </a:p>
                      </a:txBody>
                      <a:tcPr marL="95250" marR="95250" marT="95250" marB="9525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>
                              <a:effectLst/>
                            </a:rPr>
                            <a:t>0</a:t>
                          </a:r>
                        </a:p>
                      </a:txBody>
                      <a:tcPr marL="95250" marR="95250" marT="95250" marB="9525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>
                              <a:effectLst/>
                            </a:rPr>
                            <a:t>3</a:t>
                          </a:r>
                        </a:p>
                      </a:txBody>
                      <a:tcPr marL="95250" marR="95250" marT="95250" marB="9525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>
                              <a:effectLst/>
                            </a:rPr>
                            <a:t>3</a:t>
                          </a:r>
                        </a:p>
                      </a:txBody>
                      <a:tcPr marL="95250" marR="95250" marT="95250" marB="95250" anchor="ctr"/>
                    </a:tc>
                  </a:tr>
                  <a:tr h="4648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>
                              <a:effectLst/>
                            </a:rPr>
                            <a:t>Normal</a:t>
                          </a:r>
                        </a:p>
                      </a:txBody>
                      <a:tcPr marL="95250" marR="95250" marT="95250" marB="9525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>
                              <a:effectLst/>
                            </a:rPr>
                            <a:t>2</a:t>
                          </a:r>
                        </a:p>
                      </a:txBody>
                      <a:tcPr marL="95250" marR="95250" marT="95250" marB="9525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>
                              <a:effectLst/>
                            </a:rPr>
                            <a:t>0</a:t>
                          </a:r>
                        </a:p>
                      </a:txBody>
                      <a:tcPr marL="95250" marR="95250" marT="95250" marB="9525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 dirty="0">
                              <a:effectLst/>
                            </a:rPr>
                            <a:t>2</a:t>
                          </a:r>
                        </a:p>
                      </a:txBody>
                      <a:tcPr marL="95250" marR="95250" marT="95250" marB="95250"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TextBox 5"/>
          <p:cNvSpPr txBox="1"/>
          <p:nvPr/>
        </p:nvSpPr>
        <p:spPr>
          <a:xfrm>
            <a:off x="4673703" y="1148904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P:yes =</a:t>
            </a:r>
            <a:r>
              <a:rPr lang="en-IN" dirty="0"/>
              <a:t>2</a:t>
            </a:r>
            <a:r>
              <a:rPr lang="en-IN" dirty="0" smtClean="0"/>
              <a:t>  n:no =3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004048" y="77957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Sunny, Humidity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465754" y="3501008"/>
            <a:ext cx="841589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Gini</a:t>
            </a:r>
            <a:r>
              <a:rPr lang="en-US" sz="2000" dirty="0" smtClean="0"/>
              <a:t>(Sunny </a:t>
            </a:r>
            <a:r>
              <a:rPr lang="en-US" sz="2000" dirty="0"/>
              <a:t>and </a:t>
            </a:r>
            <a:r>
              <a:rPr lang="en-US" sz="2000" dirty="0" smtClean="0"/>
              <a:t>High</a:t>
            </a:r>
            <a:r>
              <a:rPr lang="en-US" sz="2000" dirty="0"/>
              <a:t>) = 1 – (0/3)</a:t>
            </a:r>
            <a:r>
              <a:rPr lang="en-US" sz="2000" baseline="30000" dirty="0"/>
              <a:t>2</a:t>
            </a:r>
            <a:r>
              <a:rPr lang="en-US" sz="2000" dirty="0"/>
              <a:t> – (3/3)</a:t>
            </a:r>
            <a:r>
              <a:rPr lang="en-US" sz="2000" baseline="30000" dirty="0"/>
              <a:t>2</a:t>
            </a:r>
            <a:r>
              <a:rPr lang="en-US" sz="2000" dirty="0"/>
              <a:t> = </a:t>
            </a:r>
            <a:r>
              <a:rPr lang="en-US" sz="2000" dirty="0" smtClean="0"/>
              <a:t>0</a:t>
            </a:r>
          </a:p>
          <a:p>
            <a:endParaRPr lang="en-US" sz="2000" dirty="0"/>
          </a:p>
          <a:p>
            <a:r>
              <a:rPr lang="en-US" sz="2000" dirty="0" err="1" smtClean="0"/>
              <a:t>Gini</a:t>
            </a:r>
            <a:r>
              <a:rPr lang="en-US" sz="2000" dirty="0" smtClean="0"/>
              <a:t>(</a:t>
            </a:r>
            <a:r>
              <a:rPr lang="en-US" sz="2000" dirty="0"/>
              <a:t>S</a:t>
            </a:r>
            <a:r>
              <a:rPr lang="en-US" sz="2000" dirty="0" smtClean="0"/>
              <a:t>unny and Normal</a:t>
            </a:r>
            <a:r>
              <a:rPr lang="en-US" sz="2000" dirty="0"/>
              <a:t>) = 1 – (2/2)</a:t>
            </a:r>
            <a:r>
              <a:rPr lang="en-US" sz="2000" baseline="30000" dirty="0"/>
              <a:t>2</a:t>
            </a:r>
            <a:r>
              <a:rPr lang="en-US" sz="2000" dirty="0"/>
              <a:t> – (0/2)</a:t>
            </a:r>
            <a:r>
              <a:rPr lang="en-US" sz="2000" baseline="30000" dirty="0"/>
              <a:t>2</a:t>
            </a:r>
            <a:r>
              <a:rPr lang="en-US" sz="2000" dirty="0"/>
              <a:t> = </a:t>
            </a:r>
            <a:r>
              <a:rPr lang="en-US" sz="2000" dirty="0" smtClean="0"/>
              <a:t>0</a:t>
            </a:r>
          </a:p>
          <a:p>
            <a:endParaRPr lang="en-US" sz="2000" dirty="0"/>
          </a:p>
          <a:p>
            <a:r>
              <a:rPr lang="en-US" sz="2000" dirty="0" err="1" smtClean="0"/>
              <a:t>Gini</a:t>
            </a:r>
            <a:r>
              <a:rPr lang="en-US" sz="2000" dirty="0" smtClean="0"/>
              <a:t>(Sunny and Humidity</a:t>
            </a:r>
            <a:r>
              <a:rPr lang="en-US" sz="2000" dirty="0"/>
              <a:t>) = (3/5)x0 + (2/5)x0 = 0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8" y="964238"/>
            <a:ext cx="4414414" cy="2200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819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5924516"/>
                  </p:ext>
                </p:extLst>
              </p:nvPr>
            </p:nvGraphicFramePr>
            <p:xfrm>
              <a:off x="4572001" y="1617286"/>
              <a:ext cx="4262728" cy="1300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44110"/>
                    <a:gridCol w="523592"/>
                    <a:gridCol w="637204"/>
                    <a:gridCol w="1757822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Windy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 smtClean="0">
                                        <a:latin typeface="Cambria Math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 smtClean="0">
                                        <a:latin typeface="Cambria Math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1" i="1" smtClean="0">
                                    <a:latin typeface="Cambria Math"/>
                                  </a:rPr>
                                  <m:t>𝑻𝒐𝒕𝒂𝒍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 dirty="0" smtClean="0">
                              <a:effectLst/>
                            </a:rPr>
                            <a:t>False</a:t>
                          </a:r>
                          <a:endParaRPr lang="en-IN" dirty="0">
                            <a:effectLst/>
                          </a:endParaRPr>
                        </a:p>
                      </a:txBody>
                      <a:tcPr marL="95250" marR="95250" marT="95250" marB="9525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>
                              <a:effectLst/>
                            </a:rPr>
                            <a:t>1</a:t>
                          </a:r>
                        </a:p>
                      </a:txBody>
                      <a:tcPr marL="95250" marR="95250" marT="95250" marB="9525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>
                              <a:effectLst/>
                            </a:rPr>
                            <a:t>2</a:t>
                          </a:r>
                        </a:p>
                      </a:txBody>
                      <a:tcPr marL="95250" marR="95250" marT="95250" marB="9525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>
                              <a:effectLst/>
                            </a:rPr>
                            <a:t>3</a:t>
                          </a:r>
                        </a:p>
                      </a:txBody>
                      <a:tcPr marL="95250" marR="95250" marT="95250" marB="95250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 dirty="0" smtClean="0">
                              <a:effectLst/>
                            </a:rPr>
                            <a:t>True</a:t>
                          </a:r>
                          <a:endParaRPr lang="en-IN" dirty="0">
                            <a:effectLst/>
                          </a:endParaRPr>
                        </a:p>
                      </a:txBody>
                      <a:tcPr marL="95250" marR="95250" marT="95250" marB="9525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>
                              <a:effectLst/>
                            </a:rPr>
                            <a:t>1</a:t>
                          </a:r>
                        </a:p>
                      </a:txBody>
                      <a:tcPr marL="95250" marR="95250" marT="95250" marB="9525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>
                              <a:effectLst/>
                            </a:rPr>
                            <a:t>1</a:t>
                          </a:r>
                        </a:p>
                      </a:txBody>
                      <a:tcPr marL="95250" marR="95250" marT="95250" marB="9525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 dirty="0">
                              <a:effectLst/>
                            </a:rPr>
                            <a:t>2</a:t>
                          </a:r>
                        </a:p>
                      </a:txBody>
                      <a:tcPr marL="95250" marR="95250" marT="95250" marB="9525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5924516"/>
                  </p:ext>
                </p:extLst>
              </p:nvPr>
            </p:nvGraphicFramePr>
            <p:xfrm>
              <a:off x="4572001" y="1617286"/>
              <a:ext cx="4262728" cy="1300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44110"/>
                    <a:gridCol w="523592"/>
                    <a:gridCol w="637204"/>
                    <a:gridCol w="1757822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Windy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55814" t="-8197" r="-458140" b="-2639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91429" t="-8197" r="-275238" b="-2639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42708" t="-8197" r="-347" b="-263934"/>
                          </a:stretch>
                        </a:blipFill>
                      </a:tcPr>
                    </a:tc>
                  </a:tr>
                  <a:tr h="4648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 dirty="0" smtClean="0">
                              <a:effectLst/>
                            </a:rPr>
                            <a:t>False</a:t>
                          </a:r>
                          <a:endParaRPr lang="en-IN" dirty="0">
                            <a:effectLst/>
                          </a:endParaRPr>
                        </a:p>
                      </a:txBody>
                      <a:tcPr marL="95250" marR="95250" marT="95250" marB="9525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>
                              <a:effectLst/>
                            </a:rPr>
                            <a:t>1</a:t>
                          </a:r>
                        </a:p>
                      </a:txBody>
                      <a:tcPr marL="95250" marR="95250" marT="95250" marB="9525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>
                              <a:effectLst/>
                            </a:rPr>
                            <a:t>2</a:t>
                          </a:r>
                        </a:p>
                      </a:txBody>
                      <a:tcPr marL="95250" marR="95250" marT="95250" marB="9525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>
                              <a:effectLst/>
                            </a:rPr>
                            <a:t>3</a:t>
                          </a:r>
                        </a:p>
                      </a:txBody>
                      <a:tcPr marL="95250" marR="95250" marT="95250" marB="95250" anchor="ctr"/>
                    </a:tc>
                  </a:tr>
                  <a:tr h="4648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 dirty="0" smtClean="0">
                              <a:effectLst/>
                            </a:rPr>
                            <a:t>True</a:t>
                          </a:r>
                          <a:endParaRPr lang="en-IN" dirty="0">
                            <a:effectLst/>
                          </a:endParaRPr>
                        </a:p>
                      </a:txBody>
                      <a:tcPr marL="95250" marR="95250" marT="95250" marB="9525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>
                              <a:effectLst/>
                            </a:rPr>
                            <a:t>1</a:t>
                          </a:r>
                        </a:p>
                      </a:txBody>
                      <a:tcPr marL="95250" marR="95250" marT="95250" marB="9525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>
                              <a:effectLst/>
                            </a:rPr>
                            <a:t>1</a:t>
                          </a:r>
                        </a:p>
                      </a:txBody>
                      <a:tcPr marL="95250" marR="95250" marT="95250" marB="9525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 dirty="0">
                              <a:effectLst/>
                            </a:rPr>
                            <a:t>2</a:t>
                          </a:r>
                        </a:p>
                      </a:txBody>
                      <a:tcPr marL="95250" marR="95250" marT="95250" marB="95250"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TextBox 5"/>
          <p:cNvSpPr txBox="1"/>
          <p:nvPr/>
        </p:nvSpPr>
        <p:spPr>
          <a:xfrm>
            <a:off x="4673703" y="1148904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P:yes =</a:t>
            </a:r>
            <a:r>
              <a:rPr lang="en-IN" dirty="0"/>
              <a:t>2</a:t>
            </a:r>
            <a:r>
              <a:rPr lang="en-IN" dirty="0" smtClean="0"/>
              <a:t>  n:no =3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004048" y="77957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Sunny, Windy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465754" y="3501008"/>
            <a:ext cx="841589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Gini</a:t>
            </a:r>
            <a:r>
              <a:rPr lang="en-US" sz="2000" dirty="0" smtClean="0"/>
              <a:t>(Sunny </a:t>
            </a:r>
            <a:r>
              <a:rPr lang="en-US" sz="2000" dirty="0"/>
              <a:t>and </a:t>
            </a:r>
            <a:r>
              <a:rPr lang="en-US" sz="2000" dirty="0" smtClean="0"/>
              <a:t>False) </a:t>
            </a:r>
            <a:r>
              <a:rPr lang="en-US" sz="2000" dirty="0"/>
              <a:t>= 1 – (1/3)</a:t>
            </a:r>
            <a:r>
              <a:rPr lang="en-US" sz="2000" baseline="30000" dirty="0"/>
              <a:t>2</a:t>
            </a:r>
            <a:r>
              <a:rPr lang="en-US" sz="2000" dirty="0"/>
              <a:t> – (2/3)</a:t>
            </a:r>
            <a:r>
              <a:rPr lang="en-US" sz="2000" baseline="30000" dirty="0"/>
              <a:t>2</a:t>
            </a:r>
            <a:r>
              <a:rPr lang="en-US" sz="2000" dirty="0"/>
              <a:t> = </a:t>
            </a:r>
            <a:r>
              <a:rPr lang="en-US" sz="2000" dirty="0" smtClean="0"/>
              <a:t>0.266</a:t>
            </a:r>
          </a:p>
          <a:p>
            <a:endParaRPr lang="en-US" sz="2000" dirty="0"/>
          </a:p>
          <a:p>
            <a:r>
              <a:rPr lang="en-US" sz="2000" dirty="0" err="1" smtClean="0"/>
              <a:t>Gini</a:t>
            </a:r>
            <a:r>
              <a:rPr lang="en-US" sz="2000" dirty="0" smtClean="0"/>
              <a:t>(Sunny </a:t>
            </a:r>
            <a:r>
              <a:rPr lang="en-US" sz="2000" dirty="0"/>
              <a:t>and </a:t>
            </a:r>
            <a:r>
              <a:rPr lang="en-US" sz="2000" dirty="0" smtClean="0"/>
              <a:t>True) </a:t>
            </a:r>
            <a:r>
              <a:rPr lang="en-US" sz="2000" dirty="0"/>
              <a:t>= 1- (1/2)</a:t>
            </a:r>
            <a:r>
              <a:rPr lang="en-US" sz="2000" baseline="30000" dirty="0"/>
              <a:t>2</a:t>
            </a:r>
            <a:r>
              <a:rPr lang="en-US" sz="2000" dirty="0"/>
              <a:t> – (1/2)</a:t>
            </a:r>
            <a:r>
              <a:rPr lang="en-US" sz="2000" baseline="30000" dirty="0"/>
              <a:t>2</a:t>
            </a:r>
            <a:r>
              <a:rPr lang="en-US" sz="2000" dirty="0"/>
              <a:t> = </a:t>
            </a:r>
            <a:r>
              <a:rPr lang="en-US" sz="2000" dirty="0" smtClean="0"/>
              <a:t>0.2</a:t>
            </a:r>
          </a:p>
          <a:p>
            <a:endParaRPr lang="en-US" sz="2000" dirty="0"/>
          </a:p>
          <a:p>
            <a:r>
              <a:rPr lang="en-US" sz="2000" dirty="0" err="1" smtClean="0"/>
              <a:t>Gini</a:t>
            </a:r>
            <a:r>
              <a:rPr lang="en-US" sz="2000" dirty="0" smtClean="0"/>
              <a:t>(Sunny </a:t>
            </a:r>
            <a:r>
              <a:rPr lang="en-US" sz="2000" dirty="0"/>
              <a:t>and </a:t>
            </a:r>
            <a:r>
              <a:rPr lang="en-US" sz="2000" dirty="0" smtClean="0"/>
              <a:t>Windy) </a:t>
            </a:r>
            <a:r>
              <a:rPr lang="en-US" sz="2000" dirty="0"/>
              <a:t>= (3/5)x0.266 + (2/5)x0.2 = 0.466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8" y="964238"/>
            <a:ext cx="4414414" cy="2200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681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463355"/>
              </p:ext>
            </p:extLst>
          </p:nvPr>
        </p:nvGraphicFramePr>
        <p:xfrm>
          <a:off x="395536" y="1158472"/>
          <a:ext cx="3312368" cy="255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1656184"/>
              </a:tblGrid>
              <a:tr h="639640"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effectLst/>
                        </a:rPr>
                        <a:t>Feature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Gini index</a:t>
                      </a:r>
                    </a:p>
                  </a:txBody>
                  <a:tcPr marL="95250" marR="95250" marT="95250" marB="95250" anchor="ctr"/>
                </a:tc>
              </a:tr>
              <a:tr h="639640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Temperature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0.2</a:t>
                      </a:r>
                    </a:p>
                  </a:txBody>
                  <a:tcPr marL="95250" marR="95250" marT="95250" marB="95250" anchor="ctr"/>
                </a:tc>
              </a:tr>
              <a:tr h="639640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Humidity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effectLst/>
                        </a:rPr>
                        <a:t>0</a:t>
                      </a:r>
                    </a:p>
                  </a:txBody>
                  <a:tcPr marL="95250" marR="95250" marT="95250" marB="95250" anchor="ctr"/>
                </a:tc>
              </a:tr>
              <a:tr h="639640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Wind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effectLst/>
                        </a:rPr>
                        <a:t>0.466</a:t>
                      </a:r>
                    </a:p>
                  </a:txBody>
                  <a:tcPr marL="95250" marR="95250" marT="95250" marB="95250" anchor="ctr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331640" y="5733256"/>
            <a:ext cx="55787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humidity because it has the lowest value.</a:t>
            </a:r>
            <a:endParaRPr lang="en-IN" sz="2400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678000"/>
            <a:ext cx="5292079" cy="4663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746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4921279" y="110719"/>
            <a:ext cx="2232248" cy="722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Outlook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3844675" y="1444740"/>
            <a:ext cx="1368152" cy="722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Sunny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5447554" y="1406863"/>
            <a:ext cx="1561743" cy="722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overcast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7264547" y="1409914"/>
            <a:ext cx="1548680" cy="722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Rain</a:t>
            </a:r>
            <a:endParaRPr lang="en-IN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4921279" y="832833"/>
            <a:ext cx="867612" cy="682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345789" y="803533"/>
            <a:ext cx="1327016" cy="667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148931" y="832833"/>
            <a:ext cx="0" cy="577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896395" y="2403256"/>
            <a:ext cx="1368152" cy="722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Yes</a:t>
            </a:r>
            <a:endParaRPr lang="en-IN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6254531" y="2108565"/>
            <a:ext cx="325940" cy="389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24" y="4436662"/>
            <a:ext cx="8941772" cy="242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Oval 11"/>
          <p:cNvSpPr/>
          <p:nvPr/>
        </p:nvSpPr>
        <p:spPr>
          <a:xfrm>
            <a:off x="2128312" y="3420061"/>
            <a:ext cx="1368152" cy="722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No</a:t>
            </a:r>
            <a:endParaRPr lang="en-IN" dirty="0"/>
          </a:p>
        </p:txBody>
      </p:sp>
      <p:sp>
        <p:nvSpPr>
          <p:cNvPr id="13" name="Oval 12"/>
          <p:cNvSpPr/>
          <p:nvPr/>
        </p:nvSpPr>
        <p:spPr>
          <a:xfrm>
            <a:off x="4448668" y="3473328"/>
            <a:ext cx="1368152" cy="722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Yes</a:t>
            </a:r>
            <a:endParaRPr lang="en-IN" dirty="0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2812388" y="2881141"/>
            <a:ext cx="684076" cy="633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029291" y="2403256"/>
            <a:ext cx="2046765" cy="47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Humidity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4211960" y="2132028"/>
            <a:ext cx="72008" cy="252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83968" y="2992986"/>
            <a:ext cx="100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145759" y="2940704"/>
            <a:ext cx="100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High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4730558" y="2881141"/>
            <a:ext cx="690996" cy="633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65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3345603"/>
                  </p:ext>
                </p:extLst>
              </p:nvPr>
            </p:nvGraphicFramePr>
            <p:xfrm>
              <a:off x="4673703" y="1653342"/>
              <a:ext cx="4290786" cy="1300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6489"/>
                    <a:gridCol w="576064"/>
                    <a:gridCol w="720080"/>
                    <a:gridCol w="1368153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Temperature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 smtClean="0">
                                        <a:latin typeface="Cambria Math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 smtClean="0">
                                        <a:latin typeface="Cambria Math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1" i="1" smtClean="0">
                                    <a:latin typeface="Cambria Math"/>
                                  </a:rPr>
                                  <m:t>𝑻𝒐𝒕𝒂𝒍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>
                              <a:effectLst/>
                            </a:rPr>
                            <a:t>Cool</a:t>
                          </a:r>
                        </a:p>
                      </a:txBody>
                      <a:tcPr marL="95250" marR="95250" marT="95250" marB="9525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>
                              <a:effectLst/>
                            </a:rPr>
                            <a:t>1</a:t>
                          </a:r>
                        </a:p>
                      </a:txBody>
                      <a:tcPr marL="95250" marR="95250" marT="95250" marB="9525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>
                              <a:effectLst/>
                            </a:rPr>
                            <a:t>1</a:t>
                          </a:r>
                        </a:p>
                      </a:txBody>
                      <a:tcPr marL="95250" marR="95250" marT="95250" marB="9525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>
                              <a:effectLst/>
                            </a:rPr>
                            <a:t>2</a:t>
                          </a:r>
                        </a:p>
                      </a:txBody>
                      <a:tcPr marL="95250" marR="95250" marT="95250" marB="95250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 dirty="0">
                              <a:effectLst/>
                            </a:rPr>
                            <a:t>Mild</a:t>
                          </a:r>
                        </a:p>
                      </a:txBody>
                      <a:tcPr marL="95250" marR="95250" marT="95250" marB="9525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>
                              <a:effectLst/>
                            </a:rPr>
                            <a:t>2</a:t>
                          </a:r>
                        </a:p>
                      </a:txBody>
                      <a:tcPr marL="95250" marR="95250" marT="95250" marB="9525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>
                              <a:effectLst/>
                            </a:rPr>
                            <a:t>1</a:t>
                          </a:r>
                        </a:p>
                      </a:txBody>
                      <a:tcPr marL="95250" marR="95250" marT="95250" marB="9525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 dirty="0">
                              <a:effectLst/>
                            </a:rPr>
                            <a:t>3</a:t>
                          </a:r>
                        </a:p>
                      </a:txBody>
                      <a:tcPr marL="95250" marR="95250" marT="95250" marB="9525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3345603"/>
                  </p:ext>
                </p:extLst>
              </p:nvPr>
            </p:nvGraphicFramePr>
            <p:xfrm>
              <a:off x="4673703" y="1653342"/>
              <a:ext cx="4290786" cy="1300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6489"/>
                    <a:gridCol w="576064"/>
                    <a:gridCol w="720080"/>
                    <a:gridCol w="1368153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Temperature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85106" t="-8197" r="-364894" b="-2622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4202" t="-8197" r="-188235" b="-2622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14732" t="-8197" b="-262295"/>
                          </a:stretch>
                        </a:blipFill>
                      </a:tcPr>
                    </a:tc>
                  </a:tr>
                  <a:tr h="4648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>
                              <a:effectLst/>
                            </a:rPr>
                            <a:t>Cool</a:t>
                          </a:r>
                        </a:p>
                      </a:txBody>
                      <a:tcPr marL="95250" marR="95250" marT="95250" marB="9525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>
                              <a:effectLst/>
                            </a:rPr>
                            <a:t>1</a:t>
                          </a:r>
                        </a:p>
                      </a:txBody>
                      <a:tcPr marL="95250" marR="95250" marT="95250" marB="9525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>
                              <a:effectLst/>
                            </a:rPr>
                            <a:t>1</a:t>
                          </a:r>
                        </a:p>
                      </a:txBody>
                      <a:tcPr marL="95250" marR="95250" marT="95250" marB="9525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>
                              <a:effectLst/>
                            </a:rPr>
                            <a:t>2</a:t>
                          </a:r>
                        </a:p>
                      </a:txBody>
                      <a:tcPr marL="95250" marR="95250" marT="95250" marB="95250" anchor="ctr"/>
                    </a:tc>
                  </a:tr>
                  <a:tr h="4648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 dirty="0">
                              <a:effectLst/>
                            </a:rPr>
                            <a:t>Mild</a:t>
                          </a:r>
                        </a:p>
                      </a:txBody>
                      <a:tcPr marL="95250" marR="95250" marT="95250" marB="9525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>
                              <a:effectLst/>
                            </a:rPr>
                            <a:t>2</a:t>
                          </a:r>
                        </a:p>
                      </a:txBody>
                      <a:tcPr marL="95250" marR="95250" marT="95250" marB="9525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>
                              <a:effectLst/>
                            </a:rPr>
                            <a:t>1</a:t>
                          </a:r>
                        </a:p>
                      </a:txBody>
                      <a:tcPr marL="95250" marR="95250" marT="95250" marB="9525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 dirty="0">
                              <a:effectLst/>
                            </a:rPr>
                            <a:t>3</a:t>
                          </a:r>
                        </a:p>
                      </a:txBody>
                      <a:tcPr marL="95250" marR="95250" marT="95250" marB="95250"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TextBox 5"/>
          <p:cNvSpPr txBox="1"/>
          <p:nvPr/>
        </p:nvSpPr>
        <p:spPr>
          <a:xfrm>
            <a:off x="4673703" y="1148904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P:yes </a:t>
            </a:r>
            <a:r>
              <a:rPr lang="en-IN" dirty="0" smtClean="0"/>
              <a:t>=</a:t>
            </a:r>
            <a:r>
              <a:rPr lang="en-IN" dirty="0"/>
              <a:t>3</a:t>
            </a:r>
            <a:r>
              <a:rPr lang="en-IN" dirty="0" smtClean="0"/>
              <a:t>  </a:t>
            </a:r>
            <a:r>
              <a:rPr lang="en-IN" dirty="0" smtClean="0"/>
              <a:t>n:no </a:t>
            </a:r>
            <a:r>
              <a:rPr lang="en-IN" dirty="0" smtClean="0"/>
              <a:t>=2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004048" y="77957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Rainy, Temperature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465754" y="3501008"/>
            <a:ext cx="841589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Gini</a:t>
            </a:r>
            <a:r>
              <a:rPr lang="en-US" sz="2000" dirty="0" smtClean="0"/>
              <a:t>(Rainy </a:t>
            </a:r>
            <a:r>
              <a:rPr lang="en-US" sz="2000" dirty="0"/>
              <a:t>and </a:t>
            </a:r>
            <a:r>
              <a:rPr lang="en-US" sz="2000" dirty="0" smtClean="0"/>
              <a:t>Cool</a:t>
            </a:r>
            <a:r>
              <a:rPr lang="en-US" sz="2000" dirty="0"/>
              <a:t>) = 1 – (1/2)</a:t>
            </a:r>
            <a:r>
              <a:rPr lang="en-US" sz="2000" baseline="30000" dirty="0"/>
              <a:t>2</a:t>
            </a:r>
            <a:r>
              <a:rPr lang="en-US" sz="2000" dirty="0"/>
              <a:t> – (1/2)</a:t>
            </a:r>
            <a:r>
              <a:rPr lang="en-US" sz="2000" baseline="30000" dirty="0"/>
              <a:t>2</a:t>
            </a:r>
            <a:r>
              <a:rPr lang="en-US" sz="2000" dirty="0"/>
              <a:t> = </a:t>
            </a:r>
            <a:r>
              <a:rPr lang="en-US" sz="2000" dirty="0" smtClean="0"/>
              <a:t>0.5</a:t>
            </a:r>
          </a:p>
          <a:p>
            <a:endParaRPr lang="en-US" sz="2000" dirty="0"/>
          </a:p>
          <a:p>
            <a:r>
              <a:rPr lang="en-US" sz="2000" dirty="0" err="1" smtClean="0"/>
              <a:t>Gini</a:t>
            </a:r>
            <a:r>
              <a:rPr lang="en-US" sz="2000" dirty="0" smtClean="0"/>
              <a:t>(Rainy </a:t>
            </a:r>
            <a:r>
              <a:rPr lang="en-US" sz="2000" dirty="0"/>
              <a:t>and </a:t>
            </a:r>
            <a:r>
              <a:rPr lang="en-US" sz="2000" dirty="0" smtClean="0"/>
              <a:t>Mild</a:t>
            </a:r>
            <a:r>
              <a:rPr lang="en-US" sz="2000" dirty="0"/>
              <a:t>) = 1 – (2/3)</a:t>
            </a:r>
            <a:r>
              <a:rPr lang="en-US" sz="2000" baseline="30000" dirty="0"/>
              <a:t>2</a:t>
            </a:r>
            <a:r>
              <a:rPr lang="en-US" sz="2000" dirty="0"/>
              <a:t> – (1/3)</a:t>
            </a:r>
            <a:r>
              <a:rPr lang="en-US" sz="2000" baseline="30000" dirty="0"/>
              <a:t>2</a:t>
            </a:r>
            <a:r>
              <a:rPr lang="en-US" sz="2000" dirty="0"/>
              <a:t> = </a:t>
            </a:r>
            <a:r>
              <a:rPr lang="en-US" sz="2000" dirty="0" smtClean="0"/>
              <a:t>0.444</a:t>
            </a:r>
          </a:p>
          <a:p>
            <a:endParaRPr lang="en-US" sz="2000" dirty="0"/>
          </a:p>
          <a:p>
            <a:r>
              <a:rPr lang="en-US" sz="2000" dirty="0" err="1" smtClean="0"/>
              <a:t>Gini</a:t>
            </a:r>
            <a:r>
              <a:rPr lang="en-US" sz="2000" dirty="0" smtClean="0"/>
              <a:t>(Rainy </a:t>
            </a:r>
            <a:r>
              <a:rPr lang="en-US" sz="2000" dirty="0"/>
              <a:t>and Temp.) = (2/5)x0.5 + (3/5)x0.444 = 0.466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79572"/>
            <a:ext cx="4431793" cy="2384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582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6383577"/>
                  </p:ext>
                </p:extLst>
              </p:nvPr>
            </p:nvGraphicFramePr>
            <p:xfrm>
              <a:off x="4572001" y="1617286"/>
              <a:ext cx="4262728" cy="1300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44110"/>
                    <a:gridCol w="523592"/>
                    <a:gridCol w="637204"/>
                    <a:gridCol w="1757822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Humidity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 smtClean="0">
                                        <a:latin typeface="Cambria Math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 smtClean="0">
                                        <a:latin typeface="Cambria Math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1" i="1" smtClean="0">
                                    <a:latin typeface="Cambria Math"/>
                                  </a:rPr>
                                  <m:t>𝑻𝒐𝒕𝒂𝒍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>
                              <a:effectLst/>
                            </a:rPr>
                            <a:t>High</a:t>
                          </a:r>
                        </a:p>
                      </a:txBody>
                      <a:tcPr marL="95250" marR="95250" marT="95250" marB="9525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>
                              <a:effectLst/>
                            </a:rPr>
                            <a:t>1</a:t>
                          </a:r>
                        </a:p>
                      </a:txBody>
                      <a:tcPr marL="95250" marR="95250" marT="95250" marB="9525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>
                              <a:effectLst/>
                            </a:rPr>
                            <a:t>1</a:t>
                          </a:r>
                        </a:p>
                      </a:txBody>
                      <a:tcPr marL="95250" marR="95250" marT="95250" marB="9525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>
                              <a:effectLst/>
                            </a:rPr>
                            <a:t>2</a:t>
                          </a:r>
                        </a:p>
                      </a:txBody>
                      <a:tcPr marL="95250" marR="95250" marT="95250" marB="95250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>
                              <a:effectLst/>
                            </a:rPr>
                            <a:t>Normal</a:t>
                          </a:r>
                        </a:p>
                      </a:txBody>
                      <a:tcPr marL="95250" marR="95250" marT="95250" marB="9525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>
                              <a:effectLst/>
                            </a:rPr>
                            <a:t>2</a:t>
                          </a:r>
                        </a:p>
                      </a:txBody>
                      <a:tcPr marL="95250" marR="95250" marT="95250" marB="9525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>
                              <a:effectLst/>
                            </a:rPr>
                            <a:t>1</a:t>
                          </a:r>
                        </a:p>
                      </a:txBody>
                      <a:tcPr marL="95250" marR="95250" marT="95250" marB="9525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 dirty="0">
                              <a:effectLst/>
                            </a:rPr>
                            <a:t>3</a:t>
                          </a:r>
                        </a:p>
                      </a:txBody>
                      <a:tcPr marL="95250" marR="95250" marT="95250" marB="9525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6383577"/>
                  </p:ext>
                </p:extLst>
              </p:nvPr>
            </p:nvGraphicFramePr>
            <p:xfrm>
              <a:off x="4572001" y="1617286"/>
              <a:ext cx="4262728" cy="1300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44110"/>
                    <a:gridCol w="523592"/>
                    <a:gridCol w="637204"/>
                    <a:gridCol w="1757822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Humidity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55814" t="-8197" r="-458140" b="-2639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91429" t="-8197" r="-275238" b="-2639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42708" t="-8197" r="-347" b="-263934"/>
                          </a:stretch>
                        </a:blipFill>
                      </a:tcPr>
                    </a:tc>
                  </a:tr>
                  <a:tr h="4648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>
                              <a:effectLst/>
                            </a:rPr>
                            <a:t>High</a:t>
                          </a:r>
                        </a:p>
                      </a:txBody>
                      <a:tcPr marL="95250" marR="95250" marT="95250" marB="9525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>
                              <a:effectLst/>
                            </a:rPr>
                            <a:t>1</a:t>
                          </a:r>
                        </a:p>
                      </a:txBody>
                      <a:tcPr marL="95250" marR="95250" marT="95250" marB="9525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>
                              <a:effectLst/>
                            </a:rPr>
                            <a:t>1</a:t>
                          </a:r>
                        </a:p>
                      </a:txBody>
                      <a:tcPr marL="95250" marR="95250" marT="95250" marB="9525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>
                              <a:effectLst/>
                            </a:rPr>
                            <a:t>2</a:t>
                          </a:r>
                        </a:p>
                      </a:txBody>
                      <a:tcPr marL="95250" marR="95250" marT="95250" marB="95250" anchor="ctr"/>
                    </a:tc>
                  </a:tr>
                  <a:tr h="4648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>
                              <a:effectLst/>
                            </a:rPr>
                            <a:t>Normal</a:t>
                          </a:r>
                        </a:p>
                      </a:txBody>
                      <a:tcPr marL="95250" marR="95250" marT="95250" marB="9525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>
                              <a:effectLst/>
                            </a:rPr>
                            <a:t>2</a:t>
                          </a:r>
                        </a:p>
                      </a:txBody>
                      <a:tcPr marL="95250" marR="95250" marT="95250" marB="9525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>
                              <a:effectLst/>
                            </a:rPr>
                            <a:t>1</a:t>
                          </a:r>
                        </a:p>
                      </a:txBody>
                      <a:tcPr marL="95250" marR="95250" marT="95250" marB="9525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 dirty="0">
                              <a:effectLst/>
                            </a:rPr>
                            <a:t>3</a:t>
                          </a:r>
                        </a:p>
                      </a:txBody>
                      <a:tcPr marL="95250" marR="95250" marT="95250" marB="95250"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TextBox 5"/>
          <p:cNvSpPr txBox="1"/>
          <p:nvPr/>
        </p:nvSpPr>
        <p:spPr>
          <a:xfrm>
            <a:off x="4673703" y="1148904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P:yes </a:t>
            </a:r>
            <a:r>
              <a:rPr lang="en-IN" dirty="0" smtClean="0"/>
              <a:t>=3  </a:t>
            </a:r>
            <a:r>
              <a:rPr lang="en-IN" dirty="0" smtClean="0"/>
              <a:t>n:no </a:t>
            </a:r>
            <a:r>
              <a:rPr lang="en-IN" dirty="0" smtClean="0"/>
              <a:t>=2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004048" y="77957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Rainy, Humidity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465754" y="3501008"/>
            <a:ext cx="841589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Gini</a:t>
            </a:r>
            <a:r>
              <a:rPr lang="en-US" sz="2000" dirty="0" smtClean="0"/>
              <a:t>(Rainy </a:t>
            </a:r>
            <a:r>
              <a:rPr lang="en-US" sz="2000" dirty="0"/>
              <a:t>and </a:t>
            </a:r>
            <a:r>
              <a:rPr lang="en-US" sz="2000" dirty="0" smtClean="0"/>
              <a:t>High</a:t>
            </a:r>
            <a:r>
              <a:rPr lang="en-US" sz="2000" dirty="0"/>
              <a:t>) = 1 – (1/2)</a:t>
            </a:r>
            <a:r>
              <a:rPr lang="en-US" sz="2000" baseline="30000" dirty="0"/>
              <a:t>2</a:t>
            </a:r>
            <a:r>
              <a:rPr lang="en-US" sz="2000" dirty="0"/>
              <a:t> – (1/2)</a:t>
            </a:r>
            <a:r>
              <a:rPr lang="en-US" sz="2000" baseline="30000" dirty="0"/>
              <a:t>2</a:t>
            </a:r>
            <a:r>
              <a:rPr lang="en-US" sz="2000" dirty="0"/>
              <a:t> = </a:t>
            </a:r>
            <a:r>
              <a:rPr lang="en-US" sz="2000" dirty="0" smtClean="0"/>
              <a:t>0.5</a:t>
            </a:r>
          </a:p>
          <a:p>
            <a:endParaRPr lang="en-US" sz="2000" dirty="0"/>
          </a:p>
          <a:p>
            <a:r>
              <a:rPr lang="en-US" sz="2000" dirty="0" err="1" smtClean="0"/>
              <a:t>Gini</a:t>
            </a:r>
            <a:r>
              <a:rPr lang="en-US" sz="2000" dirty="0" smtClean="0"/>
              <a:t>(Rainy and Normal</a:t>
            </a:r>
            <a:r>
              <a:rPr lang="en-US" sz="2000" dirty="0"/>
              <a:t>) = 1 – (2/3)</a:t>
            </a:r>
            <a:r>
              <a:rPr lang="en-US" sz="2000" baseline="30000" dirty="0"/>
              <a:t>2</a:t>
            </a:r>
            <a:r>
              <a:rPr lang="en-US" sz="2000" dirty="0"/>
              <a:t> – (1/3)</a:t>
            </a:r>
            <a:r>
              <a:rPr lang="en-US" sz="2000" baseline="30000" dirty="0"/>
              <a:t>2</a:t>
            </a:r>
            <a:r>
              <a:rPr lang="en-US" sz="2000" dirty="0"/>
              <a:t> = </a:t>
            </a:r>
            <a:r>
              <a:rPr lang="en-US" sz="2000" dirty="0" smtClean="0"/>
              <a:t>0.444</a:t>
            </a:r>
          </a:p>
          <a:p>
            <a:endParaRPr lang="en-US" sz="2000" dirty="0"/>
          </a:p>
          <a:p>
            <a:r>
              <a:rPr lang="en-US" sz="2000" dirty="0" err="1" smtClean="0"/>
              <a:t>Gini</a:t>
            </a:r>
            <a:r>
              <a:rPr lang="en-US" sz="2000" dirty="0" smtClean="0"/>
              <a:t>(Rainy </a:t>
            </a:r>
            <a:r>
              <a:rPr lang="en-US" sz="2000" dirty="0"/>
              <a:t>and Humidity) = (2/5)x0.5 + (3/5)x0.444 = 0.466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79572"/>
            <a:ext cx="4431793" cy="2384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299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3054587"/>
                  </p:ext>
                </p:extLst>
              </p:nvPr>
            </p:nvGraphicFramePr>
            <p:xfrm>
              <a:off x="4572001" y="1617286"/>
              <a:ext cx="4262728" cy="1300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44110"/>
                    <a:gridCol w="523592"/>
                    <a:gridCol w="637204"/>
                    <a:gridCol w="1757822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Windy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 smtClean="0">
                                        <a:latin typeface="Cambria Math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 smtClean="0">
                                        <a:latin typeface="Cambria Math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1" i="1" smtClean="0">
                                    <a:latin typeface="Cambria Math"/>
                                  </a:rPr>
                                  <m:t>𝑻𝒐𝒕𝒂𝒍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 dirty="0" smtClean="0">
                              <a:effectLst/>
                            </a:rPr>
                            <a:t>False</a:t>
                          </a:r>
                          <a:endParaRPr lang="en-IN" dirty="0">
                            <a:effectLst/>
                          </a:endParaRPr>
                        </a:p>
                      </a:txBody>
                      <a:tcPr marL="95250" marR="95250" marT="95250" marB="9525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>
                              <a:effectLst/>
                            </a:rPr>
                            <a:t>3</a:t>
                          </a:r>
                        </a:p>
                      </a:txBody>
                      <a:tcPr marL="95250" marR="95250" marT="95250" marB="9525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>
                              <a:effectLst/>
                            </a:rPr>
                            <a:t>0</a:t>
                          </a:r>
                        </a:p>
                      </a:txBody>
                      <a:tcPr marL="95250" marR="95250" marT="95250" marB="9525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>
                              <a:effectLst/>
                            </a:rPr>
                            <a:t>3</a:t>
                          </a:r>
                        </a:p>
                      </a:txBody>
                      <a:tcPr marL="95250" marR="95250" marT="95250" marB="95250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 dirty="0" smtClean="0">
                              <a:effectLst/>
                            </a:rPr>
                            <a:t>True</a:t>
                          </a:r>
                          <a:endParaRPr lang="en-IN" dirty="0">
                            <a:effectLst/>
                          </a:endParaRPr>
                        </a:p>
                      </a:txBody>
                      <a:tcPr marL="95250" marR="95250" marT="95250" marB="9525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>
                              <a:effectLst/>
                            </a:rPr>
                            <a:t>0</a:t>
                          </a:r>
                        </a:p>
                      </a:txBody>
                      <a:tcPr marL="95250" marR="95250" marT="95250" marB="9525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>
                              <a:effectLst/>
                            </a:rPr>
                            <a:t>2</a:t>
                          </a:r>
                        </a:p>
                      </a:txBody>
                      <a:tcPr marL="95250" marR="95250" marT="95250" marB="9525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 dirty="0">
                              <a:effectLst/>
                            </a:rPr>
                            <a:t>2</a:t>
                          </a:r>
                        </a:p>
                      </a:txBody>
                      <a:tcPr marL="95250" marR="95250" marT="95250" marB="9525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3054587"/>
                  </p:ext>
                </p:extLst>
              </p:nvPr>
            </p:nvGraphicFramePr>
            <p:xfrm>
              <a:off x="4572001" y="1617286"/>
              <a:ext cx="4262728" cy="1300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44110"/>
                    <a:gridCol w="523592"/>
                    <a:gridCol w="637204"/>
                    <a:gridCol w="1757822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Windy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55814" t="-8197" r="-458140" b="-2639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91429" t="-8197" r="-275238" b="-2639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42708" t="-8197" r="-347" b="-263934"/>
                          </a:stretch>
                        </a:blipFill>
                      </a:tcPr>
                    </a:tc>
                  </a:tr>
                  <a:tr h="4648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 dirty="0" smtClean="0">
                              <a:effectLst/>
                            </a:rPr>
                            <a:t>False</a:t>
                          </a:r>
                          <a:endParaRPr lang="en-IN" dirty="0">
                            <a:effectLst/>
                          </a:endParaRPr>
                        </a:p>
                      </a:txBody>
                      <a:tcPr marL="95250" marR="95250" marT="95250" marB="9525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>
                              <a:effectLst/>
                            </a:rPr>
                            <a:t>3</a:t>
                          </a:r>
                        </a:p>
                      </a:txBody>
                      <a:tcPr marL="95250" marR="95250" marT="95250" marB="9525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>
                              <a:effectLst/>
                            </a:rPr>
                            <a:t>0</a:t>
                          </a:r>
                        </a:p>
                      </a:txBody>
                      <a:tcPr marL="95250" marR="95250" marT="95250" marB="9525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>
                              <a:effectLst/>
                            </a:rPr>
                            <a:t>3</a:t>
                          </a:r>
                        </a:p>
                      </a:txBody>
                      <a:tcPr marL="95250" marR="95250" marT="95250" marB="95250" anchor="ctr"/>
                    </a:tc>
                  </a:tr>
                  <a:tr h="4648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 dirty="0" smtClean="0">
                              <a:effectLst/>
                            </a:rPr>
                            <a:t>True</a:t>
                          </a:r>
                          <a:endParaRPr lang="en-IN" dirty="0">
                            <a:effectLst/>
                          </a:endParaRPr>
                        </a:p>
                      </a:txBody>
                      <a:tcPr marL="95250" marR="95250" marT="95250" marB="9525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>
                              <a:effectLst/>
                            </a:rPr>
                            <a:t>0</a:t>
                          </a:r>
                        </a:p>
                      </a:txBody>
                      <a:tcPr marL="95250" marR="95250" marT="95250" marB="9525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>
                              <a:effectLst/>
                            </a:rPr>
                            <a:t>2</a:t>
                          </a:r>
                        </a:p>
                      </a:txBody>
                      <a:tcPr marL="95250" marR="95250" marT="95250" marB="9525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 dirty="0">
                              <a:effectLst/>
                            </a:rPr>
                            <a:t>2</a:t>
                          </a:r>
                        </a:p>
                      </a:txBody>
                      <a:tcPr marL="95250" marR="95250" marT="95250" marB="95250"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TextBox 5"/>
          <p:cNvSpPr txBox="1"/>
          <p:nvPr/>
        </p:nvSpPr>
        <p:spPr>
          <a:xfrm>
            <a:off x="4673703" y="1148904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P:yes </a:t>
            </a:r>
            <a:r>
              <a:rPr lang="en-IN" dirty="0" smtClean="0"/>
              <a:t>=3  </a:t>
            </a:r>
            <a:r>
              <a:rPr lang="en-IN" dirty="0" smtClean="0"/>
              <a:t>n:no </a:t>
            </a:r>
            <a:r>
              <a:rPr lang="en-IN" dirty="0" smtClean="0"/>
              <a:t>=</a:t>
            </a:r>
            <a:r>
              <a:rPr lang="en-IN" dirty="0"/>
              <a:t>2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004048" y="77957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Rainy, Windy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465754" y="3501008"/>
            <a:ext cx="841589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Gini</a:t>
            </a:r>
            <a:r>
              <a:rPr lang="en-US" sz="2000" dirty="0" smtClean="0"/>
              <a:t>(Rainy </a:t>
            </a:r>
            <a:r>
              <a:rPr lang="en-US" sz="2000" dirty="0"/>
              <a:t>and </a:t>
            </a:r>
            <a:r>
              <a:rPr lang="en-US" sz="2000" dirty="0" smtClean="0"/>
              <a:t>False) </a:t>
            </a:r>
            <a:r>
              <a:rPr lang="en-US" sz="2000" dirty="0"/>
              <a:t>= 1 – (3/3)</a:t>
            </a:r>
            <a:r>
              <a:rPr lang="en-US" sz="2000" baseline="30000" dirty="0"/>
              <a:t>2</a:t>
            </a:r>
            <a:r>
              <a:rPr lang="en-US" sz="2000" dirty="0"/>
              <a:t> – (0/3)</a:t>
            </a:r>
            <a:r>
              <a:rPr lang="en-US" sz="2000" baseline="30000" dirty="0"/>
              <a:t>2</a:t>
            </a:r>
            <a:r>
              <a:rPr lang="en-US" sz="2000" dirty="0"/>
              <a:t> = </a:t>
            </a:r>
            <a:r>
              <a:rPr lang="en-US" sz="2000" dirty="0" smtClean="0"/>
              <a:t>0</a:t>
            </a:r>
          </a:p>
          <a:p>
            <a:endParaRPr lang="en-US" sz="2000" dirty="0"/>
          </a:p>
          <a:p>
            <a:r>
              <a:rPr lang="en-US" sz="2000" dirty="0" err="1" smtClean="0"/>
              <a:t>Gini</a:t>
            </a:r>
            <a:r>
              <a:rPr lang="en-US" sz="2000" dirty="0" smtClean="0"/>
              <a:t>(Rainy </a:t>
            </a:r>
            <a:r>
              <a:rPr lang="en-US" sz="2000" dirty="0"/>
              <a:t>and </a:t>
            </a:r>
            <a:r>
              <a:rPr lang="en-US" sz="2000" dirty="0" smtClean="0"/>
              <a:t>True) </a:t>
            </a:r>
            <a:r>
              <a:rPr lang="en-US" sz="2000" dirty="0"/>
              <a:t>= 1 – (0/2)</a:t>
            </a:r>
            <a:r>
              <a:rPr lang="en-US" sz="2000" baseline="30000" dirty="0"/>
              <a:t>2</a:t>
            </a:r>
            <a:r>
              <a:rPr lang="en-US" sz="2000" dirty="0"/>
              <a:t> – (2/2)</a:t>
            </a:r>
            <a:r>
              <a:rPr lang="en-US" sz="2000" baseline="30000" dirty="0"/>
              <a:t>2</a:t>
            </a:r>
            <a:r>
              <a:rPr lang="en-US" sz="2000" dirty="0"/>
              <a:t> = </a:t>
            </a:r>
            <a:r>
              <a:rPr lang="en-US" sz="2000" dirty="0" smtClean="0"/>
              <a:t>0</a:t>
            </a:r>
          </a:p>
          <a:p>
            <a:endParaRPr lang="en-US" sz="2000" dirty="0"/>
          </a:p>
          <a:p>
            <a:r>
              <a:rPr lang="en-US" sz="2000" dirty="0" err="1" smtClean="0"/>
              <a:t>Gini</a:t>
            </a:r>
            <a:r>
              <a:rPr lang="en-US" sz="2000" dirty="0" smtClean="0"/>
              <a:t>(Rainy </a:t>
            </a:r>
            <a:r>
              <a:rPr lang="en-US" sz="2000" dirty="0"/>
              <a:t>and </a:t>
            </a:r>
            <a:r>
              <a:rPr lang="en-US" sz="2000" dirty="0" smtClean="0"/>
              <a:t>Windy) </a:t>
            </a:r>
            <a:r>
              <a:rPr lang="en-US" sz="2000" dirty="0"/>
              <a:t>= (3/5)x0 + (2/5)x0 = 0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79572"/>
            <a:ext cx="4431793" cy="2384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121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/>
          <p:cNvSpPr/>
          <p:nvPr/>
        </p:nvSpPr>
        <p:spPr>
          <a:xfrm>
            <a:off x="4984923" y="110719"/>
            <a:ext cx="2232248" cy="722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Outlook</a:t>
            </a:r>
            <a:endParaRPr lang="en-IN" dirty="0"/>
          </a:p>
        </p:txBody>
      </p:sp>
      <p:sp>
        <p:nvSpPr>
          <p:cNvPr id="31" name="Oval 30"/>
          <p:cNvSpPr/>
          <p:nvPr/>
        </p:nvSpPr>
        <p:spPr>
          <a:xfrm>
            <a:off x="3844675" y="1444740"/>
            <a:ext cx="1368152" cy="722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Sunny</a:t>
            </a:r>
            <a:endParaRPr lang="en-IN" dirty="0"/>
          </a:p>
        </p:txBody>
      </p:sp>
      <p:sp>
        <p:nvSpPr>
          <p:cNvPr id="32" name="Oval 31"/>
          <p:cNvSpPr/>
          <p:nvPr/>
        </p:nvSpPr>
        <p:spPr>
          <a:xfrm>
            <a:off x="5447554" y="1406863"/>
            <a:ext cx="1561743" cy="722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overcast</a:t>
            </a:r>
            <a:endParaRPr lang="en-IN" dirty="0"/>
          </a:p>
        </p:txBody>
      </p:sp>
      <p:sp>
        <p:nvSpPr>
          <p:cNvPr id="33" name="Oval 32"/>
          <p:cNvSpPr/>
          <p:nvPr/>
        </p:nvSpPr>
        <p:spPr>
          <a:xfrm>
            <a:off x="7264547" y="1409914"/>
            <a:ext cx="1548680" cy="722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Rain</a:t>
            </a:r>
            <a:endParaRPr lang="en-IN" dirty="0"/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4921279" y="832833"/>
            <a:ext cx="867612" cy="682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345789" y="803533"/>
            <a:ext cx="1327016" cy="667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148931" y="832833"/>
            <a:ext cx="0" cy="577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2128312" y="3420061"/>
            <a:ext cx="1368152" cy="722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No</a:t>
            </a:r>
            <a:endParaRPr lang="en-IN" dirty="0"/>
          </a:p>
        </p:txBody>
      </p:sp>
      <p:sp>
        <p:nvSpPr>
          <p:cNvPr id="38" name="Oval 37"/>
          <p:cNvSpPr/>
          <p:nvPr/>
        </p:nvSpPr>
        <p:spPr>
          <a:xfrm>
            <a:off x="4448668" y="3473328"/>
            <a:ext cx="1368152" cy="722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Yes</a:t>
            </a:r>
            <a:endParaRPr lang="en-IN" dirty="0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2812388" y="2881141"/>
            <a:ext cx="684076" cy="633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730558" y="2881141"/>
            <a:ext cx="690996" cy="633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5896395" y="2403256"/>
            <a:ext cx="711089" cy="722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Yes</a:t>
            </a:r>
            <a:endParaRPr lang="en-IN" dirty="0"/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6228425" y="2108565"/>
            <a:ext cx="26106" cy="389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6747839" y="3836572"/>
            <a:ext cx="938664" cy="722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Yes</a:t>
            </a:r>
            <a:endParaRPr lang="en-IN" dirty="0"/>
          </a:p>
        </p:txBody>
      </p:sp>
      <p:sp>
        <p:nvSpPr>
          <p:cNvPr id="44" name="Oval 43"/>
          <p:cNvSpPr/>
          <p:nvPr/>
        </p:nvSpPr>
        <p:spPr>
          <a:xfrm>
            <a:off x="8360360" y="3837772"/>
            <a:ext cx="684076" cy="722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No</a:t>
            </a:r>
            <a:endParaRPr lang="en-IN" dirty="0"/>
          </a:p>
        </p:txBody>
      </p:sp>
      <p:sp>
        <p:nvSpPr>
          <p:cNvPr id="45" name="Rectangle 44"/>
          <p:cNvSpPr/>
          <p:nvPr/>
        </p:nvSpPr>
        <p:spPr>
          <a:xfrm>
            <a:off x="7264547" y="2636912"/>
            <a:ext cx="1753947" cy="488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</a:t>
            </a:r>
            <a:endParaRPr lang="en-US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7901247" y="2132028"/>
            <a:ext cx="0" cy="504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029291" y="2403256"/>
            <a:ext cx="2046765" cy="47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Humidity</a:t>
            </a:r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4211960" y="2132028"/>
            <a:ext cx="72008" cy="252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145759" y="2940704"/>
            <a:ext cx="100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High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283968" y="2992986"/>
            <a:ext cx="100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7217171" y="3197902"/>
            <a:ext cx="684076" cy="633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982684" y="3434627"/>
            <a:ext cx="100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8141520" y="3156566"/>
            <a:ext cx="690996" cy="633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677836" y="3328547"/>
            <a:ext cx="100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331139"/>
              </p:ext>
            </p:extLst>
          </p:nvPr>
        </p:nvGraphicFramePr>
        <p:xfrm>
          <a:off x="323528" y="4365102"/>
          <a:ext cx="3960440" cy="2388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220"/>
                <a:gridCol w="1980220"/>
              </a:tblGrid>
              <a:tr h="597225"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effectLst/>
                        </a:rPr>
                        <a:t>Feature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Gini index</a:t>
                      </a:r>
                    </a:p>
                  </a:txBody>
                  <a:tcPr marL="95250" marR="95250" marT="95250" marB="95250" anchor="ctr"/>
                </a:tc>
              </a:tr>
              <a:tr h="597225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Temperature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effectLst/>
                        </a:rPr>
                        <a:t>0.466</a:t>
                      </a:r>
                    </a:p>
                  </a:txBody>
                  <a:tcPr marL="95250" marR="95250" marT="95250" marB="95250" anchor="ctr"/>
                </a:tc>
              </a:tr>
              <a:tr h="597225"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effectLst/>
                        </a:rPr>
                        <a:t>Humidity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effectLst/>
                        </a:rPr>
                        <a:t>0.466</a:t>
                      </a:r>
                    </a:p>
                  </a:txBody>
                  <a:tcPr marL="95250" marR="95250" marT="95250" marB="95250" anchor="ctr"/>
                </a:tc>
              </a:tr>
              <a:tr h="597225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Wind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effectLst/>
                        </a:rPr>
                        <a:t>0</a:t>
                      </a:r>
                    </a:p>
                  </a:txBody>
                  <a:tcPr marL="95250" marR="95250" marT="95250" marB="95250" anchor="ctr"/>
                </a:tc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69082" y="1037531"/>
            <a:ext cx="4409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Windy because </a:t>
            </a:r>
            <a:r>
              <a:rPr lang="en-US" sz="2000" dirty="0"/>
              <a:t>it has the lowest value.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96092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4122" y="1543741"/>
            <a:ext cx="29703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>
                <a:solidFill>
                  <a:srgbClr val="0070C0"/>
                </a:solidFill>
              </a:rPr>
              <a:t>Final Decision Tree</a:t>
            </a:r>
            <a:endParaRPr lang="en-IN" sz="4000" b="1" dirty="0">
              <a:solidFill>
                <a:srgbClr val="0070C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921279" y="110719"/>
            <a:ext cx="2232248" cy="722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Outlook</a:t>
            </a:r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3844675" y="1444740"/>
            <a:ext cx="1368152" cy="722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Sunny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5447554" y="1406863"/>
            <a:ext cx="1561743" cy="722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overcast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7264547" y="1409914"/>
            <a:ext cx="1548680" cy="722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Rain</a:t>
            </a:r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4921279" y="832833"/>
            <a:ext cx="867612" cy="682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345789" y="803533"/>
            <a:ext cx="1327016" cy="667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148931" y="832833"/>
            <a:ext cx="0" cy="577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128312" y="3420061"/>
            <a:ext cx="1368152" cy="722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No</a:t>
            </a:r>
            <a:endParaRPr lang="en-IN" dirty="0"/>
          </a:p>
        </p:txBody>
      </p:sp>
      <p:sp>
        <p:nvSpPr>
          <p:cNvPr id="16" name="Oval 15"/>
          <p:cNvSpPr/>
          <p:nvPr/>
        </p:nvSpPr>
        <p:spPr>
          <a:xfrm>
            <a:off x="4448668" y="3473328"/>
            <a:ext cx="1368152" cy="722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Yes</a:t>
            </a:r>
            <a:endParaRPr lang="en-IN" dirty="0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2812388" y="2881141"/>
            <a:ext cx="684076" cy="633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730558" y="2881141"/>
            <a:ext cx="690996" cy="633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896395" y="2403256"/>
            <a:ext cx="711089" cy="722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Yes</a:t>
            </a:r>
            <a:endParaRPr lang="en-IN" dirty="0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6228425" y="2108565"/>
            <a:ext cx="26106" cy="389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6747839" y="3836572"/>
            <a:ext cx="938664" cy="722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Yes</a:t>
            </a:r>
            <a:endParaRPr lang="en-IN" dirty="0"/>
          </a:p>
        </p:txBody>
      </p:sp>
      <p:sp>
        <p:nvSpPr>
          <p:cNvPr id="32" name="Oval 31"/>
          <p:cNvSpPr/>
          <p:nvPr/>
        </p:nvSpPr>
        <p:spPr>
          <a:xfrm>
            <a:off x="8360360" y="3837772"/>
            <a:ext cx="684076" cy="722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No</a:t>
            </a:r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7264547" y="2636912"/>
            <a:ext cx="1753947" cy="488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7901247" y="2132028"/>
            <a:ext cx="0" cy="504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029291" y="2403256"/>
            <a:ext cx="2046765" cy="47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Humidity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4211960" y="2132028"/>
            <a:ext cx="72008" cy="252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45759" y="2940704"/>
            <a:ext cx="100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High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83968" y="2992986"/>
            <a:ext cx="100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7217171" y="3197902"/>
            <a:ext cx="684076" cy="633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982684" y="3434627"/>
            <a:ext cx="100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8141520" y="3156566"/>
            <a:ext cx="690996" cy="633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677836" y="3328547"/>
            <a:ext cx="100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76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764704"/>
            <a:ext cx="8124825" cy="459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757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41987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Classification and Regression Trees are easy to understand for predicting or classifying new records.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Decision tree is a graphical representation of a set of rules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66CEF7-B939-4EEF-920E-F15072FDB704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63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204864"/>
            <a:ext cx="8229600" cy="2876952"/>
          </a:xfrm>
        </p:spPr>
        <p:txBody>
          <a:bodyPr>
            <a:normAutofit/>
          </a:bodyPr>
          <a:lstStyle/>
          <a:p>
            <a:r>
              <a:rPr lang="en-US" dirty="0"/>
              <a:t>Regression and classification are categorized under the same umbrella of supervised machine </a:t>
            </a:r>
            <a:r>
              <a:rPr lang="en-US" dirty="0" smtClean="0"/>
              <a:t>learning.</a:t>
            </a:r>
            <a:endParaRPr lang="en-IN" dirty="0" smtClean="0"/>
          </a:p>
          <a:p>
            <a:r>
              <a:rPr lang="en-IN" dirty="0" smtClean="0"/>
              <a:t>An alternative decision tree building algorithm.</a:t>
            </a:r>
          </a:p>
          <a:p>
            <a:r>
              <a:rPr lang="en-IN" dirty="0" smtClean="0"/>
              <a:t>Handle both classification and regression.</a:t>
            </a:r>
          </a:p>
          <a:p>
            <a:r>
              <a:rPr lang="en-IN" dirty="0" smtClean="0"/>
              <a:t>Measure used – </a:t>
            </a:r>
            <a:r>
              <a:rPr lang="en-IN" dirty="0" err="1" smtClean="0"/>
              <a:t>Gini</a:t>
            </a:r>
            <a:r>
              <a:rPr lang="en-IN" dirty="0" smtClean="0"/>
              <a:t> Index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CART – Classification and Regression Tree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060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204864"/>
            <a:ext cx="8229600" cy="2876952"/>
          </a:xfrm>
        </p:spPr>
        <p:txBody>
          <a:bodyPr>
            <a:normAutofit/>
          </a:bodyPr>
          <a:lstStyle/>
          <a:p>
            <a:r>
              <a:rPr lang="en-IN" dirty="0" smtClean="0"/>
              <a:t>Categorical / discrete Attributes.</a:t>
            </a:r>
          </a:p>
          <a:p>
            <a:endParaRPr lang="en-IN" dirty="0"/>
          </a:p>
          <a:p>
            <a:r>
              <a:rPr lang="en-IN" dirty="0" smtClean="0"/>
              <a:t>Example: given the values predict play is possible or not.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Classification Problem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305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204864"/>
            <a:ext cx="8229600" cy="2876952"/>
          </a:xfrm>
        </p:spPr>
        <p:txBody>
          <a:bodyPr>
            <a:normAutofit/>
          </a:bodyPr>
          <a:lstStyle/>
          <a:p>
            <a:r>
              <a:rPr lang="en-IN" dirty="0" smtClean="0"/>
              <a:t>Numerical or Continuous Attributes.</a:t>
            </a:r>
          </a:p>
          <a:p>
            <a:r>
              <a:rPr lang="en-IN" dirty="0" smtClean="0"/>
              <a:t>Prediction – Predicting the values</a:t>
            </a:r>
            <a:endParaRPr lang="en-IN" dirty="0"/>
          </a:p>
          <a:p>
            <a:r>
              <a:rPr lang="en-IN" dirty="0" smtClean="0"/>
              <a:t>Example: given the values predict the salary of a person.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dirty="0" smtClean="0"/>
              <a:t>egression Problem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99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3372984"/>
          </a:xfrm>
        </p:spPr>
        <p:txBody>
          <a:bodyPr>
            <a:normAutofit/>
          </a:bodyPr>
          <a:lstStyle/>
          <a:p>
            <a:r>
              <a:rPr lang="en-IN" dirty="0" smtClean="0"/>
              <a:t>Understanding Decision Tree using </a:t>
            </a:r>
            <a:r>
              <a:rPr lang="en-IN" dirty="0" smtClean="0">
                <a:solidFill>
                  <a:srgbClr val="FF0000"/>
                </a:solidFill>
              </a:rPr>
              <a:t>CART</a:t>
            </a:r>
            <a:r>
              <a:rPr lang="en-IN" dirty="0" smtClean="0"/>
              <a:t> with an Example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369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6632"/>
            <a:ext cx="7992888" cy="6582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564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3589008"/>
          </a:xfrm>
        </p:spPr>
        <p:txBody>
          <a:bodyPr>
            <a:normAutofit/>
          </a:bodyPr>
          <a:lstStyle/>
          <a:p>
            <a:r>
              <a:rPr lang="en-IN" sz="6600" dirty="0" smtClean="0"/>
              <a:t>How to split a tree?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228229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2518</TotalTime>
  <Words>770</Words>
  <Application>Microsoft Office PowerPoint</Application>
  <PresentationFormat>On-screen Show (4:3)</PresentationFormat>
  <Paragraphs>334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Flow</vt:lpstr>
      <vt:lpstr>Decision Tree - II </vt:lpstr>
      <vt:lpstr>Decision Tree</vt:lpstr>
      <vt:lpstr>PowerPoint Presentation</vt:lpstr>
      <vt:lpstr>CART – Classification and Regression Tree</vt:lpstr>
      <vt:lpstr>Classification Problem</vt:lpstr>
      <vt:lpstr>Regression Problem</vt:lpstr>
      <vt:lpstr>Understanding Decision Tree using CART with an Example</vt:lpstr>
      <vt:lpstr>PowerPoint Presentation</vt:lpstr>
      <vt:lpstr>How to split a tree?</vt:lpstr>
      <vt:lpstr>Gini Index</vt:lpstr>
      <vt:lpstr>PowerPoint Presentation</vt:lpstr>
      <vt:lpstr>Weighted Sum (Outlook)</vt:lpstr>
      <vt:lpstr>PowerPoint Presentation</vt:lpstr>
      <vt:lpstr>Weighted Sum (Temperature)</vt:lpstr>
      <vt:lpstr>PowerPoint Presentation</vt:lpstr>
      <vt:lpstr>Weighted Sum (Humidity)</vt:lpstr>
      <vt:lpstr>PowerPoint Presentation</vt:lpstr>
      <vt:lpstr>Weighted Sum (Windy)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Anbarasi M</dc:creator>
  <cp:lastModifiedBy>Admin</cp:lastModifiedBy>
  <cp:revision>76</cp:revision>
  <dcterms:created xsi:type="dcterms:W3CDTF">2017-03-21T06:25:52Z</dcterms:created>
  <dcterms:modified xsi:type="dcterms:W3CDTF">2019-09-17T07:40:39Z</dcterms:modified>
</cp:coreProperties>
</file>