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</p:sldMasterIdLst>
  <p:notesMasterIdLst>
    <p:notesMasterId r:id="rId25"/>
  </p:notesMasterIdLst>
  <p:sldIdLst>
    <p:sldId id="294" r:id="rId2"/>
    <p:sldId id="296" r:id="rId3"/>
    <p:sldId id="281" r:id="rId4"/>
    <p:sldId id="282" r:id="rId5"/>
    <p:sldId id="283" r:id="rId6"/>
    <p:sldId id="284" r:id="rId7"/>
    <p:sldId id="261" r:id="rId8"/>
    <p:sldId id="262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95" r:id="rId17"/>
    <p:sldId id="275" r:id="rId18"/>
    <p:sldId id="277" r:id="rId19"/>
    <p:sldId id="278" r:id="rId20"/>
    <p:sldId id="279" r:id="rId21"/>
    <p:sldId id="291" r:id="rId22"/>
    <p:sldId id="292" r:id="rId23"/>
    <p:sldId id="29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6" autoAdjust="0"/>
    <p:restoredTop sz="94790" autoAdjust="0"/>
  </p:normalViewPr>
  <p:slideViewPr>
    <p:cSldViewPr>
      <p:cViewPr varScale="1">
        <p:scale>
          <a:sx n="70" d="100"/>
          <a:sy n="70" d="100"/>
        </p:scale>
        <p:origin x="127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F5F87-8668-405C-9321-31428940C467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EA059-CE79-4FBB-BDAC-937050C200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96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EA059-CE79-4FBB-BDAC-937050C200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76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19DB-DD6B-442D-BEB0-26028D80A832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ABFA7D-24C2-4824-BA40-FB8E3C034C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19DB-DD6B-442D-BEB0-26028D80A832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A7D-24C2-4824-BA40-FB8E3C034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19DB-DD6B-442D-BEB0-26028D80A832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A7D-24C2-4824-BA40-FB8E3C034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A719DB-DD6B-442D-BEB0-26028D80A832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7ABFA7D-24C2-4824-BA40-FB8E3C034C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19DB-DD6B-442D-BEB0-26028D80A832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A7D-24C2-4824-BA40-FB8E3C034C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19DB-DD6B-442D-BEB0-26028D80A832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A7D-24C2-4824-BA40-FB8E3C034C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A7D-24C2-4824-BA40-FB8E3C034C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19DB-DD6B-442D-BEB0-26028D80A832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19DB-DD6B-442D-BEB0-26028D80A832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A7D-24C2-4824-BA40-FB8E3C034C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19DB-DD6B-442D-BEB0-26028D80A832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A7D-24C2-4824-BA40-FB8E3C034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A719DB-DD6B-442D-BEB0-26028D80A832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ABFA7D-24C2-4824-BA40-FB8E3C034C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19DB-DD6B-442D-BEB0-26028D80A832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ABFA7D-24C2-4824-BA40-FB8E3C034C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FA719DB-DD6B-442D-BEB0-26028D80A832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7ABFA7D-24C2-4824-BA40-FB8E3C034C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sz="2400" dirty="0" smtClean="0"/>
              <a:t>			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 smtClean="0"/>
              <a:t>FP Growth Algorithm For Mining Frequent Pattern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797544" y="2667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null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4455994" y="1450458"/>
            <a:ext cx="81659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I2:4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933700" y="2819400"/>
            <a:ext cx="84551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I1:2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687192" y="4634291"/>
            <a:ext cx="8763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I5:1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55994" y="3053660"/>
            <a:ext cx="823415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I3:1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216644" y="3069265"/>
            <a:ext cx="86995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I4:1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572000" y="4495799"/>
            <a:ext cx="838200" cy="78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I4:1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9" idx="3"/>
            <a:endCxn id="11" idx="7"/>
          </p:cNvCxnSpPr>
          <p:nvPr/>
        </p:nvCxnSpPr>
        <p:spPr>
          <a:xfrm flipH="1">
            <a:off x="5152998" y="982148"/>
            <a:ext cx="767298" cy="591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563492" y="2073725"/>
            <a:ext cx="1146581" cy="794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4"/>
            <a:endCxn id="14" idx="0"/>
          </p:cNvCxnSpPr>
          <p:nvPr/>
        </p:nvCxnSpPr>
        <p:spPr>
          <a:xfrm>
            <a:off x="4864290" y="2288658"/>
            <a:ext cx="3412" cy="765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5"/>
          </p:cNvCxnSpPr>
          <p:nvPr/>
        </p:nvCxnSpPr>
        <p:spPr>
          <a:xfrm>
            <a:off x="5152998" y="2165906"/>
            <a:ext cx="1324002" cy="903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4"/>
            <a:endCxn id="13" idx="0"/>
          </p:cNvCxnSpPr>
          <p:nvPr/>
        </p:nvCxnSpPr>
        <p:spPr>
          <a:xfrm flipH="1">
            <a:off x="3125342" y="3657600"/>
            <a:ext cx="231113" cy="976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581400" y="3630304"/>
            <a:ext cx="1113352" cy="953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079520"/>
              </p:ext>
            </p:extLst>
          </p:nvPr>
        </p:nvGraphicFramePr>
        <p:xfrm>
          <a:off x="64952" y="304800"/>
          <a:ext cx="349854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540"/>
              </a:tblGrid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For Transaction:</a:t>
                      </a:r>
                    </a:p>
                    <a:p>
                      <a:r>
                        <a:rPr lang="en-US" dirty="0" smtClean="0"/>
                        <a:t>I2,I1,I4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29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797544" y="2667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null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4455994" y="1450458"/>
            <a:ext cx="81659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I2:4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933700" y="2819400"/>
            <a:ext cx="84551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I1:2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55994" y="3053660"/>
            <a:ext cx="823415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I3:1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216644" y="3069265"/>
            <a:ext cx="86995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I4:1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572000" y="4495799"/>
            <a:ext cx="838200" cy="78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I4:1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9" idx="3"/>
            <a:endCxn id="11" idx="7"/>
          </p:cNvCxnSpPr>
          <p:nvPr/>
        </p:nvCxnSpPr>
        <p:spPr>
          <a:xfrm flipH="1">
            <a:off x="5152998" y="982148"/>
            <a:ext cx="767298" cy="591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563492" y="2073725"/>
            <a:ext cx="1146581" cy="794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4"/>
            <a:endCxn id="14" idx="0"/>
          </p:cNvCxnSpPr>
          <p:nvPr/>
        </p:nvCxnSpPr>
        <p:spPr>
          <a:xfrm>
            <a:off x="4864290" y="2288658"/>
            <a:ext cx="3412" cy="765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5"/>
          </p:cNvCxnSpPr>
          <p:nvPr/>
        </p:nvCxnSpPr>
        <p:spPr>
          <a:xfrm>
            <a:off x="5152998" y="2165906"/>
            <a:ext cx="1324002" cy="903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581400" y="3630304"/>
            <a:ext cx="1113352" cy="953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7661"/>
              </p:ext>
            </p:extLst>
          </p:nvPr>
        </p:nvGraphicFramePr>
        <p:xfrm>
          <a:off x="64952" y="304800"/>
          <a:ext cx="349854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540"/>
              </a:tblGrid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For Transaction:</a:t>
                      </a:r>
                    </a:p>
                    <a:p>
                      <a:r>
                        <a:rPr lang="en-US" dirty="0" smtClean="0"/>
                        <a:t>I1,I3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1031383" y="4103459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I5:1</a:t>
            </a:r>
            <a:endParaRPr lang="en-US" dirty="0"/>
          </a:p>
        </p:txBody>
      </p:sp>
      <p:cxnSp>
        <p:nvCxnSpPr>
          <p:cNvPr id="4" name="Straight Arrow Connector 3"/>
          <p:cNvCxnSpPr>
            <a:endCxn id="2" idx="7"/>
          </p:cNvCxnSpPr>
          <p:nvPr/>
        </p:nvCxnSpPr>
        <p:spPr>
          <a:xfrm flipH="1">
            <a:off x="1811872" y="3456269"/>
            <a:ext cx="1121828" cy="769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7467600" y="1751979"/>
            <a:ext cx="838200" cy="794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I1:1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6477000" y="838200"/>
            <a:ext cx="1113352" cy="103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001000" y="3481533"/>
            <a:ext cx="914400" cy="78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I3:1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001000" y="2546558"/>
            <a:ext cx="304800" cy="934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30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797544" y="2667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null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4455994" y="1450458"/>
            <a:ext cx="81659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I2:5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933700" y="2819400"/>
            <a:ext cx="84551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I1:2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55994" y="3053660"/>
            <a:ext cx="823415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I3:2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216644" y="3069265"/>
            <a:ext cx="86995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I4:1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572000" y="4495799"/>
            <a:ext cx="838200" cy="78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I4:1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9" idx="3"/>
            <a:endCxn id="11" idx="7"/>
          </p:cNvCxnSpPr>
          <p:nvPr/>
        </p:nvCxnSpPr>
        <p:spPr>
          <a:xfrm flipH="1">
            <a:off x="5152998" y="982148"/>
            <a:ext cx="767298" cy="591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563492" y="2073725"/>
            <a:ext cx="1146581" cy="794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4"/>
            <a:endCxn id="14" idx="0"/>
          </p:cNvCxnSpPr>
          <p:nvPr/>
        </p:nvCxnSpPr>
        <p:spPr>
          <a:xfrm>
            <a:off x="4864290" y="2288658"/>
            <a:ext cx="3412" cy="765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5"/>
          </p:cNvCxnSpPr>
          <p:nvPr/>
        </p:nvCxnSpPr>
        <p:spPr>
          <a:xfrm>
            <a:off x="5152998" y="2165906"/>
            <a:ext cx="1324002" cy="903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581400" y="3630304"/>
            <a:ext cx="1113352" cy="953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937305"/>
              </p:ext>
            </p:extLst>
          </p:nvPr>
        </p:nvGraphicFramePr>
        <p:xfrm>
          <a:off x="64952" y="304800"/>
          <a:ext cx="349854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540"/>
              </a:tblGrid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For Transaction:</a:t>
                      </a:r>
                    </a:p>
                    <a:p>
                      <a:r>
                        <a:rPr lang="en-US" dirty="0" smtClean="0"/>
                        <a:t>I2,I3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1031383" y="4103459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I5:1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7" idx="7"/>
          </p:cNvCxnSpPr>
          <p:nvPr/>
        </p:nvCxnSpPr>
        <p:spPr>
          <a:xfrm flipH="1">
            <a:off x="1811872" y="3456269"/>
            <a:ext cx="1121828" cy="769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467600" y="1751979"/>
            <a:ext cx="838200" cy="794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I1:1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>
            <a:off x="6477000" y="838200"/>
            <a:ext cx="1113352" cy="103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01000" y="3481533"/>
            <a:ext cx="914400" cy="78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I3:1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001000" y="2546558"/>
            <a:ext cx="304800" cy="934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99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797544" y="2667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null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4455994" y="1450458"/>
            <a:ext cx="81659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I2:5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933700" y="2819400"/>
            <a:ext cx="84551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I1:2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55994" y="3053660"/>
            <a:ext cx="823415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I3:2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216644" y="3069265"/>
            <a:ext cx="86995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I4:1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572000" y="4495799"/>
            <a:ext cx="838200" cy="78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I4:1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9" idx="3"/>
            <a:endCxn id="11" idx="7"/>
          </p:cNvCxnSpPr>
          <p:nvPr/>
        </p:nvCxnSpPr>
        <p:spPr>
          <a:xfrm flipH="1">
            <a:off x="5152998" y="982148"/>
            <a:ext cx="767298" cy="591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563492" y="2073725"/>
            <a:ext cx="1146581" cy="794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4"/>
            <a:endCxn id="14" idx="0"/>
          </p:cNvCxnSpPr>
          <p:nvPr/>
        </p:nvCxnSpPr>
        <p:spPr>
          <a:xfrm>
            <a:off x="4864290" y="2288658"/>
            <a:ext cx="3412" cy="765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5"/>
          </p:cNvCxnSpPr>
          <p:nvPr/>
        </p:nvCxnSpPr>
        <p:spPr>
          <a:xfrm>
            <a:off x="5152998" y="2165906"/>
            <a:ext cx="1324002" cy="903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581400" y="3630304"/>
            <a:ext cx="1113352" cy="953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990244"/>
              </p:ext>
            </p:extLst>
          </p:nvPr>
        </p:nvGraphicFramePr>
        <p:xfrm>
          <a:off x="64952" y="304800"/>
          <a:ext cx="349854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540"/>
              </a:tblGrid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For Transaction:</a:t>
                      </a:r>
                    </a:p>
                    <a:p>
                      <a:r>
                        <a:rPr lang="en-US" dirty="0" smtClean="0"/>
                        <a:t>I1,I3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1031383" y="4103459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I5:1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7" idx="7"/>
          </p:cNvCxnSpPr>
          <p:nvPr/>
        </p:nvCxnSpPr>
        <p:spPr>
          <a:xfrm flipH="1">
            <a:off x="1811872" y="3456269"/>
            <a:ext cx="1121828" cy="769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467600" y="1751979"/>
            <a:ext cx="838200" cy="794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I1:2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6477000" y="838200"/>
            <a:ext cx="1113352" cy="103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001000" y="3481533"/>
            <a:ext cx="914400" cy="78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I3:2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001000" y="2546558"/>
            <a:ext cx="304800" cy="934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73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797544" y="2667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null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4455994" y="1450458"/>
            <a:ext cx="81659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I2:6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933700" y="2819400"/>
            <a:ext cx="84551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I1:3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687192" y="4634291"/>
            <a:ext cx="8763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I3:1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55994" y="3053660"/>
            <a:ext cx="823415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I3:2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847288" y="5786062"/>
            <a:ext cx="83990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I5:1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216644" y="3069265"/>
            <a:ext cx="86995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I4:1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572000" y="4495799"/>
            <a:ext cx="838200" cy="78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I4:1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9" idx="3"/>
            <a:endCxn id="11" idx="7"/>
          </p:cNvCxnSpPr>
          <p:nvPr/>
        </p:nvCxnSpPr>
        <p:spPr>
          <a:xfrm flipH="1">
            <a:off x="5152998" y="982148"/>
            <a:ext cx="767298" cy="591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563492" y="2073725"/>
            <a:ext cx="1146581" cy="794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4"/>
            <a:endCxn id="14" idx="0"/>
          </p:cNvCxnSpPr>
          <p:nvPr/>
        </p:nvCxnSpPr>
        <p:spPr>
          <a:xfrm>
            <a:off x="4864290" y="2288658"/>
            <a:ext cx="3412" cy="765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5"/>
          </p:cNvCxnSpPr>
          <p:nvPr/>
        </p:nvCxnSpPr>
        <p:spPr>
          <a:xfrm>
            <a:off x="5152998" y="2165906"/>
            <a:ext cx="1324002" cy="903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4"/>
            <a:endCxn id="13" idx="0"/>
          </p:cNvCxnSpPr>
          <p:nvPr/>
        </p:nvCxnSpPr>
        <p:spPr>
          <a:xfrm flipH="1">
            <a:off x="3125342" y="3657600"/>
            <a:ext cx="231113" cy="976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581400" y="3630304"/>
            <a:ext cx="1113352" cy="953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439300" y="5314992"/>
            <a:ext cx="425029" cy="51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411065"/>
              </p:ext>
            </p:extLst>
          </p:nvPr>
        </p:nvGraphicFramePr>
        <p:xfrm>
          <a:off x="64952" y="304800"/>
          <a:ext cx="349854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540"/>
              </a:tblGrid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For Transaction:</a:t>
                      </a:r>
                    </a:p>
                    <a:p>
                      <a:r>
                        <a:rPr lang="en-US" dirty="0" smtClean="0"/>
                        <a:t>I2,I1,I3,I5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1031383" y="4103459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I5:1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9" idx="7"/>
          </p:cNvCxnSpPr>
          <p:nvPr/>
        </p:nvCxnSpPr>
        <p:spPr>
          <a:xfrm flipH="1">
            <a:off x="1811872" y="3456269"/>
            <a:ext cx="1121828" cy="769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467600" y="1751979"/>
            <a:ext cx="838200" cy="794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I1:2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>
            <a:off x="6477000" y="838200"/>
            <a:ext cx="1113352" cy="103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01000" y="3481533"/>
            <a:ext cx="914400" cy="78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I3:2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001000" y="2546558"/>
            <a:ext cx="304800" cy="934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35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797544" y="2667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null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4455994" y="1450458"/>
            <a:ext cx="81659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I2:7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933700" y="2819400"/>
            <a:ext cx="84551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I1:4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687192" y="4634291"/>
            <a:ext cx="8763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I3:2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55994" y="3053660"/>
            <a:ext cx="823415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I3:2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847288" y="5786062"/>
            <a:ext cx="83990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I5:1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216644" y="3069265"/>
            <a:ext cx="86995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I4:1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572000" y="4495799"/>
            <a:ext cx="838200" cy="78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I4:1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9" idx="3"/>
            <a:endCxn id="11" idx="7"/>
          </p:cNvCxnSpPr>
          <p:nvPr/>
        </p:nvCxnSpPr>
        <p:spPr>
          <a:xfrm flipH="1">
            <a:off x="5152998" y="982148"/>
            <a:ext cx="767298" cy="591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563492" y="2073725"/>
            <a:ext cx="1146581" cy="794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4"/>
            <a:endCxn id="14" idx="0"/>
          </p:cNvCxnSpPr>
          <p:nvPr/>
        </p:nvCxnSpPr>
        <p:spPr>
          <a:xfrm>
            <a:off x="4864290" y="2288658"/>
            <a:ext cx="3412" cy="765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5"/>
          </p:cNvCxnSpPr>
          <p:nvPr/>
        </p:nvCxnSpPr>
        <p:spPr>
          <a:xfrm>
            <a:off x="5152998" y="2165906"/>
            <a:ext cx="1324002" cy="903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4"/>
            <a:endCxn id="13" idx="0"/>
          </p:cNvCxnSpPr>
          <p:nvPr/>
        </p:nvCxnSpPr>
        <p:spPr>
          <a:xfrm flipH="1">
            <a:off x="3125342" y="3657600"/>
            <a:ext cx="231113" cy="976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581400" y="3630304"/>
            <a:ext cx="1113352" cy="953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439300" y="5314992"/>
            <a:ext cx="425029" cy="51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792945"/>
              </p:ext>
            </p:extLst>
          </p:nvPr>
        </p:nvGraphicFramePr>
        <p:xfrm>
          <a:off x="64952" y="304800"/>
          <a:ext cx="349854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540"/>
              </a:tblGrid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For Transaction:</a:t>
                      </a:r>
                    </a:p>
                    <a:p>
                      <a:r>
                        <a:rPr lang="en-US" dirty="0" smtClean="0"/>
                        <a:t>I2,I1,I3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467600" y="1751979"/>
            <a:ext cx="838200" cy="794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I1:2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6477000" y="838200"/>
            <a:ext cx="1113352" cy="103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001000" y="3481533"/>
            <a:ext cx="914400" cy="78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I3:2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001000" y="2546558"/>
            <a:ext cx="304800" cy="934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31383" y="4103459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I5:1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31" idx="7"/>
          </p:cNvCxnSpPr>
          <p:nvPr/>
        </p:nvCxnSpPr>
        <p:spPr>
          <a:xfrm flipH="1">
            <a:off x="1811872" y="3456269"/>
            <a:ext cx="1121828" cy="769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53200" y="5715000"/>
            <a:ext cx="157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Almost Over!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6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751528182"/>
              </p:ext>
            </p:extLst>
          </p:nvPr>
        </p:nvGraphicFramePr>
        <p:xfrm>
          <a:off x="0" y="1803400"/>
          <a:ext cx="20574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4786"/>
                <a:gridCol w="808264"/>
                <a:gridCol w="514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5797544" y="2667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null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4455994" y="1450458"/>
            <a:ext cx="81659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I2:7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933700" y="2819400"/>
            <a:ext cx="84551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I1:4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687192" y="4634291"/>
            <a:ext cx="8763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I3:2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55994" y="3053660"/>
            <a:ext cx="823415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I3:2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847288" y="5786062"/>
            <a:ext cx="83990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I5:1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216644" y="3069265"/>
            <a:ext cx="86995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I4:1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572000" y="4495799"/>
            <a:ext cx="838200" cy="78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I4:1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9" idx="3"/>
            <a:endCxn id="11" idx="7"/>
          </p:cNvCxnSpPr>
          <p:nvPr/>
        </p:nvCxnSpPr>
        <p:spPr>
          <a:xfrm flipH="1">
            <a:off x="5152998" y="982148"/>
            <a:ext cx="767298" cy="591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563492" y="2073725"/>
            <a:ext cx="1146581" cy="794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4"/>
            <a:endCxn id="14" idx="0"/>
          </p:cNvCxnSpPr>
          <p:nvPr/>
        </p:nvCxnSpPr>
        <p:spPr>
          <a:xfrm>
            <a:off x="4864290" y="2288658"/>
            <a:ext cx="3412" cy="765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5"/>
          </p:cNvCxnSpPr>
          <p:nvPr/>
        </p:nvCxnSpPr>
        <p:spPr>
          <a:xfrm>
            <a:off x="5152998" y="2165906"/>
            <a:ext cx="1324002" cy="903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4"/>
            <a:endCxn id="13" idx="0"/>
          </p:cNvCxnSpPr>
          <p:nvPr/>
        </p:nvCxnSpPr>
        <p:spPr>
          <a:xfrm flipH="1">
            <a:off x="3125342" y="3657600"/>
            <a:ext cx="231113" cy="976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581400" y="3630304"/>
            <a:ext cx="1113352" cy="953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439300" y="5314992"/>
            <a:ext cx="425029" cy="51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792945"/>
              </p:ext>
            </p:extLst>
          </p:nvPr>
        </p:nvGraphicFramePr>
        <p:xfrm>
          <a:off x="64952" y="304800"/>
          <a:ext cx="359264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648"/>
              </a:tblGrid>
              <a:tr h="990600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 facilitate tree traversal, an item header table is built so that each item points to its</a:t>
                      </a:r>
                    </a:p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occurrences in the tree via a chain of node-links.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467600" y="1751979"/>
            <a:ext cx="838200" cy="794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I1:2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6477000" y="838200"/>
            <a:ext cx="1113352" cy="103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001000" y="3481533"/>
            <a:ext cx="914400" cy="78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I3:2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001000" y="2546558"/>
            <a:ext cx="304800" cy="934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31383" y="4103459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I5:1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31" idx="7"/>
          </p:cNvCxnSpPr>
          <p:nvPr/>
        </p:nvCxnSpPr>
        <p:spPr>
          <a:xfrm flipH="1">
            <a:off x="1811872" y="3456269"/>
            <a:ext cx="1121828" cy="769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14800" y="5410200"/>
            <a:ext cx="563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FP Tree Construction Over!!</a:t>
            </a:r>
            <a:br>
              <a:rPr lang="en-US" dirty="0" smtClean="0"/>
            </a:br>
            <a:r>
              <a:rPr lang="en-US" dirty="0" smtClean="0"/>
              <a:t>Now we need to find conditional pattern base  </a:t>
            </a:r>
          </a:p>
          <a:p>
            <a:r>
              <a:rPr lang="en-US" dirty="0" smtClean="0"/>
              <a:t>and Conditional FP Tree for each item</a:t>
            </a:r>
            <a:endParaRPr lang="en-US" dirty="0"/>
          </a:p>
        </p:txBody>
      </p:sp>
      <p:cxnSp>
        <p:nvCxnSpPr>
          <p:cNvPr id="28" name="Curved Connector 27"/>
          <p:cNvCxnSpPr/>
          <p:nvPr/>
        </p:nvCxnSpPr>
        <p:spPr>
          <a:xfrm>
            <a:off x="1905000" y="3124200"/>
            <a:ext cx="2667000" cy="18288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5400000" flipH="1" flipV="1">
            <a:off x="5393204" y="3773558"/>
            <a:ext cx="967838" cy="93384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38"/>
          <p:cNvCxnSpPr>
            <a:endCxn id="13" idx="2"/>
          </p:cNvCxnSpPr>
          <p:nvPr/>
        </p:nvCxnSpPr>
        <p:spPr>
          <a:xfrm rot="16200000" flipH="1">
            <a:off x="1102901" y="3469099"/>
            <a:ext cx="2386391" cy="782192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43"/>
          <p:cNvCxnSpPr>
            <a:stCxn id="13" idx="6"/>
            <a:endCxn id="14" idx="3"/>
          </p:cNvCxnSpPr>
          <p:nvPr/>
        </p:nvCxnSpPr>
        <p:spPr>
          <a:xfrm flipV="1">
            <a:off x="3563492" y="3740957"/>
            <a:ext cx="1013088" cy="1312434"/>
          </a:xfrm>
          <a:prstGeom prst="curved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4" idx="6"/>
          </p:cNvCxnSpPr>
          <p:nvPr/>
        </p:nvCxnSpPr>
        <p:spPr>
          <a:xfrm>
            <a:off x="5279409" y="3456269"/>
            <a:ext cx="2950191" cy="734731"/>
          </a:xfrm>
          <a:prstGeom prst="curvedConnector3">
            <a:avLst>
              <a:gd name="adj1" fmla="val 22762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11" idx="2"/>
          </p:cNvCxnSpPr>
          <p:nvPr/>
        </p:nvCxnSpPr>
        <p:spPr>
          <a:xfrm flipV="1">
            <a:off x="1905000" y="1869558"/>
            <a:ext cx="2550994" cy="111642"/>
          </a:xfrm>
          <a:prstGeom prst="curvedConnector3">
            <a:avLst>
              <a:gd name="adj1" fmla="val 51629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50"/>
          <p:cNvCxnSpPr/>
          <p:nvPr/>
        </p:nvCxnSpPr>
        <p:spPr>
          <a:xfrm>
            <a:off x="1905000" y="2286000"/>
            <a:ext cx="1152522" cy="503751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12" idx="6"/>
            <a:endCxn id="19" idx="1"/>
          </p:cNvCxnSpPr>
          <p:nvPr/>
        </p:nvCxnSpPr>
        <p:spPr>
          <a:xfrm flipV="1">
            <a:off x="3779210" y="1868342"/>
            <a:ext cx="3811142" cy="1370158"/>
          </a:xfrm>
          <a:prstGeom prst="curvedConnector4">
            <a:avLst>
              <a:gd name="adj1" fmla="val 48390"/>
              <a:gd name="adj2" fmla="val 12517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/>
          <p:nvPr/>
        </p:nvCxnSpPr>
        <p:spPr>
          <a:xfrm rot="5400000">
            <a:off x="1104900" y="3619500"/>
            <a:ext cx="762000" cy="6858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1" idx="4"/>
            <a:endCxn id="20" idx="1"/>
          </p:cNvCxnSpPr>
          <p:nvPr/>
        </p:nvCxnSpPr>
        <p:spPr>
          <a:xfrm rot="16200000" flipH="1">
            <a:off x="1240279" y="5189963"/>
            <a:ext cx="978314" cy="48170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96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0" grpId="0" animBg="1"/>
      <p:bldP spid="22" grpId="0" animBg="1"/>
      <p:bldP spid="23" grpId="0" animBg="1"/>
      <p:bldP spid="19" grpId="0" animBg="1"/>
      <p:bldP spid="24" grpId="0" animBg="1"/>
      <p:bldP spid="31" grpId="0" animBg="1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797544" y="2667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null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4495800" y="1447800"/>
            <a:ext cx="81659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I2:7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933700" y="2819400"/>
            <a:ext cx="84551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I1:4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687192" y="4634291"/>
            <a:ext cx="8763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I3:2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55994" y="3053660"/>
            <a:ext cx="823415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I3:2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847288" y="5786062"/>
            <a:ext cx="83990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I5:1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216644" y="3069265"/>
            <a:ext cx="86995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I4:1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572000" y="4495799"/>
            <a:ext cx="838200" cy="78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I4:1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9" idx="3"/>
            <a:endCxn id="11" idx="7"/>
          </p:cNvCxnSpPr>
          <p:nvPr/>
        </p:nvCxnSpPr>
        <p:spPr>
          <a:xfrm rot="5400000">
            <a:off x="5262349" y="912604"/>
            <a:ext cx="588402" cy="727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563492" y="2073725"/>
            <a:ext cx="1146581" cy="794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4"/>
            <a:endCxn id="14" idx="0"/>
          </p:cNvCxnSpPr>
          <p:nvPr/>
        </p:nvCxnSpPr>
        <p:spPr>
          <a:xfrm rot="5400000">
            <a:off x="4502069" y="2651633"/>
            <a:ext cx="767660" cy="36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5"/>
          </p:cNvCxnSpPr>
          <p:nvPr/>
        </p:nvCxnSpPr>
        <p:spPr>
          <a:xfrm>
            <a:off x="5192804" y="2163248"/>
            <a:ext cx="1324002" cy="903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4"/>
            <a:endCxn id="13" idx="0"/>
          </p:cNvCxnSpPr>
          <p:nvPr/>
        </p:nvCxnSpPr>
        <p:spPr>
          <a:xfrm flipH="1">
            <a:off x="3125342" y="3657600"/>
            <a:ext cx="231113" cy="976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581400" y="3630304"/>
            <a:ext cx="1113352" cy="953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439300" y="5314992"/>
            <a:ext cx="425029" cy="51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467600" y="1751979"/>
            <a:ext cx="838200" cy="794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I1:2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6477000" y="838200"/>
            <a:ext cx="1113352" cy="103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001000" y="3481533"/>
            <a:ext cx="914400" cy="78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I3:2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001000" y="2546558"/>
            <a:ext cx="304800" cy="934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31383" y="4103459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I5:1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31" idx="7"/>
          </p:cNvCxnSpPr>
          <p:nvPr/>
        </p:nvCxnSpPr>
        <p:spPr>
          <a:xfrm flipH="1">
            <a:off x="1811872" y="3456269"/>
            <a:ext cx="1121828" cy="769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08572"/>
              </p:ext>
            </p:extLst>
          </p:nvPr>
        </p:nvGraphicFramePr>
        <p:xfrm>
          <a:off x="40781" y="29416"/>
          <a:ext cx="3921619" cy="884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619"/>
                <a:gridCol w="3429000"/>
              </a:tblGrid>
              <a:tr h="4424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Conditional Pattern Base</a:t>
                      </a:r>
                      <a:endParaRPr lang="en-US" dirty="0"/>
                    </a:p>
                  </a:txBody>
                  <a:tcPr/>
                </a:tc>
              </a:tr>
              <a:tr h="442492">
                <a:tc>
                  <a:txBody>
                    <a:bodyPr/>
                    <a:lstStyle/>
                    <a:p>
                      <a:r>
                        <a:rPr lang="en-US" dirty="0" smtClean="0"/>
                        <a:t>I5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{{I2,I1:1},{I2,I1,I3:1}}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181600" y="5867400"/>
            <a:ext cx="472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Conditional FP Tree for I5:{I2:2,I1:2}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1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1" grpId="0" animBg="1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797544" y="2667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null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4455994" y="1450458"/>
            <a:ext cx="81659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I2:7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933700" y="2819400"/>
            <a:ext cx="84551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I1:4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687192" y="4634291"/>
            <a:ext cx="8763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I3:2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55994" y="3053660"/>
            <a:ext cx="823415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I3:2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847288" y="5786062"/>
            <a:ext cx="83990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I5:1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216644" y="3069265"/>
            <a:ext cx="86995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I4:1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572000" y="4495799"/>
            <a:ext cx="838200" cy="78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I4:1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9" idx="3"/>
            <a:endCxn id="11" idx="7"/>
          </p:cNvCxnSpPr>
          <p:nvPr/>
        </p:nvCxnSpPr>
        <p:spPr>
          <a:xfrm flipH="1">
            <a:off x="5152998" y="982148"/>
            <a:ext cx="767298" cy="591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563492" y="2073725"/>
            <a:ext cx="1146581" cy="794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4"/>
            <a:endCxn id="14" idx="0"/>
          </p:cNvCxnSpPr>
          <p:nvPr/>
        </p:nvCxnSpPr>
        <p:spPr>
          <a:xfrm>
            <a:off x="4864290" y="2288658"/>
            <a:ext cx="3412" cy="765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5"/>
          </p:cNvCxnSpPr>
          <p:nvPr/>
        </p:nvCxnSpPr>
        <p:spPr>
          <a:xfrm>
            <a:off x="5152998" y="2165906"/>
            <a:ext cx="1324002" cy="903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4"/>
            <a:endCxn id="13" idx="0"/>
          </p:cNvCxnSpPr>
          <p:nvPr/>
        </p:nvCxnSpPr>
        <p:spPr>
          <a:xfrm flipH="1">
            <a:off x="3125342" y="3657600"/>
            <a:ext cx="231113" cy="976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581400" y="3630304"/>
            <a:ext cx="1113352" cy="953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439300" y="5314992"/>
            <a:ext cx="425029" cy="51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467600" y="1751979"/>
            <a:ext cx="838200" cy="794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I1:2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6477000" y="838200"/>
            <a:ext cx="1113352" cy="103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001000" y="3481533"/>
            <a:ext cx="914400" cy="78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I3:2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001000" y="2546558"/>
            <a:ext cx="304800" cy="934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31383" y="4103459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I5:1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31" idx="7"/>
          </p:cNvCxnSpPr>
          <p:nvPr/>
        </p:nvCxnSpPr>
        <p:spPr>
          <a:xfrm flipH="1">
            <a:off x="1811872" y="3456269"/>
            <a:ext cx="1121828" cy="769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086671"/>
              </p:ext>
            </p:extLst>
          </p:nvPr>
        </p:nvGraphicFramePr>
        <p:xfrm>
          <a:off x="40781" y="76199"/>
          <a:ext cx="3769219" cy="1066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76"/>
                <a:gridCol w="3295743"/>
              </a:tblGrid>
              <a:tr h="5334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Conditional Pattern Base</a:t>
                      </a:r>
                      <a:endParaRPr lang="en-US" dirty="0"/>
                    </a:p>
                  </a:txBody>
                  <a:tcPr/>
                </a:tc>
              </a:tr>
              <a:tr h="533401">
                <a:tc>
                  <a:txBody>
                    <a:bodyPr/>
                    <a:lstStyle/>
                    <a:p>
                      <a:r>
                        <a:rPr lang="en-US" dirty="0" smtClean="0"/>
                        <a:t>I4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{{I2,I1:1},{I2:1}}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334000" y="5867400"/>
            <a:ext cx="418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Conditional FP Tree for I4:{I2:2}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1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797544" y="2667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null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4455994" y="1450458"/>
            <a:ext cx="81659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I2:7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933700" y="2819400"/>
            <a:ext cx="84551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687192" y="4634291"/>
            <a:ext cx="8763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I3:2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55994" y="3053660"/>
            <a:ext cx="823415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I3:2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847288" y="5786062"/>
            <a:ext cx="83990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I5:1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216644" y="3069265"/>
            <a:ext cx="86995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I4:1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572000" y="4495799"/>
            <a:ext cx="838200" cy="78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I4:1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9" idx="3"/>
            <a:endCxn id="11" idx="7"/>
          </p:cNvCxnSpPr>
          <p:nvPr/>
        </p:nvCxnSpPr>
        <p:spPr>
          <a:xfrm flipH="1">
            <a:off x="5152998" y="982148"/>
            <a:ext cx="767298" cy="591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563492" y="2073725"/>
            <a:ext cx="1146581" cy="794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4"/>
            <a:endCxn id="14" idx="0"/>
          </p:cNvCxnSpPr>
          <p:nvPr/>
        </p:nvCxnSpPr>
        <p:spPr>
          <a:xfrm>
            <a:off x="4864290" y="2288658"/>
            <a:ext cx="3412" cy="765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5"/>
          </p:cNvCxnSpPr>
          <p:nvPr/>
        </p:nvCxnSpPr>
        <p:spPr>
          <a:xfrm>
            <a:off x="5152998" y="2165906"/>
            <a:ext cx="1324002" cy="903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4"/>
            <a:endCxn id="13" idx="0"/>
          </p:cNvCxnSpPr>
          <p:nvPr/>
        </p:nvCxnSpPr>
        <p:spPr>
          <a:xfrm flipH="1">
            <a:off x="3125342" y="3657600"/>
            <a:ext cx="231113" cy="976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581400" y="3630304"/>
            <a:ext cx="1113352" cy="953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439300" y="5314992"/>
            <a:ext cx="425029" cy="51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467600" y="1751979"/>
            <a:ext cx="838200" cy="794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I1:2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6477000" y="838200"/>
            <a:ext cx="1113352" cy="103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001000" y="3481533"/>
            <a:ext cx="914400" cy="78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I3:2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001000" y="2546558"/>
            <a:ext cx="304800" cy="934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31383" y="4103459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I5:1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31" idx="7"/>
          </p:cNvCxnSpPr>
          <p:nvPr/>
        </p:nvCxnSpPr>
        <p:spPr>
          <a:xfrm flipH="1">
            <a:off x="1811872" y="3456269"/>
            <a:ext cx="1121828" cy="769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325965"/>
              </p:ext>
            </p:extLst>
          </p:nvPr>
        </p:nvGraphicFramePr>
        <p:xfrm>
          <a:off x="40781" y="76199"/>
          <a:ext cx="3921619" cy="884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619"/>
                <a:gridCol w="3429000"/>
              </a:tblGrid>
              <a:tr h="4424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Conditional Pattern Base</a:t>
                      </a:r>
                      <a:endParaRPr lang="en-US" dirty="0"/>
                    </a:p>
                  </a:txBody>
                  <a:tcPr/>
                </a:tc>
              </a:tr>
              <a:tr h="442492">
                <a:tc>
                  <a:txBody>
                    <a:bodyPr/>
                    <a:lstStyle/>
                    <a:p>
                      <a:r>
                        <a:rPr lang="en-US" dirty="0" smtClean="0"/>
                        <a:t>I3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{{I2,I1:2},{I2:2},{I1:2}}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648200" y="5867400"/>
            <a:ext cx="5865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Conditional FP Tree for I3:{I2:4,I1:2},{I1:2}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8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9047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90472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24" grpId="0" animBg="1"/>
      <p:bldP spid="24" grpId="1" animBg="1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FP Growth Stands for frequent pattern growth</a:t>
            </a:r>
          </a:p>
          <a:p>
            <a:r>
              <a:rPr lang="en-US" dirty="0" smtClean="0"/>
              <a:t>It is a scalable technique for mining frequent pattern in a database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FP Growth?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797544" y="2667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null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4455994" y="1450458"/>
            <a:ext cx="81659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I2:7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933700" y="2819400"/>
            <a:ext cx="84551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I1:4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687192" y="4634291"/>
            <a:ext cx="8763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I3:2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55994" y="3053660"/>
            <a:ext cx="823415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I3:2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847288" y="5786062"/>
            <a:ext cx="83990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I5:1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216644" y="3069265"/>
            <a:ext cx="869956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I4:1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572000" y="4495799"/>
            <a:ext cx="838200" cy="78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I4:1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9" idx="3"/>
            <a:endCxn id="11" idx="7"/>
          </p:cNvCxnSpPr>
          <p:nvPr/>
        </p:nvCxnSpPr>
        <p:spPr>
          <a:xfrm flipH="1">
            <a:off x="5152998" y="982148"/>
            <a:ext cx="767298" cy="591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563492" y="2073725"/>
            <a:ext cx="1146581" cy="794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4"/>
            <a:endCxn id="14" idx="0"/>
          </p:cNvCxnSpPr>
          <p:nvPr/>
        </p:nvCxnSpPr>
        <p:spPr>
          <a:xfrm>
            <a:off x="4864290" y="2288658"/>
            <a:ext cx="3412" cy="765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5"/>
          </p:cNvCxnSpPr>
          <p:nvPr/>
        </p:nvCxnSpPr>
        <p:spPr>
          <a:xfrm>
            <a:off x="5152998" y="2165906"/>
            <a:ext cx="1324002" cy="903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4"/>
            <a:endCxn id="13" idx="0"/>
          </p:cNvCxnSpPr>
          <p:nvPr/>
        </p:nvCxnSpPr>
        <p:spPr>
          <a:xfrm flipH="1">
            <a:off x="3125342" y="3657600"/>
            <a:ext cx="231113" cy="976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581400" y="3630304"/>
            <a:ext cx="1113352" cy="953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439300" y="5314992"/>
            <a:ext cx="425029" cy="51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467600" y="1751979"/>
            <a:ext cx="838200" cy="794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I1:2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6477000" y="838200"/>
            <a:ext cx="1113352" cy="103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001000" y="3481533"/>
            <a:ext cx="914400" cy="78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I3:2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001000" y="2546558"/>
            <a:ext cx="304800" cy="934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31383" y="4103459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I5:1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31" idx="7"/>
          </p:cNvCxnSpPr>
          <p:nvPr/>
        </p:nvCxnSpPr>
        <p:spPr>
          <a:xfrm flipH="1">
            <a:off x="1811872" y="3456269"/>
            <a:ext cx="1121828" cy="769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999903"/>
              </p:ext>
            </p:extLst>
          </p:nvPr>
        </p:nvGraphicFramePr>
        <p:xfrm>
          <a:off x="40781" y="76199"/>
          <a:ext cx="399781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191"/>
                <a:gridCol w="3495628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Conditional Pattern Base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I1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{{I2:4}}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875220" y="5638800"/>
            <a:ext cx="3268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38800" y="5867400"/>
            <a:ext cx="3807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Conditional FP Tree for I1:{I2:4}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1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19200"/>
            <a:ext cx="8229600" cy="4525963"/>
          </a:xfrm>
        </p:spPr>
        <p:txBody>
          <a:bodyPr/>
          <a:lstStyle/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Frequent Patters Generated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09800" y="2209800"/>
          <a:ext cx="5791200" cy="2419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69"/>
                <a:gridCol w="5063731"/>
              </a:tblGrid>
              <a:tr h="4199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Frequent</a:t>
                      </a:r>
                      <a:r>
                        <a:rPr lang="en-US" baseline="0" dirty="0" smtClean="0"/>
                        <a:t> Pattern Generated</a:t>
                      </a:r>
                      <a:endParaRPr lang="en-US" dirty="0"/>
                    </a:p>
                  </a:txBody>
                  <a:tcPr/>
                </a:tc>
              </a:tr>
              <a:tr h="520125">
                <a:tc>
                  <a:txBody>
                    <a:bodyPr/>
                    <a:lstStyle/>
                    <a:p>
                      <a:r>
                        <a:rPr lang="en-US" dirty="0" smtClean="0"/>
                        <a:t>I5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n-NO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{I2, I5: 2}, {I1, I5: 2}, {I2, I1, I5: 2}</a:t>
                      </a:r>
                      <a:endParaRPr lang="en-US" dirty="0"/>
                    </a:p>
                  </a:txBody>
                  <a:tcPr/>
                </a:tc>
              </a:tr>
              <a:tr h="506168">
                <a:tc>
                  <a:txBody>
                    <a:bodyPr/>
                    <a:lstStyle/>
                    <a:p>
                      <a:r>
                        <a:rPr lang="en-US" dirty="0" smtClean="0"/>
                        <a:t>I4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{I2, I4: 2}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419902">
                <a:tc>
                  <a:txBody>
                    <a:bodyPr/>
                    <a:lstStyle/>
                    <a:p>
                      <a:r>
                        <a:rPr lang="en-US" dirty="0" smtClean="0"/>
                        <a:t>I3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nn-NO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{I2, I3: 4}, {I1, I3: 4}, {I2, I1, I3: 2}</a:t>
                      </a:r>
                      <a:endParaRPr lang="en-US" dirty="0" smtClean="0"/>
                    </a:p>
                  </a:txBody>
                  <a:tcPr/>
                </a:tc>
              </a:tr>
              <a:tr h="419902">
                <a:tc>
                  <a:txBody>
                    <a:bodyPr/>
                    <a:lstStyle/>
                    <a:p>
                      <a:r>
                        <a:rPr lang="en-US" dirty="0" smtClean="0"/>
                        <a:t>I1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{I2, I1: 4}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Advantages of FP-Growth</a:t>
            </a:r>
          </a:p>
          <a:p>
            <a:pPr lvl="1"/>
            <a:r>
              <a:rPr lang="en-US" dirty="0" smtClean="0"/>
              <a:t>only 2 passes over data-set</a:t>
            </a:r>
          </a:p>
          <a:p>
            <a:pPr lvl="1"/>
            <a:r>
              <a:rPr lang="en-US" dirty="0" smtClean="0"/>
              <a:t>“compresses” data-set</a:t>
            </a:r>
          </a:p>
          <a:p>
            <a:pPr lvl="1"/>
            <a:r>
              <a:rPr lang="en-US" dirty="0" smtClean="0"/>
              <a:t>no candidate generation</a:t>
            </a:r>
          </a:p>
          <a:p>
            <a:pPr lvl="1"/>
            <a:r>
              <a:rPr lang="en-US" dirty="0" smtClean="0"/>
              <a:t>much faster than </a:t>
            </a:r>
            <a:r>
              <a:rPr lang="en-US" dirty="0" err="1" smtClean="0"/>
              <a:t>Apriori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Disadvantages of FP-Growth</a:t>
            </a:r>
          </a:p>
          <a:p>
            <a:pPr lvl="1"/>
            <a:r>
              <a:rPr lang="en-US" dirty="0" smtClean="0"/>
              <a:t>FP-Tree may not fit in memory!!</a:t>
            </a:r>
          </a:p>
          <a:p>
            <a:pPr lvl="1"/>
            <a:r>
              <a:rPr lang="en-US" dirty="0" smtClean="0"/>
              <a:t>FP-Tree is expensive to build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0" y="0"/>
          <a:ext cx="9174480" cy="655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hart" r:id="rId3" imgW="4588560" imgH="3277440" progId="Excel.Sheet.8">
                  <p:embed/>
                </p:oleObj>
              </mc:Choice>
              <mc:Fallback>
                <p:oleObj name="Chart" r:id="rId3" imgW="4588560" imgH="3277440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74480" cy="655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OleChart spid="1027" grpId="0"/>
      <p:bldOleChart spid="102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</a:t>
            </a:r>
            <a:r>
              <a:rPr lang="en-US" sz="3600" dirty="0" smtClean="0"/>
              <a:t>Thank You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FP growth improves Apriority to a big extent</a:t>
            </a:r>
          </a:p>
          <a:p>
            <a:r>
              <a:rPr lang="en-US" dirty="0" smtClean="0"/>
              <a:t>Frequent Item set Mining is possible without candidate generation</a:t>
            </a:r>
          </a:p>
          <a:p>
            <a:r>
              <a:rPr lang="en-US" dirty="0" smtClean="0"/>
              <a:t>Only “two scan” to the database is needed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</a:t>
            </a:r>
            <a:r>
              <a:rPr lang="en-US" sz="4000" dirty="0" smtClean="0"/>
              <a:t>BUT HOW?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Growth</a:t>
            </a:r>
            <a:endParaRPr lang="en-US" dirty="0"/>
          </a:p>
        </p:txBody>
      </p:sp>
      <p:pic>
        <p:nvPicPr>
          <p:cNvPr id="1028" name="Picture 4" descr="http://www.root-image-analysis.org/wp-content/uploads/2011/09/choi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4267200"/>
            <a:ext cx="2369027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a two step procedure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Step 1: Build a compact data structure called the FP-tree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 Built using 2 passes over the data-set.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Step 2: Extracts frequent item sets directly from the FP-tree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Growth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Now Lets Consider the following transaction table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Growth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220042"/>
              </p:ext>
            </p:extLst>
          </p:nvPr>
        </p:nvGraphicFramePr>
        <p:xfrm>
          <a:off x="2133600" y="2286000"/>
          <a:ext cx="5105400" cy="4106134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506287"/>
                <a:gridCol w="2599113"/>
              </a:tblGrid>
              <a:tr h="5399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TID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sz="2400" dirty="0" smtClean="0"/>
                        <a:t>List of item IDs</a:t>
                      </a:r>
                      <a:endParaRPr lang="en-US" sz="2400" dirty="0"/>
                    </a:p>
                  </a:txBody>
                  <a:tcPr/>
                </a:tc>
              </a:tr>
              <a:tr h="3889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I1,I2,I5</a:t>
                      </a:r>
                      <a:endParaRPr lang="en-US" sz="2000" dirty="0"/>
                    </a:p>
                  </a:txBody>
                  <a:tcPr/>
                </a:tc>
              </a:tr>
              <a:tr h="3889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T200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I2,I4</a:t>
                      </a:r>
                      <a:endParaRPr lang="en-US" sz="2000" dirty="0"/>
                    </a:p>
                  </a:txBody>
                  <a:tcPr/>
                </a:tc>
              </a:tr>
              <a:tr h="3889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I2,I3</a:t>
                      </a:r>
                      <a:endParaRPr lang="en-US" sz="2000" dirty="0"/>
                    </a:p>
                  </a:txBody>
                  <a:tcPr/>
                </a:tc>
              </a:tr>
              <a:tr h="3889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T400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I1,I2,I4</a:t>
                      </a:r>
                      <a:endParaRPr lang="en-US" sz="2000" dirty="0"/>
                    </a:p>
                  </a:txBody>
                  <a:tcPr/>
                </a:tc>
              </a:tr>
              <a:tr h="3889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T500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I1,I3</a:t>
                      </a:r>
                      <a:endParaRPr lang="en-US" sz="2000" dirty="0"/>
                    </a:p>
                  </a:txBody>
                  <a:tcPr/>
                </a:tc>
              </a:tr>
              <a:tr h="3889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T600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I2,I3</a:t>
                      </a:r>
                      <a:endParaRPr lang="en-US" sz="2000" dirty="0"/>
                    </a:p>
                  </a:txBody>
                  <a:tcPr/>
                </a:tc>
              </a:tr>
              <a:tr h="3889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T700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I1,I3</a:t>
                      </a:r>
                      <a:endParaRPr lang="en-US" sz="2000" dirty="0"/>
                    </a:p>
                  </a:txBody>
                  <a:tcPr/>
                </a:tc>
              </a:tr>
              <a:tr h="3889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T800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I1,I2,I3,I5</a:t>
                      </a:r>
                      <a:endParaRPr lang="en-US" sz="2000" dirty="0"/>
                    </a:p>
                  </a:txBody>
                  <a:tcPr/>
                </a:tc>
              </a:tr>
              <a:tr h="3889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T900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I1,I2,I3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will build a FP tree of that database</a:t>
            </a:r>
          </a:p>
          <a:p>
            <a:r>
              <a:rPr lang="en-US" dirty="0" smtClean="0"/>
              <a:t>Item sets are considered in order </a:t>
            </a:r>
            <a:r>
              <a:rPr lang="en-US" smtClean="0"/>
              <a:t>of their </a:t>
            </a:r>
            <a:r>
              <a:rPr lang="en-US" dirty="0" smtClean="0"/>
              <a:t>descending value of support count.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Growth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797544" y="2667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null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4455994" y="1450458"/>
            <a:ext cx="81659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I2:1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933700" y="2819400"/>
            <a:ext cx="84551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I1:1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687192" y="4648200"/>
            <a:ext cx="8763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I5:1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9" idx="3"/>
            <a:endCxn id="11" idx="7"/>
          </p:cNvCxnSpPr>
          <p:nvPr/>
        </p:nvCxnSpPr>
        <p:spPr>
          <a:xfrm flipH="1">
            <a:off x="5152998" y="982148"/>
            <a:ext cx="767298" cy="591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563492" y="2073725"/>
            <a:ext cx="1146581" cy="794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4"/>
            <a:endCxn id="13" idx="0"/>
          </p:cNvCxnSpPr>
          <p:nvPr/>
        </p:nvCxnSpPr>
        <p:spPr>
          <a:xfrm rot="5400000">
            <a:off x="2745599" y="4037344"/>
            <a:ext cx="990600" cy="231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012818"/>
              </p:ext>
            </p:extLst>
          </p:nvPr>
        </p:nvGraphicFramePr>
        <p:xfrm>
          <a:off x="64952" y="304800"/>
          <a:ext cx="349854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540"/>
              </a:tblGrid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For Transaction:</a:t>
                      </a:r>
                    </a:p>
                    <a:p>
                      <a:r>
                        <a:rPr lang="en-US" dirty="0" smtClean="0"/>
                        <a:t>I2,I1,I5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13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797544" y="2667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null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4455994" y="1450458"/>
            <a:ext cx="81659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I2:2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933700" y="2819400"/>
            <a:ext cx="84551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I1:1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687192" y="4634291"/>
            <a:ext cx="8763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I5:1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216644" y="3069265"/>
            <a:ext cx="787305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I4:1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9" idx="3"/>
            <a:endCxn id="11" idx="7"/>
          </p:cNvCxnSpPr>
          <p:nvPr/>
        </p:nvCxnSpPr>
        <p:spPr>
          <a:xfrm flipH="1">
            <a:off x="5152998" y="982148"/>
            <a:ext cx="767298" cy="591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563492" y="2073725"/>
            <a:ext cx="1146581" cy="794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5"/>
          </p:cNvCxnSpPr>
          <p:nvPr/>
        </p:nvCxnSpPr>
        <p:spPr>
          <a:xfrm>
            <a:off x="5152998" y="2165906"/>
            <a:ext cx="1324002" cy="903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4"/>
            <a:endCxn id="13" idx="0"/>
          </p:cNvCxnSpPr>
          <p:nvPr/>
        </p:nvCxnSpPr>
        <p:spPr>
          <a:xfrm flipH="1">
            <a:off x="3125342" y="3657600"/>
            <a:ext cx="231113" cy="976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75164"/>
              </p:ext>
            </p:extLst>
          </p:nvPr>
        </p:nvGraphicFramePr>
        <p:xfrm>
          <a:off x="64952" y="304800"/>
          <a:ext cx="349854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540"/>
              </a:tblGrid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Transaction</a:t>
                      </a:r>
                      <a:r>
                        <a:rPr lang="en-US" baseline="0" dirty="0" smtClean="0"/>
                        <a:t>: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I2,I4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89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797544" y="2667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null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4455994" y="1450458"/>
            <a:ext cx="81659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I2:3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933700" y="2819400"/>
            <a:ext cx="84551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I1:1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687192" y="4634291"/>
            <a:ext cx="8763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I5:1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55994" y="3053660"/>
            <a:ext cx="823415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I3:1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216644" y="3069265"/>
            <a:ext cx="787305" cy="805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I4:1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9" idx="3"/>
            <a:endCxn id="11" idx="7"/>
          </p:cNvCxnSpPr>
          <p:nvPr/>
        </p:nvCxnSpPr>
        <p:spPr>
          <a:xfrm flipH="1">
            <a:off x="5152998" y="982148"/>
            <a:ext cx="767298" cy="591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563492" y="2073725"/>
            <a:ext cx="1146581" cy="794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4"/>
            <a:endCxn id="14" idx="0"/>
          </p:cNvCxnSpPr>
          <p:nvPr/>
        </p:nvCxnSpPr>
        <p:spPr>
          <a:xfrm>
            <a:off x="4864290" y="2288658"/>
            <a:ext cx="3412" cy="765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5"/>
          </p:cNvCxnSpPr>
          <p:nvPr/>
        </p:nvCxnSpPr>
        <p:spPr>
          <a:xfrm>
            <a:off x="5152998" y="2165906"/>
            <a:ext cx="1324002" cy="903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4"/>
            <a:endCxn id="13" idx="0"/>
          </p:cNvCxnSpPr>
          <p:nvPr/>
        </p:nvCxnSpPr>
        <p:spPr>
          <a:xfrm flipH="1">
            <a:off x="3125342" y="3657600"/>
            <a:ext cx="231113" cy="976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747074"/>
              </p:ext>
            </p:extLst>
          </p:nvPr>
        </p:nvGraphicFramePr>
        <p:xfrm>
          <a:off x="64952" y="304800"/>
          <a:ext cx="349854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540"/>
              </a:tblGrid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For Transaction:</a:t>
                      </a:r>
                    </a:p>
                    <a:p>
                      <a:r>
                        <a:rPr lang="en-US" dirty="0" smtClean="0"/>
                        <a:t>I2,I3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5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2236</TotalTime>
  <Words>550</Words>
  <Application>Microsoft Office PowerPoint</Application>
  <PresentationFormat>On-screen Show (4:3)</PresentationFormat>
  <Paragraphs>246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Constantia</vt:lpstr>
      <vt:lpstr>Wingdings</vt:lpstr>
      <vt:lpstr>Wingdings 2</vt:lpstr>
      <vt:lpstr>Paper</vt:lpstr>
      <vt:lpstr>Chart</vt:lpstr>
      <vt:lpstr>FP Growth Algorithm For Mining Frequent Pattern</vt:lpstr>
      <vt:lpstr>What is FP Growth?</vt:lpstr>
      <vt:lpstr>FP Growth</vt:lpstr>
      <vt:lpstr>FP Growth</vt:lpstr>
      <vt:lpstr>FP Growth</vt:lpstr>
      <vt:lpstr>FP Growth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Frequent Patters Generated</vt:lpstr>
      <vt:lpstr>Discussion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Dolon</dc:creator>
  <cp:lastModifiedBy>Windows User</cp:lastModifiedBy>
  <cp:revision>210</cp:revision>
  <dcterms:created xsi:type="dcterms:W3CDTF">2013-04-22T17:14:47Z</dcterms:created>
  <dcterms:modified xsi:type="dcterms:W3CDTF">2021-09-19T14:34:42Z</dcterms:modified>
</cp:coreProperties>
</file>