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9" r:id="rId3"/>
    <p:sldId id="275" r:id="rId4"/>
    <p:sldId id="259" r:id="rId5"/>
    <p:sldId id="292" r:id="rId6"/>
    <p:sldId id="277" r:id="rId7"/>
    <p:sldId id="279" r:id="rId8"/>
    <p:sldId id="280" r:id="rId9"/>
    <p:sldId id="278" r:id="rId10"/>
    <p:sldId id="294" r:id="rId11"/>
    <p:sldId id="293" r:id="rId12"/>
    <p:sldId id="263" r:id="rId13"/>
    <p:sldId id="295" r:id="rId14"/>
    <p:sldId id="264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84" r:id="rId23"/>
    <p:sldId id="28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017" autoAdjust="0"/>
  </p:normalViewPr>
  <p:slideViewPr>
    <p:cSldViewPr>
      <p:cViewPr varScale="1">
        <p:scale>
          <a:sx n="68" d="100"/>
          <a:sy n="68" d="100"/>
        </p:scale>
        <p:origin x="144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738C2-76AF-41E7-A24A-57314C703901}" type="datetimeFigureOut">
              <a:rPr lang="en-IN" smtClean="0"/>
              <a:t>28-09-2021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87D3A-6C34-47F7-A7BE-1602EC21E7B2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738C2-76AF-41E7-A24A-57314C703901}" type="datetimeFigureOut">
              <a:rPr lang="en-IN" smtClean="0"/>
              <a:t>28-09-2021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87D3A-6C34-47F7-A7BE-1602EC21E7B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738C2-76AF-41E7-A24A-57314C703901}" type="datetimeFigureOut">
              <a:rPr lang="en-IN" smtClean="0"/>
              <a:t>28-09-2021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87D3A-6C34-47F7-A7BE-1602EC21E7B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738C2-76AF-41E7-A24A-57314C703901}" type="datetimeFigureOut">
              <a:rPr lang="en-IN" smtClean="0"/>
              <a:t>28-09-2021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87D3A-6C34-47F7-A7BE-1602EC21E7B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738C2-76AF-41E7-A24A-57314C703901}" type="datetimeFigureOut">
              <a:rPr lang="en-IN" smtClean="0"/>
              <a:t>28-09-2021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87D3A-6C34-47F7-A7BE-1602EC21E7B2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738C2-76AF-41E7-A24A-57314C703901}" type="datetimeFigureOut">
              <a:rPr lang="en-IN" smtClean="0"/>
              <a:t>28-09-2021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87D3A-6C34-47F7-A7BE-1602EC21E7B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738C2-76AF-41E7-A24A-57314C703901}" type="datetimeFigureOut">
              <a:rPr lang="en-IN" smtClean="0"/>
              <a:t>28-09-2021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87D3A-6C34-47F7-A7BE-1602EC21E7B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738C2-76AF-41E7-A24A-57314C703901}" type="datetimeFigureOut">
              <a:rPr lang="en-IN" smtClean="0"/>
              <a:t>28-09-2021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87D3A-6C34-47F7-A7BE-1602EC21E7B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738C2-76AF-41E7-A24A-57314C703901}" type="datetimeFigureOut">
              <a:rPr lang="en-IN" smtClean="0"/>
              <a:t>28-09-2021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87D3A-6C34-47F7-A7BE-1602EC21E7B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738C2-76AF-41E7-A24A-57314C703901}" type="datetimeFigureOut">
              <a:rPr lang="en-IN" smtClean="0"/>
              <a:t>28-09-2021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87D3A-6C34-47F7-A7BE-1602EC21E7B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738C2-76AF-41E7-A24A-57314C703901}" type="datetimeFigureOut">
              <a:rPr lang="en-IN" smtClean="0"/>
              <a:t>28-09-2021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B287D3A-6C34-47F7-A7BE-1602EC21E7B2}" type="slidenum">
              <a:rPr lang="en-IN" smtClean="0"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CC738C2-76AF-41E7-A24A-57314C703901}" type="datetimeFigureOut">
              <a:rPr lang="en-IN" smtClean="0"/>
              <a:t>28-09-2021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B287D3A-6C34-47F7-A7BE-1602EC21E7B2}" type="slidenum">
              <a:rPr lang="en-IN" smtClean="0"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13.png"/><Relationship Id="rId7" Type="http://schemas.openxmlformats.org/officeDocument/2006/relationships/image" Target="../media/image30.png"/><Relationship Id="rId12" Type="http://schemas.openxmlformats.org/officeDocument/2006/relationships/image" Target="../media/image1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120.png"/><Relationship Id="rId10" Type="http://schemas.openxmlformats.org/officeDocument/2006/relationships/image" Target="../media/image33.png"/><Relationship Id="rId4" Type="http://schemas.openxmlformats.org/officeDocument/2006/relationships/image" Target="../media/image14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140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10" Type="http://schemas.openxmlformats.org/officeDocument/2006/relationships/image" Target="../media/image17.png"/><Relationship Id="rId4" Type="http://schemas.openxmlformats.org/officeDocument/2006/relationships/image" Target="../media/image15.png"/><Relationship Id="rId9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480.png"/><Relationship Id="rId7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5696" y="1412776"/>
            <a:ext cx="4830688" cy="83326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Decision Tree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703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Attribute Measures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en-IN" dirty="0" smtClean="0"/>
              <a:t>Information Gain</a:t>
            </a:r>
          </a:p>
          <a:p>
            <a:pPr>
              <a:lnSpc>
                <a:spcPct val="250000"/>
              </a:lnSpc>
            </a:pPr>
            <a:r>
              <a:rPr lang="en-IN" dirty="0" smtClean="0"/>
              <a:t>Gain Ratio</a:t>
            </a:r>
          </a:p>
          <a:p>
            <a:pPr>
              <a:lnSpc>
                <a:spcPct val="250000"/>
              </a:lnSpc>
            </a:pPr>
            <a:r>
              <a:rPr lang="en-IN" dirty="0" err="1" smtClean="0"/>
              <a:t>Gini</a:t>
            </a:r>
            <a:r>
              <a:rPr lang="en-IN" dirty="0" smtClean="0"/>
              <a:t> Index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285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3372984"/>
          </a:xfrm>
        </p:spPr>
        <p:txBody>
          <a:bodyPr>
            <a:normAutofit/>
          </a:bodyPr>
          <a:lstStyle/>
          <a:p>
            <a:r>
              <a:rPr lang="en-IN" dirty="0" smtClean="0"/>
              <a:t>Understanding Decision Tree with an Example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369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6632"/>
            <a:ext cx="7344816" cy="6048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840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620688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Steps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340768"/>
            <a:ext cx="8733656" cy="4983832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1. Calculate the Overall Information Gain / Entropy of the dataset using</a:t>
            </a:r>
          </a:p>
          <a:p>
            <a:pPr marL="0" indent="0">
              <a:buNone/>
            </a:pPr>
            <a:r>
              <a:rPr lang="en-IN" dirty="0" smtClean="0"/>
              <a:t>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2. Calculate the Entropy of the every attribute in the dataset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3. Calculate the Overall Gain to identify the split attribute.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27584" y="2369037"/>
                <a:ext cx="8085584" cy="714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/>
                        </a:rPr>
                        <m:t>𝐼𝑛𝑓𝑜𝑟𝑚𝑎𝑡𝑖𝑜𝑛</m:t>
                      </m:r>
                      <m:r>
                        <a:rPr lang="en-IN" b="0" i="1" smtClean="0">
                          <a:latin typeface="Cambria Math"/>
                        </a:rPr>
                        <m:t> </m:t>
                      </m:r>
                      <m:r>
                        <a:rPr lang="en-IN" b="0" i="1" smtClean="0">
                          <a:latin typeface="Cambria Math"/>
                        </a:rPr>
                        <m:t>𝐺𝑎𝑖𝑛</m:t>
                      </m:r>
                      <m:r>
                        <a:rPr lang="en-IN" b="0" i="1" smtClean="0">
                          <a:latin typeface="Cambria Math"/>
                        </a:rPr>
                        <m:t>  = </m:t>
                      </m:r>
                      <m:r>
                        <a:rPr lang="en-IN" b="0" i="1" smtClean="0">
                          <a:latin typeface="Cambria Math"/>
                        </a:rPr>
                        <m:t>𝐼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/>
                            </a:rPr>
                            <m:t>𝑝</m:t>
                          </m:r>
                          <m:r>
                            <a:rPr lang="en-I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IN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IN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IN" b="0" i="1" smtClean="0">
                              <a:latin typeface="Cambria Math"/>
                            </a:rPr>
                            <m:t>𝑝</m:t>
                          </m:r>
                        </m:num>
                        <m:den>
                          <m:r>
                            <a:rPr lang="en-IN" b="0" i="1" smtClean="0">
                              <a:latin typeface="Cambria Math"/>
                            </a:rPr>
                            <m:t>𝑝</m:t>
                          </m:r>
                          <m:r>
                            <a:rPr lang="en-IN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IN" b="0" i="1" smtClean="0">
                              <a:latin typeface="Cambria Math"/>
                            </a:rPr>
                            <m:t>𝑛</m:t>
                          </m:r>
                        </m:den>
                      </m:f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/>
                            </a:rPr>
                            <m:t>𝑙𝑜𝑔</m:t>
                          </m:r>
                        </m:e>
                        <m:sub>
                          <m:r>
                            <a:rPr lang="en-IN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b="0" i="1" smtClean="0">
                                  <a:latin typeface="Cambria Math"/>
                                </a:rPr>
                                <m:t>𝑝</m:t>
                              </m:r>
                            </m:num>
                            <m:den>
                              <m:r>
                                <a:rPr lang="en-IN" b="0" i="1" smtClean="0">
                                  <a:latin typeface="Cambria Math"/>
                                </a:rPr>
                                <m:t>𝑝</m:t>
                              </m:r>
                              <m:r>
                                <a:rPr lang="en-IN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IN" b="0" i="1" smtClean="0">
                                  <a:latin typeface="Cambria Math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r>
                        <a:rPr lang="en-IN" b="0" i="1" smtClean="0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  <m:r>
                            <a:rPr lang="en-IN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IN" b="0" i="1" smtClean="0">
                              <a:latin typeface="Cambria Math"/>
                            </a:rPr>
                            <m:t>𝑛</m:t>
                          </m:r>
                        </m:den>
                      </m:f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/>
                            </a:rPr>
                            <m:t>𝑙𝑜𝑔</m:t>
                          </m:r>
                        </m:e>
                        <m:sub>
                          <m:r>
                            <a:rPr lang="en-IN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b="0" i="1" smtClean="0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IN" b="0" i="1" smtClean="0">
                                  <a:latin typeface="Cambria Math"/>
                                </a:rPr>
                                <m:t>𝑝</m:t>
                              </m:r>
                              <m:r>
                                <a:rPr lang="en-IN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IN" b="0" i="1" smtClean="0">
                                  <a:latin typeface="Cambria Math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2369037"/>
                <a:ext cx="8085584" cy="71468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691680" y="3803800"/>
                <a:ext cx="4201470" cy="8485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/>
                        </a:rPr>
                        <m:t>𝐸𝑛𝑡𝑟𝑜𝑝𝑦</m:t>
                      </m:r>
                      <m:r>
                        <a:rPr lang="en-IN" b="0" i="1" smtClean="0">
                          <a:latin typeface="Cambria Math"/>
                        </a:rPr>
                        <m:t>       </m:t>
                      </m:r>
                      <m:r>
                        <a:rPr lang="en-IN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/>
                            </a:rPr>
                            <m:t>𝐴</m:t>
                          </m:r>
                        </m:e>
                      </m:d>
                      <m:r>
                        <a:rPr lang="en-IN" b="0" i="1" smtClean="0">
                          <a:latin typeface="Cambria Math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IN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IN" b="0" i="1" smtClean="0">
                              <a:latin typeface="Cambria Math"/>
                            </a:rPr>
                            <m:t>𝑣</m:t>
                          </m:r>
                        </m:sup>
                        <m:e>
                          <m:f>
                            <m:f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IN" b="0" i="1" smtClean="0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IN" b="0" i="1" smtClean="0">
                                  <a:latin typeface="Cambria Math"/>
                                </a:rPr>
                                <m:t>𝑝</m:t>
                              </m:r>
                              <m:r>
                                <a:rPr lang="en-IN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IN" b="0" i="1" smtClean="0">
                                  <a:latin typeface="Cambria Math"/>
                                </a:rPr>
                                <m:t>𝑛</m:t>
                              </m:r>
                            </m:den>
                          </m:f>
                          <m:r>
                            <a:rPr lang="en-IN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IN" b="0" i="1" smtClean="0">
                              <a:latin typeface="Cambria Math"/>
                            </a:rPr>
                            <m:t>𝐼</m:t>
                          </m:r>
                          <m:d>
                            <m:d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0" i="1" smtClean="0">
                                  <a:latin typeface="Cambria Math"/>
                                </a:rPr>
                                <m:t>𝑝</m:t>
                              </m:r>
                              <m:r>
                                <a:rPr lang="en-IN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IN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IN" b="0" i="1" smtClean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3803800"/>
                <a:ext cx="4201470" cy="84856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379400" y="5372446"/>
                <a:ext cx="28260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/>
                        </a:rPr>
                        <m:t>𝐺𝑎𝑖𝑛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/>
                            </a:rPr>
                            <m:t>𝐴</m:t>
                          </m:r>
                        </m:e>
                      </m:d>
                      <m:r>
                        <a:rPr lang="en-IN" b="0" i="1" smtClean="0">
                          <a:latin typeface="Cambria Math"/>
                        </a:rPr>
                        <m:t>= </m:t>
                      </m:r>
                      <m:r>
                        <a:rPr lang="en-IN" b="0" i="1" smtClean="0">
                          <a:latin typeface="Cambria Math"/>
                        </a:rPr>
                        <m:t>𝐼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/>
                            </a:rPr>
                            <m:t>𝑝</m:t>
                          </m:r>
                          <m:r>
                            <a:rPr lang="en-I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IN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IN" b="0" i="1" smtClean="0">
                          <a:latin typeface="Cambria Math"/>
                        </a:rPr>
                        <m:t>−</m:t>
                      </m:r>
                      <m:r>
                        <a:rPr lang="en-IN" b="0" i="1" smtClean="0">
                          <a:latin typeface="Cambria Math"/>
                        </a:rPr>
                        <m:t>𝐸</m:t>
                      </m:r>
                      <m:r>
                        <a:rPr lang="en-IN" b="0" i="1" smtClean="0">
                          <a:latin typeface="Cambria Math"/>
                        </a:rPr>
                        <m:t>(</m:t>
                      </m:r>
                      <m:r>
                        <a:rPr lang="en-IN" b="0" i="1" smtClean="0">
                          <a:latin typeface="Cambria Math"/>
                        </a:rPr>
                        <m:t>𝐴</m:t>
                      </m:r>
                      <m:r>
                        <a:rPr lang="en-IN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9400" y="5372446"/>
                <a:ext cx="2826030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579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792287" y="1058133"/>
                <a:ext cx="7523983" cy="7146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/>
                        </a:rPr>
                        <m:t>𝐼𝑛𝑓𝑜𝑟𝑚𝑎𝑡𝑖𝑜𝑛</m:t>
                      </m:r>
                      <m:r>
                        <a:rPr lang="en-IN" b="0" i="1" smtClean="0">
                          <a:latin typeface="Cambria Math"/>
                        </a:rPr>
                        <m:t> </m:t>
                      </m:r>
                      <m:r>
                        <a:rPr lang="en-IN" b="0" i="1" smtClean="0">
                          <a:latin typeface="Cambria Math"/>
                        </a:rPr>
                        <m:t>𝐺𝑎𝑖𝑛</m:t>
                      </m:r>
                      <m:r>
                        <a:rPr lang="en-IN" b="0" i="1" smtClean="0">
                          <a:latin typeface="Cambria Math"/>
                        </a:rPr>
                        <m:t>  = </m:t>
                      </m:r>
                      <m:r>
                        <a:rPr lang="en-IN" b="0" i="1" smtClean="0">
                          <a:latin typeface="Cambria Math"/>
                        </a:rPr>
                        <m:t>𝐼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/>
                            </a:rPr>
                            <m:t>𝑝</m:t>
                          </m:r>
                          <m:r>
                            <a:rPr lang="en-I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IN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IN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IN" b="0" i="1" smtClean="0">
                              <a:latin typeface="Cambria Math"/>
                            </a:rPr>
                            <m:t>𝑝</m:t>
                          </m:r>
                        </m:num>
                        <m:den>
                          <m:r>
                            <a:rPr lang="en-IN" b="0" i="1" smtClean="0">
                              <a:latin typeface="Cambria Math"/>
                            </a:rPr>
                            <m:t>𝑝</m:t>
                          </m:r>
                          <m:r>
                            <a:rPr lang="en-IN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IN" b="0" i="1" smtClean="0">
                              <a:latin typeface="Cambria Math"/>
                            </a:rPr>
                            <m:t>𝑛</m:t>
                          </m:r>
                        </m:den>
                      </m:f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/>
                            </a:rPr>
                            <m:t>𝑙𝑜𝑔</m:t>
                          </m:r>
                        </m:e>
                        <m:sub>
                          <m:r>
                            <a:rPr lang="en-IN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b="0" i="1" smtClean="0">
                                  <a:latin typeface="Cambria Math"/>
                                </a:rPr>
                                <m:t>𝑝</m:t>
                              </m:r>
                            </m:num>
                            <m:den>
                              <m:r>
                                <a:rPr lang="en-IN" b="0" i="1" smtClean="0">
                                  <a:latin typeface="Cambria Math"/>
                                </a:rPr>
                                <m:t>𝑝</m:t>
                              </m:r>
                              <m:r>
                                <a:rPr lang="en-IN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IN" b="0" i="1" smtClean="0">
                                  <a:latin typeface="Cambria Math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r>
                        <a:rPr lang="en-IN" b="0" i="1" smtClean="0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  <m:r>
                            <a:rPr lang="en-IN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IN" b="0" i="1" smtClean="0">
                              <a:latin typeface="Cambria Math"/>
                            </a:rPr>
                            <m:t>𝑛</m:t>
                          </m:r>
                        </m:den>
                      </m:f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/>
                            </a:rPr>
                            <m:t>𝑙𝑜𝑔</m:t>
                          </m:r>
                        </m:e>
                        <m:sub>
                          <m:r>
                            <a:rPr lang="en-IN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b="0" i="1" smtClean="0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IN" b="0" i="1" smtClean="0">
                                  <a:latin typeface="Cambria Math"/>
                                </a:rPr>
                                <m:t>𝑝</m:t>
                              </m:r>
                              <m:r>
                                <a:rPr lang="en-IN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IN" b="0" i="1" smtClean="0">
                                  <a:latin typeface="Cambria Math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287" y="1058133"/>
                <a:ext cx="7523983" cy="71468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487215" y="2260745"/>
                <a:ext cx="4201470" cy="8485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/>
                        </a:rPr>
                        <m:t>𝐸𝑛𝑡𝑟𝑜𝑝𝑦</m:t>
                      </m:r>
                      <m:r>
                        <a:rPr lang="en-IN" b="0" i="1" smtClean="0">
                          <a:latin typeface="Cambria Math"/>
                        </a:rPr>
                        <m:t>       </m:t>
                      </m:r>
                      <m:r>
                        <a:rPr lang="en-IN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/>
                            </a:rPr>
                            <m:t>𝐴</m:t>
                          </m:r>
                        </m:e>
                      </m:d>
                      <m:r>
                        <a:rPr lang="en-IN" b="0" i="1" smtClean="0">
                          <a:latin typeface="Cambria Math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IN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IN" b="0" i="1" smtClean="0">
                              <a:latin typeface="Cambria Math"/>
                            </a:rPr>
                            <m:t>𝑣</m:t>
                          </m:r>
                        </m:sup>
                        <m:e>
                          <m:f>
                            <m:f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IN" b="0" i="1" smtClean="0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IN" b="0" i="1" smtClean="0">
                                  <a:latin typeface="Cambria Math"/>
                                </a:rPr>
                                <m:t>𝑝</m:t>
                              </m:r>
                              <m:r>
                                <a:rPr lang="en-IN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IN" b="0" i="1" smtClean="0">
                                  <a:latin typeface="Cambria Math"/>
                                </a:rPr>
                                <m:t>𝑛</m:t>
                              </m:r>
                            </m:den>
                          </m:f>
                          <m:r>
                            <a:rPr lang="en-IN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IN" b="0" i="1" smtClean="0">
                              <a:latin typeface="Cambria Math"/>
                            </a:rPr>
                            <m:t>𝐼</m:t>
                          </m:r>
                          <m:d>
                            <m:d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0" i="1" smtClean="0">
                                  <a:latin typeface="Cambria Math"/>
                                </a:rPr>
                                <m:t>𝑝</m:t>
                              </m:r>
                              <m:r>
                                <a:rPr lang="en-IN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IN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IN" b="0" i="1" smtClean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7215" y="2260745"/>
                <a:ext cx="4201470" cy="848566"/>
              </a:xfrm>
              <a:prstGeom prst="rect">
                <a:avLst/>
              </a:prstGeom>
              <a:blipFill rotWithShape="1">
                <a:blip r:embed="rId3"/>
                <a:stretch>
                  <a:fillRect r="-14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218942" y="3938453"/>
                <a:ext cx="28260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/>
                        </a:rPr>
                        <m:t>𝐺𝑎𝑖𝑛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/>
                            </a:rPr>
                            <m:t>𝐴</m:t>
                          </m:r>
                        </m:e>
                      </m:d>
                      <m:r>
                        <a:rPr lang="en-IN" b="0" i="1" smtClean="0">
                          <a:latin typeface="Cambria Math"/>
                        </a:rPr>
                        <m:t>= </m:t>
                      </m:r>
                      <m:r>
                        <a:rPr lang="en-IN" b="0" i="1" smtClean="0">
                          <a:latin typeface="Cambria Math"/>
                        </a:rPr>
                        <m:t>𝐼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/>
                            </a:rPr>
                            <m:t>𝑝</m:t>
                          </m:r>
                          <m:r>
                            <a:rPr lang="en-I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IN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IN" b="0" i="1" smtClean="0">
                          <a:latin typeface="Cambria Math"/>
                        </a:rPr>
                        <m:t>−</m:t>
                      </m:r>
                      <m:r>
                        <a:rPr lang="en-IN" b="0" i="1" smtClean="0">
                          <a:latin typeface="Cambria Math"/>
                        </a:rPr>
                        <m:t>𝐸</m:t>
                      </m:r>
                      <m:r>
                        <a:rPr lang="en-IN" b="0" i="1" smtClean="0">
                          <a:latin typeface="Cambria Math"/>
                        </a:rPr>
                        <m:t>(</m:t>
                      </m:r>
                      <m:r>
                        <a:rPr lang="en-IN" b="0" i="1" smtClean="0">
                          <a:latin typeface="Cambria Math"/>
                        </a:rPr>
                        <m:t>𝐴</m:t>
                      </m:r>
                      <m:r>
                        <a:rPr lang="en-IN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8942" y="3938453"/>
                <a:ext cx="2826030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2155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219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19" y="0"/>
            <a:ext cx="3996843" cy="4149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355976" y="980728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P:yes =9   n:no =5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724454" y="1712197"/>
                <a:ext cx="5400255" cy="12686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/>
                        </a:rPr>
                        <m:t>𝐼𝑛𝑓𝑜𝑟𝑚𝑎𝑡𝑖𝑜𝑛</m:t>
                      </m:r>
                      <m:r>
                        <a:rPr lang="en-IN" b="0" i="1" smtClean="0">
                          <a:latin typeface="Cambria Math"/>
                        </a:rPr>
                        <m:t> </m:t>
                      </m:r>
                      <m:r>
                        <a:rPr lang="en-IN" b="0" i="1" smtClean="0">
                          <a:latin typeface="Cambria Math"/>
                        </a:rPr>
                        <m:t>𝐺𝑎𝑖𝑛</m:t>
                      </m:r>
                      <m:r>
                        <a:rPr lang="en-IN" b="0" i="1" smtClean="0">
                          <a:latin typeface="Cambria Math"/>
                        </a:rPr>
                        <m:t>  = </m:t>
                      </m:r>
                      <m:r>
                        <a:rPr lang="en-IN" b="0" i="1" smtClean="0">
                          <a:latin typeface="Cambria Math"/>
                        </a:rPr>
                        <m:t>𝐼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/>
                            </a:rPr>
                            <m:t>𝑝</m:t>
                          </m:r>
                          <m:r>
                            <a:rPr lang="en-I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IN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IN" b="0" i="1" dirty="0" smtClean="0">
                  <a:latin typeface="Cambria Math"/>
                </a:endParaRPr>
              </a:p>
              <a:p>
                <a:endParaRPr lang="en-IN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IN" b="0" i="1" smtClean="0">
                              <a:latin typeface="Cambria Math"/>
                            </a:rPr>
                            <m:t>𝑝</m:t>
                          </m:r>
                        </m:num>
                        <m:den>
                          <m:r>
                            <a:rPr lang="en-IN" b="0" i="1" smtClean="0">
                              <a:latin typeface="Cambria Math"/>
                            </a:rPr>
                            <m:t>𝑝</m:t>
                          </m:r>
                          <m:r>
                            <a:rPr lang="en-IN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IN" b="0" i="1" smtClean="0">
                              <a:latin typeface="Cambria Math"/>
                            </a:rPr>
                            <m:t>𝑛</m:t>
                          </m:r>
                        </m:den>
                      </m:f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/>
                            </a:rPr>
                            <m:t>𝑙𝑜𝑔</m:t>
                          </m:r>
                        </m:e>
                        <m:sub>
                          <m:r>
                            <a:rPr lang="en-IN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b="0" i="1" smtClean="0">
                                  <a:latin typeface="Cambria Math"/>
                                </a:rPr>
                                <m:t>𝑝</m:t>
                              </m:r>
                            </m:num>
                            <m:den>
                              <m:r>
                                <a:rPr lang="en-IN" b="0" i="1" smtClean="0">
                                  <a:latin typeface="Cambria Math"/>
                                </a:rPr>
                                <m:t>𝑝</m:t>
                              </m:r>
                              <m:r>
                                <a:rPr lang="en-IN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IN" b="0" i="1" smtClean="0">
                                  <a:latin typeface="Cambria Math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r>
                        <a:rPr lang="en-IN" b="0" i="1" smtClean="0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IN" b="0" i="1" smtClean="0">
                              <a:latin typeface="Cambria Math"/>
                            </a:rPr>
                            <m:t>𝑃</m:t>
                          </m:r>
                          <m:r>
                            <a:rPr lang="en-IN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IN" b="0" i="1" smtClean="0">
                              <a:latin typeface="Cambria Math"/>
                            </a:rPr>
                            <m:t>𝑛</m:t>
                          </m:r>
                        </m:den>
                      </m:f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/>
                            </a:rPr>
                            <m:t>𝑙𝑜𝑔</m:t>
                          </m:r>
                        </m:e>
                        <m:sub>
                          <m:r>
                            <a:rPr lang="en-IN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b="0" i="1" smtClean="0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IN" b="0" i="1" smtClean="0">
                                  <a:latin typeface="Cambria Math"/>
                                </a:rPr>
                                <m:t>𝑝</m:t>
                              </m:r>
                              <m:r>
                                <a:rPr lang="en-IN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IN" b="0" i="1" smtClean="0">
                                  <a:latin typeface="Cambria Math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4454" y="1712197"/>
                <a:ext cx="5400255" cy="1268681"/>
              </a:xfrm>
              <a:prstGeom prst="rect">
                <a:avLst/>
              </a:prstGeom>
              <a:blipFill rotWithShape="1">
                <a:blip r:embed="rId3"/>
                <a:stretch>
                  <a:fillRect l="-1016" t="-288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699100" y="3224365"/>
                <a:ext cx="5400255" cy="714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/>
                            </a:rPr>
                            <m:t>−9</m:t>
                          </m:r>
                        </m:num>
                        <m:den>
                          <m:r>
                            <a:rPr lang="en-IN" b="0" i="1" smtClean="0">
                              <a:latin typeface="Cambria Math"/>
                            </a:rPr>
                            <m:t>9+5</m:t>
                          </m:r>
                        </m:den>
                      </m:f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/>
                            </a:rPr>
                            <m:t>𝑙𝑜𝑔</m:t>
                          </m:r>
                        </m:e>
                        <m:sub>
                          <m:r>
                            <a:rPr lang="en-IN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b="0" i="1" smtClean="0">
                                  <a:latin typeface="Cambria Math"/>
                                </a:rPr>
                                <m:t>9</m:t>
                              </m:r>
                            </m:num>
                            <m:den>
                              <m:r>
                                <a:rPr lang="en-IN" b="0" i="1" smtClean="0">
                                  <a:latin typeface="Cambria Math"/>
                                </a:rPr>
                                <m:t>9+5</m:t>
                              </m:r>
                            </m:den>
                          </m:f>
                        </m:e>
                      </m:d>
                      <m:r>
                        <a:rPr lang="en-IN" b="0" i="1" smtClean="0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/>
                            </a:rPr>
                            <m:t>5</m:t>
                          </m:r>
                        </m:num>
                        <m:den>
                          <m:r>
                            <a:rPr lang="en-IN" b="0" i="1" smtClean="0">
                              <a:latin typeface="Cambria Math"/>
                            </a:rPr>
                            <m:t>9+5</m:t>
                          </m:r>
                        </m:den>
                      </m:f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/>
                            </a:rPr>
                            <m:t>𝑙𝑜𝑔</m:t>
                          </m:r>
                        </m:e>
                        <m:sub>
                          <m:r>
                            <a:rPr lang="en-IN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b="0" i="1" smtClean="0">
                                  <a:latin typeface="Cambria Math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IN" b="0" i="1" smtClean="0">
                                  <a:latin typeface="Cambria Math"/>
                                </a:rPr>
                                <m:t>9+5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9100" y="3224365"/>
                <a:ext cx="5400255" cy="71468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699099" y="4293096"/>
                <a:ext cx="5400255" cy="6229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/>
                            </a:rPr>
                            <m:t>−9</m:t>
                          </m:r>
                        </m:num>
                        <m:den>
                          <m:r>
                            <a:rPr lang="en-IN" b="0" i="1" smtClean="0">
                              <a:latin typeface="Cambria Math"/>
                            </a:rPr>
                            <m:t>9+5</m:t>
                          </m:r>
                        </m:den>
                      </m:f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/>
                            </a:rPr>
                            <m:t>𝑙𝑜𝑔</m:t>
                          </m:r>
                        </m:e>
                        <m:sub>
                          <m:r>
                            <a:rPr lang="en-IN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/>
                            </a:rPr>
                            <m:t>0.642</m:t>
                          </m:r>
                        </m:e>
                      </m:d>
                      <m:r>
                        <a:rPr lang="en-IN" b="0" i="1" smtClean="0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/>
                            </a:rPr>
                            <m:t>5</m:t>
                          </m:r>
                        </m:num>
                        <m:den>
                          <m:r>
                            <a:rPr lang="en-IN" b="0" i="1" smtClean="0">
                              <a:latin typeface="Cambria Math"/>
                            </a:rPr>
                            <m:t>9+5</m:t>
                          </m:r>
                        </m:den>
                      </m:f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/>
                            </a:rPr>
                            <m:t>𝑙𝑜𝑔</m:t>
                          </m:r>
                        </m:e>
                        <m:sub>
                          <m:r>
                            <a:rPr lang="en-IN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/>
                            </a:rPr>
                            <m:t>0.357</m:t>
                          </m:r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9099" y="4293096"/>
                <a:ext cx="5400255" cy="62292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95536" y="4437112"/>
                <a:ext cx="349278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/>
                          </a:rPr>
                          <m:t>𝑙𝑜𝑔</m:t>
                        </m:r>
                      </m:e>
                      <m:sub>
                        <m:r>
                          <a:rPr lang="en-IN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IN" b="0" i="1" smtClean="0">
                        <a:latin typeface="Cambria Math"/>
                      </a:rPr>
                      <m:t>(0.642)=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/>
                      </a:rPr>
                      <m:t>l</m:t>
                    </m:r>
                  </m:oMath>
                </a14:m>
                <a:r>
                  <a:rPr lang="en-IN" dirty="0" smtClean="0"/>
                  <a:t>og(0.642)/log(2)</a:t>
                </a:r>
              </a:p>
              <a:p>
                <a:r>
                  <a:rPr lang="en-IN" dirty="0"/>
                  <a:t>	 </a:t>
                </a:r>
                <a:r>
                  <a:rPr lang="en-IN" dirty="0" smtClean="0"/>
                  <a:t>      =-0.639</a:t>
                </a:r>
                <a:endParaRPr lang="en-IN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4437112"/>
                <a:ext cx="3492788" cy="646331"/>
              </a:xfrm>
              <a:prstGeom prst="rect">
                <a:avLst/>
              </a:prstGeom>
              <a:blipFill rotWithShape="1">
                <a:blip r:embed="rId6"/>
                <a:stretch>
                  <a:fillRect l="-1571" t="-4717" b="-141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499992" y="5301208"/>
                <a:ext cx="3288914" cy="616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/>
                            </a:rPr>
                            <m:t>−9</m:t>
                          </m:r>
                        </m:num>
                        <m:den>
                          <m:r>
                            <a:rPr lang="en-IN" b="0" i="1" smtClean="0">
                              <a:latin typeface="Cambria Math"/>
                            </a:rPr>
                            <m:t>14</m:t>
                          </m:r>
                        </m:den>
                      </m:f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/>
                            </a:rPr>
                            <m:t>−0.639</m:t>
                          </m:r>
                        </m:e>
                      </m:d>
                      <m:r>
                        <a:rPr lang="en-IN" b="0" i="1" smtClean="0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/>
                            </a:rPr>
                            <m:t>5</m:t>
                          </m:r>
                        </m:num>
                        <m:den>
                          <m:r>
                            <a:rPr lang="en-IN" b="0" i="1" smtClean="0">
                              <a:latin typeface="Cambria Math"/>
                            </a:rPr>
                            <m:t>14</m:t>
                          </m:r>
                        </m:den>
                      </m:f>
                      <m:r>
                        <a:rPr lang="en-IN" b="0" i="1" smtClean="0">
                          <a:latin typeface="Cambria Math"/>
                        </a:rPr>
                        <m:t>(−1.485)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992" y="5301208"/>
                <a:ext cx="3288914" cy="616515"/>
              </a:xfrm>
              <a:prstGeom prst="rect">
                <a:avLst/>
              </a:prstGeom>
              <a:blipFill rotWithShape="1">
                <a:blip r:embed="rId7"/>
                <a:stretch>
                  <a:fillRect r="-203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4716016" y="6093296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I(9,5) = 0.940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397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814952" y="25499"/>
                <a:ext cx="4201470" cy="8485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b="0" i="0" smtClean="0">
                          <a:latin typeface="Cambria Math"/>
                        </a:rPr>
                        <m:t>Entropy</m:t>
                      </m:r>
                      <m:r>
                        <a:rPr lang="en-IN" b="0" i="0" smtClean="0">
                          <a:latin typeface="Cambria Math"/>
                        </a:rPr>
                        <m:t>       </m:t>
                      </m:r>
                      <m:r>
                        <m:rPr>
                          <m:sty m:val="p"/>
                        </m:rPr>
                        <a:rPr lang="en-IN" b="0" i="0" smtClean="0">
                          <a:latin typeface="Cambria Math"/>
                        </a:rPr>
                        <m:t>E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IN" b="0" i="0" smtClean="0">
                              <a:latin typeface="Cambria Math"/>
                            </a:rPr>
                            <m:t>A</m:t>
                          </m:r>
                        </m:e>
                      </m:d>
                      <m:r>
                        <a:rPr lang="en-IN" b="0" i="0" smtClean="0">
                          <a:latin typeface="Cambria Math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en-IN" b="0" i="0" smtClean="0">
                              <a:latin typeface="Cambria Math"/>
                            </a:rPr>
                            <m:t>i</m:t>
                          </m:r>
                          <m:r>
                            <a:rPr lang="en-IN" b="0" i="0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IN" b="0" i="0" smtClean="0">
                              <a:latin typeface="Cambria Math"/>
                            </a:rPr>
                            <m:t>v</m:t>
                          </m:r>
                        </m:sup>
                        <m:e>
                          <m:f>
                            <m:f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IN" b="0" i="0" smtClean="0">
                                      <a:latin typeface="Cambria Math"/>
                                    </a:rPr>
                                    <m:t>p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IN" b="0" i="0" smtClean="0">
                                      <a:latin typeface="Cambria Math"/>
                                    </a:rPr>
                                    <m:t>i</m:t>
                                  </m:r>
                                </m:sub>
                              </m:sSub>
                              <m:r>
                                <a:rPr lang="en-IN" b="0" i="0" smtClean="0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IN" b="0" i="0" smtClean="0">
                                      <a:latin typeface="Cambria Math"/>
                                    </a:rPr>
                                    <m:t>n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IN" b="0" i="0" smtClean="0">
                                      <a:latin typeface="Cambria Math"/>
                                    </a:rPr>
                                    <m:t>i</m:t>
                                  </m:r>
                                </m:sub>
                              </m:sSub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IN" b="0" i="0" smtClean="0">
                                  <a:latin typeface="Cambria Math"/>
                                </a:rPr>
                                <m:t>p</m:t>
                              </m:r>
                              <m:r>
                                <a:rPr lang="en-IN" b="0" i="0" smtClean="0">
                                  <a:latin typeface="Cambria Math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IN" b="0" i="0" smtClean="0">
                                  <a:latin typeface="Cambria Math"/>
                                </a:rPr>
                                <m:t>n</m:t>
                              </m:r>
                            </m:den>
                          </m:f>
                          <m:r>
                            <a:rPr lang="en-IN" b="0" i="0" smtClean="0">
                              <a:latin typeface="Cambria Math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IN" b="0" i="0" smtClean="0">
                              <a:latin typeface="Cambria Math"/>
                            </a:rPr>
                            <m:t>I</m:t>
                          </m:r>
                          <m:d>
                            <m:d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IN" b="0" i="0" smtClean="0">
                                  <a:latin typeface="Cambria Math"/>
                                </a:rPr>
                                <m:t>p</m:t>
                              </m:r>
                              <m:r>
                                <a:rPr lang="en-IN" b="0" i="0" smtClean="0">
                                  <a:latin typeface="Cambria Math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IN" b="0" i="0" smtClean="0">
                                  <a:latin typeface="Cambria Math"/>
                                </a:rPr>
                                <m:t>n</m:t>
                              </m:r>
                            </m:e>
                          </m:d>
                          <m:r>
                            <a:rPr lang="en-IN" b="0" i="0" smtClean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4952" y="25499"/>
                <a:ext cx="4201470" cy="84856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2125" cy="503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38688050"/>
                  </p:ext>
                </p:extLst>
              </p:nvPr>
            </p:nvGraphicFramePr>
            <p:xfrm>
              <a:off x="1822594" y="2233282"/>
              <a:ext cx="3841637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11333"/>
                    <a:gridCol w="449516"/>
                    <a:gridCol w="596611"/>
                    <a:gridCol w="1584177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Outlook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1" i="1" smtClean="0">
                                        <a:latin typeface="Cambria Math"/>
                                      </a:rPr>
                                      <m:t>𝒑</m:t>
                                    </m:r>
                                  </m:e>
                                  <m:sub>
                                    <m:r>
                                      <a:rPr lang="en-IN" b="1" i="1" smtClean="0"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1" i="1" smtClean="0">
                                        <a:latin typeface="Cambria Math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en-IN" b="1" i="1" smtClean="0"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IN" b="1" i="1" smtClean="0">
                                  <a:latin typeface="Cambria Math"/>
                                </a:rPr>
                                <m:t>𝑰</m:t>
                              </m:r>
                              <m:r>
                                <a:rPr lang="en-IN" b="1" i="1" smtClean="0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I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1" i="1" smtClean="0">
                                      <a:latin typeface="Cambria Math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en-IN" b="1" i="1" smtClean="0"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</m:sSub>
                            </m:oMath>
                          </a14:m>
                          <a:r>
                            <a:rPr lang="en-IN" dirty="0" smtClean="0"/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1" i="1" smtClean="0">
                                      <a:latin typeface="Cambria Math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en-IN" b="1" i="1" smtClean="0"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IN" b="1" i="1" smtClean="0">
                                  <a:latin typeface="Cambria Math"/>
                                </a:rPr>
                                <m:t>)</m:t>
                              </m:r>
                            </m:oMath>
                          </a14:m>
                          <a:endParaRPr lang="en-IN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Sunny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2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3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0.970</a:t>
                          </a:r>
                          <a:endParaRPr lang="en-IN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Overcast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4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Rainy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3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2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0.970</a:t>
                          </a:r>
                          <a:endParaRPr lang="en-IN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38688050"/>
                  </p:ext>
                </p:extLst>
              </p:nvPr>
            </p:nvGraphicFramePr>
            <p:xfrm>
              <a:off x="1822594" y="2233282"/>
              <a:ext cx="3841637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11333"/>
                    <a:gridCol w="449516"/>
                    <a:gridCol w="596611"/>
                    <a:gridCol w="1584177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Outlook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70270" t="-8197" r="-490541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79592" t="-8197" r="-270408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42529" t="-8197" r="-1533" b="-3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Sunny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2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3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0.970</a:t>
                          </a:r>
                          <a:endParaRPr lang="en-IN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Overcast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4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Rainy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3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2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0.970</a:t>
                          </a:r>
                          <a:endParaRPr lang="en-IN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6" name="TextBox 5"/>
          <p:cNvSpPr txBox="1"/>
          <p:nvPr/>
        </p:nvSpPr>
        <p:spPr>
          <a:xfrm>
            <a:off x="1857289" y="919959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P:yes =9   n:no =5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1872716" y="1424218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I(9,5) = 0.940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1878080" y="1812466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Entropy for Outlook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726042" y="3886607"/>
                <a:ext cx="3736476" cy="6455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1600" b="0" i="0" smtClean="0">
                          <a:latin typeface="Cambria Math"/>
                        </a:rPr>
                        <m:t>I</m:t>
                      </m:r>
                      <m:r>
                        <a:rPr lang="en-IN" sz="1600" b="0" i="0" smtClean="0">
                          <a:latin typeface="Cambria Math"/>
                        </a:rPr>
                        <m:t>(2,3)=</m:t>
                      </m:r>
                      <m:f>
                        <m:fPr>
                          <m:ctrlPr>
                            <a:rPr lang="en-IN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1600" b="0" i="0" smtClean="0">
                              <a:latin typeface="Cambria Math"/>
                            </a:rPr>
                            <m:t>−2</m:t>
                          </m:r>
                        </m:num>
                        <m:den>
                          <m:r>
                            <a:rPr lang="en-IN" sz="1600" b="0" i="0" smtClean="0">
                              <a:latin typeface="Cambria Math"/>
                            </a:rPr>
                            <m:t>5</m:t>
                          </m:r>
                        </m:den>
                      </m:f>
                      <m:sSub>
                        <m:sSubPr>
                          <m:ctrlPr>
                            <a:rPr lang="en-I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IN" sz="1600" b="0" i="0" smtClean="0">
                              <a:latin typeface="Cambria Math"/>
                            </a:rPr>
                            <m:t>log</m:t>
                          </m:r>
                        </m:e>
                        <m:sub>
                          <m:r>
                            <a:rPr lang="en-IN" sz="1600" b="0" i="0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I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1600" b="0" i="0" smtClean="0">
                                  <a:latin typeface="Cambria Math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IN" sz="1600" b="0" i="0" smtClean="0">
                                  <a:latin typeface="Cambria Math"/>
                                </a:rPr>
                                <m:t>5</m:t>
                              </m:r>
                            </m:den>
                          </m:f>
                        </m:e>
                      </m:d>
                      <m:r>
                        <a:rPr lang="en-IN" sz="1600" b="0" i="0" smtClean="0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IN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1600" b="0" i="0" smtClean="0">
                              <a:latin typeface="Cambria Math"/>
                            </a:rPr>
                            <m:t>3</m:t>
                          </m:r>
                        </m:num>
                        <m:den>
                          <m:r>
                            <a:rPr lang="en-IN" sz="1600" b="0" i="0" smtClean="0">
                              <a:latin typeface="Cambria Math"/>
                            </a:rPr>
                            <m:t>5</m:t>
                          </m:r>
                        </m:den>
                      </m:f>
                      <m:sSub>
                        <m:sSubPr>
                          <m:ctrlPr>
                            <a:rPr lang="en-I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IN" sz="1600" b="0" i="0" smtClean="0">
                              <a:latin typeface="Cambria Math"/>
                            </a:rPr>
                            <m:t>log</m:t>
                          </m:r>
                        </m:e>
                        <m:sub>
                          <m:r>
                            <a:rPr lang="en-IN" sz="1600" b="0" i="0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I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1600" b="0" i="0" smtClean="0">
                                  <a:latin typeface="Cambria Math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IN" sz="1600" b="0" i="0" smtClean="0">
                                  <a:latin typeface="Cambria Math"/>
                                </a:rPr>
                                <m:t>5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IN" sz="16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6042" y="3886607"/>
                <a:ext cx="3736476" cy="64556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1952092" y="4544858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I(2,3) = 0.528+0.441       = 0.970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1998734" y="5022466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I(4,0) = 0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2068488" y="6106481"/>
            <a:ext cx="3151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I(3,2) = 0.441+0.528 = 0.970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870827" y="5391798"/>
                <a:ext cx="3736476" cy="714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b="0" i="0" smtClean="0">
                          <a:latin typeface="Cambria Math"/>
                        </a:rPr>
                        <m:t>I</m:t>
                      </m:r>
                      <m:r>
                        <a:rPr lang="en-IN" b="0" i="0" smtClean="0">
                          <a:latin typeface="Cambria Math"/>
                        </a:rPr>
                        <m:t>(3,2)=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0" smtClean="0">
                              <a:latin typeface="Cambria Math"/>
                            </a:rPr>
                            <m:t>−3</m:t>
                          </m:r>
                        </m:num>
                        <m:den>
                          <m:r>
                            <a:rPr lang="en-IN" b="0" i="0" smtClean="0">
                              <a:latin typeface="Cambria Math"/>
                            </a:rPr>
                            <m:t>5</m:t>
                          </m:r>
                        </m:den>
                      </m:f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IN" b="0" i="0" smtClean="0">
                              <a:latin typeface="Cambria Math"/>
                            </a:rPr>
                            <m:t>log</m:t>
                          </m:r>
                        </m:e>
                        <m:sub>
                          <m:r>
                            <a:rPr lang="en-IN" b="0" i="0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b="0" i="0" smtClean="0">
                                  <a:latin typeface="Cambria Math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IN" b="0" i="0" smtClean="0">
                                  <a:latin typeface="Cambria Math"/>
                                </a:rPr>
                                <m:t>5</m:t>
                              </m:r>
                            </m:den>
                          </m:f>
                        </m:e>
                      </m:d>
                      <m:r>
                        <a:rPr lang="en-IN" b="0" i="0" smtClean="0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0" smtClean="0"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a:rPr lang="en-IN" b="0" i="0" smtClean="0">
                              <a:latin typeface="Cambria Math"/>
                            </a:rPr>
                            <m:t>5</m:t>
                          </m:r>
                        </m:den>
                      </m:f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IN" b="0" i="0" smtClean="0">
                              <a:latin typeface="Cambria Math"/>
                            </a:rPr>
                            <m:t>log</m:t>
                          </m:r>
                        </m:e>
                        <m:sub>
                          <m:r>
                            <a:rPr lang="en-IN" b="0" i="0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b="0" i="0" smtClean="0">
                                  <a:latin typeface="Cambria Math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IN" b="0" i="0" smtClean="0">
                                  <a:latin typeface="Cambria Math"/>
                                </a:rPr>
                                <m:t>5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0827" y="5391798"/>
                <a:ext cx="3736476" cy="714683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364088" y="1333232"/>
                <a:ext cx="3996636" cy="8485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b="0" i="0" smtClean="0">
                          <a:latin typeface="Cambria Math"/>
                        </a:rPr>
                        <m:t>E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IN" b="0" i="0" smtClean="0">
                              <a:latin typeface="Cambria Math"/>
                            </a:rPr>
                            <m:t>outlook</m:t>
                          </m:r>
                        </m:e>
                      </m:d>
                      <m:r>
                        <a:rPr lang="en-IN" b="0" i="0" smtClean="0">
                          <a:latin typeface="Cambria Math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en-IN" b="0" i="0" smtClean="0">
                              <a:latin typeface="Cambria Math"/>
                            </a:rPr>
                            <m:t>i</m:t>
                          </m:r>
                          <m:r>
                            <a:rPr lang="en-IN" b="0" i="0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IN" b="0" i="0" smtClean="0">
                              <a:latin typeface="Cambria Math"/>
                            </a:rPr>
                            <m:t>v</m:t>
                          </m:r>
                        </m:sup>
                        <m:e>
                          <m:f>
                            <m:f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IN" b="0" i="0" smtClean="0">
                                      <a:latin typeface="Cambria Math"/>
                                    </a:rPr>
                                    <m:t>p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IN" b="0" i="0" smtClean="0">
                                      <a:latin typeface="Cambria Math"/>
                                    </a:rPr>
                                    <m:t>i</m:t>
                                  </m:r>
                                </m:sub>
                              </m:sSub>
                              <m:r>
                                <a:rPr lang="en-IN" b="0" i="0" smtClean="0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IN" b="0" i="0" smtClean="0">
                                      <a:latin typeface="Cambria Math"/>
                                    </a:rPr>
                                    <m:t>n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IN" b="0" i="0" smtClean="0">
                                      <a:latin typeface="Cambria Math"/>
                                    </a:rPr>
                                    <m:t>i</m:t>
                                  </m:r>
                                </m:sub>
                              </m:sSub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IN" b="0" i="0" smtClean="0">
                                  <a:latin typeface="Cambria Math"/>
                                </a:rPr>
                                <m:t>p</m:t>
                              </m:r>
                              <m:r>
                                <a:rPr lang="en-IN" b="0" i="0" smtClean="0">
                                  <a:latin typeface="Cambria Math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IN" b="0" i="0" smtClean="0">
                                  <a:latin typeface="Cambria Math"/>
                                </a:rPr>
                                <m:t>n</m:t>
                              </m:r>
                            </m:den>
                          </m:f>
                          <m:r>
                            <a:rPr lang="en-IN" b="0" i="0" smtClean="0">
                              <a:latin typeface="Cambria Math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IN" b="0" i="0" smtClean="0">
                              <a:latin typeface="Cambria Math"/>
                            </a:rPr>
                            <m:t>I</m:t>
                          </m:r>
                          <m:d>
                            <m:d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IN" b="0" i="0" smtClean="0">
                                  <a:latin typeface="Cambria Math"/>
                                </a:rPr>
                                <m:t>p</m:t>
                              </m:r>
                              <m:r>
                                <a:rPr lang="en-IN" b="0" i="0" smtClean="0">
                                  <a:latin typeface="Cambria Math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IN" b="0" i="0" smtClean="0">
                                  <a:latin typeface="Cambria Math"/>
                                </a:rPr>
                                <m:t>n</m:t>
                              </m:r>
                            </m:e>
                          </m:d>
                          <m:r>
                            <a:rPr lang="en-IN" b="0" i="0" smtClean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1333232"/>
                <a:ext cx="3996636" cy="848566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725538" y="2264745"/>
                <a:ext cx="3393108" cy="4879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/>
                          </a:rPr>
                          <m:t>5</m:t>
                        </m:r>
                      </m:num>
                      <m:den>
                        <m:r>
                          <a:rPr lang="en-IN" b="0" i="1" smtClean="0">
                            <a:latin typeface="Cambria Math"/>
                          </a:rPr>
                          <m:t>14</m:t>
                        </m:r>
                      </m:den>
                    </m:f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/>
                          </a:rPr>
                          <m:t>0.970</m:t>
                        </m:r>
                      </m:e>
                    </m:d>
                    <m:r>
                      <a:rPr lang="en-IN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/>
                          </a:rPr>
                          <m:t>4</m:t>
                        </m:r>
                      </m:num>
                      <m:den>
                        <m:r>
                          <a:rPr lang="en-IN" b="0" i="1" smtClean="0">
                            <a:latin typeface="Cambria Math"/>
                          </a:rPr>
                          <m:t>14</m:t>
                        </m:r>
                      </m:den>
                    </m:f>
                    <m:r>
                      <a:rPr lang="en-IN" b="0" i="1" smtClean="0">
                        <a:latin typeface="Cambria Math"/>
                      </a:rPr>
                      <m:t>(0)</m:t>
                    </m:r>
                  </m:oMath>
                </a14:m>
                <a:r>
                  <a:rPr lang="en-IN" b="0" dirty="0" smtClean="0"/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/>
                          </a:rPr>
                          <m:t>5</m:t>
                        </m:r>
                      </m:num>
                      <m:den>
                        <m:r>
                          <a:rPr lang="en-IN" b="0" i="1" smtClean="0">
                            <a:latin typeface="Cambria Math"/>
                          </a:rPr>
                          <m:t>14</m:t>
                        </m:r>
                      </m:den>
                    </m:f>
                    <m:r>
                      <a:rPr lang="en-IN" b="0" i="1" smtClean="0">
                        <a:latin typeface="Cambria Math"/>
                      </a:rPr>
                      <m:t>(0.970)</m:t>
                    </m:r>
                  </m:oMath>
                </a14:m>
                <a:endParaRPr lang="en-IN" b="0" dirty="0" smtClean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538" y="2264745"/>
                <a:ext cx="3393108" cy="487954"/>
              </a:xfrm>
              <a:prstGeom prst="rect">
                <a:avLst/>
              </a:prstGeom>
              <a:blipFill rotWithShape="1">
                <a:blip r:embed="rId8"/>
                <a:stretch>
                  <a:fillRect r="-2154" b="-75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5743823" y="2973164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= 0.692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769681" y="3569121"/>
                <a:ext cx="28260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/>
                        </a:rPr>
                        <m:t>𝐺𝑎𝑖𝑛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/>
                            </a:rPr>
                            <m:t>𝐴</m:t>
                          </m:r>
                        </m:e>
                      </m:d>
                      <m:r>
                        <a:rPr lang="en-IN" b="0" i="1" smtClean="0">
                          <a:latin typeface="Cambria Math"/>
                        </a:rPr>
                        <m:t>= </m:t>
                      </m:r>
                      <m:r>
                        <a:rPr lang="en-IN" b="0" i="1" smtClean="0">
                          <a:latin typeface="Cambria Math"/>
                        </a:rPr>
                        <m:t>𝐼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/>
                            </a:rPr>
                            <m:t>𝑝</m:t>
                          </m:r>
                          <m:r>
                            <a:rPr lang="en-I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IN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IN" b="0" i="1" smtClean="0">
                          <a:latin typeface="Cambria Math"/>
                        </a:rPr>
                        <m:t>−</m:t>
                      </m:r>
                      <m:r>
                        <a:rPr lang="en-IN" b="0" i="1" smtClean="0">
                          <a:latin typeface="Cambria Math"/>
                        </a:rPr>
                        <m:t>𝐸</m:t>
                      </m:r>
                      <m:r>
                        <a:rPr lang="en-IN" b="0" i="1" smtClean="0">
                          <a:latin typeface="Cambria Math"/>
                        </a:rPr>
                        <m:t>(</m:t>
                      </m:r>
                      <m:r>
                        <a:rPr lang="en-IN" b="0" i="1" smtClean="0">
                          <a:latin typeface="Cambria Math"/>
                        </a:rPr>
                        <m:t>𝐴</m:t>
                      </m:r>
                      <m:r>
                        <a:rPr lang="en-IN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9681" y="3569121"/>
                <a:ext cx="2826030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2371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110558" y="4209388"/>
                <a:ext cx="41442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/>
                        </a:rPr>
                        <m:t>𝐺𝑎𝑖𝑛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/>
                            </a:rPr>
                            <m:t>𝑂𝑢𝑡𝑙𝑜𝑜𝑘</m:t>
                          </m:r>
                        </m:e>
                      </m:d>
                      <m:r>
                        <a:rPr lang="en-IN" b="0" i="1" smtClean="0">
                          <a:latin typeface="Cambria Math"/>
                        </a:rPr>
                        <m:t>= </m:t>
                      </m:r>
                      <m:r>
                        <a:rPr lang="en-IN" b="0" i="1" smtClean="0">
                          <a:latin typeface="Cambria Math"/>
                        </a:rPr>
                        <m:t>𝐼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/>
                            </a:rPr>
                            <m:t>9,5</m:t>
                          </m:r>
                        </m:e>
                      </m:d>
                      <m:r>
                        <a:rPr lang="en-IN" b="0" i="1" smtClean="0">
                          <a:latin typeface="Cambria Math"/>
                        </a:rPr>
                        <m:t>−</m:t>
                      </m:r>
                      <m:r>
                        <a:rPr lang="en-IN" b="0" i="1" smtClean="0">
                          <a:latin typeface="Cambria Math"/>
                        </a:rPr>
                        <m:t>𝐸</m:t>
                      </m:r>
                      <m:r>
                        <a:rPr lang="en-IN" b="0" i="1" smtClean="0">
                          <a:latin typeface="Cambria Math"/>
                        </a:rPr>
                        <m:t>(</m:t>
                      </m:r>
                      <m:r>
                        <a:rPr lang="en-IN" b="0" i="1" smtClean="0">
                          <a:latin typeface="Cambria Math"/>
                        </a:rPr>
                        <m:t>𝑂𝑢𝑡𝑙𝑜𝑜𝑘</m:t>
                      </m:r>
                      <m:r>
                        <a:rPr lang="en-IN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0558" y="4209388"/>
                <a:ext cx="4144276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333" r="-1618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5220072" y="4669393"/>
                <a:ext cx="358880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/>
                        </a:rPr>
                        <m:t>𝐺𝑎𝑖𝑛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/>
                            </a:rPr>
                            <m:t>𝑂𝑢𝑡𝑙𝑜𝑜𝑘</m:t>
                          </m:r>
                        </m:e>
                      </m:d>
                      <m:r>
                        <a:rPr lang="en-IN" b="0" i="1" smtClean="0">
                          <a:latin typeface="Cambria Math"/>
                        </a:rPr>
                        <m:t>=0.940 −0.692</m:t>
                      </m:r>
                    </m:oMath>
                  </m:oMathPara>
                </a14:m>
                <a:endParaRPr lang="en-IN" b="0" dirty="0" smtClean="0"/>
              </a:p>
              <a:p>
                <a:r>
                  <a:rPr lang="en-IN" dirty="0" smtClean="0"/>
                  <a:t>	              = 0.248</a:t>
                </a:r>
                <a:endParaRPr lang="en-IN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072" y="4669393"/>
                <a:ext cx="3588803" cy="646331"/>
              </a:xfrm>
              <a:prstGeom prst="rect">
                <a:avLst/>
              </a:prstGeom>
              <a:blipFill rotWithShape="1">
                <a:blip r:embed="rId11"/>
                <a:stretch>
                  <a:fillRect l="-1358" t="-4717" r="-509" b="-141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427698" y="5333288"/>
                <a:ext cx="30687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𝐺𝑎𝑖𝑛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/>
                          </a:rPr>
                          <m:t>𝑇𝑒𝑚𝑝</m:t>
                        </m:r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  <m:r>
                          <a:rPr lang="en-IN" b="0" i="1" smtClean="0">
                            <a:latin typeface="Cambria Math"/>
                          </a:rPr>
                          <m:t>𝑟𝑎𝑡𝑢𝑟𝑒</m:t>
                        </m:r>
                      </m:e>
                    </m:d>
                    <m:r>
                      <a:rPr lang="en-IN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IN" dirty="0" smtClean="0"/>
                  <a:t> 0.029</a:t>
                </a:r>
                <a:endParaRPr lang="en-IN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7698" y="5333288"/>
                <a:ext cx="3068725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333" r="-794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843643" y="5749139"/>
                <a:ext cx="26781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𝐺𝑎𝑖𝑛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/>
                          </a:rPr>
                          <m:t>𝐻𝑢𝑚𝑖𝑑𝑖𝑡𝑦</m:t>
                        </m:r>
                      </m:e>
                    </m:d>
                    <m:r>
                      <a:rPr lang="en-IN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IN" dirty="0" smtClean="0"/>
                  <a:t> 0.151</a:t>
                </a:r>
                <a:endParaRPr lang="en-IN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3643" y="5749139"/>
                <a:ext cx="2678105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8197" r="-3189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277929" y="6291147"/>
                <a:ext cx="22438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𝐺𝑎𝑖𝑛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/>
                          </a:rPr>
                          <m:t>𝑊𝑖𝑛𝑑</m:t>
                        </m:r>
                      </m:e>
                    </m:d>
                    <m:r>
                      <a:rPr lang="en-IN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IN" dirty="0" smtClean="0"/>
                  <a:t> 0.048</a:t>
                </a:r>
                <a:endParaRPr lang="en-IN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7929" y="6291147"/>
                <a:ext cx="2243819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197" r="-4076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55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59883"/>
            <a:ext cx="360040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P: yes  =9</a:t>
            </a:r>
          </a:p>
          <a:p>
            <a:r>
              <a:rPr lang="en-IN" sz="2400" dirty="0" smtClean="0"/>
              <a:t>n: No  = 5 </a:t>
            </a:r>
          </a:p>
          <a:p>
            <a:r>
              <a:rPr lang="en-IN" sz="2400" dirty="0" smtClean="0"/>
              <a:t>I(9,5) = 0.940</a:t>
            </a:r>
          </a:p>
          <a:p>
            <a:r>
              <a:rPr lang="en-IN" sz="2400" dirty="0" smtClean="0"/>
              <a:t>Gain (Outlook) = 0.248</a:t>
            </a:r>
          </a:p>
          <a:p>
            <a:r>
              <a:rPr lang="en-IN" sz="2400" dirty="0" smtClean="0"/>
              <a:t>Gain( Temp.) = 0.029</a:t>
            </a:r>
          </a:p>
          <a:p>
            <a:r>
              <a:rPr lang="en-IN" sz="2400" dirty="0" smtClean="0"/>
              <a:t>Gain (Humidity) = 0.151</a:t>
            </a:r>
          </a:p>
          <a:p>
            <a:r>
              <a:rPr lang="en-IN" sz="2400" dirty="0" smtClean="0"/>
              <a:t>Gain (Wind) = 0.048</a:t>
            </a:r>
          </a:p>
          <a:p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3" name="Oval 2"/>
          <p:cNvSpPr/>
          <p:nvPr/>
        </p:nvSpPr>
        <p:spPr>
          <a:xfrm>
            <a:off x="4856516" y="1052736"/>
            <a:ext cx="2232248" cy="722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Outlook</a:t>
            </a:r>
            <a:endParaRPr lang="en-IN" dirty="0"/>
          </a:p>
        </p:txBody>
      </p:sp>
      <p:sp>
        <p:nvSpPr>
          <p:cNvPr id="4" name="Oval 3"/>
          <p:cNvSpPr/>
          <p:nvPr/>
        </p:nvSpPr>
        <p:spPr>
          <a:xfrm>
            <a:off x="3779912" y="2386757"/>
            <a:ext cx="1368152" cy="722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Sunny</a:t>
            </a:r>
            <a:endParaRPr lang="en-IN" dirty="0"/>
          </a:p>
        </p:txBody>
      </p:sp>
      <p:sp>
        <p:nvSpPr>
          <p:cNvPr id="5" name="Oval 4"/>
          <p:cNvSpPr/>
          <p:nvPr/>
        </p:nvSpPr>
        <p:spPr>
          <a:xfrm>
            <a:off x="5382791" y="2348880"/>
            <a:ext cx="1561743" cy="722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overcast</a:t>
            </a:r>
            <a:endParaRPr lang="en-IN" dirty="0"/>
          </a:p>
        </p:txBody>
      </p:sp>
      <p:sp>
        <p:nvSpPr>
          <p:cNvPr id="6" name="Oval 5"/>
          <p:cNvSpPr/>
          <p:nvPr/>
        </p:nvSpPr>
        <p:spPr>
          <a:xfrm>
            <a:off x="7199784" y="2351931"/>
            <a:ext cx="1548680" cy="722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Rainy</a:t>
            </a:r>
            <a:endParaRPr lang="en-IN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4856516" y="1774850"/>
            <a:ext cx="867612" cy="6828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281026" y="1745550"/>
            <a:ext cx="1327016" cy="667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084168" y="1774850"/>
            <a:ext cx="0" cy="5770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5516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41402352"/>
                  </p:ext>
                </p:extLst>
              </p:nvPr>
            </p:nvGraphicFramePr>
            <p:xfrm>
              <a:off x="35497" y="1196752"/>
              <a:ext cx="2736303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64095"/>
                    <a:gridCol w="360040"/>
                    <a:gridCol w="360040"/>
                    <a:gridCol w="1152128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Temp.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1" i="1" smtClean="0">
                                        <a:latin typeface="Cambria Math"/>
                                      </a:rPr>
                                      <m:t>𝒑</m:t>
                                    </m:r>
                                  </m:e>
                                  <m:sub>
                                    <m:r>
                                      <a:rPr lang="en-IN" b="1" i="1" smtClean="0"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1" i="1" smtClean="0">
                                        <a:latin typeface="Cambria Math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en-IN" b="1" i="1" smtClean="0"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IN" b="1" i="1" smtClean="0">
                                  <a:latin typeface="Cambria Math"/>
                                </a:rPr>
                                <m:t>𝑰</m:t>
                              </m:r>
                              <m:r>
                                <a:rPr lang="en-IN" b="1" i="1" smtClean="0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I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1" i="1" smtClean="0">
                                      <a:latin typeface="Cambria Math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en-IN" b="1" i="1" smtClean="0"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</m:sSub>
                            </m:oMath>
                          </a14:m>
                          <a:r>
                            <a:rPr lang="en-IN" dirty="0" smtClean="0"/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1" i="1" smtClean="0">
                                      <a:latin typeface="Cambria Math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en-IN" b="1" i="1" smtClean="0"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IN" b="1" i="1" smtClean="0">
                                  <a:latin typeface="Cambria Math"/>
                                </a:rPr>
                                <m:t>)</m:t>
                              </m:r>
                            </m:oMath>
                          </a14:m>
                          <a:endParaRPr lang="en-IN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Hot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2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Mild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Cold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41402352"/>
                  </p:ext>
                </p:extLst>
              </p:nvPr>
            </p:nvGraphicFramePr>
            <p:xfrm>
              <a:off x="35497" y="1196752"/>
              <a:ext cx="2736303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64095"/>
                    <a:gridCol w="360040"/>
                    <a:gridCol w="360040"/>
                    <a:gridCol w="1152128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Temp.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42373" t="-8197" r="-420339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42373" t="-8197" r="-320339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38095" t="-8197" b="-3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Hot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2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Mild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Cold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TextBox 2"/>
          <p:cNvSpPr txBox="1"/>
          <p:nvPr/>
        </p:nvSpPr>
        <p:spPr>
          <a:xfrm>
            <a:off x="136840" y="188640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Entropy for Temperature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15392" y="711823"/>
            <a:ext cx="1922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P=2  n=3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43592719"/>
                  </p:ext>
                </p:extLst>
              </p:nvPr>
            </p:nvGraphicFramePr>
            <p:xfrm>
              <a:off x="2801136" y="1196752"/>
              <a:ext cx="3247028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38816"/>
                    <a:gridCol w="432048"/>
                    <a:gridCol w="432048"/>
                    <a:gridCol w="1044116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Humidity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1" i="1" smtClean="0">
                                        <a:latin typeface="Cambria Math"/>
                                      </a:rPr>
                                      <m:t>𝒑</m:t>
                                    </m:r>
                                  </m:e>
                                  <m:sub>
                                    <m:r>
                                      <a:rPr lang="en-IN" b="1" i="1" smtClean="0"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1" i="1" smtClean="0">
                                        <a:latin typeface="Cambria Math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en-IN" b="1" i="1" smtClean="0"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IN" b="1" i="1" smtClean="0">
                                  <a:latin typeface="Cambria Math"/>
                                </a:rPr>
                                <m:t>𝑰</m:t>
                              </m:r>
                              <m:r>
                                <a:rPr lang="en-IN" b="1" i="1" smtClean="0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I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1" i="1" smtClean="0">
                                      <a:latin typeface="Cambria Math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en-IN" b="1" i="1" smtClean="0"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</m:sSub>
                            </m:oMath>
                          </a14:m>
                          <a:r>
                            <a:rPr lang="en-IN" dirty="0" smtClean="0"/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1" i="1" smtClean="0">
                                      <a:latin typeface="Cambria Math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en-IN" b="1" i="1" smtClean="0"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IN" b="1" i="1" smtClean="0">
                                  <a:latin typeface="Cambria Math"/>
                                </a:rPr>
                                <m:t>)</m:t>
                              </m:r>
                            </m:oMath>
                          </a14:m>
                          <a:endParaRPr lang="en-IN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high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3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Normal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2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43592719"/>
                  </p:ext>
                </p:extLst>
              </p:nvPr>
            </p:nvGraphicFramePr>
            <p:xfrm>
              <a:off x="2801136" y="1196752"/>
              <a:ext cx="3247028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38816"/>
                    <a:gridCol w="432048"/>
                    <a:gridCol w="432048"/>
                    <a:gridCol w="1044116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Humidity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09859" t="-8197" r="-342254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409859" t="-8197" r="-242254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11696" t="-8197" r="-585" b="-2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high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3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Normal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2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10384766"/>
                  </p:ext>
                </p:extLst>
              </p:nvPr>
            </p:nvGraphicFramePr>
            <p:xfrm>
              <a:off x="6228184" y="1268759"/>
              <a:ext cx="2868852" cy="1107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56283"/>
                    <a:gridCol w="409836"/>
                    <a:gridCol w="478142"/>
                    <a:gridCol w="1024591"/>
                  </a:tblGrid>
                  <a:tr h="298832"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Wind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1" i="1" smtClean="0">
                                        <a:latin typeface="Cambria Math"/>
                                      </a:rPr>
                                      <m:t>𝒑</m:t>
                                    </m:r>
                                  </m:e>
                                  <m:sub>
                                    <m:r>
                                      <a:rPr lang="en-IN" b="1" i="1" smtClean="0"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1" i="1" smtClean="0">
                                        <a:latin typeface="Cambria Math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en-IN" b="1" i="1" smtClean="0"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IN" b="1" i="1" smtClean="0">
                                  <a:latin typeface="Cambria Math"/>
                                </a:rPr>
                                <m:t>𝑰</m:t>
                              </m:r>
                              <m:r>
                                <a:rPr lang="en-IN" b="1" i="1" smtClean="0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I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1" i="1" smtClean="0">
                                      <a:latin typeface="Cambria Math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en-IN" b="1" i="1" smtClean="0"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</m:sSub>
                            </m:oMath>
                          </a14:m>
                          <a:r>
                            <a:rPr lang="en-IN" dirty="0" smtClean="0"/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1" i="1" smtClean="0">
                                      <a:latin typeface="Cambria Math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en-IN" b="1" i="1" smtClean="0"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IN" b="1" i="1" smtClean="0">
                                  <a:latin typeface="Cambria Math"/>
                                </a:rPr>
                                <m:t>)</m:t>
                              </m:r>
                            </m:oMath>
                          </a14:m>
                          <a:endParaRPr lang="en-IN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False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2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0.918</a:t>
                          </a:r>
                          <a:endParaRPr lang="en-IN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True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10384766"/>
                  </p:ext>
                </p:extLst>
              </p:nvPr>
            </p:nvGraphicFramePr>
            <p:xfrm>
              <a:off x="6228184" y="1268759"/>
              <a:ext cx="2868852" cy="1107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56283"/>
                    <a:gridCol w="409836"/>
                    <a:gridCol w="478142"/>
                    <a:gridCol w="1024591"/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Wind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235821" t="-8333" r="-368657" b="-2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288462" t="-8333" r="-216667" b="-2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80357" t="-8333" r="-595" b="-228333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False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2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0.918</a:t>
                          </a:r>
                          <a:endParaRPr lang="en-IN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True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7" name="TextBox 6"/>
          <p:cNvSpPr txBox="1"/>
          <p:nvPr/>
        </p:nvSpPr>
        <p:spPr>
          <a:xfrm>
            <a:off x="3203848" y="188640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Entropy for Humidity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3211736" y="711823"/>
            <a:ext cx="1922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P=2  n=3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6228184" y="210366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Entropy for Wind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6236072" y="733549"/>
            <a:ext cx="1922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P=2  n=3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15391" y="2852936"/>
                <a:ext cx="2970305" cy="761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1600" b="0" i="0" smtClean="0">
                          <a:latin typeface="Cambria Math"/>
                        </a:rPr>
                        <m:t>E</m:t>
                      </m:r>
                      <m:d>
                        <m:dPr>
                          <m:ctrlPr>
                            <a:rPr lang="en-I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IN" sz="1600" b="0" i="0" smtClean="0">
                              <a:latin typeface="Cambria Math"/>
                            </a:rPr>
                            <m:t>Temp</m:t>
                          </m:r>
                        </m:e>
                      </m:d>
                      <m:r>
                        <a:rPr lang="en-IN" sz="1600" b="0" i="0" smtClean="0">
                          <a:latin typeface="Cambria Math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IN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en-IN" sz="1600" b="0" i="0" smtClean="0">
                              <a:latin typeface="Cambria Math"/>
                            </a:rPr>
                            <m:t>i</m:t>
                          </m:r>
                          <m:r>
                            <a:rPr lang="en-IN" sz="1600" b="0" i="0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IN" sz="1600" b="0" i="0" smtClean="0">
                              <a:latin typeface="Cambria Math"/>
                            </a:rPr>
                            <m:t>v</m:t>
                          </m:r>
                        </m:sup>
                        <m:e>
                          <m:f>
                            <m:fPr>
                              <m:ctrlPr>
                                <a:rPr lang="en-I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IN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IN" sz="1600" b="0" i="0" smtClean="0">
                                      <a:latin typeface="Cambria Math"/>
                                    </a:rPr>
                                    <m:t>p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IN" sz="1600" b="0" i="0" smtClean="0">
                                      <a:latin typeface="Cambria Math"/>
                                    </a:rPr>
                                    <m:t>i</m:t>
                                  </m:r>
                                </m:sub>
                              </m:sSub>
                              <m:r>
                                <a:rPr lang="en-IN" sz="1600" b="0" i="0" smtClean="0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IN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IN" sz="1600" b="0" i="0" smtClean="0">
                                      <a:latin typeface="Cambria Math"/>
                                    </a:rPr>
                                    <m:t>n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IN" sz="1600" b="0" i="0" smtClean="0">
                                      <a:latin typeface="Cambria Math"/>
                                    </a:rPr>
                                    <m:t>i</m:t>
                                  </m:r>
                                </m:sub>
                              </m:sSub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IN" sz="1600" b="0" i="0" smtClean="0">
                                  <a:latin typeface="Cambria Math"/>
                                </a:rPr>
                                <m:t>p</m:t>
                              </m:r>
                              <m:r>
                                <a:rPr lang="en-IN" sz="1600" b="0" i="0" smtClean="0">
                                  <a:latin typeface="Cambria Math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IN" sz="1600" b="0" i="0" smtClean="0">
                                  <a:latin typeface="Cambria Math"/>
                                </a:rPr>
                                <m:t>n</m:t>
                              </m:r>
                            </m:den>
                          </m:f>
                          <m:r>
                            <a:rPr lang="en-IN" sz="1600" b="0" i="0" smtClean="0">
                              <a:latin typeface="Cambria Math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IN" sz="1600" b="0" i="0" smtClean="0">
                              <a:latin typeface="Cambria Math"/>
                            </a:rPr>
                            <m:t>I</m:t>
                          </m:r>
                          <m:d>
                            <m:dPr>
                              <m:ctrlPr>
                                <a:rPr lang="en-I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IN" sz="1600" b="0" i="0" smtClean="0">
                                  <a:latin typeface="Cambria Math"/>
                                </a:rPr>
                                <m:t>p</m:t>
                              </m:r>
                              <m:r>
                                <a:rPr lang="en-IN" sz="1600" b="0" i="0" smtClean="0">
                                  <a:latin typeface="Cambria Math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IN" sz="1600" b="0" i="0" smtClean="0">
                                  <a:latin typeface="Cambria Math"/>
                                </a:rPr>
                                <m:t>n</m:t>
                              </m:r>
                            </m:e>
                          </m:d>
                          <m:r>
                            <a:rPr lang="en-IN" sz="1600" b="0" i="0" smtClean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IN" sz="16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91" y="2852936"/>
                <a:ext cx="2970305" cy="761683"/>
              </a:xfrm>
              <a:prstGeom prst="rect">
                <a:avLst/>
              </a:prstGeom>
              <a:blipFill rotWithShape="1">
                <a:blip r:embed="rId5"/>
                <a:stretch>
                  <a:fillRect r="-20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36840" y="3668309"/>
                <a:ext cx="3074896" cy="8704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IN" b="0" i="1" smtClean="0">
                            <a:latin typeface="Cambria Math"/>
                          </a:rPr>
                          <m:t>5</m:t>
                        </m:r>
                      </m:den>
                    </m:f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IN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/>
                          </a:rPr>
                          <m:t>1+1</m:t>
                        </m:r>
                      </m:num>
                      <m:den>
                        <m:r>
                          <a:rPr lang="en-IN" b="0" i="1" smtClean="0">
                            <a:latin typeface="Cambria Math"/>
                          </a:rPr>
                          <m:t>5</m:t>
                        </m:r>
                      </m:den>
                    </m:f>
                    <m:r>
                      <a:rPr lang="en-IN" b="0" i="1" smtClean="0">
                        <a:latin typeface="Cambria Math"/>
                      </a:rPr>
                      <m:t>(1)</m:t>
                    </m:r>
                  </m:oMath>
                </a14:m>
                <a:r>
                  <a:rPr lang="en-IN" b="0" dirty="0" smtClean="0"/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/>
                          </a:rPr>
                          <m:t>1+0</m:t>
                        </m:r>
                      </m:num>
                      <m:den>
                        <m:r>
                          <a:rPr lang="en-IN" b="0" i="1" smtClean="0">
                            <a:latin typeface="Cambria Math"/>
                          </a:rPr>
                          <m:t>5</m:t>
                        </m:r>
                      </m:den>
                    </m:f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/>
                          </a:rPr>
                          <m:t>0</m:t>
                        </m:r>
                      </m:e>
                    </m:d>
                  </m:oMath>
                </a14:m>
                <a:endParaRPr lang="en-IN" sz="1600" b="0" dirty="0" smtClean="0"/>
              </a:p>
              <a:p>
                <a:endParaRPr lang="en-IN" sz="900" b="0" dirty="0" smtClean="0"/>
              </a:p>
              <a:p>
                <a:r>
                  <a:rPr lang="en-IN" sz="1600" b="0" dirty="0" smtClean="0"/>
                  <a:t>=0.4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840" y="3668309"/>
                <a:ext cx="3074896" cy="870495"/>
              </a:xfrm>
              <a:prstGeom prst="rect">
                <a:avLst/>
              </a:prstGeom>
              <a:blipFill rotWithShape="1">
                <a:blip r:embed="rId6"/>
                <a:stretch>
                  <a:fillRect l="-990" b="-839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085697" y="2852936"/>
                <a:ext cx="3100394" cy="6780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1400" b="0" i="0" smtClean="0">
                          <a:latin typeface="Cambria Math"/>
                        </a:rPr>
                        <m:t>E</m:t>
                      </m:r>
                      <m:d>
                        <m:dPr>
                          <m:ctrlPr>
                            <a:rPr lang="en-I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IN" sz="1400" b="0" i="0" smtClean="0">
                              <a:latin typeface="Cambria Math"/>
                            </a:rPr>
                            <m:t>Humidity</m:t>
                          </m:r>
                        </m:e>
                      </m:d>
                      <m:r>
                        <a:rPr lang="en-IN" sz="1400" b="0" i="0" smtClean="0">
                          <a:latin typeface="Cambria Math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IN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en-IN" sz="1400" b="0" i="0" smtClean="0">
                              <a:latin typeface="Cambria Math"/>
                            </a:rPr>
                            <m:t>i</m:t>
                          </m:r>
                          <m:r>
                            <a:rPr lang="en-IN" sz="1400" b="0" i="0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IN" sz="1400" b="0" i="0" smtClean="0">
                              <a:latin typeface="Cambria Math"/>
                            </a:rPr>
                            <m:t>v</m:t>
                          </m:r>
                        </m:sup>
                        <m:e>
                          <m:f>
                            <m:fPr>
                              <m:ctrlP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I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IN" sz="1400" b="0" i="0" smtClean="0">
                                      <a:latin typeface="Cambria Math"/>
                                    </a:rPr>
                                    <m:t>p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IN" sz="1400" b="0" i="0" smtClean="0">
                                      <a:latin typeface="Cambria Math"/>
                                    </a:rPr>
                                    <m:t>i</m:t>
                                  </m:r>
                                </m:sub>
                              </m:sSub>
                              <m:r>
                                <a:rPr lang="en-IN" sz="1400" b="0" i="0" smtClean="0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I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IN" sz="1400" b="0" i="0" smtClean="0">
                                      <a:latin typeface="Cambria Math"/>
                                    </a:rPr>
                                    <m:t>n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IN" sz="1400" b="0" i="0" smtClean="0">
                                      <a:latin typeface="Cambria Math"/>
                                    </a:rPr>
                                    <m:t>i</m:t>
                                  </m:r>
                                </m:sub>
                              </m:sSub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IN" sz="1400" b="0" i="0" smtClean="0">
                                  <a:latin typeface="Cambria Math"/>
                                </a:rPr>
                                <m:t>p</m:t>
                              </m:r>
                              <m:r>
                                <a:rPr lang="en-IN" sz="1400" b="0" i="0" smtClean="0">
                                  <a:latin typeface="Cambria Math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IN" sz="1400" b="0" i="0" smtClean="0">
                                  <a:latin typeface="Cambria Math"/>
                                </a:rPr>
                                <m:t>n</m:t>
                              </m:r>
                            </m:den>
                          </m:f>
                          <m:r>
                            <a:rPr lang="en-IN" sz="1400" b="0" i="0" smtClean="0">
                              <a:latin typeface="Cambria Math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IN" sz="1400" b="0" i="0" smtClean="0">
                              <a:latin typeface="Cambria Math"/>
                            </a:rPr>
                            <m:t>I</m:t>
                          </m:r>
                          <m:d>
                            <m:dPr>
                              <m:ctrlP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IN" sz="1400" b="0" i="0" smtClean="0">
                                  <a:latin typeface="Cambria Math"/>
                                </a:rPr>
                                <m:t>p</m:t>
                              </m:r>
                              <m:r>
                                <a:rPr lang="en-IN" sz="1400" b="0" i="0" smtClean="0">
                                  <a:latin typeface="Cambria Math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IN" sz="1400" b="0" i="0" smtClean="0">
                                  <a:latin typeface="Cambria Math"/>
                                </a:rPr>
                                <m:t>n</m:t>
                              </m:r>
                            </m:e>
                          </m:d>
                          <m:r>
                            <a:rPr lang="en-IN" sz="1400" b="0" i="0" smtClean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IN" sz="1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5697" y="2852936"/>
                <a:ext cx="3100394" cy="678006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186090" y="2840179"/>
                <a:ext cx="2970305" cy="761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1600" b="0" i="0" smtClean="0">
                          <a:latin typeface="Cambria Math"/>
                        </a:rPr>
                        <m:t>E</m:t>
                      </m:r>
                      <m:d>
                        <m:dPr>
                          <m:ctrlPr>
                            <a:rPr lang="en-I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IN" sz="1600" b="0" i="0" smtClean="0">
                              <a:latin typeface="Cambria Math"/>
                            </a:rPr>
                            <m:t>Wind</m:t>
                          </m:r>
                        </m:e>
                      </m:d>
                      <m:r>
                        <a:rPr lang="en-IN" sz="1600" b="0" i="0" smtClean="0">
                          <a:latin typeface="Cambria Math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IN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en-IN" sz="1600" b="0" i="0" smtClean="0">
                              <a:latin typeface="Cambria Math"/>
                            </a:rPr>
                            <m:t>i</m:t>
                          </m:r>
                          <m:r>
                            <a:rPr lang="en-IN" sz="1600" b="0" i="0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IN" sz="1600" b="0" i="0" smtClean="0">
                              <a:latin typeface="Cambria Math"/>
                            </a:rPr>
                            <m:t>v</m:t>
                          </m:r>
                        </m:sup>
                        <m:e>
                          <m:f>
                            <m:fPr>
                              <m:ctrlPr>
                                <a:rPr lang="en-I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IN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IN" sz="1600" b="0" i="0" smtClean="0">
                                      <a:latin typeface="Cambria Math"/>
                                    </a:rPr>
                                    <m:t>p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IN" sz="1600" b="0" i="0" smtClean="0">
                                      <a:latin typeface="Cambria Math"/>
                                    </a:rPr>
                                    <m:t>i</m:t>
                                  </m:r>
                                </m:sub>
                              </m:sSub>
                              <m:r>
                                <a:rPr lang="en-IN" sz="1600" b="0" i="0" smtClean="0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IN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IN" sz="1600" b="0" i="0" smtClean="0">
                                      <a:latin typeface="Cambria Math"/>
                                    </a:rPr>
                                    <m:t>n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IN" sz="1600" b="0" i="0" smtClean="0">
                                      <a:latin typeface="Cambria Math"/>
                                    </a:rPr>
                                    <m:t>i</m:t>
                                  </m:r>
                                </m:sub>
                              </m:sSub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IN" sz="1600" b="0" i="0" smtClean="0">
                                  <a:latin typeface="Cambria Math"/>
                                </a:rPr>
                                <m:t>p</m:t>
                              </m:r>
                              <m:r>
                                <a:rPr lang="en-IN" sz="1600" b="0" i="0" smtClean="0">
                                  <a:latin typeface="Cambria Math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IN" sz="1600" b="0" i="0" smtClean="0">
                                  <a:latin typeface="Cambria Math"/>
                                </a:rPr>
                                <m:t>n</m:t>
                              </m:r>
                            </m:den>
                          </m:f>
                          <m:r>
                            <a:rPr lang="en-IN" sz="1600" b="0" i="0" smtClean="0">
                              <a:latin typeface="Cambria Math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IN" sz="1600" b="0" i="0" smtClean="0">
                              <a:latin typeface="Cambria Math"/>
                            </a:rPr>
                            <m:t>I</m:t>
                          </m:r>
                          <m:d>
                            <m:dPr>
                              <m:ctrlPr>
                                <a:rPr lang="en-I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IN" sz="1600" b="0" i="0" smtClean="0">
                                  <a:latin typeface="Cambria Math"/>
                                </a:rPr>
                                <m:t>p</m:t>
                              </m:r>
                              <m:r>
                                <a:rPr lang="en-IN" sz="1600" b="0" i="0" smtClean="0">
                                  <a:latin typeface="Cambria Math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IN" sz="1600" b="0" i="0" smtClean="0">
                                  <a:latin typeface="Cambria Math"/>
                                </a:rPr>
                                <m:t>n</m:t>
                              </m:r>
                            </m:e>
                          </m:d>
                          <m:r>
                            <a:rPr lang="en-IN" sz="1600" b="0" i="0" smtClean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IN" sz="16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6090" y="2840179"/>
                <a:ext cx="2970305" cy="761683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65" y="5301208"/>
            <a:ext cx="3924300" cy="1556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3211736" y="3861048"/>
            <a:ext cx="1922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=0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6069104" y="3601862"/>
                <a:ext cx="3074896" cy="9975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/>
                            </a:rPr>
                            <m:t>1+2</m:t>
                          </m:r>
                        </m:num>
                        <m:den>
                          <m:r>
                            <a:rPr lang="en-IN" b="0" i="1" smtClean="0">
                              <a:latin typeface="Cambria Math"/>
                            </a:rPr>
                            <m:t>5</m:t>
                          </m:r>
                        </m:den>
                      </m:f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/>
                            </a:rPr>
                            <m:t>0.9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IN" b="0" i="1" smtClean="0">
                              <a:latin typeface="Cambria Math"/>
                            </a:rPr>
                            <m:t>8</m:t>
                          </m:r>
                        </m:e>
                      </m:d>
                      <m:r>
                        <a:rPr lang="en-IN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/>
                            </a:rPr>
                            <m:t>1+1</m:t>
                          </m:r>
                        </m:num>
                        <m:den>
                          <m:r>
                            <a:rPr lang="en-IN" b="0" i="1" smtClean="0">
                              <a:latin typeface="Cambria Math"/>
                            </a:rPr>
                            <m:t>5</m:t>
                          </m:r>
                        </m:den>
                      </m:f>
                      <m:r>
                        <a:rPr lang="en-IN" b="0" i="1" smtClean="0">
                          <a:latin typeface="Cambria Math"/>
                        </a:rPr>
                        <m:t>(1)</m:t>
                      </m:r>
                    </m:oMath>
                  </m:oMathPara>
                </a14:m>
                <a:endParaRPr lang="en-IN" sz="900" b="0" dirty="0" smtClean="0"/>
              </a:p>
              <a:p>
                <a:endParaRPr lang="en-IN" sz="900" b="0" dirty="0" smtClean="0"/>
              </a:p>
              <a:p>
                <a:r>
                  <a:rPr lang="en-IN" sz="1600" b="0" dirty="0" smtClean="0"/>
                  <a:t>=0.950</a:t>
                </a:r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9104" y="3601862"/>
                <a:ext cx="3074896" cy="997517"/>
              </a:xfrm>
              <a:prstGeom prst="rect">
                <a:avLst/>
              </a:prstGeom>
              <a:blipFill rotWithShape="0">
                <a:blip r:embed="rId10"/>
                <a:stretch>
                  <a:fillRect l="-1190" b="-736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115392" y="4725144"/>
            <a:ext cx="2970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/>
              <a:t>Gain(</a:t>
            </a:r>
            <a:r>
              <a:rPr lang="en-IN" sz="1600" b="1" dirty="0" err="1" smtClean="0"/>
              <a:t>Sunny,Temp</a:t>
            </a:r>
            <a:r>
              <a:rPr lang="en-IN" sz="1600" b="1" dirty="0" smtClean="0"/>
              <a:t>.) = 0.970-0.4 = 0.57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085696" y="4246416"/>
            <a:ext cx="31003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/>
              <a:t>Gain(</a:t>
            </a:r>
            <a:r>
              <a:rPr lang="en-IN" sz="1600" b="1" dirty="0" err="1" smtClean="0"/>
              <a:t>Sunny,Humi</a:t>
            </a:r>
            <a:r>
              <a:rPr lang="en-IN" sz="1600" b="1" dirty="0" smtClean="0"/>
              <a:t>.,) = 0.970-0               = 0.970</a:t>
            </a:r>
            <a:endParaRPr lang="en-IN" sz="16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126733" y="4755661"/>
            <a:ext cx="2970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/>
              <a:t>Gain(</a:t>
            </a:r>
            <a:r>
              <a:rPr lang="en-IN" sz="1600" b="1" dirty="0" err="1" smtClean="0"/>
              <a:t>Sunny,Wind</a:t>
            </a:r>
            <a:r>
              <a:rPr lang="en-IN" sz="1600" b="1" dirty="0" smtClean="0"/>
              <a:t>) = 0.970-0.950= 0.02</a:t>
            </a:r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402825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65" y="4725144"/>
            <a:ext cx="3924300" cy="2132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/>
        </p:nvSpPr>
        <p:spPr>
          <a:xfrm>
            <a:off x="75865" y="18864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 smtClean="0"/>
              <a:t>Gain(</a:t>
            </a:r>
            <a:r>
              <a:rPr lang="en-IN" b="1" dirty="0" err="1" smtClean="0"/>
              <a:t>Sunny,Temp</a:t>
            </a:r>
            <a:r>
              <a:rPr lang="en-IN" b="1" dirty="0" smtClean="0"/>
              <a:t>.) = 0.57</a:t>
            </a:r>
            <a:endParaRPr lang="en-IN" b="1" dirty="0"/>
          </a:p>
        </p:txBody>
      </p:sp>
      <p:sp>
        <p:nvSpPr>
          <p:cNvPr id="11" name="Rectangle 10"/>
          <p:cNvSpPr/>
          <p:nvPr/>
        </p:nvSpPr>
        <p:spPr>
          <a:xfrm>
            <a:off x="116742" y="705567"/>
            <a:ext cx="28531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/>
              <a:t>Gain(</a:t>
            </a:r>
            <a:r>
              <a:rPr lang="en-IN" b="1" dirty="0" err="1" smtClean="0"/>
              <a:t>Sunny,Humi</a:t>
            </a:r>
            <a:r>
              <a:rPr lang="en-IN" b="1" dirty="0" smtClean="0"/>
              <a:t>.,) = 0.970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9715" y="1190075"/>
            <a:ext cx="2970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Gain(</a:t>
            </a:r>
            <a:r>
              <a:rPr lang="en-IN" b="1" dirty="0" err="1" smtClean="0"/>
              <a:t>Sunny,Wind</a:t>
            </a:r>
            <a:r>
              <a:rPr lang="en-IN" b="1" dirty="0" smtClean="0"/>
              <a:t>) = 0.02</a:t>
            </a:r>
            <a:endParaRPr lang="en-IN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59431"/>
            <a:ext cx="5796136" cy="421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387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485775"/>
            <a:ext cx="8609039" cy="5751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876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4921279" y="110719"/>
            <a:ext cx="2232248" cy="722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Outlook</a:t>
            </a:r>
            <a:endParaRPr lang="en-IN" dirty="0"/>
          </a:p>
        </p:txBody>
      </p:sp>
      <p:sp>
        <p:nvSpPr>
          <p:cNvPr id="4" name="Oval 3"/>
          <p:cNvSpPr/>
          <p:nvPr/>
        </p:nvSpPr>
        <p:spPr>
          <a:xfrm>
            <a:off x="3844675" y="1444740"/>
            <a:ext cx="1368152" cy="722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Sunny</a:t>
            </a:r>
            <a:endParaRPr lang="en-IN" dirty="0"/>
          </a:p>
        </p:txBody>
      </p:sp>
      <p:sp>
        <p:nvSpPr>
          <p:cNvPr id="5" name="Oval 4"/>
          <p:cNvSpPr/>
          <p:nvPr/>
        </p:nvSpPr>
        <p:spPr>
          <a:xfrm>
            <a:off x="5447554" y="1406863"/>
            <a:ext cx="1561743" cy="722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overcast</a:t>
            </a:r>
            <a:endParaRPr lang="en-IN" dirty="0"/>
          </a:p>
        </p:txBody>
      </p:sp>
      <p:sp>
        <p:nvSpPr>
          <p:cNvPr id="6" name="Oval 5"/>
          <p:cNvSpPr/>
          <p:nvPr/>
        </p:nvSpPr>
        <p:spPr>
          <a:xfrm>
            <a:off x="7264547" y="1409914"/>
            <a:ext cx="1548680" cy="722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Rain</a:t>
            </a:r>
            <a:endParaRPr lang="en-IN" dirty="0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4921279" y="832833"/>
            <a:ext cx="867612" cy="6828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345789" y="803533"/>
            <a:ext cx="1327016" cy="667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148931" y="832833"/>
            <a:ext cx="0" cy="5770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896395" y="2520084"/>
            <a:ext cx="1368152" cy="722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Yes</a:t>
            </a:r>
            <a:endParaRPr lang="en-IN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6254531" y="2108565"/>
            <a:ext cx="325940" cy="3892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65" y="4913784"/>
            <a:ext cx="4067175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Oval 11"/>
          <p:cNvSpPr/>
          <p:nvPr/>
        </p:nvSpPr>
        <p:spPr>
          <a:xfrm>
            <a:off x="2128312" y="3420061"/>
            <a:ext cx="1368152" cy="722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No</a:t>
            </a:r>
            <a:endParaRPr lang="en-IN" dirty="0"/>
          </a:p>
        </p:txBody>
      </p:sp>
      <p:sp>
        <p:nvSpPr>
          <p:cNvPr id="13" name="Oval 12"/>
          <p:cNvSpPr/>
          <p:nvPr/>
        </p:nvSpPr>
        <p:spPr>
          <a:xfrm>
            <a:off x="4448668" y="3473328"/>
            <a:ext cx="1368152" cy="722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Yes</a:t>
            </a:r>
            <a:endParaRPr lang="en-IN" dirty="0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2812388" y="2881141"/>
            <a:ext cx="684076" cy="633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029291" y="2403256"/>
            <a:ext cx="2046765" cy="477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Humidity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4211960" y="2132028"/>
            <a:ext cx="72008" cy="2524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283968" y="2992986"/>
            <a:ext cx="1008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Normal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145759" y="2940704"/>
            <a:ext cx="1008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High</a:t>
            </a: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4730558" y="2881141"/>
            <a:ext cx="690996" cy="633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365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70923763"/>
                  </p:ext>
                </p:extLst>
              </p:nvPr>
            </p:nvGraphicFramePr>
            <p:xfrm>
              <a:off x="2132425" y="1268760"/>
              <a:ext cx="3024336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80120"/>
                    <a:gridCol w="432048"/>
                    <a:gridCol w="432047"/>
                    <a:gridCol w="1080121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Wind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1" i="1" smtClean="0">
                                        <a:latin typeface="Cambria Math"/>
                                      </a:rPr>
                                      <m:t>𝒑</m:t>
                                    </m:r>
                                  </m:e>
                                  <m:sub>
                                    <m:r>
                                      <a:rPr lang="en-IN" b="1" i="1" smtClean="0"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1" i="1" smtClean="0">
                                        <a:latin typeface="Cambria Math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en-IN" b="1" i="1" smtClean="0"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IN" b="1" i="1" smtClean="0">
                                  <a:latin typeface="Cambria Math"/>
                                </a:rPr>
                                <m:t>𝑰</m:t>
                              </m:r>
                              <m:r>
                                <a:rPr lang="en-IN" b="1" i="1" smtClean="0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I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1" i="1" smtClean="0">
                                      <a:latin typeface="Cambria Math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en-IN" b="1" i="1" smtClean="0"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</m:sSub>
                            </m:oMath>
                          </a14:m>
                          <a:r>
                            <a:rPr lang="en-IN" dirty="0" smtClean="0"/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1" i="1" smtClean="0">
                                      <a:latin typeface="Cambria Math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en-IN" b="1" i="1" smtClean="0"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IN" b="1" i="1" smtClean="0">
                                  <a:latin typeface="Cambria Math"/>
                                </a:rPr>
                                <m:t>)</m:t>
                              </m:r>
                            </m:oMath>
                          </a14:m>
                          <a:endParaRPr lang="en-IN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False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3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True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2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70923763"/>
                  </p:ext>
                </p:extLst>
              </p:nvPr>
            </p:nvGraphicFramePr>
            <p:xfrm>
              <a:off x="2132425" y="1268760"/>
              <a:ext cx="3024336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80120"/>
                    <a:gridCol w="432048"/>
                    <a:gridCol w="432047"/>
                    <a:gridCol w="1080121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Wind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50704" t="-8197" r="-349296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50704" t="-8197" r="-249296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80791" t="-8197" b="-2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False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3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True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2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95496393"/>
                  </p:ext>
                </p:extLst>
              </p:nvPr>
            </p:nvGraphicFramePr>
            <p:xfrm>
              <a:off x="5724128" y="1196752"/>
              <a:ext cx="3528392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76130"/>
                    <a:gridCol w="504056"/>
                    <a:gridCol w="588065"/>
                    <a:gridCol w="1260141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Temp.,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1" i="1" smtClean="0">
                                        <a:latin typeface="Cambria Math"/>
                                      </a:rPr>
                                      <m:t>𝒑</m:t>
                                    </m:r>
                                  </m:e>
                                  <m:sub>
                                    <m:r>
                                      <a:rPr lang="en-IN" b="1" i="1" smtClean="0"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1" i="1" smtClean="0">
                                        <a:latin typeface="Cambria Math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en-IN" b="1" i="1" smtClean="0"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IN" b="1" i="1" smtClean="0">
                                  <a:latin typeface="Cambria Math"/>
                                </a:rPr>
                                <m:t>𝑰</m:t>
                              </m:r>
                              <m:r>
                                <a:rPr lang="en-IN" b="1" i="1" smtClean="0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I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1" i="1" smtClean="0">
                                      <a:latin typeface="Cambria Math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en-IN" b="1" i="1" smtClean="0"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</m:sSub>
                            </m:oMath>
                          </a14:m>
                          <a:r>
                            <a:rPr lang="en-IN" dirty="0" smtClean="0"/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1" i="1" smtClean="0">
                                      <a:latin typeface="Cambria Math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en-IN" b="1" i="1" smtClean="0"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IN" b="1" i="1" smtClean="0">
                                  <a:latin typeface="Cambria Math"/>
                                </a:rPr>
                                <m:t>)</m:t>
                              </m:r>
                            </m:oMath>
                          </a14:m>
                          <a:endParaRPr lang="en-IN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Hot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Mild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2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0.918</a:t>
                          </a:r>
                          <a:endParaRPr lang="en-IN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Cool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95496393"/>
                  </p:ext>
                </p:extLst>
              </p:nvPr>
            </p:nvGraphicFramePr>
            <p:xfrm>
              <a:off x="5724128" y="1196752"/>
              <a:ext cx="3528392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76130"/>
                    <a:gridCol w="504056"/>
                    <a:gridCol w="588065"/>
                    <a:gridCol w="1260141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Temp.,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233735" t="-8197" r="-365060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288542" t="-8197" r="-215625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80193" t="-8197" b="-3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Hot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Mild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2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0.918</a:t>
                          </a:r>
                          <a:endParaRPr lang="en-IN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Cool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TextBox 4"/>
          <p:cNvSpPr txBox="1"/>
          <p:nvPr/>
        </p:nvSpPr>
        <p:spPr>
          <a:xfrm>
            <a:off x="3203848" y="188640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Entropy for Wind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3211736" y="711823"/>
            <a:ext cx="1922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P=3  n=2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6228184" y="210366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Entropy for </a:t>
            </a:r>
            <a:r>
              <a:rPr lang="en-IN" dirty="0" smtClean="0"/>
              <a:t>Temperature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6236072" y="733549"/>
            <a:ext cx="1922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P=3  n=2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123728" y="2819286"/>
                <a:ext cx="3100394" cy="6780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1400" b="0" i="0" smtClean="0">
                          <a:latin typeface="Cambria Math"/>
                        </a:rPr>
                        <m:t>E</m:t>
                      </m:r>
                      <m:d>
                        <m:dPr>
                          <m:ctrlPr>
                            <a:rPr lang="en-I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IN" sz="1400" b="0" i="0" smtClean="0">
                              <a:latin typeface="Cambria Math"/>
                            </a:rPr>
                            <m:t>Wind</m:t>
                          </m:r>
                        </m:e>
                      </m:d>
                      <m:r>
                        <a:rPr lang="en-IN" sz="1400" b="0" i="0" smtClean="0">
                          <a:latin typeface="Cambria Math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IN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en-IN" sz="1400" b="0" i="0" smtClean="0">
                              <a:latin typeface="Cambria Math"/>
                            </a:rPr>
                            <m:t>i</m:t>
                          </m:r>
                          <m:r>
                            <a:rPr lang="en-IN" sz="1400" b="0" i="0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IN" sz="1400" b="0" i="0" smtClean="0">
                              <a:latin typeface="Cambria Math"/>
                            </a:rPr>
                            <m:t>v</m:t>
                          </m:r>
                        </m:sup>
                        <m:e>
                          <m:f>
                            <m:fPr>
                              <m:ctrlP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I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IN" sz="1400" b="0" i="0" smtClean="0">
                                      <a:latin typeface="Cambria Math"/>
                                    </a:rPr>
                                    <m:t>p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IN" sz="1400" b="0" i="0" smtClean="0">
                                      <a:latin typeface="Cambria Math"/>
                                    </a:rPr>
                                    <m:t>i</m:t>
                                  </m:r>
                                </m:sub>
                              </m:sSub>
                              <m:r>
                                <a:rPr lang="en-IN" sz="1400" b="0" i="0" smtClean="0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I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IN" sz="1400" b="0" i="0" smtClean="0">
                                      <a:latin typeface="Cambria Math"/>
                                    </a:rPr>
                                    <m:t>n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IN" sz="1400" b="0" i="0" smtClean="0">
                                      <a:latin typeface="Cambria Math"/>
                                    </a:rPr>
                                    <m:t>i</m:t>
                                  </m:r>
                                </m:sub>
                              </m:sSub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IN" sz="1400" b="0" i="0" smtClean="0">
                                  <a:latin typeface="Cambria Math"/>
                                </a:rPr>
                                <m:t>p</m:t>
                              </m:r>
                              <m:r>
                                <a:rPr lang="en-IN" sz="1400" b="0" i="0" smtClean="0">
                                  <a:latin typeface="Cambria Math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IN" sz="1400" b="0" i="0" smtClean="0">
                                  <a:latin typeface="Cambria Math"/>
                                </a:rPr>
                                <m:t>n</m:t>
                              </m:r>
                            </m:den>
                          </m:f>
                          <m:r>
                            <a:rPr lang="en-IN" sz="1400" b="0" i="0" smtClean="0">
                              <a:latin typeface="Cambria Math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IN" sz="1400" b="0" i="0" smtClean="0">
                              <a:latin typeface="Cambria Math"/>
                            </a:rPr>
                            <m:t>I</m:t>
                          </m:r>
                          <m:d>
                            <m:dPr>
                              <m:ctrlP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IN" sz="1400" b="0" i="0" smtClean="0">
                                  <a:latin typeface="Cambria Math"/>
                                </a:rPr>
                                <m:t>p</m:t>
                              </m:r>
                              <m:r>
                                <a:rPr lang="en-IN" sz="1400" b="0" i="0" smtClean="0">
                                  <a:latin typeface="Cambria Math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IN" sz="1400" b="0" i="0" smtClean="0">
                                  <a:latin typeface="Cambria Math"/>
                                </a:rPr>
                                <m:t>n</m:t>
                              </m:r>
                            </m:e>
                          </m:d>
                          <m:r>
                            <a:rPr lang="en-IN" sz="1400" b="0" i="0" smtClean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IN" sz="1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728" y="2819286"/>
                <a:ext cx="3100394" cy="67800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436096" y="2840179"/>
                <a:ext cx="3720299" cy="761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1600" b="0" i="0" smtClean="0">
                          <a:latin typeface="Cambria Math"/>
                        </a:rPr>
                        <m:t>E</m:t>
                      </m:r>
                      <m:d>
                        <m:dPr>
                          <m:ctrlPr>
                            <a:rPr lang="en-I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IN" sz="1600" b="0" i="0" smtClean="0">
                              <a:latin typeface="Cambria Math"/>
                            </a:rPr>
                            <m:t>Temp</m:t>
                          </m:r>
                          <m:r>
                            <a:rPr lang="en-IN" sz="1600" b="0" i="0" smtClean="0">
                              <a:latin typeface="Cambria Math"/>
                            </a:rPr>
                            <m:t>.,</m:t>
                          </m:r>
                        </m:e>
                      </m:d>
                      <m:r>
                        <a:rPr lang="en-IN" sz="1600" b="0" i="0" smtClean="0">
                          <a:latin typeface="Cambria Math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IN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en-IN" sz="1600" b="0" i="0" smtClean="0">
                              <a:latin typeface="Cambria Math"/>
                            </a:rPr>
                            <m:t>i</m:t>
                          </m:r>
                          <m:r>
                            <a:rPr lang="en-IN" sz="1600" b="0" i="0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IN" sz="1600" b="0" i="0" smtClean="0">
                              <a:latin typeface="Cambria Math"/>
                            </a:rPr>
                            <m:t>v</m:t>
                          </m:r>
                        </m:sup>
                        <m:e>
                          <m:f>
                            <m:fPr>
                              <m:ctrlPr>
                                <a:rPr lang="en-I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IN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IN" sz="1600" b="0" i="0" smtClean="0">
                                      <a:latin typeface="Cambria Math"/>
                                    </a:rPr>
                                    <m:t>p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IN" sz="1600" b="0" i="0" smtClean="0">
                                      <a:latin typeface="Cambria Math"/>
                                    </a:rPr>
                                    <m:t>i</m:t>
                                  </m:r>
                                </m:sub>
                              </m:sSub>
                              <m:r>
                                <a:rPr lang="en-IN" sz="1600" b="0" i="0" smtClean="0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IN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IN" sz="1600" b="0" i="0" smtClean="0">
                                      <a:latin typeface="Cambria Math"/>
                                    </a:rPr>
                                    <m:t>n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IN" sz="1600" b="0" i="0" smtClean="0">
                                      <a:latin typeface="Cambria Math"/>
                                    </a:rPr>
                                    <m:t>i</m:t>
                                  </m:r>
                                </m:sub>
                              </m:sSub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IN" sz="1600" b="0" i="0" smtClean="0">
                                  <a:latin typeface="Cambria Math"/>
                                </a:rPr>
                                <m:t>p</m:t>
                              </m:r>
                              <m:r>
                                <a:rPr lang="en-IN" sz="1600" b="0" i="0" smtClean="0">
                                  <a:latin typeface="Cambria Math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IN" sz="1600" b="0" i="0" smtClean="0">
                                  <a:latin typeface="Cambria Math"/>
                                </a:rPr>
                                <m:t>n</m:t>
                              </m:r>
                            </m:den>
                          </m:f>
                          <m:r>
                            <a:rPr lang="en-IN" sz="1600" b="0" i="0" smtClean="0">
                              <a:latin typeface="Cambria Math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IN" sz="1600" b="0" i="0" smtClean="0">
                              <a:latin typeface="Cambria Math"/>
                            </a:rPr>
                            <m:t>I</m:t>
                          </m:r>
                          <m:d>
                            <m:dPr>
                              <m:ctrlPr>
                                <a:rPr lang="en-I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IN" sz="1600" b="0" i="0" smtClean="0">
                                  <a:latin typeface="Cambria Math"/>
                                </a:rPr>
                                <m:t>p</m:t>
                              </m:r>
                              <m:r>
                                <a:rPr lang="en-IN" sz="1600" b="0" i="0" smtClean="0">
                                  <a:latin typeface="Cambria Math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IN" sz="1600" b="0" i="0" smtClean="0">
                                  <a:latin typeface="Cambria Math"/>
                                </a:rPr>
                                <m:t>n</m:t>
                              </m:r>
                            </m:e>
                          </m:d>
                          <m:r>
                            <a:rPr lang="en-IN" sz="1600" b="0" i="0" smtClean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IN" sz="16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096" y="2840179"/>
                <a:ext cx="3720299" cy="761683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2323400" y="3676382"/>
            <a:ext cx="1922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=0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224122" y="3601862"/>
                <a:ext cx="3919878" cy="9975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/>
                        </a:rPr>
                        <m:t>=0+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/>
                            </a:rPr>
                            <m:t>2+1</m:t>
                          </m:r>
                        </m:num>
                        <m:den>
                          <m:r>
                            <a:rPr lang="en-IN" b="0" i="1" smtClean="0">
                              <a:latin typeface="Cambria Math"/>
                            </a:rPr>
                            <m:t>5</m:t>
                          </m:r>
                        </m:den>
                      </m:f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/>
                            </a:rPr>
                            <m:t>0.918</m:t>
                          </m:r>
                        </m:e>
                      </m:d>
                      <m:r>
                        <a:rPr lang="en-IN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/>
                            </a:rPr>
                            <m:t>1+1</m:t>
                          </m:r>
                        </m:num>
                        <m:den>
                          <m:r>
                            <a:rPr lang="en-IN" b="0" i="1" smtClean="0">
                              <a:latin typeface="Cambria Math"/>
                            </a:rPr>
                            <m:t>5</m:t>
                          </m:r>
                        </m:den>
                      </m:f>
                      <m:r>
                        <a:rPr lang="en-IN" b="0" i="1" smtClean="0">
                          <a:latin typeface="Cambria Math"/>
                        </a:rPr>
                        <m:t>(1)</m:t>
                      </m:r>
                    </m:oMath>
                  </m:oMathPara>
                </a14:m>
                <a:endParaRPr lang="en-IN" sz="900" b="0" dirty="0" smtClean="0"/>
              </a:p>
              <a:p>
                <a:endParaRPr lang="en-IN" sz="900" b="0" dirty="0" smtClean="0"/>
              </a:p>
              <a:p>
                <a:r>
                  <a:rPr lang="en-IN" sz="1600" b="0" dirty="0" smtClean="0"/>
                  <a:t>=0.951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4122" y="3601862"/>
                <a:ext cx="3919878" cy="997517"/>
              </a:xfrm>
              <a:prstGeom prst="rect">
                <a:avLst/>
              </a:prstGeom>
              <a:blipFill rotWithShape="1">
                <a:blip r:embed="rId7"/>
                <a:stretch>
                  <a:fillRect l="-933" b="-736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5724128" y="4755661"/>
            <a:ext cx="33729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/>
              <a:t>Gain(</a:t>
            </a:r>
            <a:r>
              <a:rPr lang="en-IN" sz="1600" b="1" dirty="0" err="1" smtClean="0"/>
              <a:t>R</a:t>
            </a:r>
            <a:r>
              <a:rPr lang="en-IN" sz="1600" b="1" dirty="0" err="1" smtClean="0"/>
              <a:t>ainy,Temp</a:t>
            </a:r>
            <a:r>
              <a:rPr lang="en-IN" sz="1600" b="1" dirty="0" smtClean="0"/>
              <a:t>.,) = 0.970-0.951</a:t>
            </a:r>
          </a:p>
          <a:p>
            <a:r>
              <a:rPr lang="en-IN" sz="1600" b="1" dirty="0"/>
              <a:t>	 </a:t>
            </a:r>
            <a:r>
              <a:rPr lang="en-IN" sz="1600" b="1" dirty="0" smtClean="0"/>
              <a:t>              = 0.019</a:t>
            </a:r>
            <a:endParaRPr lang="en-IN" sz="16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726584" y="4170886"/>
            <a:ext cx="2970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/>
              <a:t>Gain(</a:t>
            </a:r>
            <a:r>
              <a:rPr lang="en-IN" sz="1600" b="1" dirty="0" err="1" smtClean="0"/>
              <a:t>R</a:t>
            </a:r>
            <a:r>
              <a:rPr lang="en-IN" sz="1600" b="1" dirty="0" err="1" smtClean="0"/>
              <a:t>ainy,Wind</a:t>
            </a:r>
            <a:r>
              <a:rPr lang="en-IN" sz="1600" b="1" dirty="0" smtClean="0"/>
              <a:t>) = 0.970</a:t>
            </a:r>
          </a:p>
          <a:p>
            <a:r>
              <a:rPr lang="en-IN" sz="1600" b="1" dirty="0"/>
              <a:t>	 </a:t>
            </a:r>
            <a:r>
              <a:rPr lang="en-IN" sz="1600" b="1" dirty="0" smtClean="0"/>
              <a:t>            </a:t>
            </a:r>
            <a:endParaRPr lang="en-IN" sz="1600" b="1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2204" y="4775982"/>
            <a:ext cx="4358180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19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6675" y="782819"/>
            <a:ext cx="2970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/>
              <a:t>Gain(</a:t>
            </a:r>
            <a:r>
              <a:rPr lang="en-IN" sz="1600" b="1" dirty="0" err="1" smtClean="0"/>
              <a:t>rain,Temp</a:t>
            </a:r>
            <a:r>
              <a:rPr lang="en-IN" sz="1600" b="1" dirty="0" smtClean="0"/>
              <a:t>.,) = 0.019</a:t>
            </a:r>
            <a:endParaRPr lang="en-IN" sz="1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66675" y="415328"/>
            <a:ext cx="2970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/>
              <a:t>Gain(</a:t>
            </a:r>
            <a:r>
              <a:rPr lang="en-IN" sz="1600" b="1" dirty="0" err="1" smtClean="0"/>
              <a:t>Train,Wind</a:t>
            </a:r>
            <a:r>
              <a:rPr lang="en-IN" sz="1600" b="1" dirty="0" smtClean="0"/>
              <a:t>) = 0.970</a:t>
            </a:r>
          </a:p>
          <a:p>
            <a:r>
              <a:rPr lang="en-IN" sz="1600" b="1" dirty="0"/>
              <a:t>	 </a:t>
            </a:r>
            <a:r>
              <a:rPr lang="en-IN" sz="1600" b="1" dirty="0" smtClean="0"/>
              <a:t>            </a:t>
            </a:r>
            <a:endParaRPr lang="en-IN" sz="1600" b="1" dirty="0"/>
          </a:p>
        </p:txBody>
      </p:sp>
      <p:sp>
        <p:nvSpPr>
          <p:cNvPr id="6" name="Oval 5"/>
          <p:cNvSpPr/>
          <p:nvPr/>
        </p:nvSpPr>
        <p:spPr>
          <a:xfrm>
            <a:off x="4921279" y="110719"/>
            <a:ext cx="2232248" cy="722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Outlook</a:t>
            </a:r>
            <a:endParaRPr lang="en-IN" dirty="0"/>
          </a:p>
        </p:txBody>
      </p:sp>
      <p:sp>
        <p:nvSpPr>
          <p:cNvPr id="7" name="Oval 6"/>
          <p:cNvSpPr/>
          <p:nvPr/>
        </p:nvSpPr>
        <p:spPr>
          <a:xfrm>
            <a:off x="3844675" y="1444740"/>
            <a:ext cx="1368152" cy="722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Sunny</a:t>
            </a:r>
            <a:endParaRPr lang="en-IN" dirty="0"/>
          </a:p>
        </p:txBody>
      </p:sp>
      <p:sp>
        <p:nvSpPr>
          <p:cNvPr id="8" name="Oval 7"/>
          <p:cNvSpPr/>
          <p:nvPr/>
        </p:nvSpPr>
        <p:spPr>
          <a:xfrm>
            <a:off x="5447554" y="1406863"/>
            <a:ext cx="1561743" cy="722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overcast</a:t>
            </a:r>
            <a:endParaRPr lang="en-IN" dirty="0"/>
          </a:p>
        </p:txBody>
      </p:sp>
      <p:sp>
        <p:nvSpPr>
          <p:cNvPr id="9" name="Oval 8"/>
          <p:cNvSpPr/>
          <p:nvPr/>
        </p:nvSpPr>
        <p:spPr>
          <a:xfrm>
            <a:off x="7264547" y="1409914"/>
            <a:ext cx="1548680" cy="722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Rain</a:t>
            </a:r>
            <a:endParaRPr lang="en-IN" dirty="0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4921279" y="832833"/>
            <a:ext cx="867612" cy="6828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345789" y="803533"/>
            <a:ext cx="1327016" cy="667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148931" y="832833"/>
            <a:ext cx="0" cy="5770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2128312" y="3420061"/>
            <a:ext cx="1368152" cy="722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No</a:t>
            </a:r>
            <a:endParaRPr lang="en-IN" dirty="0"/>
          </a:p>
        </p:txBody>
      </p:sp>
      <p:sp>
        <p:nvSpPr>
          <p:cNvPr id="16" name="Oval 15"/>
          <p:cNvSpPr/>
          <p:nvPr/>
        </p:nvSpPr>
        <p:spPr>
          <a:xfrm>
            <a:off x="4448668" y="3473328"/>
            <a:ext cx="1368152" cy="722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Yes</a:t>
            </a:r>
            <a:endParaRPr lang="en-IN" dirty="0"/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2812388" y="2881141"/>
            <a:ext cx="684076" cy="633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730558" y="2881141"/>
            <a:ext cx="690996" cy="633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5896395" y="2403256"/>
            <a:ext cx="711089" cy="722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Yes</a:t>
            </a:r>
            <a:endParaRPr lang="en-IN" dirty="0"/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6228425" y="2108565"/>
            <a:ext cx="26106" cy="3892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6747839" y="3836572"/>
            <a:ext cx="938664" cy="722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Yes</a:t>
            </a:r>
            <a:endParaRPr lang="en-IN" dirty="0"/>
          </a:p>
        </p:txBody>
      </p:sp>
      <p:sp>
        <p:nvSpPr>
          <p:cNvPr id="32" name="Oval 31"/>
          <p:cNvSpPr/>
          <p:nvPr/>
        </p:nvSpPr>
        <p:spPr>
          <a:xfrm>
            <a:off x="8360360" y="3837772"/>
            <a:ext cx="684076" cy="722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No</a:t>
            </a:r>
            <a:endParaRPr lang="en-IN" dirty="0"/>
          </a:p>
        </p:txBody>
      </p:sp>
      <p:sp>
        <p:nvSpPr>
          <p:cNvPr id="2" name="Rectangle 1"/>
          <p:cNvSpPr/>
          <p:nvPr/>
        </p:nvSpPr>
        <p:spPr>
          <a:xfrm>
            <a:off x="7264547" y="2636912"/>
            <a:ext cx="1753947" cy="488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Wind</a:t>
            </a:r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7901247" y="2132028"/>
            <a:ext cx="0" cy="504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3029291" y="2403256"/>
            <a:ext cx="2046765" cy="477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Humidity</a:t>
            </a:r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 flipH="1">
            <a:off x="4211960" y="2132028"/>
            <a:ext cx="72008" cy="2524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145759" y="2940704"/>
            <a:ext cx="1008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High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283968" y="2992986"/>
            <a:ext cx="1008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Normal</a:t>
            </a:r>
            <a:endParaRPr lang="en-US" dirty="0"/>
          </a:p>
        </p:txBody>
      </p:sp>
      <p:cxnSp>
        <p:nvCxnSpPr>
          <p:cNvPr id="40" name="Straight Connector 39"/>
          <p:cNvCxnSpPr/>
          <p:nvPr/>
        </p:nvCxnSpPr>
        <p:spPr>
          <a:xfrm flipH="1">
            <a:off x="7217171" y="3197902"/>
            <a:ext cx="684076" cy="633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982684" y="3434627"/>
            <a:ext cx="1008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True</a:t>
            </a:r>
            <a:endParaRPr lang="en-US" dirty="0"/>
          </a:p>
        </p:txBody>
      </p:sp>
      <p:cxnSp>
        <p:nvCxnSpPr>
          <p:cNvPr id="44" name="Straight Connector 43"/>
          <p:cNvCxnSpPr/>
          <p:nvPr/>
        </p:nvCxnSpPr>
        <p:spPr>
          <a:xfrm>
            <a:off x="8141520" y="3156566"/>
            <a:ext cx="690996" cy="633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677836" y="3328547"/>
            <a:ext cx="1008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False</a:t>
            </a:r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04" y="4775982"/>
            <a:ext cx="4358180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760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val 29"/>
          <p:cNvSpPr/>
          <p:nvPr/>
        </p:nvSpPr>
        <p:spPr>
          <a:xfrm>
            <a:off x="4984923" y="110719"/>
            <a:ext cx="2232248" cy="722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Outlook</a:t>
            </a:r>
            <a:endParaRPr lang="en-IN" dirty="0"/>
          </a:p>
        </p:txBody>
      </p:sp>
      <p:sp>
        <p:nvSpPr>
          <p:cNvPr id="31" name="Oval 30"/>
          <p:cNvSpPr/>
          <p:nvPr/>
        </p:nvSpPr>
        <p:spPr>
          <a:xfrm>
            <a:off x="3844675" y="1444740"/>
            <a:ext cx="1368152" cy="722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Sunny</a:t>
            </a:r>
            <a:endParaRPr lang="en-IN" dirty="0"/>
          </a:p>
        </p:txBody>
      </p:sp>
      <p:sp>
        <p:nvSpPr>
          <p:cNvPr id="32" name="Oval 31"/>
          <p:cNvSpPr/>
          <p:nvPr/>
        </p:nvSpPr>
        <p:spPr>
          <a:xfrm>
            <a:off x="5447554" y="1406863"/>
            <a:ext cx="1561743" cy="722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overcast</a:t>
            </a:r>
            <a:endParaRPr lang="en-IN" dirty="0"/>
          </a:p>
        </p:txBody>
      </p:sp>
      <p:sp>
        <p:nvSpPr>
          <p:cNvPr id="33" name="Oval 32"/>
          <p:cNvSpPr/>
          <p:nvPr/>
        </p:nvSpPr>
        <p:spPr>
          <a:xfrm>
            <a:off x="7264547" y="1409914"/>
            <a:ext cx="1548680" cy="722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Rain</a:t>
            </a:r>
            <a:endParaRPr lang="en-IN" dirty="0"/>
          </a:p>
        </p:txBody>
      </p:sp>
      <p:cxnSp>
        <p:nvCxnSpPr>
          <p:cNvPr id="34" name="Straight Connector 33"/>
          <p:cNvCxnSpPr/>
          <p:nvPr/>
        </p:nvCxnSpPr>
        <p:spPr>
          <a:xfrm flipH="1">
            <a:off x="4921279" y="832833"/>
            <a:ext cx="867612" cy="6828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345789" y="803533"/>
            <a:ext cx="1327016" cy="667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6148931" y="832833"/>
            <a:ext cx="0" cy="5770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2128312" y="3420061"/>
            <a:ext cx="1368152" cy="722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No</a:t>
            </a:r>
            <a:endParaRPr lang="en-IN" dirty="0"/>
          </a:p>
        </p:txBody>
      </p:sp>
      <p:sp>
        <p:nvSpPr>
          <p:cNvPr id="38" name="Oval 37"/>
          <p:cNvSpPr/>
          <p:nvPr/>
        </p:nvSpPr>
        <p:spPr>
          <a:xfrm>
            <a:off x="4448668" y="3473328"/>
            <a:ext cx="1368152" cy="722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Yes</a:t>
            </a:r>
            <a:endParaRPr lang="en-IN" dirty="0"/>
          </a:p>
        </p:txBody>
      </p:sp>
      <p:cxnSp>
        <p:nvCxnSpPr>
          <p:cNvPr id="39" name="Straight Connector 38"/>
          <p:cNvCxnSpPr/>
          <p:nvPr/>
        </p:nvCxnSpPr>
        <p:spPr>
          <a:xfrm flipH="1">
            <a:off x="2812388" y="2881141"/>
            <a:ext cx="684076" cy="633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4730558" y="2881141"/>
            <a:ext cx="690996" cy="633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5896395" y="2403256"/>
            <a:ext cx="711089" cy="722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Yes</a:t>
            </a:r>
            <a:endParaRPr lang="en-IN" dirty="0"/>
          </a:p>
        </p:txBody>
      </p:sp>
      <p:cxnSp>
        <p:nvCxnSpPr>
          <p:cNvPr id="42" name="Straight Connector 41"/>
          <p:cNvCxnSpPr/>
          <p:nvPr/>
        </p:nvCxnSpPr>
        <p:spPr>
          <a:xfrm flipH="1">
            <a:off x="6228425" y="2108565"/>
            <a:ext cx="26106" cy="3892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6747839" y="3836572"/>
            <a:ext cx="938664" cy="722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Yes</a:t>
            </a:r>
            <a:endParaRPr lang="en-IN" dirty="0"/>
          </a:p>
        </p:txBody>
      </p:sp>
      <p:sp>
        <p:nvSpPr>
          <p:cNvPr id="44" name="Oval 43"/>
          <p:cNvSpPr/>
          <p:nvPr/>
        </p:nvSpPr>
        <p:spPr>
          <a:xfrm>
            <a:off x="8360360" y="3837772"/>
            <a:ext cx="684076" cy="722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No</a:t>
            </a:r>
            <a:endParaRPr lang="en-IN" dirty="0"/>
          </a:p>
        </p:txBody>
      </p:sp>
      <p:sp>
        <p:nvSpPr>
          <p:cNvPr id="45" name="Rectangle 44"/>
          <p:cNvSpPr/>
          <p:nvPr/>
        </p:nvSpPr>
        <p:spPr>
          <a:xfrm>
            <a:off x="7264547" y="2636912"/>
            <a:ext cx="1753947" cy="488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Wind</a:t>
            </a:r>
            <a:endParaRPr lang="en-US" dirty="0"/>
          </a:p>
        </p:txBody>
      </p:sp>
      <p:cxnSp>
        <p:nvCxnSpPr>
          <p:cNvPr id="46" name="Straight Connector 45"/>
          <p:cNvCxnSpPr/>
          <p:nvPr/>
        </p:nvCxnSpPr>
        <p:spPr>
          <a:xfrm>
            <a:off x="7901247" y="2132028"/>
            <a:ext cx="0" cy="504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3029291" y="2403256"/>
            <a:ext cx="2046765" cy="477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Humidity</a:t>
            </a:r>
            <a:endParaRPr lang="en-US" dirty="0"/>
          </a:p>
        </p:txBody>
      </p:sp>
      <p:cxnSp>
        <p:nvCxnSpPr>
          <p:cNvPr id="48" name="Straight Connector 47"/>
          <p:cNvCxnSpPr/>
          <p:nvPr/>
        </p:nvCxnSpPr>
        <p:spPr>
          <a:xfrm flipH="1">
            <a:off x="4211960" y="2132028"/>
            <a:ext cx="72008" cy="2524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145759" y="2940704"/>
            <a:ext cx="1008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High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4283968" y="2992986"/>
            <a:ext cx="1008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Normal</a:t>
            </a:r>
            <a:endParaRPr lang="en-US" dirty="0"/>
          </a:p>
        </p:txBody>
      </p:sp>
      <p:cxnSp>
        <p:nvCxnSpPr>
          <p:cNvPr id="51" name="Straight Connector 50"/>
          <p:cNvCxnSpPr/>
          <p:nvPr/>
        </p:nvCxnSpPr>
        <p:spPr>
          <a:xfrm flipH="1">
            <a:off x="7217171" y="3197902"/>
            <a:ext cx="684076" cy="633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982684" y="3434627"/>
            <a:ext cx="1008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True</a:t>
            </a:r>
            <a:endParaRPr lang="en-US" dirty="0"/>
          </a:p>
        </p:txBody>
      </p:sp>
      <p:cxnSp>
        <p:nvCxnSpPr>
          <p:cNvPr id="53" name="Straight Connector 52"/>
          <p:cNvCxnSpPr/>
          <p:nvPr/>
        </p:nvCxnSpPr>
        <p:spPr>
          <a:xfrm>
            <a:off x="8141520" y="3156566"/>
            <a:ext cx="690996" cy="633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677836" y="3328547"/>
            <a:ext cx="1008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311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dirty="0" smtClean="0"/>
              <a:t>Example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72816"/>
            <a:ext cx="6772275" cy="361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653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8" y="764704"/>
            <a:ext cx="8124825" cy="459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757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3589008"/>
          </a:xfrm>
        </p:spPr>
        <p:txBody>
          <a:bodyPr>
            <a:normAutofit/>
          </a:bodyPr>
          <a:lstStyle/>
          <a:p>
            <a:r>
              <a:rPr lang="en-IN" sz="6600" dirty="0" smtClean="0"/>
              <a:t>How does a tree split?</a:t>
            </a:r>
            <a:endParaRPr lang="en-IN" sz="6600" dirty="0"/>
          </a:p>
        </p:txBody>
      </p:sp>
    </p:spTree>
    <p:extLst>
      <p:ext uri="{BB962C8B-B14F-4D97-AF65-F5344CB8AC3E}">
        <p14:creationId xmlns:p14="http://schemas.microsoft.com/office/powerpoint/2010/main" val="2282296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60648"/>
            <a:ext cx="8313863" cy="6048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528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32656"/>
            <a:ext cx="8730238" cy="5832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2979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04664"/>
            <a:ext cx="8322688" cy="5544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1343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7"/>
            <a:ext cx="8352928" cy="5945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4438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2558</TotalTime>
  <Words>412</Words>
  <Application>Microsoft Office PowerPoint</Application>
  <PresentationFormat>On-screen Show (4:3)</PresentationFormat>
  <Paragraphs>226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Calibri</vt:lpstr>
      <vt:lpstr>Cambria Math</vt:lpstr>
      <vt:lpstr>Constantia</vt:lpstr>
      <vt:lpstr>Wingdings 2</vt:lpstr>
      <vt:lpstr>Flow</vt:lpstr>
      <vt:lpstr>Decision Tree</vt:lpstr>
      <vt:lpstr>PowerPoint Presentation</vt:lpstr>
      <vt:lpstr>Example</vt:lpstr>
      <vt:lpstr>PowerPoint Presentation</vt:lpstr>
      <vt:lpstr>How does a tree split?</vt:lpstr>
      <vt:lpstr>PowerPoint Presentation</vt:lpstr>
      <vt:lpstr>PowerPoint Presentation</vt:lpstr>
      <vt:lpstr>PowerPoint Presentation</vt:lpstr>
      <vt:lpstr>PowerPoint Presentation</vt:lpstr>
      <vt:lpstr>Attribute Measures</vt:lpstr>
      <vt:lpstr>Understanding Decision Tree with an Example</vt:lpstr>
      <vt:lpstr>PowerPoint Presentation</vt:lpstr>
      <vt:lpstr>Steps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Anbarasi M</dc:creator>
  <cp:lastModifiedBy>Windows User</cp:lastModifiedBy>
  <cp:revision>65</cp:revision>
  <dcterms:created xsi:type="dcterms:W3CDTF">2017-03-21T06:25:52Z</dcterms:created>
  <dcterms:modified xsi:type="dcterms:W3CDTF">2021-09-28T03:01:25Z</dcterms:modified>
</cp:coreProperties>
</file>