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4" r:id="rId27"/>
    <p:sldId id="280" r:id="rId28"/>
    <p:sldId id="281" r:id="rId29"/>
    <p:sldId id="285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4" autoAdjust="0"/>
    <p:restoredTop sz="94660"/>
  </p:normalViewPr>
  <p:slideViewPr>
    <p:cSldViewPr>
      <p:cViewPr varScale="1">
        <p:scale>
          <a:sx n="53" d="100"/>
          <a:sy n="53" d="100"/>
        </p:scale>
        <p:origin x="15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1AF768-8A79-467F-8E52-7B2898FD936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FA547E-C325-4545-93E1-92203F6AC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1: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81600"/>
            <a:ext cx="8077200" cy="1499616"/>
          </a:xfrm>
        </p:spPr>
        <p:txBody>
          <a:bodyPr/>
          <a:lstStyle/>
          <a:p>
            <a:pPr algn="r"/>
            <a:r>
              <a:rPr lang="en-US" dirty="0"/>
              <a:t>CS4445/B12</a:t>
            </a:r>
          </a:p>
          <a:p>
            <a:pPr algn="r"/>
            <a:r>
              <a:rPr lang="en-US" dirty="0"/>
              <a:t>Provided by: Kenneth J. Loomis</a:t>
            </a:r>
          </a:p>
        </p:txBody>
      </p:sp>
    </p:spTree>
    <p:extLst>
      <p:ext uri="{BB962C8B-B14F-4D97-AF65-F5344CB8AC3E}">
        <p14:creationId xmlns:p14="http://schemas.microsoft.com/office/powerpoint/2010/main" val="52228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left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2215634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=comedy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017" y="2219941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=drama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2803" y="2219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=action</a:t>
            </a:r>
          </a:p>
        </p:txBody>
      </p:sp>
      <p:sp>
        <p:nvSpPr>
          <p:cNvPr id="14" name="Oval 13"/>
          <p:cNvSpPr/>
          <p:nvPr/>
        </p:nvSpPr>
        <p:spPr>
          <a:xfrm>
            <a:off x="2262755" y="273736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0271" y="36634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500" y="366343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=PG-13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416255" y="33936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60148" y="33936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rating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[3,0]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=0.0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32498"/>
              </p:ext>
            </p:extLst>
          </p:nvPr>
        </p:nvGraphicFramePr>
        <p:xfrm>
          <a:off x="609600" y="5105400"/>
          <a:ext cx="4013200" cy="1162050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6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left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2215634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=comedy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017" y="2219941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=drama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2803" y="2219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=action</a:t>
            </a:r>
          </a:p>
        </p:txBody>
      </p:sp>
      <p:sp>
        <p:nvSpPr>
          <p:cNvPr id="14" name="Oval 13"/>
          <p:cNvSpPr/>
          <p:nvPr/>
        </p:nvSpPr>
        <p:spPr>
          <a:xfrm>
            <a:off x="2262755" y="273736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0271" y="36634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500" y="366343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=PG-13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416255" y="33936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60148" y="33936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IMAX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[1,1]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=.9510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69368"/>
              </p:ext>
            </p:extLst>
          </p:nvPr>
        </p:nvGraphicFramePr>
        <p:xfrm>
          <a:off x="482600" y="5105400"/>
          <a:ext cx="4013200" cy="1162050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5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left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2215634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=comedy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017" y="2219941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=drama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2803" y="2219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=action</a:t>
            </a:r>
          </a:p>
        </p:txBody>
      </p:sp>
      <p:sp>
        <p:nvSpPr>
          <p:cNvPr id="14" name="Oval 13"/>
          <p:cNvSpPr/>
          <p:nvPr/>
        </p:nvSpPr>
        <p:spPr>
          <a:xfrm>
            <a:off x="2262755" y="273736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0271" y="36634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500" y="366343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=PG-13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416255" y="33936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60148" y="33936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1001" y="5403418"/>
                <a:ext cx="3951828" cy="10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Entropy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Cambria Math"/>
                      </a:rPr>
                      <m:t>critics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Cambria Math"/>
                      </a:rPr>
                      <m:t>reviews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0" i="1" dirty="0">
                    <a:latin typeface="Cambria Math"/>
                  </a:rPr>
                  <a:t>.4000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sz="2000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/>
                        </a:rPr>
                        <m:t>rating</m:t>
                      </m:r>
                      <m:r>
                        <m:rPr>
                          <m:nor/>
                        </m:rPr>
                        <a:rPr lang="en-US" sz="2000" i="1" dirty="0" smtClean="0"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=0.0</m:t>
                      </m:r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sz="2000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Cambria Math"/>
                        </a:rPr>
                        <m:t>IMAX</m:t>
                      </m:r>
                      <m:r>
                        <m:rPr>
                          <m:nor/>
                        </m:rPr>
                        <a:rPr lang="en-US" sz="2000" i="1" dirty="0" smtClean="0"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=.9510</m:t>
                      </m:r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5403418"/>
                <a:ext cx="3951828" cy="1053237"/>
              </a:xfrm>
              <a:prstGeom prst="rect">
                <a:avLst/>
              </a:prstGeom>
              <a:blipFill rotWithShape="1">
                <a:blip r:embed="rId2"/>
                <a:stretch>
                  <a:fillRect b="-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199316" y="4839788"/>
            <a:ext cx="3569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We can see that rating provides us with the lowest entropy, thus it becomes the left child node of our ID3 tree.</a:t>
            </a:r>
          </a:p>
        </p:txBody>
      </p:sp>
    </p:spTree>
    <p:extLst>
      <p:ext uri="{BB962C8B-B14F-4D97-AF65-F5344CB8AC3E}">
        <p14:creationId xmlns:p14="http://schemas.microsoft.com/office/powerpoint/2010/main" val="113096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left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2215634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=comedy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017" y="2219941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=drama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2803" y="2219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=action</a:t>
            </a:r>
          </a:p>
        </p:txBody>
      </p:sp>
      <p:sp>
        <p:nvSpPr>
          <p:cNvPr id="14" name="Oval 13"/>
          <p:cNvSpPr/>
          <p:nvPr/>
        </p:nvSpPr>
        <p:spPr>
          <a:xfrm>
            <a:off x="2262755" y="273736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0271" y="36634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500" y="366343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=PG-13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416255" y="33936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60148" y="33936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10199" y="5161643"/>
            <a:ext cx="3569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This also makes this split homogeneous so we can add our leaf nodes here.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3374" y="41910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26" name="Oval 25"/>
          <p:cNvSpPr/>
          <p:nvPr/>
        </p:nvSpPr>
        <p:spPr>
          <a:xfrm>
            <a:off x="4009109" y="41910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96514"/>
              </p:ext>
            </p:extLst>
          </p:nvPr>
        </p:nvGraphicFramePr>
        <p:xfrm>
          <a:off x="978693" y="5292126"/>
          <a:ext cx="4013200" cy="1162050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14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Determine the center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1763694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  <a:endCxn id="31" idx="0"/>
          </p:cNvCxnSpPr>
          <p:nvPr/>
        </p:nvCxnSpPr>
        <p:spPr>
          <a:xfrm>
            <a:off x="4434840" y="1844040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822787" y="1763694"/>
            <a:ext cx="1184148" cy="529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1763694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1926763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18104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29362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6806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264647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469987" y="2761914"/>
            <a:ext cx="3063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2761914"/>
            <a:ext cx="27545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22787" y="4648200"/>
            <a:ext cx="4156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We can see that genre = drama provides us with a homogeneous sub-set, so we can provide a leaf node here.</a:t>
            </a:r>
            <a:endParaRPr lang="en-US" sz="2000" b="0" dirty="0">
              <a:latin typeface="Cambria Math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886200" y="2302986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15554"/>
              </p:ext>
            </p:extLst>
          </p:nvPr>
        </p:nvGraphicFramePr>
        <p:xfrm>
          <a:off x="304800" y="4953000"/>
          <a:ext cx="4013200" cy="981075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914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133144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right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1763694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434840" y="1844040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28" idx="1"/>
          </p:cNvCxnSpPr>
          <p:nvPr/>
        </p:nvCxnSpPr>
        <p:spPr>
          <a:xfrm>
            <a:off x="4822787" y="1763694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1763694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1926763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18104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29362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6806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264647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469987" y="2761914"/>
            <a:ext cx="3063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2761914"/>
            <a:ext cx="27545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1999" y="4340423"/>
            <a:ext cx="3569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 Math"/>
              </a:rPr>
              <a:t>We now move on to the right child node of our tree. What attribute do we choose for this node?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2046" y="4083784"/>
            <a:ext cx="2977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/>
              </a:rPr>
              <a:t>Options:</a:t>
            </a:r>
          </a:p>
          <a:p>
            <a:r>
              <a:rPr lang="en-US" sz="2000" dirty="0">
                <a:latin typeface="Cambria Math"/>
              </a:rPr>
              <a:t>	critics-reviews</a:t>
            </a:r>
          </a:p>
          <a:p>
            <a:r>
              <a:rPr lang="en-US" sz="2000" dirty="0">
                <a:latin typeface="Cambria Math"/>
              </a:rPr>
              <a:t>	rating</a:t>
            </a:r>
          </a:p>
          <a:p>
            <a:r>
              <a:rPr lang="en-US" sz="2000" dirty="0">
                <a:latin typeface="Cambria Math"/>
              </a:rPr>
              <a:t>	IMAX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41720" y="2282496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77640" y="232738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</p:spTree>
    <p:extLst>
      <p:ext uri="{BB962C8B-B14F-4D97-AF65-F5344CB8AC3E}">
        <p14:creationId xmlns:p14="http://schemas.microsoft.com/office/powerpoint/2010/main" val="315155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right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1763694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434840" y="1844040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28" idx="1"/>
          </p:cNvCxnSpPr>
          <p:nvPr/>
        </p:nvCxnSpPr>
        <p:spPr>
          <a:xfrm>
            <a:off x="4822787" y="1763694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1763694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1926763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18104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29362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6806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264647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469987" y="2761914"/>
            <a:ext cx="3063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2761914"/>
            <a:ext cx="27545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41720" y="2282496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Critics-reviews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6396" y="2734508"/>
            <a:ext cx="943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=thumbs-up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8354" y="2651124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neutral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H="1">
            <a:off x="5582046" y="2750790"/>
            <a:ext cx="720367" cy="44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</p:cNvCxnSpPr>
          <p:nvPr/>
        </p:nvCxnSpPr>
        <p:spPr>
          <a:xfrm>
            <a:off x="7078307" y="2750790"/>
            <a:ext cx="856179" cy="53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4"/>
          </p:cNvCxnSpPr>
          <p:nvPr/>
        </p:nvCxnSpPr>
        <p:spPr>
          <a:xfrm>
            <a:off x="6690360" y="2831136"/>
            <a:ext cx="0" cy="458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8756" y="2975595"/>
            <a:ext cx="1135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=thumbs-down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critics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reviews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+0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+ 0=.9510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84385"/>
              </p:ext>
            </p:extLst>
          </p:nvPr>
        </p:nvGraphicFramePr>
        <p:xfrm>
          <a:off x="567862" y="5181600"/>
          <a:ext cx="4013200" cy="1171575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914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77640" y="232738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</p:spTree>
    <p:extLst>
      <p:ext uri="{BB962C8B-B14F-4D97-AF65-F5344CB8AC3E}">
        <p14:creationId xmlns:p14="http://schemas.microsoft.com/office/powerpoint/2010/main" val="351252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right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1763694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434840" y="1844040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28" idx="1"/>
          </p:cNvCxnSpPr>
          <p:nvPr/>
        </p:nvCxnSpPr>
        <p:spPr>
          <a:xfrm>
            <a:off x="4822787" y="1763694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1763694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1926763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18104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29362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6806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264647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469987" y="2761914"/>
            <a:ext cx="3063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2761914"/>
            <a:ext cx="27545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41720" y="2282496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6396" y="27345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8354" y="26511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H="1">
            <a:off x="5582046" y="2750790"/>
            <a:ext cx="720367" cy="44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</p:cNvCxnSpPr>
          <p:nvPr/>
        </p:nvCxnSpPr>
        <p:spPr>
          <a:xfrm>
            <a:off x="7078307" y="2750790"/>
            <a:ext cx="856179" cy="53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rating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=.9510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21856"/>
              </p:ext>
            </p:extLst>
          </p:nvPr>
        </p:nvGraphicFramePr>
        <p:xfrm>
          <a:off x="558800" y="5181600"/>
          <a:ext cx="4013200" cy="1171575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914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38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77640" y="232738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</p:spTree>
    <p:extLst>
      <p:ext uri="{BB962C8B-B14F-4D97-AF65-F5344CB8AC3E}">
        <p14:creationId xmlns:p14="http://schemas.microsoft.com/office/powerpoint/2010/main" val="19209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Determine the right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1763694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434840" y="1844040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28" idx="1"/>
          </p:cNvCxnSpPr>
          <p:nvPr/>
        </p:nvCxnSpPr>
        <p:spPr>
          <a:xfrm>
            <a:off x="4822787" y="1763694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1763694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1926763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18104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29362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6806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264647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469987" y="2761914"/>
            <a:ext cx="3063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2761914"/>
            <a:ext cx="27545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41720" y="2282496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6396" y="273450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8354" y="2651124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H="1">
            <a:off x="5582046" y="2750790"/>
            <a:ext cx="720367" cy="44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</p:cNvCxnSpPr>
          <p:nvPr/>
        </p:nvCxnSpPr>
        <p:spPr>
          <a:xfrm>
            <a:off x="7078307" y="2750790"/>
            <a:ext cx="856179" cy="53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IMAX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2,0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=0.0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19600"/>
                <a:ext cx="7762339" cy="2134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18207"/>
              </p:ext>
            </p:extLst>
          </p:nvPr>
        </p:nvGraphicFramePr>
        <p:xfrm>
          <a:off x="558800" y="5181600"/>
          <a:ext cx="4013200" cy="1171575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914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77640" y="232738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</p:spTree>
    <p:extLst>
      <p:ext uri="{BB962C8B-B14F-4D97-AF65-F5344CB8AC3E}">
        <p14:creationId xmlns:p14="http://schemas.microsoft.com/office/powerpoint/2010/main" val="31637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Determine the right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1763694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434840" y="1844040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28" idx="1"/>
          </p:cNvCxnSpPr>
          <p:nvPr/>
        </p:nvCxnSpPr>
        <p:spPr>
          <a:xfrm>
            <a:off x="4822787" y="1763694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1763694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1926763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18104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29362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6806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264647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469987" y="2761914"/>
            <a:ext cx="3063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2761914"/>
            <a:ext cx="27545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41720" y="2282496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6396" y="273450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8354" y="2651124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H="1">
            <a:off x="5582046" y="2750790"/>
            <a:ext cx="720367" cy="44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</p:cNvCxnSpPr>
          <p:nvPr/>
        </p:nvCxnSpPr>
        <p:spPr>
          <a:xfrm>
            <a:off x="7078307" y="2750790"/>
            <a:ext cx="856179" cy="53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400" y="4621143"/>
                <a:ext cx="3579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latin typeface="Cambria Math"/>
                  </a:rPr>
                  <a:t>Entropy (critics-reviews) = .9510</a:t>
                </a:r>
              </a:p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 smtClean="0">
                        <a:latin typeface="Cambria Math"/>
                      </a:rPr>
                      <m:t>Entropy</m:t>
                    </m:r>
                    <m:r>
                      <m:rPr>
                        <m:nor/>
                      </m:rPr>
                      <a:rPr lang="en-US" i="1" dirty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/>
                      </a:rPr>
                      <m:t>rating</m:t>
                    </m:r>
                    <m:r>
                      <m:rPr>
                        <m:nor/>
                      </m:rP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/>
                  </a:rPr>
                  <a:t> = .9510</a:t>
                </a:r>
              </a:p>
              <a:p>
                <a:pPr algn="r"/>
                <a:r>
                  <a:rPr lang="en-US" i="1" dirty="0">
                    <a:latin typeface="Cambria Math"/>
                  </a:rPr>
                  <a:t>Entropy (IMAX) = 0.0</a:t>
                </a:r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21143"/>
                <a:ext cx="3579665" cy="923330"/>
              </a:xfrm>
              <a:prstGeom prst="rect">
                <a:avLst/>
              </a:prstGeom>
              <a:blipFill rotWithShape="1">
                <a:blip r:embed="rId2"/>
                <a:stretch>
                  <a:fillRect t="-3947" r="-1363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199315" y="4267200"/>
            <a:ext cx="3569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We can see that IMAX provides us with the lowest entropy, thus it becomes the right child node of our ID3 tree.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4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38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77640" y="232738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</p:spTree>
    <p:extLst>
      <p:ext uri="{BB962C8B-B14F-4D97-AF65-F5344CB8AC3E}">
        <p14:creationId xmlns:p14="http://schemas.microsoft.com/office/powerpoint/2010/main" val="3437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Entropy of the original set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352743"/>
              </p:ext>
            </p:extLst>
          </p:nvPr>
        </p:nvGraphicFramePr>
        <p:xfrm>
          <a:off x="228600" y="2777202"/>
          <a:ext cx="4013200" cy="2857500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4092" y="3160474"/>
                <a:ext cx="4447628" cy="18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Cambria Math"/>
                  </a:rPr>
                  <a:t>Entropy (target attribute)</a:t>
                </a:r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 [5,9]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9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=.9403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92" y="3160474"/>
                <a:ext cx="4447628" cy="1891030"/>
              </a:xfrm>
              <a:prstGeom prst="rect">
                <a:avLst/>
              </a:prstGeom>
              <a:blipFill rotWithShape="1">
                <a:blip r:embed="rId2"/>
                <a:stretch>
                  <a:fillRect t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4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Determine the right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1763694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434840" y="1844040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28" idx="1"/>
          </p:cNvCxnSpPr>
          <p:nvPr/>
        </p:nvCxnSpPr>
        <p:spPr>
          <a:xfrm>
            <a:off x="4822787" y="1763694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1763694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1926763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181045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29362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6806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264647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317587" y="2761914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2761914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41720" y="2282496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27416" y="268066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5218" y="2567940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47" idx="0"/>
          </p:cNvCxnSpPr>
          <p:nvPr/>
        </p:nvCxnSpPr>
        <p:spPr>
          <a:xfrm flipH="1">
            <a:off x="5927161" y="2750790"/>
            <a:ext cx="375252" cy="37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</p:cNvCxnSpPr>
          <p:nvPr/>
        </p:nvCxnSpPr>
        <p:spPr>
          <a:xfrm>
            <a:off x="7078307" y="2750790"/>
            <a:ext cx="546626" cy="37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93555" y="4421088"/>
            <a:ext cx="3569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This also makes this split homogeneous so we can add our leaf nodes here.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50078"/>
              </p:ext>
            </p:extLst>
          </p:nvPr>
        </p:nvGraphicFramePr>
        <p:xfrm>
          <a:off x="567862" y="4572952"/>
          <a:ext cx="4013200" cy="1171575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914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384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77640" y="2327389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469961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62800" y="3123727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115435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ID3 Decision tree is complete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84575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23140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434840" y="23943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28" idx="1"/>
          </p:cNvCxnSpPr>
          <p:nvPr/>
        </p:nvCxnSpPr>
        <p:spPr>
          <a:xfrm>
            <a:off x="4822787" y="23140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23140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24771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22860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84397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32310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31968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317587" y="33122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33122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41720" y="2832854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27416" y="32310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5218" y="31182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38" idx="0"/>
          </p:cNvCxnSpPr>
          <p:nvPr/>
        </p:nvCxnSpPr>
        <p:spPr>
          <a:xfrm flipH="1">
            <a:off x="5927161" y="33011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39" idx="0"/>
          </p:cNvCxnSpPr>
          <p:nvPr/>
        </p:nvCxnSpPr>
        <p:spPr>
          <a:xfrm>
            <a:off x="7078307" y="33011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28312" y="4699337"/>
            <a:ext cx="5009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Since we have only leaf nodes remaining we are finished building our tree.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38400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77640" y="286126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9961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62800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243959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84575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  <a:endCxn id="14" idx="7"/>
          </p:cNvCxnSpPr>
          <p:nvPr/>
        </p:nvCxnSpPr>
        <p:spPr>
          <a:xfrm flipH="1">
            <a:off x="2552236" y="23140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434840" y="23943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28" idx="1"/>
          </p:cNvCxnSpPr>
          <p:nvPr/>
        </p:nvCxnSpPr>
        <p:spPr>
          <a:xfrm>
            <a:off x="4822787" y="23140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4462" y="23140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615" y="24771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18926" y="22860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15649" y="284397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32310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3" y="31968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1317587" y="33122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>
            <a:off x="2552236" y="33122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41720" y="2832854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27416" y="32310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5218" y="31182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38" idx="0"/>
          </p:cNvCxnSpPr>
          <p:nvPr/>
        </p:nvCxnSpPr>
        <p:spPr>
          <a:xfrm flipH="1">
            <a:off x="5927161" y="33011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39" idx="0"/>
          </p:cNvCxnSpPr>
          <p:nvPr/>
        </p:nvCxnSpPr>
        <p:spPr>
          <a:xfrm>
            <a:off x="7078307" y="33011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429" y="4868906"/>
            <a:ext cx="2655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How can we handle missing values using this decision tree?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064" y="45720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Given an instance: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Genre = action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Critics-reviews = ?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Rating = 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IMAX = ?</a:t>
            </a:r>
          </a:p>
          <a:p>
            <a:r>
              <a:rPr lang="en-US" sz="2000" dirty="0">
                <a:latin typeface="Cambria Math"/>
              </a:rPr>
              <a:t>      How do we classify it?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4400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38400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77640" y="286126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9961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62800" y="3657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13775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prediction: a solution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3000" y="1905000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Consider adding frequency counts to each leaf node:</a:t>
            </a:r>
          </a:p>
          <a:p>
            <a:pPr lvl="2"/>
            <a:r>
              <a:rPr lang="en-US" sz="2000" dirty="0">
                <a:latin typeface="Cambria Math"/>
              </a:rPr>
              <a:t>shown here in curly braces.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86200" y="342900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34" name="Straight Arrow Connector 33"/>
          <p:cNvCxnSpPr>
            <a:stCxn id="27" idx="3"/>
            <a:endCxn id="42" idx="7"/>
          </p:cNvCxnSpPr>
          <p:nvPr/>
        </p:nvCxnSpPr>
        <p:spPr>
          <a:xfrm flipH="1">
            <a:off x="2552236" y="3897294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4"/>
          </p:cNvCxnSpPr>
          <p:nvPr/>
        </p:nvCxnSpPr>
        <p:spPr>
          <a:xfrm>
            <a:off x="4434840" y="3977640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  <a:endCxn id="47" idx="1"/>
          </p:cNvCxnSpPr>
          <p:nvPr/>
        </p:nvCxnSpPr>
        <p:spPr>
          <a:xfrm>
            <a:off x="4822787" y="3897294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4462" y="3897294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62615" y="4060363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926" y="38692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15649" y="4427220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481426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8603" y="478007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H="1">
            <a:off x="1317587" y="4895514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5"/>
          </p:cNvCxnSpPr>
          <p:nvPr/>
        </p:nvCxnSpPr>
        <p:spPr>
          <a:xfrm>
            <a:off x="2552236" y="4895514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41720" y="4416096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416" y="481426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5218" y="4701540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7" idx="3"/>
            <a:endCxn id="55" idx="0"/>
          </p:cNvCxnSpPr>
          <p:nvPr/>
        </p:nvCxnSpPr>
        <p:spPr>
          <a:xfrm flipH="1">
            <a:off x="5927161" y="4884390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56" idx="0"/>
          </p:cNvCxnSpPr>
          <p:nvPr/>
        </p:nvCxnSpPr>
        <p:spPr>
          <a:xfrm>
            <a:off x="7078307" y="4884390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2000" y="524084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{2}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0" y="524084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{3}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5240" y="4444504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{4}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17561" y="524084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{3}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0400" y="524084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{2}</a:t>
            </a:r>
          </a:p>
        </p:txBody>
      </p:sp>
    </p:spTree>
    <p:extLst>
      <p:ext uri="{BB962C8B-B14F-4D97-AF65-F5344CB8AC3E}">
        <p14:creationId xmlns:p14="http://schemas.microsoft.com/office/powerpoint/2010/main" val="1702917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prediction: a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" y="5029200"/>
            <a:ext cx="2676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Genre = 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Critics-reviews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Rating = 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IMAX = 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6200" y="5336976"/>
            <a:ext cx="4469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Traverse the tree.</a:t>
            </a:r>
          </a:p>
        </p:txBody>
      </p:sp>
      <p:sp>
        <p:nvSpPr>
          <p:cNvPr id="33" name="Oval 32"/>
          <p:cNvSpPr/>
          <p:nvPr/>
        </p:nvSpPr>
        <p:spPr>
          <a:xfrm>
            <a:off x="3886200" y="192195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34" name="Straight Arrow Connector 33"/>
          <p:cNvCxnSpPr>
            <a:stCxn id="33" idx="3"/>
            <a:endCxn id="42" idx="7"/>
          </p:cNvCxnSpPr>
          <p:nvPr/>
        </p:nvCxnSpPr>
        <p:spPr>
          <a:xfrm flipH="1">
            <a:off x="2552236" y="23902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4"/>
          </p:cNvCxnSpPr>
          <p:nvPr/>
        </p:nvCxnSpPr>
        <p:spPr>
          <a:xfrm>
            <a:off x="4434840" y="24705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47" idx="1"/>
          </p:cNvCxnSpPr>
          <p:nvPr/>
        </p:nvCxnSpPr>
        <p:spPr>
          <a:xfrm>
            <a:off x="4822787" y="23902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4462" y="23902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62615" y="25533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926" y="2362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15649" y="292017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33072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8603" y="32730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H="1">
            <a:off x="1317587" y="33884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5"/>
          </p:cNvCxnSpPr>
          <p:nvPr/>
        </p:nvCxnSpPr>
        <p:spPr>
          <a:xfrm>
            <a:off x="2552236" y="33884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41720" y="2909054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416" y="33072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5218" y="31944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7" idx="3"/>
            <a:endCxn id="55" idx="0"/>
          </p:cNvCxnSpPr>
          <p:nvPr/>
        </p:nvCxnSpPr>
        <p:spPr>
          <a:xfrm flipH="1">
            <a:off x="5927161" y="33773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56" idx="0"/>
          </p:cNvCxnSpPr>
          <p:nvPr/>
        </p:nvCxnSpPr>
        <p:spPr>
          <a:xfrm>
            <a:off x="7078307" y="33773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2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{2}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{3}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5240" y="293746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{4}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17561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{3}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04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{2}</a:t>
            </a:r>
          </a:p>
        </p:txBody>
      </p:sp>
    </p:spTree>
    <p:extLst>
      <p:ext uri="{BB962C8B-B14F-4D97-AF65-F5344CB8AC3E}">
        <p14:creationId xmlns:p14="http://schemas.microsoft.com/office/powerpoint/2010/main" val="217716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prediction: a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" y="5029200"/>
            <a:ext cx="2676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mbria Math"/>
              </a:rPr>
              <a:t>Genre = 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Critics-reviews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Rating = 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IMAX = 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6200" y="5336976"/>
            <a:ext cx="44695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Traverse the decision tree normally when the attribute value is known.</a:t>
            </a:r>
          </a:p>
        </p:txBody>
      </p:sp>
      <p:sp>
        <p:nvSpPr>
          <p:cNvPr id="33" name="Oval 32"/>
          <p:cNvSpPr/>
          <p:nvPr/>
        </p:nvSpPr>
        <p:spPr>
          <a:xfrm>
            <a:off x="3886200" y="1921958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34" name="Straight Arrow Connector 33"/>
          <p:cNvCxnSpPr>
            <a:stCxn id="33" idx="3"/>
            <a:endCxn id="42" idx="7"/>
          </p:cNvCxnSpPr>
          <p:nvPr/>
        </p:nvCxnSpPr>
        <p:spPr>
          <a:xfrm flipH="1">
            <a:off x="2552236" y="23902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4"/>
          </p:cNvCxnSpPr>
          <p:nvPr/>
        </p:nvCxnSpPr>
        <p:spPr>
          <a:xfrm>
            <a:off x="4434840" y="24705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47" idx="1"/>
          </p:cNvCxnSpPr>
          <p:nvPr/>
        </p:nvCxnSpPr>
        <p:spPr>
          <a:xfrm>
            <a:off x="4822787" y="23902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4462" y="23902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62615" y="25533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926" y="2362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15649" y="292017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33072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8603" y="32730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H="1">
            <a:off x="1317587" y="33884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5"/>
          </p:cNvCxnSpPr>
          <p:nvPr/>
        </p:nvCxnSpPr>
        <p:spPr>
          <a:xfrm>
            <a:off x="2552236" y="33884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41720" y="2909054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416" y="33072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5218" y="31944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7" idx="3"/>
            <a:endCxn id="55" idx="0"/>
          </p:cNvCxnSpPr>
          <p:nvPr/>
        </p:nvCxnSpPr>
        <p:spPr>
          <a:xfrm flipH="1">
            <a:off x="5927161" y="33773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56" idx="0"/>
          </p:cNvCxnSpPr>
          <p:nvPr/>
        </p:nvCxnSpPr>
        <p:spPr>
          <a:xfrm>
            <a:off x="7078307" y="33773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2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{2}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{3}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5240" y="293746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{4}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17561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{3}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04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{2}</a:t>
            </a:r>
          </a:p>
        </p:txBody>
      </p:sp>
    </p:spTree>
    <p:extLst>
      <p:ext uri="{BB962C8B-B14F-4D97-AF65-F5344CB8AC3E}">
        <p14:creationId xmlns:p14="http://schemas.microsoft.com/office/powerpoint/2010/main" val="3070031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prediction: a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" y="5029200"/>
            <a:ext cx="2676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mbria Math"/>
              </a:rPr>
              <a:t>Genre = 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Critics-reviews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Rating = 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mbria Math"/>
              </a:rPr>
              <a:t>IMAX = 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6200" y="5336976"/>
            <a:ext cx="44695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Traverse every possible path when a missing value is encountered.</a:t>
            </a:r>
          </a:p>
        </p:txBody>
      </p:sp>
      <p:sp>
        <p:nvSpPr>
          <p:cNvPr id="33" name="Oval 32"/>
          <p:cNvSpPr/>
          <p:nvPr/>
        </p:nvSpPr>
        <p:spPr>
          <a:xfrm>
            <a:off x="3886200" y="1921958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34" name="Straight Arrow Connector 33"/>
          <p:cNvCxnSpPr>
            <a:stCxn id="33" idx="3"/>
            <a:endCxn id="42" idx="7"/>
          </p:cNvCxnSpPr>
          <p:nvPr/>
        </p:nvCxnSpPr>
        <p:spPr>
          <a:xfrm flipH="1">
            <a:off x="2552236" y="23902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4"/>
          </p:cNvCxnSpPr>
          <p:nvPr/>
        </p:nvCxnSpPr>
        <p:spPr>
          <a:xfrm>
            <a:off x="4434840" y="24705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47" idx="1"/>
          </p:cNvCxnSpPr>
          <p:nvPr/>
        </p:nvCxnSpPr>
        <p:spPr>
          <a:xfrm>
            <a:off x="4822787" y="23902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4462" y="23902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62615" y="25533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926" y="2362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15649" y="292017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33072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8603" y="32730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H="1">
            <a:off x="1317587" y="33884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5"/>
          </p:cNvCxnSpPr>
          <p:nvPr/>
        </p:nvCxnSpPr>
        <p:spPr>
          <a:xfrm>
            <a:off x="2552236" y="33884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41720" y="2909054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416" y="33072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5218" y="31944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7" idx="3"/>
            <a:endCxn id="55" idx="0"/>
          </p:cNvCxnSpPr>
          <p:nvPr/>
        </p:nvCxnSpPr>
        <p:spPr>
          <a:xfrm flipH="1">
            <a:off x="5927161" y="33773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56" idx="0"/>
          </p:cNvCxnSpPr>
          <p:nvPr/>
        </p:nvCxnSpPr>
        <p:spPr>
          <a:xfrm>
            <a:off x="7078307" y="33773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2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{2}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{3}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5240" y="293746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{4}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17561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{3}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04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{2}</a:t>
            </a:r>
          </a:p>
        </p:txBody>
      </p:sp>
    </p:spTree>
    <p:extLst>
      <p:ext uri="{BB962C8B-B14F-4D97-AF65-F5344CB8AC3E}">
        <p14:creationId xmlns:p14="http://schemas.microsoft.com/office/powerpoint/2010/main" val="365154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prediction: a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" y="5029200"/>
            <a:ext cx="2676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Genre = 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Critics-reviews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Rating = 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IMAX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857482" y="4675256"/>
                <a:ext cx="446958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>
                    <a:latin typeface="Cambria Math"/>
                  </a:rPr>
                  <a:t>Traverse every possible path when a missing value is encountered.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>
                    <a:latin typeface="Cambria Math"/>
                  </a:rPr>
                  <a:t>Sum the frequency counts of all like leaf nodes that are reached: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00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Freq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𝑦𝑒𝑠</m:t>
                              </m:r>
                            </m:e>
                          </m:d>
                        </m:e>
                      </m:func>
                      <m:r>
                        <a:rPr lang="en-US" sz="20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000" b="0" i="1" dirty="0" smtClean="0">
                          <a:latin typeface="Cambria Math"/>
                        </a:rPr>
                        <m:t>                     </m:t>
                      </m:r>
                      <m:func>
                        <m:funcPr>
                          <m:ctrlPr>
                            <a:rPr lang="en-US" sz="20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Freq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𝑛𝑜</m:t>
                              </m:r>
                            </m:e>
                          </m:d>
                        </m:e>
                      </m:func>
                      <m:r>
                        <a:rPr lang="en-US" sz="20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482" y="4675256"/>
                <a:ext cx="4469585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228" t="-1572" r="-2456"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3886200" y="1921958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58" name="Straight Arrow Connector 57"/>
          <p:cNvCxnSpPr>
            <a:stCxn id="57" idx="3"/>
            <a:endCxn id="64" idx="7"/>
          </p:cNvCxnSpPr>
          <p:nvPr/>
        </p:nvCxnSpPr>
        <p:spPr>
          <a:xfrm flipH="1">
            <a:off x="2552236" y="23902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7" idx="4"/>
          </p:cNvCxnSpPr>
          <p:nvPr/>
        </p:nvCxnSpPr>
        <p:spPr>
          <a:xfrm>
            <a:off x="4434840" y="24705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5"/>
            <a:endCxn id="69" idx="1"/>
          </p:cNvCxnSpPr>
          <p:nvPr/>
        </p:nvCxnSpPr>
        <p:spPr>
          <a:xfrm>
            <a:off x="4822787" y="23902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4462" y="23902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62615" y="25533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18926" y="2362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615649" y="292017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43200" y="33072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8603" y="32730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4" idx="3"/>
          </p:cNvCxnSpPr>
          <p:nvPr/>
        </p:nvCxnSpPr>
        <p:spPr>
          <a:xfrm flipH="1">
            <a:off x="1317587" y="33884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5"/>
          </p:cNvCxnSpPr>
          <p:nvPr/>
        </p:nvCxnSpPr>
        <p:spPr>
          <a:xfrm>
            <a:off x="2552236" y="33884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141720" y="2909054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27416" y="33072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75218" y="31944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69" idx="3"/>
            <a:endCxn id="77" idx="0"/>
          </p:cNvCxnSpPr>
          <p:nvPr/>
        </p:nvCxnSpPr>
        <p:spPr>
          <a:xfrm flipH="1">
            <a:off x="5927161" y="33773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5"/>
            <a:endCxn id="78" idx="0"/>
          </p:cNvCxnSpPr>
          <p:nvPr/>
        </p:nvCxnSpPr>
        <p:spPr>
          <a:xfrm>
            <a:off x="7078307" y="33773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62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{2}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86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{3}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25240" y="293746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{4}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317561" y="3733800"/>
            <a:ext cx="1219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{3}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10400" y="3733800"/>
            <a:ext cx="1219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{2}</a:t>
            </a:r>
          </a:p>
        </p:txBody>
      </p:sp>
    </p:spTree>
    <p:extLst>
      <p:ext uri="{BB962C8B-B14F-4D97-AF65-F5344CB8AC3E}">
        <p14:creationId xmlns:p14="http://schemas.microsoft.com/office/powerpoint/2010/main" val="850936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256017" y="5843111"/>
            <a:ext cx="1750917" cy="334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6172200"/>
            <a:ext cx="1219200" cy="334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prediction: a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" y="4912916"/>
            <a:ext cx="26766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Genre = 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Critics-reviews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Rating = 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IMAX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mbria Math"/>
              </a:rPr>
              <a:t>like =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2615" y="4605140"/>
                <a:ext cx="500038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>
                    <a:latin typeface="Cambria Math"/>
                  </a:rPr>
                  <a:t>Follow every possible path when a missing value is encountered.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>
                    <a:latin typeface="Cambria Math"/>
                  </a:rPr>
                  <a:t>Determine the frequency count by summing like classification frequencies: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Freq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𝑦𝑒𝑠</m:t>
                              </m:r>
                            </m:e>
                          </m:d>
                        </m:e>
                      </m:func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/>
                        </a:rPr>
                        <m:t>=3                     </m:t>
                      </m:r>
                      <m:func>
                        <m:funcPr>
                          <m:ctrlPr>
                            <a:rPr lang="en-US" sz="20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Freq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𝑛𝑜</m:t>
                              </m:r>
                            </m:e>
                          </m:d>
                        </m:e>
                      </m:func>
                      <m:r>
                        <a:rPr lang="en-US" sz="20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000" dirty="0">
                  <a:latin typeface="Cambria Math"/>
                </a:endParaRPr>
              </a:p>
              <a:p>
                <a:pPr marL="1257300" lvl="2" indent="-342900">
                  <a:buFont typeface="Arial" pitchFamily="34" charset="0"/>
                  <a:buChar char="•"/>
                </a:pPr>
                <a:r>
                  <a:rPr lang="en-US" sz="2000" dirty="0">
                    <a:latin typeface="Cambria Math"/>
                  </a:rPr>
                  <a:t>Classify based on the highest frequency count.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5" y="4605140"/>
                <a:ext cx="5000385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974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3886200" y="1921958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34" name="Straight Arrow Connector 33"/>
          <p:cNvCxnSpPr>
            <a:stCxn id="33" idx="3"/>
            <a:endCxn id="42" idx="7"/>
          </p:cNvCxnSpPr>
          <p:nvPr/>
        </p:nvCxnSpPr>
        <p:spPr>
          <a:xfrm flipH="1">
            <a:off x="2552236" y="23902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4"/>
          </p:cNvCxnSpPr>
          <p:nvPr/>
        </p:nvCxnSpPr>
        <p:spPr>
          <a:xfrm>
            <a:off x="4434840" y="24705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47" idx="1"/>
          </p:cNvCxnSpPr>
          <p:nvPr/>
        </p:nvCxnSpPr>
        <p:spPr>
          <a:xfrm>
            <a:off x="4822787" y="23902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4462" y="23902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62615" y="25533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926" y="2362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15649" y="2920178"/>
            <a:ext cx="1097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33072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8603" y="32730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H="1">
            <a:off x="1317587" y="33884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5"/>
          </p:cNvCxnSpPr>
          <p:nvPr/>
        </p:nvCxnSpPr>
        <p:spPr>
          <a:xfrm>
            <a:off x="2552236" y="33884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41720" y="2909054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416" y="33072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5218" y="31944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7" idx="3"/>
            <a:endCxn id="55" idx="0"/>
          </p:cNvCxnSpPr>
          <p:nvPr/>
        </p:nvCxnSpPr>
        <p:spPr>
          <a:xfrm flipH="1">
            <a:off x="5927161" y="33773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56" idx="0"/>
          </p:cNvCxnSpPr>
          <p:nvPr/>
        </p:nvCxnSpPr>
        <p:spPr>
          <a:xfrm>
            <a:off x="7078307" y="33773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2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{2}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{3}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5240" y="2937462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{4}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17561" y="3733800"/>
            <a:ext cx="1219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{3}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0400" y="3733800"/>
            <a:ext cx="1219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{2}</a:t>
            </a:r>
          </a:p>
        </p:txBody>
      </p:sp>
    </p:spTree>
    <p:extLst>
      <p:ext uri="{BB962C8B-B14F-4D97-AF65-F5344CB8AC3E}">
        <p14:creationId xmlns:p14="http://schemas.microsoft.com/office/powerpoint/2010/main" val="62972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62000" y="6172200"/>
            <a:ext cx="1219200" cy="334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prediction: 2nd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" y="4875311"/>
            <a:ext cx="26766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Genre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Critics-reviews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Rating = 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IMAX = TRUE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mbria Math"/>
              </a:rPr>
              <a:t>like =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2614" y="5112971"/>
                <a:ext cx="500038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>
                    <a:latin typeface="Cambria Math"/>
                  </a:rPr>
                  <a:t>Consider this 2</a:t>
                </a:r>
                <a:r>
                  <a:rPr lang="en-US" sz="2000" baseline="30000" dirty="0">
                    <a:latin typeface="Cambria Math"/>
                  </a:rPr>
                  <a:t>nd</a:t>
                </a:r>
                <a:r>
                  <a:rPr lang="en-US" sz="2000" dirty="0">
                    <a:latin typeface="Cambria Math"/>
                  </a:rPr>
                  <a:t>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Freq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𝑦𝑒𝑠</m:t>
                              </m:r>
                            </m:e>
                          </m:d>
                        </m:e>
                      </m:func>
                      <m:r>
                        <a:rPr lang="en-US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2000" b="0" i="1" dirty="0">
                  <a:solidFill>
                    <a:schemeClr val="accent4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Freq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𝑛𝑜</m:t>
                              </m:r>
                            </m:e>
                          </m:d>
                        </m:e>
                      </m:func>
                      <m:r>
                        <a:rPr lang="en-US" sz="20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=3+2=5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4" y="5112971"/>
                <a:ext cx="5000385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976" t="-3012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3886200" y="1921958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34" name="Straight Arrow Connector 33"/>
          <p:cNvCxnSpPr>
            <a:stCxn id="33" idx="3"/>
            <a:endCxn id="42" idx="7"/>
          </p:cNvCxnSpPr>
          <p:nvPr/>
        </p:nvCxnSpPr>
        <p:spPr>
          <a:xfrm flipH="1">
            <a:off x="2552236" y="23902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4"/>
          </p:cNvCxnSpPr>
          <p:nvPr/>
        </p:nvCxnSpPr>
        <p:spPr>
          <a:xfrm>
            <a:off x="4434840" y="24705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47" idx="1"/>
          </p:cNvCxnSpPr>
          <p:nvPr/>
        </p:nvCxnSpPr>
        <p:spPr>
          <a:xfrm>
            <a:off x="4822787" y="23902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4462" y="23902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62615" y="25533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926" y="2362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15649" y="2920178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33072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8603" y="32730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H="1">
            <a:off x="1317587" y="33884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5"/>
          </p:cNvCxnSpPr>
          <p:nvPr/>
        </p:nvCxnSpPr>
        <p:spPr>
          <a:xfrm>
            <a:off x="2552236" y="33884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41720" y="2909054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416" y="33072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5218" y="31944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7" idx="3"/>
            <a:endCxn id="55" idx="0"/>
          </p:cNvCxnSpPr>
          <p:nvPr/>
        </p:nvCxnSpPr>
        <p:spPr>
          <a:xfrm flipH="1">
            <a:off x="5927161" y="33773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56" idx="0"/>
          </p:cNvCxnSpPr>
          <p:nvPr/>
        </p:nvCxnSpPr>
        <p:spPr>
          <a:xfrm>
            <a:off x="7078307" y="33773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20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{2}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0" y="3733800"/>
            <a:ext cx="1219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{3}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5240" y="2937462"/>
            <a:ext cx="1219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{4}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17561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{3}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0400" y="3733800"/>
            <a:ext cx="1219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{2}</a:t>
            </a:r>
          </a:p>
        </p:txBody>
      </p:sp>
    </p:spTree>
    <p:extLst>
      <p:ext uri="{BB962C8B-B14F-4D97-AF65-F5344CB8AC3E}">
        <p14:creationId xmlns:p14="http://schemas.microsoft.com/office/powerpoint/2010/main" val="12627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root node attribute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2971800"/>
                <a:ext cx="8427547" cy="276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genre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 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Entropy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Entropy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/>
                            </a:rPr>
                            <m:t>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Entropy</m:t>
                      </m:r>
                      <m:r>
                        <a:rPr lang="en-US" b="0" i="0" smtClean="0">
                          <a:latin typeface="Cambria Math"/>
                        </a:rPr>
                        <m:t> [0,4] </m:t>
                      </m:r>
                    </m:oMath>
                  </m:oMathPara>
                </a14:m>
                <a:endParaRPr lang="en-US" b="0" i="0" dirty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/>
                  </a:rPr>
                  <a:t>.6935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71800"/>
                <a:ext cx="8427547" cy="2760564"/>
              </a:xfrm>
              <a:prstGeom prst="rect">
                <a:avLst/>
              </a:prstGeom>
              <a:blipFill rotWithShape="1">
                <a:blip r:embed="rId2"/>
                <a:stretch>
                  <a:fillRect r="-579" b="-2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2215634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=comedy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017" y="2219941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=drama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2803" y="2219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=action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31059"/>
              </p:ext>
            </p:extLst>
          </p:nvPr>
        </p:nvGraphicFramePr>
        <p:xfrm>
          <a:off x="355600" y="3733800"/>
          <a:ext cx="4013200" cy="2895600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672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62000" y="6172200"/>
            <a:ext cx="1295400" cy="334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Handling missing values during prediction: 3rd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" y="4875311"/>
            <a:ext cx="26766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Genre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Critics-reviews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Rating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IMAX = 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/>
              </a:rPr>
              <a:t>likes = yes</a:t>
            </a:r>
          </a:p>
        </p:txBody>
      </p:sp>
      <p:sp>
        <p:nvSpPr>
          <p:cNvPr id="33" name="Oval 32"/>
          <p:cNvSpPr/>
          <p:nvPr/>
        </p:nvSpPr>
        <p:spPr>
          <a:xfrm>
            <a:off x="3886200" y="1921958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34" name="Straight Arrow Connector 33"/>
          <p:cNvCxnSpPr>
            <a:stCxn id="33" idx="3"/>
            <a:endCxn id="42" idx="7"/>
          </p:cNvCxnSpPr>
          <p:nvPr/>
        </p:nvCxnSpPr>
        <p:spPr>
          <a:xfrm flipH="1">
            <a:off x="2552236" y="2390252"/>
            <a:ext cx="1494657" cy="610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4"/>
          </p:cNvCxnSpPr>
          <p:nvPr/>
        </p:nvCxnSpPr>
        <p:spPr>
          <a:xfrm>
            <a:off x="4434840" y="2470598"/>
            <a:ext cx="0" cy="458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47" idx="1"/>
          </p:cNvCxnSpPr>
          <p:nvPr/>
        </p:nvCxnSpPr>
        <p:spPr>
          <a:xfrm>
            <a:off x="4822787" y="2390252"/>
            <a:ext cx="1479626" cy="59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74462" y="2390252"/>
            <a:ext cx="7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comedy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62615" y="2553321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drama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8926" y="2362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action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615649" y="2920178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43200" y="330722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8603" y="32730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PG-13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H="1">
            <a:off x="1317587" y="3388472"/>
            <a:ext cx="458755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5"/>
          </p:cNvCxnSpPr>
          <p:nvPr/>
        </p:nvCxnSpPr>
        <p:spPr>
          <a:xfrm>
            <a:off x="2552236" y="3388472"/>
            <a:ext cx="397377" cy="334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41720" y="2909054"/>
            <a:ext cx="1097280" cy="5486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416" y="33072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5218" y="3194498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1200" dirty="0"/>
              <a:t>FALSE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7" idx="3"/>
            <a:endCxn id="55" idx="0"/>
          </p:cNvCxnSpPr>
          <p:nvPr/>
        </p:nvCxnSpPr>
        <p:spPr>
          <a:xfrm flipH="1">
            <a:off x="5927161" y="3377348"/>
            <a:ext cx="375252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5"/>
            <a:endCxn id="56" idx="0"/>
          </p:cNvCxnSpPr>
          <p:nvPr/>
        </p:nvCxnSpPr>
        <p:spPr>
          <a:xfrm>
            <a:off x="7078307" y="3377348"/>
            <a:ext cx="541693" cy="356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2000" y="3733800"/>
            <a:ext cx="1219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{2}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86000" y="3733800"/>
            <a:ext cx="1219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{3}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5240" y="2937462"/>
            <a:ext cx="1219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{4}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17561" y="3733800"/>
            <a:ext cx="1219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[yes] {3}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0400" y="3733800"/>
            <a:ext cx="1219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[no] {2}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046893" y="5029199"/>
                <a:ext cx="451067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>
                    <a:latin typeface="Cambria Math"/>
                  </a:rPr>
                  <a:t>Consider if all attribute values are unknown: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Freq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𝑦𝑒𝑠</m:t>
                              </m:r>
                            </m:e>
                          </m:d>
                        </m:e>
                      </m:func>
                      <m:r>
                        <a:rPr lang="en-US" sz="20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0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+4+3=9</m:t>
                      </m:r>
                    </m:oMath>
                  </m:oMathPara>
                </a14:m>
                <a:endParaRPr lang="en-US" sz="2000" i="1" dirty="0">
                  <a:solidFill>
                    <a:schemeClr val="accent4">
                      <a:lumMod val="75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Freq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𝑛𝑜</m:t>
                              </m:r>
                            </m:e>
                          </m:d>
                        </m:e>
                      </m:func>
                      <m:r>
                        <a:rPr lang="en-US" sz="2000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3+2=5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893" y="5029199"/>
                <a:ext cx="4510676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1216" t="-2304" b="-4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70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root node attribute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834746"/>
              </p:ext>
            </p:extLst>
          </p:nvPr>
        </p:nvGraphicFramePr>
        <p:xfrm>
          <a:off x="355599" y="3810000"/>
          <a:ext cx="4013200" cy="2857500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3112415"/>
                <a:ext cx="8742907" cy="275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critics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reviews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[2,2]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/>
                  </a:rPr>
                  <a:t>.9111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12415"/>
                <a:ext cx="8742907" cy="2754985"/>
              </a:xfrm>
              <a:prstGeom prst="rect">
                <a:avLst/>
              </a:prstGeom>
              <a:blipFill rotWithShape="1">
                <a:blip r:embed="rId2"/>
                <a:stretch>
                  <a:fillRect r="-558" b="-2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critics-reviews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35970" y="2215634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=thumbs-up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2199" y="2215634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=neutral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6049" y="2209800"/>
            <a:ext cx="16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=thumbs-down</a:t>
            </a:r>
          </a:p>
        </p:txBody>
      </p:sp>
    </p:spTree>
    <p:extLst>
      <p:ext uri="{BB962C8B-B14F-4D97-AF65-F5344CB8AC3E}">
        <p14:creationId xmlns:p14="http://schemas.microsoft.com/office/powerpoint/2010/main" val="290943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root node attribute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79906"/>
              </p:ext>
            </p:extLst>
          </p:nvPr>
        </p:nvGraphicFramePr>
        <p:xfrm>
          <a:off x="381000" y="3771900"/>
          <a:ext cx="4013200" cy="2857500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3124200"/>
                <a:ext cx="8534400" cy="2130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rating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[4,3]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7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7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7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7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/>
                  </a:rPr>
                  <a:t>.7885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24200"/>
                <a:ext cx="8534400" cy="2130776"/>
              </a:xfrm>
              <a:prstGeom prst="rect">
                <a:avLst/>
              </a:prstGeom>
              <a:blipFill rotWithShape="1">
                <a:blip r:embed="rId2"/>
                <a:stretch>
                  <a:fillRect r="-571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35970" y="221563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=PG-13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5442" y="221610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=R</a:t>
            </a:r>
          </a:p>
        </p:txBody>
      </p:sp>
    </p:spTree>
    <p:extLst>
      <p:ext uri="{BB962C8B-B14F-4D97-AF65-F5344CB8AC3E}">
        <p14:creationId xmlns:p14="http://schemas.microsoft.com/office/powerpoint/2010/main" val="288663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root node attribute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81079"/>
              </p:ext>
            </p:extLst>
          </p:nvPr>
        </p:nvGraphicFramePr>
        <p:xfrm>
          <a:off x="381000" y="3743325"/>
          <a:ext cx="4013200" cy="2886075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1" y="3048965"/>
                <a:ext cx="8534400" cy="21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IMAX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2,6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[3,3]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/>
                  </a:rPr>
                  <a:t>.8922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048965"/>
                <a:ext cx="8534400" cy="2132635"/>
              </a:xfrm>
              <a:prstGeom prst="rect">
                <a:avLst/>
              </a:prstGeom>
              <a:blipFill rotWithShape="1">
                <a:blip r:embed="rId2"/>
                <a:stretch>
                  <a:fillRect r="-571"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IMAX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35970" y="2215634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0" y="22156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397724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root node attribute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870" y="3886200"/>
                <a:ext cx="3909147" cy="16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Entropy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genre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b="0" i="1" dirty="0">
                    <a:latin typeface="Cambria Math"/>
                  </a:rPr>
                  <a:t>.6935</a:t>
                </a:r>
              </a:p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Entropy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Cambria Math"/>
                      </a:rPr>
                      <m:t>critics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Cambria Math"/>
                      </a:rPr>
                      <m:t>reviews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b="0" i="1" dirty="0">
                    <a:latin typeface="Cambria Math"/>
                  </a:rPr>
                  <a:t>.9111</a:t>
                </a:r>
              </a:p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Entropy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Cambria Math"/>
                      </a:rPr>
                      <m:t>rating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b="0" i="1" dirty="0">
                    <a:latin typeface="Cambria Math"/>
                  </a:rPr>
                  <a:t>.7885</a:t>
                </a:r>
              </a:p>
              <a:p>
                <a:pPr algn="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Entropy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Cambria Math"/>
                      </a:rPr>
                      <m:t>IMAX</m:t>
                    </m:r>
                    <m:r>
                      <m:rPr>
                        <m:nor/>
                      </m:rPr>
                      <a:rPr lang="en-US" sz="2000" i="1" dirty="0" smtClean="0">
                        <a:latin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b="0" i="1" dirty="0">
                    <a:latin typeface="Cambria Math"/>
                  </a:rPr>
                  <a:t>.8922</a:t>
                </a:r>
              </a:p>
              <a:p>
                <a:pPr algn="ctr"/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0" y="3886200"/>
                <a:ext cx="3909147" cy="1668790"/>
              </a:xfrm>
              <a:prstGeom prst="rect">
                <a:avLst/>
              </a:prstGeom>
              <a:blipFill rotWithShape="1">
                <a:blip r:embed="rId2"/>
                <a:stretch>
                  <a:fillRect t="-1832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2215634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=comedy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017" y="2219941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=drama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2803" y="2219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0038" y="3810000"/>
            <a:ext cx="3569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mbria Math"/>
              </a:rPr>
              <a:t>We can see that genre provides us with the lowest entropy, thus it becomes the root node of our ID3 tree.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8183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left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2215634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=comedy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017" y="2219941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=drama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2803" y="2219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2046" y="3962400"/>
            <a:ext cx="2977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/>
              </a:rPr>
              <a:t>Options:</a:t>
            </a:r>
          </a:p>
          <a:p>
            <a:r>
              <a:rPr lang="en-US" sz="2000" dirty="0">
                <a:latin typeface="Cambria Math"/>
              </a:rPr>
              <a:t>	critics-reviews</a:t>
            </a:r>
          </a:p>
          <a:p>
            <a:r>
              <a:rPr lang="en-US" sz="2000" dirty="0">
                <a:latin typeface="Cambria Math"/>
              </a:rPr>
              <a:t>	rating</a:t>
            </a:r>
          </a:p>
          <a:p>
            <a:r>
              <a:rPr lang="en-US" sz="2000" dirty="0">
                <a:latin typeface="Cambria Math"/>
              </a:rPr>
              <a:t>	IMAX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62755" y="273736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962400"/>
            <a:ext cx="3569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 Math"/>
              </a:rPr>
              <a:t>We now move on to the left child node of our tree. What attribute do we choose for this node?</a:t>
            </a:r>
          </a:p>
          <a:p>
            <a:pPr algn="ctr"/>
            <a:endParaRPr lang="en-US" sz="2000" b="0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97456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left child attribute</a:t>
            </a:r>
          </a:p>
        </p:txBody>
      </p:sp>
      <p:sp>
        <p:nvSpPr>
          <p:cNvPr id="3" name="Oval 2"/>
          <p:cNvSpPr/>
          <p:nvPr/>
        </p:nvSpPr>
        <p:spPr>
          <a:xfrm>
            <a:off x="3886200" y="12954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H="1">
            <a:off x="3048000" y="19458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4"/>
          </p:cNvCxnSpPr>
          <p:nvPr/>
        </p:nvCxnSpPr>
        <p:spPr>
          <a:xfrm>
            <a:off x="4533900" y="2057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</p:cNvCxnSpPr>
          <p:nvPr/>
        </p:nvCxnSpPr>
        <p:spPr>
          <a:xfrm>
            <a:off x="4991893" y="19458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2215634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=comedy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017" y="2219941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=drama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92803" y="221994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=action</a:t>
            </a:r>
          </a:p>
        </p:txBody>
      </p:sp>
      <p:sp>
        <p:nvSpPr>
          <p:cNvPr id="14" name="Oval 13"/>
          <p:cNvSpPr/>
          <p:nvPr/>
        </p:nvSpPr>
        <p:spPr>
          <a:xfrm>
            <a:off x="2262755" y="273736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critics-reviews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18201" y="3505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0271" y="3663434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=thumbs-up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500" y="3663434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=neutral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10350" y="3657600"/>
            <a:ext cx="16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=thumbs-down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416255" y="3393608"/>
            <a:ext cx="10279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60148" y="3393608"/>
            <a:ext cx="1180307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71437"/>
              </p:ext>
            </p:extLst>
          </p:nvPr>
        </p:nvGraphicFramePr>
        <p:xfrm>
          <a:off x="527255" y="5029200"/>
          <a:ext cx="4013200" cy="1162050"/>
        </p:xfrm>
        <a:graphic>
          <a:graphicData uri="http://schemas.openxmlformats.org/drawingml/2006/table">
            <a:tbl>
              <a:tblPr/>
              <a:tblGrid>
                <a:gridCol w="71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critics-reviews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likes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neutral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thumbs-up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7061" y="4114800"/>
                <a:ext cx="8633677" cy="275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Entropy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critics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reviews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/>
                        </a:rPr>
                        <m:t>[2,0]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/>
                  </a:rPr>
                  <a:t>.4000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61" y="4114800"/>
                <a:ext cx="8633677" cy="2756845"/>
              </a:xfrm>
              <a:prstGeom prst="rect">
                <a:avLst/>
              </a:prstGeom>
              <a:blipFill rotWithShape="1">
                <a:blip r:embed="rId2"/>
                <a:stretch>
                  <a:fillRect r="-565" b="-2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4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544</TotalTime>
  <Words>2325</Words>
  <Application>Microsoft Office PowerPoint</Application>
  <PresentationFormat>On-screen Show (4:3)</PresentationFormat>
  <Paragraphs>1103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Homework 1: Solutions</vt:lpstr>
      <vt:lpstr>Entropy of the original set</vt:lpstr>
      <vt:lpstr>Determine the root node attribute</vt:lpstr>
      <vt:lpstr>Determine the root node attribute</vt:lpstr>
      <vt:lpstr>Determine the root node attribute</vt:lpstr>
      <vt:lpstr>Determine the root node attribute</vt:lpstr>
      <vt:lpstr>Determine the root node attribute</vt:lpstr>
      <vt:lpstr>Determine the left child attribute</vt:lpstr>
      <vt:lpstr>Determine the left child attribute</vt:lpstr>
      <vt:lpstr>Determine the left child attribute</vt:lpstr>
      <vt:lpstr>Determine the left child attribute</vt:lpstr>
      <vt:lpstr>Determine the left child attribute</vt:lpstr>
      <vt:lpstr>Determine the left child attribute</vt:lpstr>
      <vt:lpstr>Determine the center child attribute</vt:lpstr>
      <vt:lpstr>Determine the right child attribute</vt:lpstr>
      <vt:lpstr>Determine the right child attribute</vt:lpstr>
      <vt:lpstr>Determine the right child attribute</vt:lpstr>
      <vt:lpstr>Determine the right child attribute</vt:lpstr>
      <vt:lpstr>Determine the right child attribute</vt:lpstr>
      <vt:lpstr>Determine the right child attribute</vt:lpstr>
      <vt:lpstr>ID3 Decision tree is complete</vt:lpstr>
      <vt:lpstr>Handling missing values during prediction</vt:lpstr>
      <vt:lpstr>Handling missing values during prediction: a solution</vt:lpstr>
      <vt:lpstr>Handling missing values during prediction: a solution</vt:lpstr>
      <vt:lpstr>Handling missing values during prediction: a solution</vt:lpstr>
      <vt:lpstr>Handling missing values during prediction: a solution</vt:lpstr>
      <vt:lpstr>Handling missing values during prediction: a solution</vt:lpstr>
      <vt:lpstr>Handling missing values during prediction: a solution</vt:lpstr>
      <vt:lpstr>Handling missing values during prediction: 2nd example</vt:lpstr>
      <vt:lpstr>Handling missing values during prediction: 3rd example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1: Solutions</dc:title>
  <dc:creator>Administrator</dc:creator>
  <cp:lastModifiedBy>Prashanth Singaravelan</cp:lastModifiedBy>
  <cp:revision>43</cp:revision>
  <dcterms:created xsi:type="dcterms:W3CDTF">2012-11-06T15:23:44Z</dcterms:created>
  <dcterms:modified xsi:type="dcterms:W3CDTF">2021-12-15T05:56:33Z</dcterms:modified>
</cp:coreProperties>
</file>