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F554-AF27-477D-90B1-F0E3291F71E0}" type="datetimeFigureOut">
              <a:rPr lang="en-IN" smtClean="0"/>
              <a:t>19/02/22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B3B9-8FBB-43B0-AD72-67C3AA633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00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F554-AF27-477D-90B1-F0E3291F71E0}" type="datetimeFigureOut">
              <a:rPr lang="en-IN" smtClean="0"/>
              <a:t>19/02/22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B3B9-8FBB-43B0-AD72-67C3AA633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0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F554-AF27-477D-90B1-F0E3291F71E0}" type="datetimeFigureOut">
              <a:rPr lang="en-IN" smtClean="0"/>
              <a:t>19/02/22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B3B9-8FBB-43B0-AD72-67C3AA633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218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04800"/>
            <a:ext cx="11684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295400"/>
            <a:ext cx="5486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295400"/>
            <a:ext cx="54864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962400"/>
            <a:ext cx="54864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A903F-2265-49AC-91FB-FE5DD7F547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82523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F554-AF27-477D-90B1-F0E3291F71E0}" type="datetimeFigureOut">
              <a:rPr lang="en-IN" smtClean="0"/>
              <a:t>19/02/22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B3B9-8FBB-43B0-AD72-67C3AA633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56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F554-AF27-477D-90B1-F0E3291F71E0}" type="datetimeFigureOut">
              <a:rPr lang="en-IN" smtClean="0"/>
              <a:t>19/02/22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B3B9-8FBB-43B0-AD72-67C3AA633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03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F554-AF27-477D-90B1-F0E3291F71E0}" type="datetimeFigureOut">
              <a:rPr lang="en-IN" smtClean="0"/>
              <a:t>19/02/22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B3B9-8FBB-43B0-AD72-67C3AA633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13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F554-AF27-477D-90B1-F0E3291F71E0}" type="datetimeFigureOut">
              <a:rPr lang="en-IN" smtClean="0"/>
              <a:t>19/02/22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B3B9-8FBB-43B0-AD72-67C3AA633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62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F554-AF27-477D-90B1-F0E3291F71E0}" type="datetimeFigureOut">
              <a:rPr lang="en-IN" smtClean="0"/>
              <a:t>19/02/22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B3B9-8FBB-43B0-AD72-67C3AA633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13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F554-AF27-477D-90B1-F0E3291F71E0}" type="datetimeFigureOut">
              <a:rPr lang="en-IN" smtClean="0"/>
              <a:t>19/02/22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B3B9-8FBB-43B0-AD72-67C3AA633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89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F554-AF27-477D-90B1-F0E3291F71E0}" type="datetimeFigureOut">
              <a:rPr lang="en-IN" smtClean="0"/>
              <a:t>19/02/22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B3B9-8FBB-43B0-AD72-67C3AA633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72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F554-AF27-477D-90B1-F0E3291F71E0}" type="datetimeFigureOut">
              <a:rPr lang="en-IN" smtClean="0"/>
              <a:t>19/02/22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B3B9-8FBB-43B0-AD72-67C3AA633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50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1F554-AF27-477D-90B1-F0E3291F71E0}" type="datetimeFigureOut">
              <a:rPr lang="en-IN" smtClean="0"/>
              <a:t>19/02/22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EB3B9-8FBB-43B0-AD72-67C3AA633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65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46050" y="6210299"/>
            <a:ext cx="567472" cy="48543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03796A-ECC2-4A0F-937F-B9A962E6C8C4}" type="slidenum">
              <a:rPr lang="en-US" altLang="en-US" sz="140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274638"/>
            <a:ext cx="9647022" cy="12135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altLang="en-US"/>
              <a:t>Data discretization in data mining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1524000"/>
            <a:ext cx="10701181" cy="491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967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B25B-7B2E-4FA6-9D96-B061ABEB2E19}" type="datetime4">
              <a:rPr lang="en-US" smtClean="0"/>
              <a:t>February 19, 2022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DB7F-48D0-4D1B-B252-2E4EBFB64C6A}" type="slidenum">
              <a:rPr lang="en-IN" smtClean="0"/>
              <a:t>10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7" y="218761"/>
            <a:ext cx="6194524" cy="61375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413" y="1643088"/>
            <a:ext cx="6560770" cy="213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4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B25B-7B2E-4FA6-9D96-B061ABEB2E19}" type="datetime4">
              <a:rPr lang="en-US" smtClean="0"/>
              <a:t>February 19, 2022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DB7F-48D0-4D1B-B252-2E4EBFB64C6A}" type="slidenum">
              <a:rPr lang="en-IN" smtClean="0"/>
              <a:t>11</a:t>
            </a:fld>
            <a:endParaRPr lang="en-IN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84879" y="313833"/>
          <a:ext cx="4275137" cy="191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3" imgW="1473120" imgH="660240" progId="Equation.3">
                  <p:embed/>
                </p:oleObj>
              </mc:Choice>
              <mc:Fallback>
                <p:oleObj name="Equation" r:id="rId3" imgW="147312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879" y="313833"/>
                        <a:ext cx="4275137" cy="191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209800" y="2718538"/>
          <a:ext cx="1847850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5" imgW="622080" imgH="469800" progId="Equation.3">
                  <p:embed/>
                </p:oleObj>
              </mc:Choice>
              <mc:Fallback>
                <p:oleObj name="Equation" r:id="rId5" imgW="622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718538"/>
                        <a:ext cx="1847850" cy="139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146" y="4113950"/>
            <a:ext cx="8608298" cy="187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0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B25B-7B2E-4FA6-9D96-B061ABEB2E19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February 19, 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DB7F-48D0-4D1B-B252-2E4EBFB64C6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2400" y="304800"/>
            <a:ext cx="8763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Berlin Sans FB Dem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Berlin Sans FB Dem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Berlin Sans FB Dem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Berlin Sans FB Dem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Berlin Sans FB Dem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Berlin Sans FB Dem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Berlin Sans FB Dem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Berlin Sans FB Demi" pitchFamily="34" charset="0"/>
              </a:defRPr>
            </a:lvl9pPr>
          </a:lstStyle>
          <a:p>
            <a:r>
              <a:rPr lang="en-US" altLang="en-US" kern="0">
                <a:solidFill>
                  <a:srgbClr val="333399"/>
                </a:solidFill>
                <a:latin typeface="Berlin Sans FB Demi"/>
              </a:rPr>
              <a:t>Co-Variance: An Example</a:t>
            </a:r>
            <a:endParaRPr lang="en-US" altLang="en-US" kern="0" dirty="0">
              <a:solidFill>
                <a:srgbClr val="333399"/>
              </a:solidFill>
              <a:latin typeface="Berlin Sans FB Demi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304800" y="1066800"/>
            <a:ext cx="8534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  <a:buClr>
                <a:srgbClr val="3333CC"/>
              </a:buClr>
              <a:defRPr/>
            </a:pPr>
            <a:endParaRPr lang="en-US" sz="2000" kern="0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50000"/>
              </a:lnSpc>
              <a:buClr>
                <a:srgbClr val="3333CC"/>
              </a:buClr>
              <a:defRPr/>
            </a:pPr>
            <a:r>
              <a:rPr lang="en-US" sz="2000" kern="0" dirty="0">
                <a:solidFill>
                  <a:srgbClr val="000000"/>
                </a:solidFill>
                <a:latin typeface="Tahoma"/>
              </a:rPr>
              <a:t>It can be simplified in computation as</a:t>
            </a:r>
          </a:p>
          <a:p>
            <a:pPr>
              <a:lnSpc>
                <a:spcPct val="150000"/>
              </a:lnSpc>
              <a:buClr>
                <a:srgbClr val="3333CC"/>
              </a:buClr>
              <a:defRPr/>
            </a:pPr>
            <a:endParaRPr lang="en-US" sz="2000" kern="0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50000"/>
              </a:lnSpc>
              <a:buClr>
                <a:srgbClr val="3333CC"/>
              </a:buClr>
              <a:defRPr/>
            </a:pPr>
            <a:r>
              <a:rPr lang="en-US" sz="2000" kern="0" dirty="0">
                <a:solidFill>
                  <a:srgbClr val="000000"/>
                </a:solidFill>
                <a:latin typeface="Tahoma"/>
              </a:rPr>
              <a:t>Suppose two stocks A and B have the following values in one week:  (2, 5), (3, 8), (5, 10), (4, 11), (6, 14). </a:t>
            </a:r>
          </a:p>
          <a:p>
            <a:pPr>
              <a:lnSpc>
                <a:spcPct val="150000"/>
              </a:lnSpc>
              <a:buClr>
                <a:srgbClr val="3333CC"/>
              </a:buClr>
              <a:defRPr/>
            </a:pPr>
            <a:r>
              <a:rPr lang="en-US" sz="2000" kern="0" dirty="0">
                <a:solidFill>
                  <a:srgbClr val="000000"/>
                </a:solidFill>
                <a:latin typeface="Tahoma"/>
              </a:rPr>
              <a:t>Question:  If the stocks are affected by the same industry trends, will their prices rise or fall together?</a:t>
            </a:r>
          </a:p>
          <a:p>
            <a:pPr lvl="1">
              <a:lnSpc>
                <a:spcPct val="150000"/>
              </a:lnSpc>
              <a:buClr>
                <a:srgbClr val="FF0000"/>
              </a:buClr>
              <a:defRPr/>
            </a:pPr>
            <a:r>
              <a:rPr lang="en-US" sz="2000" kern="0" dirty="0">
                <a:solidFill>
                  <a:srgbClr val="000000"/>
                </a:solidFill>
                <a:latin typeface="Tahoma"/>
              </a:rPr>
              <a:t>E(A) = (2 + 3 + 5 + 4 + 6)/ 5 = 20/5 = 4</a:t>
            </a:r>
          </a:p>
          <a:p>
            <a:pPr lvl="1">
              <a:lnSpc>
                <a:spcPct val="150000"/>
              </a:lnSpc>
              <a:buClr>
                <a:srgbClr val="FF0000"/>
              </a:buClr>
              <a:defRPr/>
            </a:pPr>
            <a:r>
              <a:rPr lang="en-US" sz="2000" kern="0" dirty="0">
                <a:solidFill>
                  <a:srgbClr val="000000"/>
                </a:solidFill>
                <a:latin typeface="Tahoma"/>
              </a:rPr>
              <a:t>E(B) = (5 + 8 + 10 + 11 + 14) /5 = 48/5 = 9.6</a:t>
            </a:r>
          </a:p>
          <a:p>
            <a:pPr lvl="1">
              <a:lnSpc>
                <a:spcPct val="150000"/>
              </a:lnSpc>
              <a:buClr>
                <a:srgbClr val="FF0000"/>
              </a:buClr>
              <a:defRPr/>
            </a:pPr>
            <a:r>
              <a:rPr lang="en-US" sz="2000" kern="0" dirty="0" err="1">
                <a:solidFill>
                  <a:srgbClr val="000000"/>
                </a:solidFill>
                <a:latin typeface="Tahoma"/>
              </a:rPr>
              <a:t>Cov</a:t>
            </a:r>
            <a:r>
              <a:rPr lang="en-US" sz="2000" kern="0" dirty="0">
                <a:solidFill>
                  <a:srgbClr val="000000"/>
                </a:solidFill>
                <a:latin typeface="Tahoma"/>
              </a:rPr>
              <a:t>(A,B) = (2×5+3×8+5×10+4×11+6×14)/5 − 4 × 9.6 = 4</a:t>
            </a:r>
          </a:p>
          <a:p>
            <a:pPr>
              <a:lnSpc>
                <a:spcPct val="150000"/>
              </a:lnSpc>
              <a:buClr>
                <a:srgbClr val="3333CC"/>
              </a:buClr>
              <a:defRPr/>
            </a:pPr>
            <a:r>
              <a:rPr lang="en-US" sz="2000" kern="0" dirty="0">
                <a:solidFill>
                  <a:srgbClr val="000000"/>
                </a:solidFill>
                <a:latin typeface="Tahoma"/>
              </a:rPr>
              <a:t>Thus, A and B rise together since </a:t>
            </a:r>
            <a:r>
              <a:rPr lang="en-US" sz="2000" kern="0" dirty="0" err="1">
                <a:solidFill>
                  <a:srgbClr val="000000"/>
                </a:solidFill>
                <a:latin typeface="Tahoma"/>
              </a:rPr>
              <a:t>Cov</a:t>
            </a:r>
            <a:r>
              <a:rPr lang="en-US" sz="2000" kern="0" dirty="0">
                <a:solidFill>
                  <a:srgbClr val="000000"/>
                </a:solidFill>
                <a:latin typeface="Tahoma"/>
              </a:rPr>
              <a:t>(A, B) &gt; 0.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33600"/>
            <a:ext cx="42672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58" y="1066800"/>
            <a:ext cx="67056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554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B25B-7B2E-4FA6-9D96-B061ABEB2E19}" type="datetime4">
              <a:rPr lang="en-US" smtClean="0"/>
              <a:t>February 19, 2022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DB7F-48D0-4D1B-B252-2E4EBFB64C6A}" type="slidenum">
              <a:rPr lang="en-IN" smtClean="0"/>
              <a:t>13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13" y="447827"/>
            <a:ext cx="11669106" cy="572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1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47" y="131545"/>
            <a:ext cx="11172773" cy="511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1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274638"/>
            <a:ext cx="11961353" cy="450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46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55F56D-E748-4609-B2DD-4A6A06D79E23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229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09600"/>
            <a:ext cx="9144000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17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9" y="377825"/>
            <a:ext cx="8937625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70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175"/>
            <a:ext cx="85217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08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03C70F8-9260-46EE-95EB-85E3F5E1787D}" type="datetime4">
              <a:rPr lang="en-US" smtClean="0"/>
              <a:t>February 19, 2022</a:t>
            </a:fld>
            <a:endParaRPr lang="en-US"/>
          </a:p>
        </p:txBody>
      </p:sp>
      <p:sp>
        <p:nvSpPr>
          <p:cNvPr id="3082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763000" y="6477000"/>
            <a:ext cx="1905000" cy="381000"/>
          </a:xfrm>
          <a:prstGeom prst="rect">
            <a:avLst/>
          </a:prstGeom>
          <a:noFill/>
        </p:spPr>
        <p:txBody>
          <a:bodyPr/>
          <a:lstStyle/>
          <a:p>
            <a:fld id="{C1CE4926-B01F-4E7A-A245-DC0866784AC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0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Data Transformation: Normalization</a:t>
            </a:r>
          </a:p>
        </p:txBody>
      </p:sp>
      <p:sp>
        <p:nvSpPr>
          <p:cNvPr id="30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95400"/>
            <a:ext cx="83058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000" dirty="0"/>
              <a:t>Min-max normalization: to [</a:t>
            </a:r>
            <a:r>
              <a:rPr lang="en-US" sz="2000" dirty="0" err="1"/>
              <a:t>new_min</a:t>
            </a:r>
            <a:r>
              <a:rPr lang="en-US" sz="2000" baseline="-25000" dirty="0" err="1"/>
              <a:t>A</a:t>
            </a:r>
            <a:r>
              <a:rPr lang="en-US" sz="2000" dirty="0"/>
              <a:t>, </a:t>
            </a:r>
            <a:r>
              <a:rPr lang="en-US" sz="2000" dirty="0" err="1"/>
              <a:t>new_max</a:t>
            </a:r>
            <a:r>
              <a:rPr lang="en-US" sz="2000" baseline="-25000" dirty="0" err="1"/>
              <a:t>A</a:t>
            </a:r>
            <a:r>
              <a:rPr lang="en-US" sz="2000" dirty="0"/>
              <a:t>]</a:t>
            </a:r>
          </a:p>
          <a:p>
            <a:pPr lvl="1" eaLnBrk="1" hangingPunct="1">
              <a:lnSpc>
                <a:spcPct val="120000"/>
              </a:lnSpc>
            </a:pPr>
            <a:endParaRPr lang="en-US" sz="2000" dirty="0"/>
          </a:p>
          <a:p>
            <a:pPr lvl="1" eaLnBrk="1" hangingPunct="1">
              <a:lnSpc>
                <a:spcPct val="120000"/>
              </a:lnSpc>
            </a:pPr>
            <a:endParaRPr lang="en-US" sz="2000" dirty="0"/>
          </a:p>
          <a:p>
            <a:pPr lvl="1" eaLnBrk="1" hangingPunct="1">
              <a:lnSpc>
                <a:spcPct val="120000"/>
              </a:lnSpc>
            </a:pPr>
            <a:r>
              <a:rPr lang="en-US" sz="2000" dirty="0"/>
              <a:t>Ex.  Let income range $12,000 to $98,000 normalized to [0.0, 1.0].  Then $73,000 is mapped to  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/>
              <a:t>Z-score normalization (</a:t>
            </a:r>
            <a:r>
              <a:rPr lang="el-GR" sz="2000" dirty="0"/>
              <a:t>μ</a:t>
            </a:r>
            <a:r>
              <a:rPr lang="en-US" sz="2000" dirty="0"/>
              <a:t>: mean, </a:t>
            </a:r>
            <a:r>
              <a:rPr lang="el-GR" sz="2000" dirty="0"/>
              <a:t>σ</a:t>
            </a:r>
            <a:r>
              <a:rPr lang="en-US" sz="2000" dirty="0"/>
              <a:t>: standard deviation):</a:t>
            </a:r>
          </a:p>
          <a:p>
            <a:pPr eaLnBrk="1" hangingPunct="1">
              <a:lnSpc>
                <a:spcPct val="120000"/>
              </a:lnSpc>
            </a:pPr>
            <a:endParaRPr lang="en-US" sz="2000" dirty="0"/>
          </a:p>
          <a:p>
            <a:pPr lvl="1" eaLnBrk="1" hangingPunct="1">
              <a:lnSpc>
                <a:spcPct val="120000"/>
              </a:lnSpc>
            </a:pPr>
            <a:endParaRPr lang="en-US" sz="2000" dirty="0"/>
          </a:p>
          <a:p>
            <a:pPr lvl="1" eaLnBrk="1" hangingPunct="1">
              <a:lnSpc>
                <a:spcPct val="120000"/>
              </a:lnSpc>
            </a:pPr>
            <a:r>
              <a:rPr lang="en-US" sz="2000" dirty="0"/>
              <a:t>Ex. Let </a:t>
            </a:r>
            <a:r>
              <a:rPr lang="el-GR" sz="2000" dirty="0"/>
              <a:t>μ</a:t>
            </a:r>
            <a:r>
              <a:rPr lang="en-US" sz="2000" dirty="0"/>
              <a:t> = 54,000, </a:t>
            </a:r>
            <a:r>
              <a:rPr lang="el-GR" sz="2000" dirty="0"/>
              <a:t>σ</a:t>
            </a:r>
            <a:r>
              <a:rPr lang="en-US" sz="2000" dirty="0"/>
              <a:t> = 16,000.  Then</a:t>
            </a:r>
            <a:endParaRPr lang="el-GR" sz="2000" dirty="0"/>
          </a:p>
          <a:p>
            <a:pPr eaLnBrk="1" hangingPunct="1">
              <a:lnSpc>
                <a:spcPct val="120000"/>
              </a:lnSpc>
            </a:pPr>
            <a:r>
              <a:rPr lang="en-US" sz="2000" dirty="0"/>
              <a:t>Normalization by decimal scaling</a:t>
            </a:r>
          </a:p>
        </p:txBody>
      </p:sp>
      <p:graphicFrame>
        <p:nvGraphicFramePr>
          <p:cNvPr id="3074" name="Object 102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629400" y="2971801"/>
          <a:ext cx="25146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3" imgW="2222280" imgH="419040" progId="Equation.3">
                  <p:embed/>
                </p:oleObj>
              </mc:Choice>
              <mc:Fallback>
                <p:oleObj name="Equation" r:id="rId3" imgW="22222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971801"/>
                        <a:ext cx="2514600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025"/>
          <p:cNvGraphicFramePr>
            <a:graphicFrameLocks noChangeAspect="1"/>
          </p:cNvGraphicFramePr>
          <p:nvPr/>
        </p:nvGraphicFramePr>
        <p:xfrm>
          <a:off x="3429000" y="1828801"/>
          <a:ext cx="59436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5" imgW="3340080" imgH="393480" progId="Equation.3">
                  <p:embed/>
                </p:oleObj>
              </mc:Choice>
              <mc:Fallback>
                <p:oleObj name="Equation" r:id="rId5" imgW="3340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828801"/>
                        <a:ext cx="5943600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026"/>
          <p:cNvGraphicFramePr>
            <a:graphicFrameLocks noChangeAspect="1"/>
          </p:cNvGraphicFramePr>
          <p:nvPr/>
        </p:nvGraphicFramePr>
        <p:xfrm>
          <a:off x="3505200" y="3886200"/>
          <a:ext cx="14478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7" imgW="634680" imgH="393480" progId="Equation.3">
                  <p:embed/>
                </p:oleObj>
              </mc:Choice>
              <mc:Fallback>
                <p:oleObj name="Equation" r:id="rId7" imgW="634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86200"/>
                        <a:ext cx="14478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1027"/>
          <p:cNvGraphicFramePr>
            <a:graphicFrameLocks noChangeAspect="1"/>
          </p:cNvGraphicFramePr>
          <p:nvPr/>
        </p:nvGraphicFramePr>
        <p:xfrm>
          <a:off x="2743200" y="5486401"/>
          <a:ext cx="1066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9" imgW="495000" imgH="393480" progId="Equation.3">
                  <p:embed/>
                </p:oleObj>
              </mc:Choice>
              <mc:Fallback>
                <p:oleObj name="Equation" r:id="rId9" imgW="495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486401"/>
                        <a:ext cx="10668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1028"/>
          <p:cNvGraphicFramePr>
            <a:graphicFrameLocks noChangeAspect="1"/>
          </p:cNvGraphicFramePr>
          <p:nvPr/>
        </p:nvGraphicFramePr>
        <p:xfrm>
          <a:off x="6038851" y="3321051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11" imgW="114120" imgH="215640" progId="Equation.3">
                  <p:embed/>
                </p:oleObj>
              </mc:Choice>
              <mc:Fallback>
                <p:oleObj name="Equation" r:id="rId11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1" y="3321051"/>
                        <a:ext cx="112713" cy="21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Text Box 8"/>
          <p:cNvSpPr txBox="1">
            <a:spLocks noChangeArrowheads="1"/>
          </p:cNvSpPr>
          <p:nvPr/>
        </p:nvSpPr>
        <p:spPr bwMode="auto">
          <a:xfrm>
            <a:off x="4038601" y="5638800"/>
            <a:ext cx="61261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Where </a:t>
            </a:r>
            <a:r>
              <a:rPr lang="en-US" i="1">
                <a:latin typeface="Times New Roman" pitchFamily="18" charset="0"/>
              </a:rPr>
              <a:t>j</a:t>
            </a:r>
            <a:r>
              <a:rPr lang="en-US" sz="2000">
                <a:latin typeface="Times New Roman" pitchFamily="18" charset="0"/>
              </a:rPr>
              <a:t> is the smallest integer such that Max(|</a:t>
            </a:r>
            <a:r>
              <a:rPr lang="el-GR" sz="2000">
                <a:latin typeface="Times New Roman" pitchFamily="18" charset="0"/>
                <a:cs typeface="Times New Roman" pitchFamily="18" charset="0"/>
              </a:rPr>
              <a:t>ν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000">
                <a:latin typeface="Times New Roman" pitchFamily="18" charset="0"/>
              </a:rPr>
              <a:t>|) &lt; 1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3079" name="Object 102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086601" y="4648200"/>
          <a:ext cx="19526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13" imgW="1498320" imgH="419040" progId="Equation.3">
                  <p:embed/>
                </p:oleObj>
              </mc:Choice>
              <mc:Fallback>
                <p:oleObj name="Equation" r:id="rId13" imgW="1498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1" y="4648200"/>
                        <a:ext cx="1952625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587985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FA903F-2265-49AC-91FB-FE5DD7F5477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64" y="296482"/>
            <a:ext cx="7306793" cy="6258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885" y="473970"/>
            <a:ext cx="1145211" cy="180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14874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FA903F-2265-49AC-91FB-FE5DD7F5477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18487" cy="701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65760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249</Words>
  <Application>Microsoft Macintosh PowerPoint</Application>
  <PresentationFormat>Widescreen</PresentationFormat>
  <Paragraphs>36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Berlin Sans FB Demi</vt:lpstr>
      <vt:lpstr>Calibri</vt:lpstr>
      <vt:lpstr>Calibri Light</vt:lpstr>
      <vt:lpstr>Franklin Gothic Book</vt:lpstr>
      <vt:lpstr>Tahoma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Transformation: Normalization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PRASHANTH S</cp:lastModifiedBy>
  <cp:revision>4</cp:revision>
  <dcterms:created xsi:type="dcterms:W3CDTF">2022-01-17T06:29:06Z</dcterms:created>
  <dcterms:modified xsi:type="dcterms:W3CDTF">2022-02-19T02:52:02Z</dcterms:modified>
</cp:coreProperties>
</file>