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2" r:id="rId34"/>
    <p:sldId id="289" r:id="rId35"/>
    <p:sldId id="291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60" autoAdjust="0"/>
    <p:restoredTop sz="94660"/>
  </p:normalViewPr>
  <p:slideViewPr>
    <p:cSldViewPr snapToGrid="0" snapToObjects="1">
      <p:cViewPr>
        <p:scale>
          <a:sx n="96" d="100"/>
          <a:sy n="96" d="100"/>
        </p:scale>
        <p:origin x="-648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dy-international.co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lashrouters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freewtc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security.techtarget.com/defini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senasum.blogspot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Networking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Seven Different Networking Components</a:t>
            </a:r>
            <a:endParaRPr lang="en-US" dirty="0"/>
          </a:p>
        </p:txBody>
      </p:sp>
      <p:pic>
        <p:nvPicPr>
          <p:cNvPr id="4" name="ihover-img" descr="http://ts4.mm.bing.net/th?id=H.4589414121015243&amp;pid=15.1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3298" y="5453840"/>
            <a:ext cx="1497882" cy="1150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536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Switch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work about the same way as hubs. Unlike hubs, switches can identify the destination of a packet. </a:t>
            </a:r>
          </a:p>
          <a:p>
            <a:endParaRPr lang="en-US" dirty="0"/>
          </a:p>
          <a:p>
            <a:r>
              <a:rPr lang="en-US" dirty="0" smtClean="0"/>
              <a:t>Switches send information only to the computer that is suppose to receive the information.</a:t>
            </a:r>
          </a:p>
          <a:p>
            <a:endParaRPr lang="en-US" dirty="0"/>
          </a:p>
          <a:p>
            <a:r>
              <a:rPr lang="en-US" dirty="0" smtClean="0"/>
              <a:t>Switches can also send and retrieve information at the same time which makes sending information faster to retrieve than hubs.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43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Switch Network</a:t>
            </a:r>
            <a:endParaRPr lang="en-US" dirty="0"/>
          </a:p>
        </p:txBody>
      </p:sp>
      <p:pic>
        <p:nvPicPr>
          <p:cNvPr id="4" name="ihover-img" descr="http://ts4.mm.bing.net/th?id=H.4926088005814207&amp;pid=15.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86000" y="2039144"/>
            <a:ext cx="457200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58286" y="6528328"/>
            <a:ext cx="55451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Switch Diagram. LindyConnectionPerfection.[online image]. Available </a:t>
            </a:r>
            <a:r>
              <a:rPr lang="en-US" sz="800" dirty="0" smtClean="0">
                <a:hlinkClick r:id="rId3"/>
              </a:rPr>
              <a:t>http://www.lindy-international.com</a:t>
            </a:r>
            <a:r>
              <a:rPr lang="en-US" sz="800" dirty="0" smtClean="0"/>
              <a:t>, July 9, 2013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15616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are a better option than hubs for larger networks or home networks with 4 or more connected computers.</a:t>
            </a:r>
          </a:p>
          <a:p>
            <a:endParaRPr lang="en-US" dirty="0"/>
          </a:p>
          <a:p>
            <a:r>
              <a:rPr lang="en-US" dirty="0" smtClean="0"/>
              <a:t>Switches can range in price from $30 up to $100 or more depending on if the switch is manageable or unmanageable, usually unmanageable switches are less in price versus managed switches.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70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591"/>
          </a:xfrm>
        </p:spPr>
        <p:txBody>
          <a:bodyPr>
            <a:normAutofit/>
          </a:bodyPr>
          <a:lstStyle/>
          <a:p>
            <a:r>
              <a:rPr lang="en-US" dirty="0" smtClean="0"/>
              <a:t>A specialized computer programmed to interface between different networks.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800" dirty="0" smtClean="0"/>
              <a:t>Netgear-wndr4000-ddwrt-450 – Most Popular VPN Service Providers &amp; DD-WRT Routers. [online image]. </a:t>
            </a:r>
            <a:r>
              <a:rPr lang="en-US" sz="800" dirty="0" smtClean="0">
                <a:hlinkClick r:id="rId2"/>
              </a:rPr>
              <a:t>www.flashrouters.com</a:t>
            </a:r>
            <a:r>
              <a:rPr lang="en-US" sz="800" dirty="0" smtClean="0"/>
              <a:t>, July 12, 2013.</a:t>
            </a:r>
          </a:p>
          <a:p>
            <a:endParaRPr lang="en-US" sz="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rc_mi" descr="http://www.flashrouters.com/blog/wp-content/uploads/2012/10/netgear-wndr4000-ddwrt-450-standing-159x30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9419" y="2543405"/>
            <a:ext cx="1216424" cy="2988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49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Router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receives data from the user.</a:t>
            </a:r>
          </a:p>
          <a:p>
            <a:endParaRPr lang="en-US" dirty="0" smtClean="0"/>
          </a:p>
          <a:p>
            <a:r>
              <a:rPr lang="en-US" dirty="0" smtClean="0"/>
              <a:t>Looks for the remote address of the other computer making routing decisions along the way</a:t>
            </a:r>
          </a:p>
          <a:p>
            <a:endParaRPr lang="en-US" dirty="0" smtClean="0"/>
          </a:p>
          <a:p>
            <a:r>
              <a:rPr lang="en-US" dirty="0" smtClean="0"/>
              <a:t>Forwards the user data out to a different interface that is closer to the remote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10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Router </a:t>
            </a:r>
            <a:endParaRPr lang="en-US" dirty="0"/>
          </a:p>
        </p:txBody>
      </p:sp>
      <p:pic>
        <p:nvPicPr>
          <p:cNvPr id="4" name="irc_mi" descr="http://cache.gawkerassets.com/assets/images/17/2011/08/networking-2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919287" y="2663031"/>
            <a:ext cx="53054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278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Routers make sure data sent over the Internet goes where it needs to go and not where it is not needed.</a:t>
            </a:r>
          </a:p>
          <a:p>
            <a:endParaRPr lang="en-US" dirty="0" smtClean="0"/>
          </a:p>
          <a:p>
            <a:r>
              <a:rPr lang="en-US" dirty="0" smtClean="0"/>
              <a:t>Acts like a traffic controller, working to cut down congestion throughout the network and keeps everything flowing smoothly along the best path.</a:t>
            </a:r>
          </a:p>
          <a:p>
            <a:endParaRPr lang="en-US" dirty="0" smtClean="0"/>
          </a:p>
          <a:p>
            <a:r>
              <a:rPr lang="en-US" dirty="0" smtClean="0"/>
              <a:t>Routers are the only type of equipment that looks at every single packet passing by on the network.</a:t>
            </a:r>
          </a:p>
          <a:p>
            <a:endParaRPr lang="en-US" dirty="0" smtClean="0"/>
          </a:p>
          <a:p>
            <a:r>
              <a:rPr lang="en-US" dirty="0" smtClean="0"/>
              <a:t>Home network router including wireless routers can cost anywhere from $40 to $150 or higher.</a:t>
            </a:r>
          </a:p>
        </p:txBody>
      </p:sp>
    </p:spTree>
    <p:extLst>
      <p:ext uri="{BB962C8B-B14F-4D97-AF65-F5344CB8AC3E}">
        <p14:creationId xmlns:p14="http://schemas.microsoft.com/office/powerpoint/2010/main" xmlns="" val="27563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Bridge?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hardware device used to create a connection between two separate computer networks or to divide one network into two.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ilters data traffic at a network boundary and reduces the amount of traffic on a LAN dividing it into two segments.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900" dirty="0" smtClean="0"/>
              <a:t>I -4E to Ethernet (10/100M) Network Bridge. [online image]. Network Bridge. Available at </a:t>
            </a:r>
            <a:r>
              <a:rPr lang="en-US" sz="900" dirty="0" smtClean="0">
                <a:hlinkClick r:id="rId2"/>
              </a:rPr>
              <a:t>www.freewtc.com</a:t>
            </a:r>
            <a:r>
              <a:rPr lang="en-US" sz="900" dirty="0" smtClean="0"/>
              <a:t>. July 12, 2013.</a:t>
            </a:r>
            <a:endParaRPr lang="en-US" sz="9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rc_mi" descr="http://www.freewtc.com/images/products/1_4e1_to_ethernet_10_100m_network_bridge_6_46184.jp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6605" y="4075672"/>
            <a:ext cx="2510790" cy="209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734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Bridge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bridge consist of a MAC address and operates at layer 2 of the OSI model</a:t>
            </a:r>
          </a:p>
          <a:p>
            <a:endParaRPr lang="en-US" dirty="0"/>
          </a:p>
          <a:p>
            <a:r>
              <a:rPr lang="en-US" dirty="0" smtClean="0"/>
              <a:t>When a packet is received on the bridge ports the forwarding table including the MAC </a:t>
            </a:r>
            <a:r>
              <a:rPr lang="en-US" dirty="0"/>
              <a:t>address is automatically updated to map the source MAC address to the network port from which the packet </a:t>
            </a:r>
            <a:r>
              <a:rPr lang="en-US" dirty="0" smtClean="0"/>
              <a:t>originated</a:t>
            </a:r>
          </a:p>
          <a:p>
            <a:endParaRPr lang="en-US" dirty="0" smtClean="0"/>
          </a:p>
          <a:p>
            <a:r>
              <a:rPr lang="en-US" dirty="0" smtClean="0"/>
              <a:t>The gateway then process the received packet according to the packet’s type.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81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Bridge </a:t>
            </a:r>
            <a:endParaRPr lang="en-US" dirty="0"/>
          </a:p>
        </p:txBody>
      </p:sp>
      <p:pic>
        <p:nvPicPr>
          <p:cNvPr id="4" name="irc_mi" descr="http://i79.photobucket.com/albums/j140/david12857/DD-WRT/WirelessBridg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38250" y="2320131"/>
            <a:ext cx="6667500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351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device?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Components used to connect computers as well as other electrical devices together in order to share resources such as printers and fax machines.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2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bridge examines each message on a LAN and passes the ones known to be within the same LAN.</a:t>
            </a:r>
          </a:p>
          <a:p>
            <a:endParaRPr lang="en-US" dirty="0"/>
          </a:p>
          <a:p>
            <a:r>
              <a:rPr lang="en-US" dirty="0" smtClean="0"/>
              <a:t>Computer addresses have no relationship to location in a bridging network.</a:t>
            </a:r>
          </a:p>
          <a:p>
            <a:endParaRPr lang="en-US" dirty="0"/>
          </a:p>
          <a:p>
            <a:r>
              <a:rPr lang="en-US" dirty="0" smtClean="0"/>
              <a:t>A bridge is sometimes referred to as a brouter.</a:t>
            </a:r>
          </a:p>
          <a:p>
            <a:endParaRPr lang="en-US" dirty="0"/>
          </a:p>
          <a:p>
            <a:r>
              <a:rPr lang="en-US" dirty="0" smtClean="0"/>
              <a:t>Wireless network bridges can costs anywhere from $100 to $1000 or more depending on the type of bridge purchased.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39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Gateway?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communication device that provides a remote network with connectivity to the host network.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900" dirty="0" smtClean="0"/>
              <a:t>Gateway Network Communications [online image]. Available www.hiwtc.com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rc_mi" descr="http://www.hiwtc.com/photo/products/34/04/68/46838.jp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1987" y="3429000"/>
            <a:ext cx="3086100" cy="197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958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Gateway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gateway node acts like a proxy server and firewall</a:t>
            </a:r>
          </a:p>
          <a:p>
            <a:endParaRPr lang="en-US" dirty="0"/>
          </a:p>
          <a:p>
            <a:r>
              <a:rPr lang="en-US" dirty="0" smtClean="0"/>
              <a:t>The gateway uses forwarding tables to determine where packet are to be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90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Diagram</a:t>
            </a:r>
            <a:endParaRPr lang="en-US" dirty="0"/>
          </a:p>
        </p:txBody>
      </p:sp>
      <p:pic>
        <p:nvPicPr>
          <p:cNvPr id="4" name="irc_mi" descr="http://support.citrix.com/proddocs/topic/access-gateway-50/ag-vpn-resource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57200" y="2028236"/>
            <a:ext cx="8229600" cy="4203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926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Gateways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Internet a node or stopping point can be a gateway.</a:t>
            </a:r>
          </a:p>
          <a:p>
            <a:endParaRPr lang="en-US" dirty="0"/>
          </a:p>
          <a:p>
            <a:r>
              <a:rPr lang="en-US" dirty="0" smtClean="0"/>
              <a:t>The computers controlling traffic within a network are gateway nodes.</a:t>
            </a:r>
          </a:p>
          <a:p>
            <a:endParaRPr lang="en-US" dirty="0" smtClean="0"/>
          </a:p>
          <a:p>
            <a:r>
              <a:rPr lang="en-US" dirty="0" smtClean="0"/>
              <a:t>A gateway is also associated with a router.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55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Firewall?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 or software device that protects a computer network from unauthorized access.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900" dirty="0" smtClean="0"/>
              <a:t>Firewall Sling Secure Smartphone. [online image]. Available www.slingsecure.com</a:t>
            </a:r>
          </a:p>
          <a:p>
            <a:endParaRPr lang="en-US" dirty="0"/>
          </a:p>
        </p:txBody>
      </p:sp>
      <p:pic>
        <p:nvPicPr>
          <p:cNvPr id="4" name="Picture 3" descr="https://encrypted-tbn0.gstatic.com/images?q=tbn:ANd9GcTSbTkxVuR4snH1LSuN0P-mQcRz_iTr4RdtKWra4Bs9NIZt315bM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6414" y="3126273"/>
            <a:ext cx="2857500" cy="28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750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Firewall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 filters the information coming through the Internet connection into a user private network.</a:t>
            </a:r>
          </a:p>
          <a:p>
            <a:endParaRPr lang="en-US" dirty="0"/>
          </a:p>
          <a:p>
            <a:r>
              <a:rPr lang="en-US" dirty="0" smtClean="0"/>
              <a:t>To control traffic in and out of the network firewalls one or more of the three methods are used including:</a:t>
            </a:r>
          </a:p>
          <a:p>
            <a:r>
              <a:rPr lang="en-US" dirty="0" smtClean="0"/>
              <a:t>Packet filtering</a:t>
            </a:r>
          </a:p>
          <a:p>
            <a:r>
              <a:rPr lang="en-US" dirty="0" smtClean="0"/>
              <a:t>Proxy service</a:t>
            </a:r>
          </a:p>
          <a:p>
            <a:r>
              <a:rPr lang="en-US" dirty="0" smtClean="0"/>
              <a:t>Stateful inspection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4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Firewall</a:t>
            </a:r>
            <a:endParaRPr lang="en-US" dirty="0"/>
          </a:p>
        </p:txBody>
      </p:sp>
      <p:pic>
        <p:nvPicPr>
          <p:cNvPr id="6" name="irc_mi" descr="https://encrypted-tbn0.gstatic.com/images?q=tbn:ANd9GcQALmZ7hjRipOkRImuWdwU0n6YVI1ZHcoc832KmrEq4z3leRZP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162300" y="3320256"/>
            <a:ext cx="2819400" cy="161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70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 home network routers have built in firewall.</a:t>
            </a:r>
          </a:p>
          <a:p>
            <a:r>
              <a:rPr lang="en-US" dirty="0" smtClean="0"/>
              <a:t>The term “firewall” originated from firefighting, where a firewall is a barrier established to prevent the spread of a fire.</a:t>
            </a:r>
          </a:p>
          <a:p>
            <a:endParaRPr lang="en-US" dirty="0" smtClean="0"/>
          </a:p>
          <a:p>
            <a:r>
              <a:rPr lang="en-US" dirty="0" smtClean="0"/>
              <a:t>A firewall works with the proxy server making request on behalf of workstation users.</a:t>
            </a:r>
          </a:p>
          <a:p>
            <a:endParaRPr lang="en-US" dirty="0" smtClean="0"/>
          </a:p>
          <a:p>
            <a:r>
              <a:rPr lang="en-US" dirty="0" smtClean="0"/>
              <a:t>There are a number of features firewalls can include from logging and reporting to setting alarms of an attack.</a:t>
            </a:r>
          </a:p>
          <a:p>
            <a:endParaRPr lang="en-US" dirty="0" smtClean="0"/>
          </a:p>
          <a:p>
            <a:r>
              <a:rPr lang="en-US" dirty="0" smtClean="0"/>
              <a:t>Costs for host based firewalls usually costs around $100 or less. Some may costs more depending on different things such as features included or if its an enterprise based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7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Wireless Access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small hardware device featuring built-in network adapter, antenna, and radio signals.</a:t>
            </a:r>
          </a:p>
          <a:p>
            <a:r>
              <a:rPr lang="en-US" dirty="0" smtClean="0"/>
              <a:t>Configured nodes on a WLAN.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900" dirty="0" smtClean="0"/>
              <a:t>Wireless Access Points, Page 2. [online image]. Available compnetworking.about.com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rc_mi" descr="http://0.tqn.com/d/compnetworking/1/0/A/3/linksys_wap54g-4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1437" y="3144904"/>
            <a:ext cx="3434438" cy="2570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562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used in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different devices or components used in networking include:</a:t>
            </a:r>
          </a:p>
          <a:p>
            <a:r>
              <a:rPr lang="en-US" dirty="0" smtClean="0"/>
              <a:t>Hubs</a:t>
            </a:r>
          </a:p>
          <a:p>
            <a:r>
              <a:rPr lang="en-US" dirty="0" smtClean="0"/>
              <a:t>Switches</a:t>
            </a:r>
          </a:p>
          <a:p>
            <a:r>
              <a:rPr lang="en-US" dirty="0" smtClean="0"/>
              <a:t>Routers</a:t>
            </a:r>
          </a:p>
          <a:p>
            <a:r>
              <a:rPr lang="en-US" dirty="0" smtClean="0"/>
              <a:t>Network bridges</a:t>
            </a:r>
          </a:p>
          <a:p>
            <a:r>
              <a:rPr lang="en-US" dirty="0" smtClean="0"/>
              <a:t>Gateways</a:t>
            </a:r>
          </a:p>
          <a:p>
            <a:r>
              <a:rPr lang="en-US" dirty="0" smtClean="0"/>
              <a:t>Firewalls</a:t>
            </a:r>
          </a:p>
          <a:p>
            <a:r>
              <a:rPr lang="en-US" dirty="0" smtClean="0"/>
              <a:t>Wireless AP (Access Points)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36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Wireless Access Point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using radio frequency technology</a:t>
            </a:r>
          </a:p>
          <a:p>
            <a:endParaRPr lang="en-US" dirty="0"/>
          </a:p>
          <a:p>
            <a:r>
              <a:rPr lang="en-US" dirty="0" smtClean="0"/>
              <a:t>Broadcast wireless signals computers can detect and use</a:t>
            </a:r>
          </a:p>
          <a:p>
            <a:endParaRPr lang="en-US" dirty="0"/>
          </a:p>
          <a:p>
            <a:r>
              <a:rPr lang="en-US" dirty="0" smtClean="0"/>
              <a:t>A wireless network adapter is implemented while using a wireless access point, most computers today already have network adapters built into the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0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 of Wireless Access Point</a:t>
            </a:r>
            <a:endParaRPr lang="en-US" dirty="0"/>
          </a:p>
        </p:txBody>
      </p:sp>
      <p:pic>
        <p:nvPicPr>
          <p:cNvPr id="12" name="irc_mi" descr="http://www.rxnt.com/images/globalV2/RxNT-setup_char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705100" y="2477294"/>
            <a:ext cx="37338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076024" y="6562511"/>
            <a:ext cx="39762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RxNT – The eprescribing System. [online image]. Available www.rxnt.com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005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access point usually connects to the router</a:t>
            </a:r>
          </a:p>
          <a:p>
            <a:endParaRPr lang="en-US" dirty="0"/>
          </a:p>
          <a:p>
            <a:r>
              <a:rPr lang="en-US" dirty="0" smtClean="0"/>
              <a:t>A hotspot is a application wireless users can connect to the Internet.</a:t>
            </a:r>
          </a:p>
          <a:p>
            <a:endParaRPr lang="en-US" dirty="0"/>
          </a:p>
          <a:p>
            <a:r>
              <a:rPr lang="en-US" dirty="0" smtClean="0"/>
              <a:t>Aps are used throughout a home network, usually through only one AP.</a:t>
            </a:r>
          </a:p>
          <a:p>
            <a:endParaRPr lang="en-US" dirty="0"/>
          </a:p>
          <a:p>
            <a:r>
              <a:rPr lang="en-US" dirty="0" smtClean="0"/>
              <a:t>Wireless access points can cost anywhere from $30 and up depending on the type purchased.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6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Image result for network devices and medical applications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966" y="1912526"/>
            <a:ext cx="3879712" cy="4572000"/>
          </a:xfrm>
          <a:prstGeom prst="rect">
            <a:avLst/>
          </a:prstGeom>
          <a:noFill/>
        </p:spPr>
      </p:pic>
      <p:sp>
        <p:nvSpPr>
          <p:cNvPr id="50180" name="AutoShape 4" descr="Image result for network devices and medical application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AutoShape 6" descr="Image result for network devices and medical application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4" name="AutoShape 8" descr="Image result for network devices and medical application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1816" y="1979201"/>
            <a:ext cx="4296811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mage result for network devices and applications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8138"/>
            <a:ext cx="3024947" cy="4781551"/>
          </a:xfrm>
          <a:prstGeom prst="rect">
            <a:avLst/>
          </a:prstGeom>
          <a:noFill/>
        </p:spPr>
      </p:pic>
      <p:pic>
        <p:nvPicPr>
          <p:cNvPr id="5" name="Picture 2" descr="Image result for network devices and applications&quot;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51512" y="1068138"/>
            <a:ext cx="4035287" cy="4785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 descr="Image result for network devices and applications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592" y="2219739"/>
            <a:ext cx="5524500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Searchsecurity.techtarget.com/definition</a:t>
            </a:r>
            <a:endParaRPr lang="en-US" dirty="0" smtClean="0"/>
          </a:p>
          <a:p>
            <a:r>
              <a:rPr lang="en-US" dirty="0" smtClean="0"/>
              <a:t>About.com</a:t>
            </a:r>
          </a:p>
          <a:p>
            <a:r>
              <a:rPr lang="en-US" dirty="0" smtClean="0"/>
              <a:t>Howstuffworks.com</a:t>
            </a:r>
          </a:p>
          <a:p>
            <a:r>
              <a:rPr lang="en-US" dirty="0" smtClean="0"/>
              <a:t>Windows.microsoft.com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02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network devices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4315" y="1133475"/>
            <a:ext cx="4857750" cy="572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small rectangular box that joins computers together through ports on the back of the hub.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Picture of a 4 – Port Ethernet Hub (below)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100" dirty="0" smtClean="0"/>
              <a:t>J</a:t>
            </a:r>
          </a:p>
          <a:p>
            <a:pPr marL="0" indent="0" algn="ctr">
              <a:buNone/>
            </a:pPr>
            <a:endParaRPr lang="en-US" sz="1100" dirty="0" smtClean="0"/>
          </a:p>
          <a:p>
            <a:pPr marL="0" indent="0" algn="ctr">
              <a:buNone/>
            </a:pPr>
            <a:endParaRPr lang="en-US" sz="1100" dirty="0"/>
          </a:p>
          <a:p>
            <a:pPr marL="0" indent="0" algn="ctr">
              <a:buNone/>
            </a:pPr>
            <a:r>
              <a:rPr lang="en-US" sz="800" dirty="0" smtClean="0"/>
              <a:t>Ethernet hub – Wikipedia. [online image]. Available en.wikipedia.org/wiki/Ethernet hub</a:t>
            </a:r>
            <a:endParaRPr lang="en-US" sz="800" dirty="0"/>
          </a:p>
        </p:txBody>
      </p:sp>
      <p:pic>
        <p:nvPicPr>
          <p:cNvPr id="4" name="irc_mi" descr="http://di1-1.shoppingshadow.com/images/pi/b7/e5/27/20193753-260x260-0-0_Netgear+EN104TP+EN104TPNA.jp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8462" y="3597965"/>
            <a:ext cx="2171700" cy="1893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28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Hub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hub receives data packets and passes on all the Information it receives to all the other computers connected to the hub. </a:t>
            </a:r>
          </a:p>
          <a:p>
            <a:endParaRPr lang="en-US" dirty="0" smtClean="0"/>
          </a:p>
          <a:p>
            <a:r>
              <a:rPr lang="en-US" dirty="0" smtClean="0"/>
              <a:t>Information is also sent to the computer that sent the information!</a:t>
            </a:r>
          </a:p>
          <a:p>
            <a:endParaRPr lang="en-US" dirty="0"/>
          </a:p>
          <a:p>
            <a:r>
              <a:rPr lang="en-US" b="1" dirty="0" smtClean="0"/>
              <a:t>Example</a:t>
            </a:r>
            <a:r>
              <a:rPr lang="en-US" dirty="0" smtClean="0"/>
              <a:t>: if computer 1 wants to communicate with computer 3, the data will be sent to all the computers on the network since hubs do not know the destination of the information it receives.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43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hub network</a:t>
            </a:r>
            <a:endParaRPr lang="en-US" dirty="0"/>
          </a:p>
        </p:txBody>
      </p:sp>
      <p:pic>
        <p:nvPicPr>
          <p:cNvPr id="4" name="irc_mi" descr="http://di1-1.shoppingshadow.com/images/pi/b7/e5/27/20193753-260x260-0-0_Netgear+EN104TP+EN104TPNA.jp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502" b="22502"/>
          <a:stretch>
            <a:fillRect/>
          </a:stretch>
        </p:blipFill>
        <p:spPr bwMode="auto">
          <a:xfrm>
            <a:off x="3680903" y="3299098"/>
            <a:ext cx="1024400" cy="75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rc_mi" descr="https://encrypted-tbn0.gstatic.com/images?q=tbn:ANd9GcRyYwGYDAgZAkXjM6LPh7VY3GWjqhupxyItB0obThv4lH1n5tzX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9739" y="2797448"/>
            <a:ext cx="1381125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97979" y="4053750"/>
            <a:ext cx="108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PC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4050" y="4281671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pic>
        <p:nvPicPr>
          <p:cNvPr id="8" name="irc_mi" descr="https://encrypted-tbn0.gstatic.com/images?q=tbn:ANd9GcRyYwGYDAgZAkXjM6LPh7VY3GWjqhupxyItB0obThv4lH1n5tzX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1037" y="3166713"/>
            <a:ext cx="1079500" cy="783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633339" y="4281671"/>
            <a:ext cx="66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1</a:t>
            </a:r>
            <a:endParaRPr lang="en-US" dirty="0"/>
          </a:p>
        </p:txBody>
      </p:sp>
      <p:pic>
        <p:nvPicPr>
          <p:cNvPr id="10" name="irc_mi" descr="https://encrypted-tbn0.gstatic.com/images?q=tbn:ANd9GcRyYwGYDAgZAkXjM6LPh7VY3GWjqhupxyItB0obThv4lH1n5tzX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1037" y="5267581"/>
            <a:ext cx="1079500" cy="7835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633339" y="6267846"/>
            <a:ext cx="66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849232" y="3630466"/>
            <a:ext cx="831671" cy="319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2"/>
          </p:cNvCxnSpPr>
          <p:nvPr/>
        </p:nvCxnSpPr>
        <p:spPr>
          <a:xfrm flipH="1" flipV="1">
            <a:off x="4193103" y="4053750"/>
            <a:ext cx="1440236" cy="1416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12239" y="3451385"/>
            <a:ext cx="1221100" cy="602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7676" y="4281671"/>
            <a:ext cx="10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1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hubs contain 4 ports some have 5 or more ports.</a:t>
            </a:r>
          </a:p>
          <a:p>
            <a:endParaRPr lang="en-US" dirty="0" smtClean="0"/>
          </a:p>
          <a:p>
            <a:r>
              <a:rPr lang="en-US" dirty="0" smtClean="0"/>
              <a:t>Hubs can be used for a smaller network such as a home network or a small office network.</a:t>
            </a:r>
          </a:p>
          <a:p>
            <a:endParaRPr lang="en-US" dirty="0" smtClean="0"/>
          </a:p>
          <a:p>
            <a:r>
              <a:rPr lang="en-US" dirty="0" smtClean="0"/>
              <a:t>Hubs are not that expensive most range for less than $30.</a:t>
            </a:r>
          </a:p>
          <a:p>
            <a:endParaRPr lang="en-US" dirty="0" smtClean="0"/>
          </a:p>
          <a:p>
            <a:r>
              <a:rPr lang="en-US" dirty="0" smtClean="0"/>
              <a:t>Hubs may not be the best option for sophisticated or complex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Switch?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1847"/>
          </a:xfrm>
        </p:spPr>
        <p:txBody>
          <a:bodyPr>
            <a:normAutofit/>
          </a:bodyPr>
          <a:lstStyle/>
          <a:p>
            <a:r>
              <a:rPr lang="en-US" dirty="0" smtClean="0"/>
              <a:t>Switches look similar to hubs in that they are rectangular in shape. Manageable switches are usually a little bigger than unmanageable switches. A switch also has ports on the back.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5"/>
            <a:endParaRPr lang="en-US" dirty="0" smtClean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r>
              <a:rPr lang="en-US" sz="800" dirty="0" smtClean="0"/>
              <a:t>Network switch – net gear.[online image]. Available </a:t>
            </a:r>
            <a:r>
              <a:rPr lang="en-US" sz="800" dirty="0" smtClean="0">
                <a:hlinkClick r:id="rId2"/>
              </a:rPr>
              <a:t>http://www.senasum.blogspot.com</a:t>
            </a:r>
            <a:r>
              <a:rPr lang="en-US" sz="800" dirty="0" smtClean="0"/>
              <a:t>, July 9, 2013</a:t>
            </a:r>
            <a:endParaRPr lang="en-US" sz="800" dirty="0"/>
          </a:p>
          <a:p>
            <a:pPr marL="2286000" lvl="5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yui_3_5_1_3_1373416074223_993" descr="http://ts1.mm.bing.net/th?id=H.4506843424427092&amp;pid=15.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6190" y="3682926"/>
            <a:ext cx="3047747" cy="2243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027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3932</TotalTime>
  <Words>1296</Words>
  <Application>Microsoft Office PowerPoint</Application>
  <PresentationFormat>On-screen Show (4:3)</PresentationFormat>
  <Paragraphs>212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Computer Networking Devices</vt:lpstr>
      <vt:lpstr>What is a network device?</vt:lpstr>
      <vt:lpstr>Devices used in Networking</vt:lpstr>
      <vt:lpstr>Slide 4</vt:lpstr>
      <vt:lpstr>What is a Hub?</vt:lpstr>
      <vt:lpstr>How does a Hub work?</vt:lpstr>
      <vt:lpstr>Diagram of a hub network</vt:lpstr>
      <vt:lpstr>Additional Information about Hubs</vt:lpstr>
      <vt:lpstr>What is a Switch?</vt:lpstr>
      <vt:lpstr>How does a Switch work?</vt:lpstr>
      <vt:lpstr>Diagram of a Switch Network</vt:lpstr>
      <vt:lpstr>Additional Information about Switches</vt:lpstr>
      <vt:lpstr>What is a Router?</vt:lpstr>
      <vt:lpstr>How does a Router work?</vt:lpstr>
      <vt:lpstr>Diagram of a Router </vt:lpstr>
      <vt:lpstr>Additional Information about Routers</vt:lpstr>
      <vt:lpstr>What is a Bridge?</vt:lpstr>
      <vt:lpstr>How does a Bridge work?</vt:lpstr>
      <vt:lpstr>Diagram of a Bridge </vt:lpstr>
      <vt:lpstr>Additional Information about Bridges</vt:lpstr>
      <vt:lpstr>What is a Gateway?</vt:lpstr>
      <vt:lpstr>How a Gateway Works</vt:lpstr>
      <vt:lpstr>Gateway Diagram</vt:lpstr>
      <vt:lpstr>Additional Information about Gateways </vt:lpstr>
      <vt:lpstr>What is a Firewall?</vt:lpstr>
      <vt:lpstr>How a Firewall works</vt:lpstr>
      <vt:lpstr>Diagram of Firewall</vt:lpstr>
      <vt:lpstr>Additional Information about Firewalls</vt:lpstr>
      <vt:lpstr>What is a Wireless Access Point?</vt:lpstr>
      <vt:lpstr>How a Wireless Access Point works?</vt:lpstr>
      <vt:lpstr>Diagram of Wireless Access Point</vt:lpstr>
      <vt:lpstr>Additional Information about Access Points</vt:lpstr>
      <vt:lpstr>Slide 33</vt:lpstr>
      <vt:lpstr>Slide 34</vt:lpstr>
      <vt:lpstr>Slide 35</vt:lpstr>
      <vt:lpstr>Websites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Devices</dc:title>
  <dc:creator>user</dc:creator>
  <cp:lastModifiedBy>VIT-Laptop</cp:lastModifiedBy>
  <cp:revision>55</cp:revision>
  <dcterms:created xsi:type="dcterms:W3CDTF">2013-07-09T22:37:11Z</dcterms:created>
  <dcterms:modified xsi:type="dcterms:W3CDTF">2019-12-10T11:15:54Z</dcterms:modified>
</cp:coreProperties>
</file>