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84" r:id="rId7"/>
    <p:sldId id="285" r:id="rId8"/>
    <p:sldId id="286" r:id="rId9"/>
    <p:sldId id="261" r:id="rId10"/>
    <p:sldId id="267" r:id="rId11"/>
    <p:sldId id="262" r:id="rId12"/>
    <p:sldId id="263" r:id="rId13"/>
    <p:sldId id="264" r:id="rId14"/>
    <p:sldId id="265" r:id="rId15"/>
    <p:sldId id="268" r:id="rId16"/>
    <p:sldId id="269" r:id="rId17"/>
    <p:sldId id="270" r:id="rId18"/>
    <p:sldId id="271" r:id="rId19"/>
    <p:sldId id="272" r:id="rId20"/>
    <p:sldId id="273" r:id="rId21"/>
    <p:sldId id="274"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7848600" cy="1600200"/>
          </a:xfrm>
        </p:spPr>
        <p:txBody>
          <a:bodyPr>
            <a:normAutofit/>
          </a:bodyPr>
          <a:lstStyle/>
          <a:p>
            <a:r>
              <a:rPr lang="en-US" b="1" dirty="0" smtClean="0">
                <a:solidFill>
                  <a:srgbClr val="C00000"/>
                </a:solidFill>
                <a:latin typeface="Times New Roman" pitchFamily="18" charset="0"/>
                <a:cs typeface="Times New Roman" pitchFamily="18" charset="0"/>
              </a:rPr>
              <a:t>Module-2</a:t>
            </a:r>
            <a:br>
              <a:rPr lang="en-US" b="1" dirty="0" smtClean="0">
                <a:solidFill>
                  <a:srgbClr val="C00000"/>
                </a:solidFill>
                <a:latin typeface="Times New Roman" pitchFamily="18" charset="0"/>
                <a:cs typeface="Times New Roman" pitchFamily="18" charset="0"/>
              </a:rPr>
            </a:br>
            <a:r>
              <a:rPr lang="en-US" b="1" dirty="0" smtClean="0">
                <a:solidFill>
                  <a:srgbClr val="0070C0"/>
                </a:solidFill>
                <a:latin typeface="Times New Roman" pitchFamily="18" charset="0"/>
                <a:cs typeface="Times New Roman" pitchFamily="18" charset="0"/>
              </a:rPr>
              <a:t>Line Encoding</a:t>
            </a:r>
            <a:endParaRPr lang="en-US"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83373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59191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Effect of</a:t>
            </a:r>
            <a:r>
              <a:rPr lang="en-US" altLang="en-US" sz="3200" b="1" dirty="0" smtClean="0">
                <a:effectLst>
                  <a:outerShdw blurRad="38100" dist="38100" dir="2700000" algn="tl">
                    <a:srgbClr val="C0C0C0"/>
                  </a:outerShdw>
                </a:effectLst>
                <a:latin typeface="Times" pitchFamily="18" charset="0"/>
              </a:rPr>
              <a:t> lack of Synchronisation</a:t>
            </a:r>
            <a:endParaRPr lang="en-US" altLang="en-US" sz="3200" b="1" baseline="0" dirty="0">
              <a:effectLst>
                <a:outerShdw blurRad="38100" dist="38100" dir="2700000" algn="tl">
                  <a:srgbClr val="C0C0C0"/>
                </a:outerShdw>
              </a:effectLst>
              <a:latin typeface="Times"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98886"/>
            <a:ext cx="8077200" cy="372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152400" y="4648200"/>
            <a:ext cx="8839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aseline="0" dirty="0"/>
              <a:t>A self-synchronizing </a:t>
            </a:r>
            <a:r>
              <a:rPr lang="en-US" altLang="en-US" sz="2400" baseline="0" dirty="0">
                <a:solidFill>
                  <a:srgbClr val="000099"/>
                </a:solidFill>
              </a:rPr>
              <a:t>digital signal includes timing information in the data being transmitted</a:t>
            </a:r>
            <a:r>
              <a:rPr lang="en-US" altLang="en-US" sz="2400" baseline="0" dirty="0"/>
              <a:t>. This can be achieved if there are transitions in the signal that alert the receiver to the beginning, middle, or end of the pulse. If the receiver' s clock is out of synchronization, these points can reset the clock.</a:t>
            </a:r>
            <a:r>
              <a:rPr lang="en-US" altLang="en-US" sz="2400" dirty="0"/>
              <a:t> </a:t>
            </a:r>
          </a:p>
        </p:txBody>
      </p:sp>
    </p:spTree>
    <p:extLst>
      <p:ext uri="{BB962C8B-B14F-4D97-AF65-F5344CB8AC3E}">
        <p14:creationId xmlns:p14="http://schemas.microsoft.com/office/powerpoint/2010/main" val="835683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228600" y="94626"/>
            <a:ext cx="86106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212032" y="84982"/>
            <a:ext cx="50898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LINE CODING SCHEMES</a:t>
            </a:r>
            <a:endParaRPr lang="en-US" altLang="en-US" sz="3200" b="1" baseline="0" dirty="0">
              <a:effectLst>
                <a:outerShdw blurRad="38100" dist="38100" dir="2700000" algn="tl">
                  <a:srgbClr val="C0C0C0"/>
                </a:outerShdw>
              </a:effectLst>
              <a:latin typeface="Times"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458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803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23743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UNIPOLAR</a:t>
            </a:r>
            <a:endParaRPr lang="en-US" altLang="en-US" sz="3200" b="1" baseline="0" dirty="0">
              <a:effectLst>
                <a:outerShdw blurRad="38100" dist="38100" dir="2700000" algn="tl">
                  <a:srgbClr val="C0C0C0"/>
                </a:outerShdw>
              </a:effectLst>
              <a:latin typeface="Times" pitchFamily="18" charset="0"/>
            </a:endParaRPr>
          </a:p>
        </p:txBody>
      </p:sp>
      <p:sp>
        <p:nvSpPr>
          <p:cNvPr id="7" name="Rectangle 3"/>
          <p:cNvSpPr>
            <a:spLocks noGrp="1" noChangeArrowheads="1"/>
          </p:cNvSpPr>
          <p:nvPr>
            <p:ph idx="1"/>
          </p:nvPr>
        </p:nvSpPr>
        <p:spPr bwMode="auto">
          <a:xfrm>
            <a:off x="-1" y="762001"/>
            <a:ext cx="9125803" cy="266699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lnSpc>
                <a:spcPct val="90000"/>
              </a:lnSpc>
              <a:buFont typeface="Wingdings" panose="05000000000000000000" pitchFamily="2" charset="2"/>
              <a:buChar char="q"/>
            </a:pPr>
            <a:r>
              <a:rPr lang="en-US" altLang="en-US" sz="2600" dirty="0"/>
              <a:t>All signal levels are on one side of the time axis - either above or </a:t>
            </a:r>
            <a:r>
              <a:rPr lang="en-US" altLang="en-US" sz="2600" dirty="0" smtClean="0"/>
              <a:t>below.</a:t>
            </a:r>
            <a:endParaRPr lang="en-US" altLang="en-US" sz="2600" dirty="0"/>
          </a:p>
          <a:p>
            <a:pPr>
              <a:lnSpc>
                <a:spcPct val="90000"/>
              </a:lnSpc>
              <a:buFont typeface="Wingdings" panose="05000000000000000000" pitchFamily="2" charset="2"/>
              <a:buChar char="q"/>
            </a:pPr>
            <a:r>
              <a:rPr lang="en-US" altLang="en-US" sz="2600" dirty="0"/>
              <a:t>NRZ - Non Return to Zero scheme is an example of this code. The signal level does not return to zero during a symbol transmission.</a:t>
            </a:r>
          </a:p>
          <a:p>
            <a:pPr>
              <a:lnSpc>
                <a:spcPct val="90000"/>
              </a:lnSpc>
              <a:buFont typeface="Wingdings" panose="05000000000000000000" pitchFamily="2" charset="2"/>
              <a:buChar char="q"/>
            </a:pPr>
            <a:r>
              <a:rPr lang="en-US" altLang="en-US" sz="2600" dirty="0"/>
              <a:t>Scheme is prone to baseline wandering and DC components. It has no synchronization or any error detection. It is simple but costly in power consumption.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38600"/>
            <a:ext cx="8077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146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80741" y="1447800"/>
            <a:ext cx="9089417" cy="38097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t>The voltages are on both sides of the time axis.</a:t>
            </a:r>
          </a:p>
          <a:p>
            <a:pPr>
              <a:lnSpc>
                <a:spcPct val="90000"/>
              </a:lnSpc>
              <a:buFont typeface="Wingdings" panose="05000000000000000000" pitchFamily="2" charset="2"/>
              <a:buChar char="q"/>
            </a:pPr>
            <a:r>
              <a:rPr lang="en-US" altLang="en-US" sz="2800" dirty="0" smtClean="0"/>
              <a:t>Polar NRZ scheme can be implemented with two voltages. E.g. +V for 1 and -V for 0.</a:t>
            </a:r>
          </a:p>
          <a:p>
            <a:pPr>
              <a:lnSpc>
                <a:spcPct val="90000"/>
              </a:lnSpc>
              <a:buFont typeface="Wingdings" panose="05000000000000000000" pitchFamily="2" charset="2"/>
              <a:buChar char="q"/>
            </a:pPr>
            <a:r>
              <a:rPr lang="en-US" altLang="en-US" sz="2800" dirty="0" smtClean="0"/>
              <a:t>There are two versions: </a:t>
            </a:r>
          </a:p>
          <a:p>
            <a:pPr lvl="1">
              <a:lnSpc>
                <a:spcPct val="90000"/>
              </a:lnSpc>
            </a:pPr>
            <a:r>
              <a:rPr lang="en-US" altLang="en-US" dirty="0" smtClean="0"/>
              <a:t>NZR - Level (NRZ-L) - positive voltage for one symbol and negative for the other</a:t>
            </a:r>
          </a:p>
          <a:p>
            <a:pPr lvl="1">
              <a:lnSpc>
                <a:spcPct val="90000"/>
              </a:lnSpc>
            </a:pPr>
            <a:r>
              <a:rPr lang="en-US" altLang="en-US" dirty="0" smtClean="0"/>
              <a:t>NRZ - Inversion (NRZ-I) - the change or lack of change in polarity determines the value of a symbol. E.g. a “1” symbol inverts the polarity a “0” does not. </a:t>
            </a:r>
            <a:endParaRPr lang="en-US" altLang="en-US" dirty="0"/>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28296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 NZR</a:t>
            </a:r>
            <a:endParaRPr lang="en-US" altLang="en-US" sz="32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4015296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77682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NZR – L and</a:t>
            </a:r>
            <a:r>
              <a:rPr lang="en-US" altLang="en-US" sz="3200" b="1" dirty="0" smtClean="0">
                <a:effectLst>
                  <a:outerShdw blurRad="38100" dist="38100" dir="2700000" algn="tl">
                    <a:srgbClr val="C0C0C0"/>
                  </a:outerShdw>
                </a:effectLst>
                <a:latin typeface="Times" pitchFamily="18" charset="0"/>
              </a:rPr>
              <a:t> NRZ – I  SCHEMES</a:t>
            </a:r>
            <a:endParaRPr lang="en-US" altLang="en-US" sz="3200" b="1" baseline="0" dirty="0">
              <a:effectLst>
                <a:outerShdw blurRad="38100" dist="38100" dir="2700000" algn="tl">
                  <a:srgbClr val="C0C0C0"/>
                </a:outerShdw>
              </a:effectLst>
              <a:latin typeface="Times"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77888"/>
            <a:ext cx="7696200"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580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11"/>
          <p:cNvSpPr>
            <a:spLocks noChangeArrowheads="1"/>
          </p:cNvSpPr>
          <p:nvPr/>
        </p:nvSpPr>
        <p:spPr bwMode="auto">
          <a:xfrm>
            <a:off x="19050" y="838200"/>
            <a:ext cx="9124950" cy="18158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marL="457200" indent="-457200">
              <a:buFont typeface="Wingdings" panose="05000000000000000000" pitchFamily="2" charset="2"/>
              <a:buChar char="q"/>
            </a:pPr>
            <a:r>
              <a:rPr lang="en-US" altLang="en-US" sz="2800" baseline="0" dirty="0">
                <a:latin typeface="Arial" charset="0"/>
              </a:rPr>
              <a:t>In NRZ-L the level of the voltage </a:t>
            </a:r>
            <a:r>
              <a:rPr lang="en-US" altLang="en-US" sz="2800" baseline="0" dirty="0" smtClean="0">
                <a:latin typeface="Arial" charset="0"/>
              </a:rPr>
              <a:t>determine the value </a:t>
            </a:r>
            <a:r>
              <a:rPr lang="en-US" altLang="en-US" sz="2800" baseline="0" dirty="0">
                <a:latin typeface="Arial" charset="0"/>
              </a:rPr>
              <a:t>of the bit. </a:t>
            </a:r>
            <a:endParaRPr lang="en-US" altLang="en-US" sz="2800" baseline="0" dirty="0" smtClean="0">
              <a:latin typeface="Arial" charset="0"/>
            </a:endParaRPr>
          </a:p>
          <a:p>
            <a:pPr marL="457200" indent="-457200">
              <a:buFont typeface="Wingdings" panose="05000000000000000000" pitchFamily="2" charset="2"/>
              <a:buChar char="q"/>
            </a:pPr>
            <a:r>
              <a:rPr lang="en-US" altLang="en-US" sz="2800" baseline="0" dirty="0" smtClean="0">
                <a:latin typeface="Arial" charset="0"/>
              </a:rPr>
              <a:t> In </a:t>
            </a:r>
            <a:r>
              <a:rPr lang="en-US" altLang="en-US" sz="2800" baseline="0" dirty="0">
                <a:latin typeface="Arial" charset="0"/>
              </a:rPr>
              <a:t>NRZ-I the inversion </a:t>
            </a:r>
            <a:r>
              <a:rPr lang="en-US" altLang="en-US" sz="2800" baseline="0" dirty="0" smtClean="0">
                <a:latin typeface="Arial" charset="0"/>
              </a:rPr>
              <a:t> or </a:t>
            </a:r>
            <a:r>
              <a:rPr lang="en-US" altLang="en-US" sz="2800" baseline="0" dirty="0">
                <a:latin typeface="Arial" charset="0"/>
              </a:rPr>
              <a:t>the lack of inversion </a:t>
            </a:r>
            <a:r>
              <a:rPr lang="en-US" altLang="en-US" sz="2800" baseline="0" dirty="0" smtClean="0">
                <a:latin typeface="Arial" charset="0"/>
              </a:rPr>
              <a:t>determines </a:t>
            </a:r>
            <a:r>
              <a:rPr lang="en-US" altLang="en-US" sz="2800" baseline="0" dirty="0">
                <a:latin typeface="Arial" charset="0"/>
              </a:rPr>
              <a:t>the value of the bit.</a:t>
            </a:r>
          </a:p>
        </p:txBody>
      </p:sp>
      <p:grpSp>
        <p:nvGrpSpPr>
          <p:cNvPr id="5" name="Group 12"/>
          <p:cNvGrpSpPr>
            <a:grpSpLocks/>
          </p:cNvGrpSpPr>
          <p:nvPr/>
        </p:nvGrpSpPr>
        <p:grpSpPr bwMode="auto">
          <a:xfrm>
            <a:off x="19050" y="88710"/>
            <a:ext cx="1143000" cy="566738"/>
            <a:chOff x="1200" y="1248"/>
            <a:chExt cx="720" cy="357"/>
          </a:xfrm>
        </p:grpSpPr>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1" i="1" baseline="0" dirty="0">
                  <a:solidFill>
                    <a:schemeClr val="hlink"/>
                  </a:solidFill>
                </a:rPr>
                <a:t>Note</a:t>
              </a:r>
              <a:endParaRPr lang="en-US" altLang="en-US" dirty="0"/>
            </a:p>
          </p:txBody>
        </p:sp>
      </p:grpSp>
      <p:sp>
        <p:nvSpPr>
          <p:cNvPr id="8" name="Rectangle 11"/>
          <p:cNvSpPr>
            <a:spLocks noChangeArrowheads="1"/>
          </p:cNvSpPr>
          <p:nvPr/>
        </p:nvSpPr>
        <p:spPr bwMode="auto">
          <a:xfrm>
            <a:off x="0" y="2819400"/>
            <a:ext cx="9142863"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algn="ctr"/>
            <a:r>
              <a:rPr lang="en-US" altLang="en-US" sz="2800" baseline="0" dirty="0">
                <a:latin typeface="Arial" charset="0"/>
              </a:rPr>
              <a:t>NRZ-L and NRZ-I both have an average signal rate of N/2 Bd.</a:t>
            </a:r>
          </a:p>
        </p:txBody>
      </p:sp>
      <p:sp>
        <p:nvSpPr>
          <p:cNvPr id="9" name="Rectangle 11"/>
          <p:cNvSpPr>
            <a:spLocks noChangeArrowheads="1"/>
          </p:cNvSpPr>
          <p:nvPr/>
        </p:nvSpPr>
        <p:spPr bwMode="auto">
          <a:xfrm>
            <a:off x="0" y="4114800"/>
            <a:ext cx="9142862" cy="224676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pPr marL="457200" indent="-457200">
              <a:buFont typeface="Wingdings" panose="05000000000000000000" pitchFamily="2" charset="2"/>
              <a:buChar char="q"/>
            </a:pPr>
            <a:r>
              <a:rPr lang="en-US" altLang="en-US" sz="2800" baseline="0" dirty="0">
                <a:latin typeface="Arial" charset="0"/>
              </a:rPr>
              <a:t>NRZ-L and NRZ-I both have a DC component problem and baseline wandering, it is worse for NRZ-L. </a:t>
            </a:r>
            <a:endParaRPr lang="en-US" altLang="en-US" sz="2800" baseline="0" dirty="0" smtClean="0">
              <a:latin typeface="Arial" charset="0"/>
            </a:endParaRPr>
          </a:p>
          <a:p>
            <a:pPr marL="457200" indent="-457200">
              <a:buFont typeface="Wingdings" panose="05000000000000000000" pitchFamily="2" charset="2"/>
              <a:buChar char="q"/>
            </a:pPr>
            <a:r>
              <a:rPr lang="en-US" altLang="en-US" sz="2800" baseline="0" dirty="0" smtClean="0">
                <a:latin typeface="Arial" charset="0"/>
              </a:rPr>
              <a:t>Both </a:t>
            </a:r>
            <a:r>
              <a:rPr lang="en-US" altLang="en-US" sz="2800" baseline="0" dirty="0">
                <a:latin typeface="Arial" charset="0"/>
              </a:rPr>
              <a:t>have no self synchronization &amp;no error detection. Both are relatively simple to implement. </a:t>
            </a:r>
          </a:p>
        </p:txBody>
      </p:sp>
    </p:spTree>
    <p:extLst>
      <p:ext uri="{BB962C8B-B14F-4D97-AF65-F5344CB8AC3E}">
        <p14:creationId xmlns:p14="http://schemas.microsoft.com/office/powerpoint/2010/main" val="115625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4176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RZ </a:t>
            </a:r>
            <a:r>
              <a:rPr lang="en-US" altLang="en-US" sz="3200" b="1" dirty="0" smtClean="0">
                <a:effectLst>
                  <a:outerShdw blurRad="38100" dist="38100" dir="2700000" algn="tl">
                    <a:srgbClr val="C0C0C0"/>
                  </a:outerShdw>
                </a:effectLst>
                <a:latin typeface="Times" pitchFamily="18" charset="0"/>
              </a:rPr>
              <a:t>SCHEME</a:t>
            </a:r>
            <a:endParaRPr lang="en-US" altLang="en-US" sz="3200" b="1" baseline="0" dirty="0">
              <a:effectLst>
                <a:outerShdw blurRad="38100" dist="38100" dir="2700000" algn="tl">
                  <a:srgbClr val="C0C0C0"/>
                </a:outerShdw>
              </a:effectLst>
              <a:latin typeface="Times" pitchFamily="18" charset="0"/>
            </a:endParaRPr>
          </a:p>
        </p:txBody>
      </p:sp>
      <p:sp>
        <p:nvSpPr>
          <p:cNvPr id="6" name="Rectangle 3"/>
          <p:cNvSpPr txBox="1">
            <a:spLocks noChangeArrowheads="1"/>
          </p:cNvSpPr>
          <p:nvPr/>
        </p:nvSpPr>
        <p:spPr bwMode="auto">
          <a:xfrm>
            <a:off x="289942" y="838200"/>
            <a:ext cx="8701657" cy="5105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t>The Return to Zero (RZ) scheme uses three voltage values. +, 0, -. </a:t>
            </a:r>
          </a:p>
          <a:p>
            <a:pPr>
              <a:lnSpc>
                <a:spcPct val="90000"/>
              </a:lnSpc>
              <a:buFont typeface="Wingdings" panose="05000000000000000000" pitchFamily="2" charset="2"/>
              <a:buChar char="q"/>
            </a:pPr>
            <a:r>
              <a:rPr lang="en-US" altLang="en-US" sz="2800" dirty="0" smtClean="0"/>
              <a:t>Each symbol has a transition in the middle. Either from high to zero or from low to zero.</a:t>
            </a:r>
          </a:p>
          <a:p>
            <a:pPr>
              <a:lnSpc>
                <a:spcPct val="90000"/>
              </a:lnSpc>
              <a:buFont typeface="Wingdings" panose="05000000000000000000" pitchFamily="2" charset="2"/>
              <a:buChar char="q"/>
            </a:pPr>
            <a:r>
              <a:rPr lang="en-US" altLang="en-US" sz="2800" dirty="0" smtClean="0"/>
              <a:t>This scheme has more signal transitions (two per symbol) and therefore requires a wider bandwidth.</a:t>
            </a:r>
          </a:p>
          <a:p>
            <a:pPr>
              <a:lnSpc>
                <a:spcPct val="90000"/>
              </a:lnSpc>
              <a:buFont typeface="Wingdings" panose="05000000000000000000" pitchFamily="2" charset="2"/>
              <a:buChar char="q"/>
            </a:pPr>
            <a:r>
              <a:rPr lang="en-US" altLang="en-US" sz="2800" dirty="0" smtClean="0"/>
              <a:t>No DC components or baseline wandering.</a:t>
            </a:r>
          </a:p>
          <a:p>
            <a:pPr>
              <a:lnSpc>
                <a:spcPct val="90000"/>
              </a:lnSpc>
              <a:buFont typeface="Wingdings" panose="05000000000000000000" pitchFamily="2" charset="2"/>
              <a:buChar char="q"/>
            </a:pPr>
            <a:r>
              <a:rPr lang="en-US" altLang="en-US" sz="2800" dirty="0" smtClean="0"/>
              <a:t>Self synchronization - transition indicates symbol value.</a:t>
            </a:r>
          </a:p>
          <a:p>
            <a:pPr>
              <a:lnSpc>
                <a:spcPct val="90000"/>
              </a:lnSpc>
              <a:buFont typeface="Wingdings" panose="05000000000000000000" pitchFamily="2" charset="2"/>
              <a:buChar char="q"/>
            </a:pPr>
            <a:r>
              <a:rPr lang="en-US" altLang="en-US" sz="2800" dirty="0" smtClean="0"/>
              <a:t>More complex as it uses three voltage level. It has no error detection capability.</a:t>
            </a:r>
          </a:p>
        </p:txBody>
      </p:sp>
    </p:spTree>
    <p:extLst>
      <p:ext uri="{BB962C8B-B14F-4D97-AF65-F5344CB8AC3E}">
        <p14:creationId xmlns:p14="http://schemas.microsoft.com/office/powerpoint/2010/main" val="3773465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71730"/>
            <a:ext cx="4176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POLAR RZ </a:t>
            </a:r>
            <a:r>
              <a:rPr lang="en-US" altLang="en-US" sz="3200" b="1" dirty="0" smtClean="0">
                <a:effectLst>
                  <a:outerShdw blurRad="38100" dist="38100" dir="2700000" algn="tl">
                    <a:srgbClr val="C0C0C0"/>
                  </a:outerShdw>
                </a:effectLst>
                <a:latin typeface="Times" pitchFamily="18" charset="0"/>
              </a:rPr>
              <a:t>SCHEME</a:t>
            </a:r>
            <a:endParaRPr lang="en-US" altLang="en-US" sz="3200" b="1" baseline="0" dirty="0">
              <a:effectLst>
                <a:outerShdw blurRad="38100" dist="38100" dir="2700000" algn="tl">
                  <a:srgbClr val="C0C0C0"/>
                </a:outerShdw>
              </a:effectLst>
              <a:latin typeface="Times"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485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22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17059" y="762000"/>
            <a:ext cx="9011887"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solidFill>
                  <a:schemeClr val="hlink"/>
                </a:solidFill>
              </a:rPr>
              <a:t>Manchester</a:t>
            </a:r>
            <a:r>
              <a:rPr lang="en-US" altLang="en-US" sz="2800" dirty="0" smtClean="0"/>
              <a:t> coding consists of combining the NRZ-L and RZ schemes.</a:t>
            </a:r>
          </a:p>
          <a:p>
            <a:pPr lvl="1">
              <a:lnSpc>
                <a:spcPct val="90000"/>
              </a:lnSpc>
            </a:pPr>
            <a:r>
              <a:rPr lang="en-US" altLang="en-US" sz="2400" dirty="0" smtClean="0"/>
              <a:t>Every symbol has a level transition in the middle: from high to low or low to high. Uses only two voltage levels.</a:t>
            </a:r>
          </a:p>
          <a:p>
            <a:pPr>
              <a:lnSpc>
                <a:spcPct val="90000"/>
              </a:lnSpc>
              <a:buFont typeface="Wingdings" panose="05000000000000000000" pitchFamily="2" charset="2"/>
              <a:buChar char="q"/>
            </a:pPr>
            <a:r>
              <a:rPr lang="en-US" altLang="en-US" sz="2800" dirty="0" smtClean="0">
                <a:solidFill>
                  <a:schemeClr val="hlink"/>
                </a:solidFill>
              </a:rPr>
              <a:t>Differential Manchester</a:t>
            </a:r>
            <a:r>
              <a:rPr lang="en-US" altLang="en-US" sz="2800" dirty="0" smtClean="0"/>
              <a:t> coding consists of combining the NRZ-I and RZ schemes.</a:t>
            </a:r>
          </a:p>
          <a:p>
            <a:pPr lvl="1">
              <a:lnSpc>
                <a:spcPct val="90000"/>
              </a:lnSpc>
            </a:pPr>
            <a:r>
              <a:rPr lang="en-US" altLang="en-US" sz="2400" dirty="0" smtClean="0"/>
              <a:t>Every symbol has a level transition in the middle. But the level at the beginning of the symbol is determined by the symbol value. One symbol causes a level change the other does not. </a:t>
            </a:r>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90289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BIPHASE</a:t>
            </a:r>
            <a:r>
              <a:rPr lang="en-US" altLang="en-US" sz="2000" b="1" dirty="0" smtClean="0">
                <a:effectLst>
                  <a:outerShdw blurRad="38100" dist="38100" dir="2700000" algn="tl">
                    <a:srgbClr val="C0C0C0"/>
                  </a:outerShdw>
                </a:effectLst>
                <a:latin typeface="Times" pitchFamily="18" charset="0"/>
              </a:rPr>
              <a:t> : MANCHESTER AND DIFFERENTIAL MANCHESTER</a:t>
            </a:r>
            <a:endParaRPr lang="en-US" altLang="en-US" sz="20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422139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2"/>
          <p:cNvSpPr>
            <a:spLocks noChangeArrowheads="1"/>
          </p:cNvSpPr>
          <p:nvPr/>
        </p:nvSpPr>
        <p:spPr bwMode="auto">
          <a:xfrm>
            <a:off x="-18197" y="-13648"/>
            <a:ext cx="9144000" cy="793264"/>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90289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BIPHASE</a:t>
            </a:r>
            <a:r>
              <a:rPr lang="en-US" altLang="en-US" sz="2000" b="1" dirty="0" smtClean="0">
                <a:effectLst>
                  <a:outerShdw blurRad="38100" dist="38100" dir="2700000" algn="tl">
                    <a:srgbClr val="C0C0C0"/>
                  </a:outerShdw>
                </a:effectLst>
                <a:latin typeface="Times" pitchFamily="18" charset="0"/>
              </a:rPr>
              <a:t> : MANCHESTER AND DIFFERENTIAL MANCHESTER</a:t>
            </a:r>
          </a:p>
          <a:p>
            <a:pPr algn="ctr"/>
            <a:r>
              <a:rPr lang="en-US" altLang="en-US" sz="2000" b="1" dirty="0" smtClean="0">
                <a:effectLst>
                  <a:outerShdw blurRad="38100" dist="38100" dir="2700000" algn="tl">
                    <a:srgbClr val="C0C0C0"/>
                  </a:outerShdw>
                </a:effectLst>
                <a:latin typeface="Times" pitchFamily="18" charset="0"/>
              </a:rPr>
              <a:t>SCHEMES</a:t>
            </a:r>
            <a:endParaRPr lang="en-US" altLang="en-US" sz="2000" b="1" baseline="0" dirty="0">
              <a:effectLst>
                <a:outerShdw blurRad="38100" dist="38100" dir="2700000" algn="tl">
                  <a:srgbClr val="C0C0C0"/>
                </a:outerShdw>
              </a:effectLst>
              <a:latin typeface="Times"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229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834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228599" y="129381"/>
            <a:ext cx="74065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DIGITAL-TO-DIGITAL </a:t>
            </a:r>
            <a:r>
              <a:rPr lang="en-US" altLang="en-US" sz="3200" b="1" baseline="0" dirty="0">
                <a:effectLst>
                  <a:outerShdw blurRad="38100" dist="38100" dir="2700000" algn="tl">
                    <a:srgbClr val="C0C0C0"/>
                  </a:outerShdw>
                </a:effectLst>
                <a:latin typeface="Times" pitchFamily="18" charset="0"/>
              </a:rPr>
              <a:t>CONVERSION</a:t>
            </a:r>
          </a:p>
        </p:txBody>
      </p:sp>
      <p:sp>
        <p:nvSpPr>
          <p:cNvPr id="6" name="Rectangle 5"/>
          <p:cNvSpPr>
            <a:spLocks noChangeArrowheads="1"/>
          </p:cNvSpPr>
          <p:nvPr/>
        </p:nvSpPr>
        <p:spPr bwMode="auto">
          <a:xfrm>
            <a:off x="76200" y="990600"/>
            <a:ext cx="89154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b="1" i="1" baseline="0" dirty="0">
                <a:effectLst>
                  <a:outerShdw blurRad="38100" dist="38100" dir="2700000" algn="tl">
                    <a:srgbClr val="C0C0C0"/>
                  </a:outerShdw>
                </a:effectLst>
              </a:rPr>
              <a:t>In this section, we see how we can represent digital data by using digital signals. The conversion involves three techniques: </a:t>
            </a:r>
            <a:r>
              <a:rPr lang="en-US" altLang="en-US" sz="2800" b="1" i="1" baseline="0" dirty="0">
                <a:solidFill>
                  <a:srgbClr val="FF0000"/>
                </a:solidFill>
                <a:effectLst>
                  <a:outerShdw blurRad="38100" dist="38100" dir="2700000" algn="tl">
                    <a:srgbClr val="C0C0C0"/>
                  </a:outerShdw>
                </a:effectLst>
              </a:rPr>
              <a:t>line </a:t>
            </a:r>
            <a:r>
              <a:rPr lang="en-US" altLang="en-US" sz="2800" b="1" i="1" baseline="0" dirty="0" smtClean="0">
                <a:solidFill>
                  <a:srgbClr val="FF0000"/>
                </a:solidFill>
                <a:effectLst>
                  <a:outerShdw blurRad="38100" dist="38100" dir="2700000" algn="tl">
                    <a:srgbClr val="C0C0C0"/>
                  </a:outerShdw>
                </a:effectLst>
              </a:rPr>
              <a:t>coding</a:t>
            </a:r>
            <a:r>
              <a:rPr lang="en-US" altLang="en-US" sz="2800" b="1" i="1" baseline="0" dirty="0">
                <a:solidFill>
                  <a:srgbClr val="FF0000"/>
                </a:solidFill>
                <a:effectLst>
                  <a:outerShdw blurRad="38100" dist="38100" dir="2700000" algn="tl">
                    <a:srgbClr val="C0C0C0"/>
                  </a:outerShdw>
                </a:effectLst>
              </a:rPr>
              <a:t>, block coding</a:t>
            </a:r>
            <a:r>
              <a:rPr lang="en-US" altLang="en-US" sz="2800" b="1" i="1" baseline="0" dirty="0">
                <a:effectLst>
                  <a:outerShdw blurRad="38100" dist="38100" dir="2700000" algn="tl">
                    <a:srgbClr val="C0C0C0"/>
                  </a:outerShdw>
                </a:effectLst>
              </a:rPr>
              <a:t>, and </a:t>
            </a:r>
            <a:r>
              <a:rPr lang="en-US" altLang="en-US" sz="2800" b="1" i="1" baseline="0" dirty="0">
                <a:solidFill>
                  <a:srgbClr val="FF0000"/>
                </a:solidFill>
                <a:effectLst>
                  <a:outerShdw blurRad="38100" dist="38100" dir="2700000" algn="tl">
                    <a:srgbClr val="C0C0C0"/>
                  </a:outerShdw>
                </a:effectLst>
              </a:rPr>
              <a:t>scrambling</a:t>
            </a:r>
            <a:r>
              <a:rPr lang="en-US" altLang="en-US" sz="2800" b="1" i="1" baseline="0" dirty="0">
                <a:effectLst>
                  <a:outerShdw blurRad="38100" dist="38100" dir="2700000" algn="tl">
                    <a:srgbClr val="C0C0C0"/>
                  </a:outerShdw>
                </a:effectLst>
              </a:rPr>
              <a:t>. Line coding is always needed; block coding and scrambling may or may not be needed.</a:t>
            </a:r>
          </a:p>
        </p:txBody>
      </p:sp>
      <p:sp>
        <p:nvSpPr>
          <p:cNvPr id="7" name="Text Box 30"/>
          <p:cNvSpPr txBox="1">
            <a:spLocks noChangeArrowheads="1"/>
          </p:cNvSpPr>
          <p:nvPr/>
        </p:nvSpPr>
        <p:spPr bwMode="auto">
          <a:xfrm>
            <a:off x="76200" y="3581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u="sng" baseline="0" dirty="0">
                <a:solidFill>
                  <a:srgbClr val="FF0000"/>
                </a:solidFill>
                <a:effectLst>
                  <a:outerShdw blurRad="38100" dist="38100" dir="2700000" algn="tl">
                    <a:srgbClr val="C0C0C0"/>
                  </a:outerShdw>
                </a:effectLst>
              </a:rPr>
              <a:t>Topics discussed in this section:</a:t>
            </a:r>
          </a:p>
        </p:txBody>
      </p:sp>
      <p:sp>
        <p:nvSpPr>
          <p:cNvPr id="8" name="Rectangle 29"/>
          <p:cNvSpPr>
            <a:spLocks noChangeArrowheads="1"/>
          </p:cNvSpPr>
          <p:nvPr/>
        </p:nvSpPr>
        <p:spPr bwMode="auto">
          <a:xfrm>
            <a:off x="152400" y="4343400"/>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1" baseline="0" dirty="0">
                <a:solidFill>
                  <a:srgbClr val="0033CC"/>
                </a:solidFill>
              </a:rPr>
              <a:t>Line Coding</a:t>
            </a:r>
          </a:p>
          <a:p>
            <a:pPr>
              <a:buClr>
                <a:schemeClr val="tx1"/>
              </a:buClr>
              <a:buSzPct val="117000"/>
              <a:buFont typeface="Wingdings" pitchFamily="2" charset="2"/>
              <a:buNone/>
            </a:pPr>
            <a:r>
              <a:rPr lang="fr-FR" altLang="en-US" sz="2400" b="1" baseline="0" dirty="0">
                <a:solidFill>
                  <a:srgbClr val="0033CC"/>
                </a:solidFill>
              </a:rPr>
              <a:t>Line </a:t>
            </a:r>
            <a:r>
              <a:rPr lang="fr-FR" altLang="en-US" sz="2400" b="1" baseline="0" dirty="0" err="1">
                <a:solidFill>
                  <a:srgbClr val="0033CC"/>
                </a:solidFill>
              </a:rPr>
              <a:t>Coding</a:t>
            </a:r>
            <a:r>
              <a:rPr lang="fr-FR" altLang="en-US" sz="2400" b="1" baseline="0" dirty="0">
                <a:solidFill>
                  <a:srgbClr val="0033CC"/>
                </a:solidFill>
              </a:rPr>
              <a:t> </a:t>
            </a:r>
            <a:r>
              <a:rPr lang="fr-FR" altLang="en-US" sz="2400" b="1" baseline="0" dirty="0" err="1">
                <a:solidFill>
                  <a:srgbClr val="0033CC"/>
                </a:solidFill>
              </a:rPr>
              <a:t>Schemes</a:t>
            </a:r>
            <a:r>
              <a:rPr lang="fr-FR" altLang="en-US" sz="2400" b="1" baseline="0" dirty="0">
                <a:solidFill>
                  <a:srgbClr val="0033CC"/>
                </a:solidFill>
              </a:rPr>
              <a:t/>
            </a:r>
            <a:br>
              <a:rPr lang="fr-FR" altLang="en-US" sz="2400" b="1" baseline="0" dirty="0">
                <a:solidFill>
                  <a:srgbClr val="0033CC"/>
                </a:solidFill>
              </a:rPr>
            </a:br>
            <a:r>
              <a:rPr lang="fr-FR" altLang="en-US" sz="2400" b="1" baseline="0" dirty="0">
                <a:solidFill>
                  <a:srgbClr val="0033CC"/>
                </a:solidFill>
              </a:rPr>
              <a:t>Block </a:t>
            </a:r>
            <a:r>
              <a:rPr lang="fr-FR" altLang="en-US" sz="2400" b="1" baseline="0" dirty="0" err="1" smtClean="0">
                <a:solidFill>
                  <a:srgbClr val="0033CC"/>
                </a:solidFill>
              </a:rPr>
              <a:t>Coding</a:t>
            </a:r>
            <a:endParaRPr lang="fr-FR" altLang="en-US" sz="2400" b="1" baseline="0" dirty="0">
              <a:solidFill>
                <a:srgbClr val="0033CC"/>
              </a:solidFill>
            </a:endParaRPr>
          </a:p>
        </p:txBody>
      </p:sp>
    </p:spTree>
    <p:extLst>
      <p:ext uri="{BB962C8B-B14F-4D97-AF65-F5344CB8AC3E}">
        <p14:creationId xmlns:p14="http://schemas.microsoft.com/office/powerpoint/2010/main" val="4222244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pSp>
        <p:nvGrpSpPr>
          <p:cNvPr id="4" name="Group 12"/>
          <p:cNvGrpSpPr>
            <a:grpSpLocks/>
          </p:cNvGrpSpPr>
          <p:nvPr/>
        </p:nvGrpSpPr>
        <p:grpSpPr bwMode="auto">
          <a:xfrm>
            <a:off x="151606" y="150018"/>
            <a:ext cx="1143000" cy="566738"/>
            <a:chOff x="1200" y="1248"/>
            <a:chExt cx="720" cy="357"/>
          </a:xfrm>
        </p:grpSpPr>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1" i="1" baseline="0" dirty="0">
                  <a:solidFill>
                    <a:schemeClr val="hlink"/>
                  </a:solidFill>
                </a:rPr>
                <a:t>Note</a:t>
              </a:r>
              <a:endParaRPr lang="en-US" altLang="en-US" dirty="0"/>
            </a:p>
          </p:txBody>
        </p:sp>
      </p:grpSp>
      <p:sp>
        <p:nvSpPr>
          <p:cNvPr id="7" name="Rectangle 11"/>
          <p:cNvSpPr>
            <a:spLocks noChangeArrowheads="1"/>
          </p:cNvSpPr>
          <p:nvPr/>
        </p:nvSpPr>
        <p:spPr bwMode="auto">
          <a:xfrm>
            <a:off x="-14785" y="1371600"/>
            <a:ext cx="9144000"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aseline="0" dirty="0">
                <a:latin typeface="Arial" charset="0"/>
              </a:rPr>
              <a:t>In Manchester and differential Manchester encoding, the </a:t>
            </a:r>
            <a:r>
              <a:rPr lang="en-US" altLang="en-US" sz="2800" baseline="0" dirty="0" smtClean="0">
                <a:latin typeface="Arial" charset="0"/>
              </a:rPr>
              <a:t>transition at </a:t>
            </a:r>
            <a:r>
              <a:rPr lang="en-US" altLang="en-US" sz="2800" baseline="0" dirty="0">
                <a:latin typeface="Arial" charset="0"/>
              </a:rPr>
              <a:t>the middle of the bit is used for synchronization.</a:t>
            </a:r>
          </a:p>
        </p:txBody>
      </p:sp>
      <p:sp>
        <p:nvSpPr>
          <p:cNvPr id="8" name="Rectangle 11"/>
          <p:cNvSpPr>
            <a:spLocks noChangeArrowheads="1"/>
          </p:cNvSpPr>
          <p:nvPr/>
        </p:nvSpPr>
        <p:spPr bwMode="auto">
          <a:xfrm>
            <a:off x="-2275" y="3346341"/>
            <a:ext cx="9144000" cy="18158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itchFamily="18" charset="0"/>
              </a:defRPr>
            </a:lvl1pPr>
            <a:lvl2pPr marL="742950" indent="-285750">
              <a:defRPr sz="2000" baseline="-14000">
                <a:solidFill>
                  <a:schemeClr val="tx1"/>
                </a:solidFill>
                <a:latin typeface="Times New Roman" pitchFamily="18" charset="0"/>
              </a:defRPr>
            </a:lvl2pPr>
            <a:lvl3pPr marL="1143000" indent="-228600">
              <a:defRPr sz="2000" baseline="-14000">
                <a:solidFill>
                  <a:schemeClr val="tx1"/>
                </a:solidFill>
                <a:latin typeface="Times New Roman" pitchFamily="18" charset="0"/>
              </a:defRPr>
            </a:lvl3pPr>
            <a:lvl4pPr marL="1600200" indent="-228600">
              <a:defRPr sz="2000" baseline="-14000">
                <a:solidFill>
                  <a:schemeClr val="tx1"/>
                </a:solidFill>
                <a:latin typeface="Times New Roman" pitchFamily="18" charset="0"/>
              </a:defRPr>
            </a:lvl4pPr>
            <a:lvl5pPr marL="2057400" indent="-228600">
              <a:defRPr sz="2000" baseline="-14000">
                <a:solidFill>
                  <a:schemeClr val="tx1"/>
                </a:solidFill>
                <a:latin typeface="Times New Roman" pitchFamily="18" charset="0"/>
              </a:defRPr>
            </a:lvl5pPr>
            <a:lvl6pPr marL="2514600" indent="-228600" eaLnBrk="0" fontAlgn="base" hangingPunct="0">
              <a:spcBef>
                <a:spcPct val="0"/>
              </a:spcBef>
              <a:spcAft>
                <a:spcPct val="0"/>
              </a:spcAft>
              <a:defRPr sz="2000" baseline="-14000">
                <a:solidFill>
                  <a:schemeClr val="tx1"/>
                </a:solidFill>
                <a:latin typeface="Times New Roman" pitchFamily="18" charset="0"/>
              </a:defRPr>
            </a:lvl6pPr>
            <a:lvl7pPr marL="2971800" indent="-228600" eaLnBrk="0" fontAlgn="base" hangingPunct="0">
              <a:spcBef>
                <a:spcPct val="0"/>
              </a:spcBef>
              <a:spcAft>
                <a:spcPct val="0"/>
              </a:spcAft>
              <a:defRPr sz="2000" baseline="-14000">
                <a:solidFill>
                  <a:schemeClr val="tx1"/>
                </a:solidFill>
                <a:latin typeface="Times New Roman" pitchFamily="18" charset="0"/>
              </a:defRPr>
            </a:lvl7pPr>
            <a:lvl8pPr marL="3429000" indent="-228600" eaLnBrk="0" fontAlgn="base" hangingPunct="0">
              <a:spcBef>
                <a:spcPct val="0"/>
              </a:spcBef>
              <a:spcAft>
                <a:spcPct val="0"/>
              </a:spcAft>
              <a:defRPr sz="2000" baseline="-14000">
                <a:solidFill>
                  <a:schemeClr val="tx1"/>
                </a:solidFill>
                <a:latin typeface="Times New Roman" pitchFamily="18" charset="0"/>
              </a:defRPr>
            </a:lvl8pPr>
            <a:lvl9pPr marL="3886200" indent="-228600" eaLnBrk="0" fontAlgn="base" hangingPunct="0">
              <a:spcBef>
                <a:spcPct val="0"/>
              </a:spcBef>
              <a:spcAft>
                <a:spcPct val="0"/>
              </a:spcAft>
              <a:defRPr sz="2000" baseline="-14000">
                <a:solidFill>
                  <a:schemeClr val="tx1"/>
                </a:solidFill>
                <a:latin typeface="Times New Roman" pitchFamily="18" charset="0"/>
              </a:defRPr>
            </a:lvl9pPr>
          </a:lstStyle>
          <a:p>
            <a:r>
              <a:rPr lang="en-US" altLang="en-US" sz="2800" baseline="0" dirty="0">
                <a:latin typeface="Arial" charset="0"/>
              </a:rPr>
              <a:t>The minimum bandwidth of Manchester and differential Manchester is 2 times that of NRZ. The is no DC component and no baseline wandering. None of these codes has error detection.</a:t>
            </a:r>
          </a:p>
        </p:txBody>
      </p:sp>
    </p:spTree>
    <p:extLst>
      <p:ext uri="{BB962C8B-B14F-4D97-AF65-F5344CB8AC3E}">
        <p14:creationId xmlns:p14="http://schemas.microsoft.com/office/powerpoint/2010/main" val="1764540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txBox="1">
            <a:spLocks noChangeArrowheads="1"/>
          </p:cNvSpPr>
          <p:nvPr/>
        </p:nvSpPr>
        <p:spPr bwMode="auto">
          <a:xfrm>
            <a:off x="210403" y="1219200"/>
            <a:ext cx="8686800" cy="4648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sz="2800" dirty="0" smtClean="0"/>
              <a:t>Code uses 3 voltage levels: - +, 0, -, to represent the symbols (note not transitions to zero as in RZ).</a:t>
            </a:r>
          </a:p>
          <a:p>
            <a:pPr>
              <a:buFont typeface="Wingdings" panose="05000000000000000000" pitchFamily="2" charset="2"/>
              <a:buChar char="q"/>
            </a:pPr>
            <a:r>
              <a:rPr lang="en-US" altLang="en-US" sz="2800" dirty="0" smtClean="0"/>
              <a:t>Voltage level for one symbol is at “0” and the other alternates between + &amp; -.</a:t>
            </a:r>
          </a:p>
          <a:p>
            <a:pPr>
              <a:buFont typeface="Wingdings" panose="05000000000000000000" pitchFamily="2" charset="2"/>
              <a:buChar char="q"/>
            </a:pPr>
            <a:r>
              <a:rPr lang="en-US" altLang="en-US" sz="2800" dirty="0" smtClean="0"/>
              <a:t>Bipolar Alternate Mark Inversion (AMI) - the “0” symbol is represented by zero voltage and the “1” symbol alternates between +V and -V.</a:t>
            </a:r>
          </a:p>
          <a:p>
            <a:pPr>
              <a:buFont typeface="Wingdings" panose="05000000000000000000" pitchFamily="2" charset="2"/>
              <a:buChar char="q"/>
            </a:pPr>
            <a:r>
              <a:rPr lang="en-US" altLang="en-US" sz="2800" dirty="0" smtClean="0"/>
              <a:t>Pseudoternary is the reverse of AMI.</a:t>
            </a:r>
          </a:p>
        </p:txBody>
      </p:sp>
      <p:sp>
        <p:nvSpPr>
          <p:cNvPr id="5" name="Rectangle 2"/>
          <p:cNvSpPr>
            <a:spLocks noChangeArrowheads="1"/>
          </p:cNvSpPr>
          <p:nvPr/>
        </p:nvSpPr>
        <p:spPr bwMode="auto">
          <a:xfrm>
            <a:off x="76200" y="71730"/>
            <a:ext cx="8610599"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4831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AMI AND PSEUDOTERNARY</a:t>
            </a:r>
            <a:endParaRPr lang="en-US" altLang="en-US" sz="20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1454654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5" name="Rectangle 2"/>
          <p:cNvSpPr>
            <a:spLocks noChangeArrowheads="1"/>
          </p:cNvSpPr>
          <p:nvPr/>
        </p:nvSpPr>
        <p:spPr bwMode="auto">
          <a:xfrm>
            <a:off x="-18197" y="-13648"/>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71730"/>
            <a:ext cx="4831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baseline="0" dirty="0" smtClean="0">
                <a:effectLst>
                  <a:outerShdw blurRad="38100" dist="38100" dir="2700000" algn="tl">
                    <a:srgbClr val="C0C0C0"/>
                  </a:outerShdw>
                </a:effectLst>
                <a:latin typeface="Times" pitchFamily="18" charset="0"/>
              </a:rPr>
              <a:t>POLAR – AMI AND PSEUDOTERNARY</a:t>
            </a:r>
            <a:endParaRPr lang="en-US" altLang="en-US" sz="2000" b="1" baseline="0" dirty="0">
              <a:effectLst>
                <a:outerShdw blurRad="38100" dist="38100" dir="2700000" algn="tl">
                  <a:srgbClr val="C0C0C0"/>
                </a:outerShdw>
              </a:effectLst>
              <a:latin typeface="Times"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3625"/>
            <a:ext cx="8305800" cy="503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868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7"/>
          <p:cNvSpPr>
            <a:spLocks noGrp="1" noChangeArrowheads="1"/>
          </p:cNvSpPr>
          <p:nvPr>
            <p:ph idx="1"/>
          </p:nvPr>
        </p:nvSpPr>
        <p:spPr bwMode="auto">
          <a:xfrm>
            <a:off x="0" y="10668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en-US" sz="2400" b="1" i="1" baseline="0" dirty="0"/>
              <a:t>Line coding is </a:t>
            </a:r>
            <a:r>
              <a:rPr lang="en-US" altLang="en-US" sz="2400" baseline="0" dirty="0"/>
              <a:t>the process of converting digital data to digital signals. We assume that data, in the form of text, numbers, graphical images, audio, or video, are stored in computer memory as sequences of bits.</a:t>
            </a:r>
          </a:p>
        </p:txBody>
      </p:sp>
      <p:sp>
        <p:nvSpPr>
          <p:cNvPr id="5" name="Text Box 4"/>
          <p:cNvSpPr txBox="1">
            <a:spLocks noChangeArrowheads="1"/>
          </p:cNvSpPr>
          <p:nvPr/>
        </p:nvSpPr>
        <p:spPr bwMode="auto">
          <a:xfrm>
            <a:off x="32982" y="2514600"/>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baseline="0" dirty="0" smtClean="0"/>
              <a:t>Line </a:t>
            </a:r>
            <a:r>
              <a:rPr lang="en-US" altLang="en-US" sz="2000" b="1" i="1" baseline="0" dirty="0"/>
              <a:t>coding and decoding</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6" y="3187148"/>
            <a:ext cx="909604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9" name="Text Box 3"/>
          <p:cNvSpPr txBox="1">
            <a:spLocks noChangeArrowheads="1"/>
          </p:cNvSpPr>
          <p:nvPr/>
        </p:nvSpPr>
        <p:spPr bwMode="auto">
          <a:xfrm>
            <a:off x="228599" y="129381"/>
            <a:ext cx="2980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LINE CODING</a:t>
            </a:r>
            <a:endParaRPr lang="en-US" altLang="en-US" sz="3200" b="1" baseline="0"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3323971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438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381000" y="152400"/>
            <a:ext cx="86106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3200" b="1" dirty="0">
                <a:effectLst>
                  <a:outerShdw blurRad="38100" dist="38100" dir="2700000" algn="tl">
                    <a:srgbClr val="C0C0C0"/>
                  </a:outerShdw>
                </a:effectLst>
                <a:latin typeface="Times" pitchFamily="18" charset="0"/>
              </a:rPr>
              <a:t>LINE </a:t>
            </a:r>
            <a:r>
              <a:rPr lang="en-US" altLang="en-US" sz="3200" b="1" dirty="0" smtClean="0">
                <a:effectLst>
                  <a:outerShdw blurRad="38100" dist="38100" dir="2700000" algn="tl">
                    <a:srgbClr val="C0C0C0"/>
                  </a:outerShdw>
                </a:effectLst>
                <a:latin typeface="Times" pitchFamily="18" charset="0"/>
              </a:rPr>
              <a:t>CODING . . .</a:t>
            </a:r>
            <a:endParaRPr lang="en-US" altLang="en-US" sz="3200" b="1" dirty="0">
              <a:effectLst>
                <a:outerShdw blurRad="38100" dist="38100" dir="2700000" algn="tl">
                  <a:srgbClr val="C0C0C0"/>
                </a:outerShdw>
              </a:effectLst>
              <a:latin typeface="Times" pitchFamily="18" charset="0"/>
            </a:endParaRPr>
          </a:p>
        </p:txBody>
      </p:sp>
    </p:spTree>
    <p:extLst>
      <p:ext uri="{BB962C8B-B14F-4D97-AF65-F5344CB8AC3E}">
        <p14:creationId xmlns:p14="http://schemas.microsoft.com/office/powerpoint/2010/main" val="1886646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8"/>
          <p:cNvSpPr>
            <a:spLocks noGrp="1" noChangeArrowheads="1"/>
          </p:cNvSpPr>
          <p:nvPr>
            <p:ph idx="1"/>
          </p:nvPr>
        </p:nvSpPr>
        <p:spPr bwMode="auto">
          <a:xfrm>
            <a:off x="9099" y="577951"/>
            <a:ext cx="91440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en-US" sz="2000" b="1" i="1" baseline="0" dirty="0">
                <a:solidFill>
                  <a:srgbClr val="FF0000"/>
                </a:solidFill>
              </a:rPr>
              <a:t>Signal Element Versus Data Element</a:t>
            </a:r>
            <a:r>
              <a:rPr lang="en-US" altLang="en-US" sz="2000" dirty="0">
                <a:solidFill>
                  <a:srgbClr val="FF0000"/>
                </a:solidFill>
              </a:rPr>
              <a:t> </a:t>
            </a:r>
            <a:r>
              <a:rPr lang="en-US" altLang="en-US" sz="2000" baseline="0" dirty="0">
                <a:solidFill>
                  <a:srgbClr val="FF0000"/>
                </a:solidFill>
              </a:rPr>
              <a:t> </a:t>
            </a:r>
            <a:r>
              <a:rPr lang="en-US" altLang="en-US" sz="2000" baseline="0" dirty="0" smtClean="0"/>
              <a:t>: </a:t>
            </a:r>
          </a:p>
          <a:p>
            <a:pPr>
              <a:buFont typeface="Wingdings" panose="05000000000000000000" pitchFamily="2" charset="2"/>
              <a:buChar char="q"/>
            </a:pPr>
            <a:r>
              <a:rPr lang="en-US" altLang="en-US" sz="2000" baseline="0" dirty="0" smtClean="0"/>
              <a:t>Goal </a:t>
            </a:r>
            <a:r>
              <a:rPr lang="en-US" altLang="en-US" sz="2000" baseline="0" dirty="0"/>
              <a:t>is to send data elements. </a:t>
            </a:r>
            <a:r>
              <a:rPr lang="en-US" altLang="en-US" sz="2000" dirty="0"/>
              <a:t>D</a:t>
            </a:r>
            <a:r>
              <a:rPr lang="en-US" altLang="en-US" sz="2000" baseline="0" dirty="0" smtClean="0"/>
              <a:t>ata </a:t>
            </a:r>
            <a:r>
              <a:rPr lang="en-US" altLang="en-US" sz="2000" baseline="0" dirty="0"/>
              <a:t>element is the smallest entity that can represent a piece of information: this is the bit. </a:t>
            </a:r>
            <a:endParaRPr lang="en-US" altLang="en-US" sz="2000" baseline="0" dirty="0" smtClean="0"/>
          </a:p>
          <a:p>
            <a:pPr>
              <a:buFont typeface="Wingdings" panose="05000000000000000000" pitchFamily="2" charset="2"/>
              <a:buChar char="q"/>
            </a:pPr>
            <a:r>
              <a:rPr lang="en-US" altLang="en-US" sz="2000" dirty="0" smtClean="0"/>
              <a:t>A</a:t>
            </a:r>
            <a:r>
              <a:rPr lang="en-US" altLang="en-US" sz="2000" baseline="0" dirty="0" smtClean="0"/>
              <a:t> </a:t>
            </a:r>
            <a:r>
              <a:rPr lang="en-US" altLang="en-US" sz="2000" baseline="0" dirty="0"/>
              <a:t>signal element carries data elements. A signal element is the shortest unit </a:t>
            </a:r>
            <a:r>
              <a:rPr lang="en-US" altLang="en-US" sz="2000" baseline="0" dirty="0" smtClean="0"/>
              <a:t>(time wise) </a:t>
            </a:r>
            <a:r>
              <a:rPr lang="en-US" altLang="en-US" sz="2000" baseline="0" dirty="0"/>
              <a:t>of a digital signal. </a:t>
            </a:r>
            <a:endParaRPr lang="en-US" altLang="en-US" sz="2000" baseline="0" dirty="0" smtClean="0"/>
          </a:p>
          <a:p>
            <a:pPr>
              <a:buFont typeface="Wingdings" panose="05000000000000000000" pitchFamily="2" charset="2"/>
              <a:buChar char="q"/>
            </a:pPr>
            <a:r>
              <a:rPr lang="en-US" altLang="en-US" sz="2000" dirty="0" smtClean="0"/>
              <a:t>D</a:t>
            </a:r>
            <a:r>
              <a:rPr lang="en-US" altLang="en-US" sz="2000" baseline="0" dirty="0" smtClean="0"/>
              <a:t>ata </a:t>
            </a:r>
            <a:r>
              <a:rPr lang="en-US" altLang="en-US" sz="2000" baseline="0" dirty="0"/>
              <a:t>elements are what we need to send; signal elements are what we can send. Data elements are being carried; signal elements are the carriers. </a:t>
            </a:r>
            <a:endParaRPr lang="en-MY" altLang="en-US" sz="2000" baseline="0" dirty="0"/>
          </a:p>
        </p:txBody>
      </p:sp>
      <p:sp>
        <p:nvSpPr>
          <p:cNvPr id="5" name="Rectangle 2"/>
          <p:cNvSpPr>
            <a:spLocks noChangeArrowheads="1"/>
          </p:cNvSpPr>
          <p:nvPr/>
        </p:nvSpPr>
        <p:spPr bwMode="auto">
          <a:xfrm>
            <a:off x="0" y="0"/>
            <a:ext cx="9144000" cy="5847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0" y="0"/>
            <a:ext cx="94141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baseline="0" dirty="0" smtClean="0">
                <a:effectLst>
                  <a:outerShdw blurRad="38100" dist="38100" dir="2700000" algn="tl">
                    <a:srgbClr val="C0C0C0"/>
                  </a:outerShdw>
                </a:effectLst>
                <a:latin typeface="Times" pitchFamily="18" charset="0"/>
              </a:rPr>
              <a:t>LINE CODING SCHEMES CHARACTERISTICS</a:t>
            </a:r>
            <a:endParaRPr lang="en-US" altLang="en-US" sz="3200" b="1" baseline="0" dirty="0">
              <a:effectLst>
                <a:outerShdw blurRad="38100" dist="38100" dir="2700000" algn="tl">
                  <a:srgbClr val="C0C0C0"/>
                </a:outerShdw>
              </a:effectLst>
              <a:latin typeface="Times" pitchFamily="18" charset="0"/>
            </a:endParaRPr>
          </a:p>
        </p:txBody>
      </p:sp>
      <p:sp>
        <p:nvSpPr>
          <p:cNvPr id="7" name="Rectangle 7"/>
          <p:cNvSpPr>
            <a:spLocks noChangeArrowheads="1"/>
          </p:cNvSpPr>
          <p:nvPr/>
        </p:nvSpPr>
        <p:spPr bwMode="auto">
          <a:xfrm>
            <a:off x="46862" y="2921020"/>
            <a:ext cx="9144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aseline="0" dirty="0"/>
              <a:t>We define a ratio </a:t>
            </a:r>
            <a:r>
              <a:rPr lang="en-US" altLang="en-US" sz="2000" baseline="0" dirty="0">
                <a:solidFill>
                  <a:srgbClr val="000099"/>
                </a:solidFill>
              </a:rPr>
              <a:t>r</a:t>
            </a:r>
            <a:r>
              <a:rPr lang="en-US" altLang="en-US" sz="2000" baseline="0" dirty="0"/>
              <a:t> which is the number of data elements carried </a:t>
            </a:r>
            <a:endParaRPr lang="en-US" altLang="en-US" sz="2000" baseline="0" dirty="0" smtClean="0"/>
          </a:p>
          <a:p>
            <a:r>
              <a:rPr lang="en-US" altLang="en-US" sz="2000" baseline="0" dirty="0" smtClean="0"/>
              <a:t>by </a:t>
            </a:r>
            <a:r>
              <a:rPr lang="en-US" altLang="en-US" sz="2000" baseline="0" dirty="0"/>
              <a:t>each signal element. </a:t>
            </a:r>
            <a:endParaRPr lang="en-MY" altLang="en-US" sz="2000" baseline="0" dirty="0"/>
          </a:p>
        </p:txBody>
      </p:sp>
      <p:sp>
        <p:nvSpPr>
          <p:cNvPr id="8" name="Text Box 4"/>
          <p:cNvSpPr txBox="1">
            <a:spLocks noChangeArrowheads="1"/>
          </p:cNvSpPr>
          <p:nvPr/>
        </p:nvSpPr>
        <p:spPr bwMode="auto">
          <a:xfrm>
            <a:off x="46862" y="3835846"/>
            <a:ext cx="2268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baseline="0" dirty="0" smtClean="0"/>
              <a:t>Signal </a:t>
            </a:r>
            <a:r>
              <a:rPr lang="en-US" altLang="en-US" b="1" i="1" baseline="0" dirty="0"/>
              <a:t>element </a:t>
            </a:r>
            <a:r>
              <a:rPr lang="en-US" altLang="en-US" b="1" i="1" baseline="0" dirty="0" smtClean="0"/>
              <a:t>versus</a:t>
            </a:r>
          </a:p>
          <a:p>
            <a:r>
              <a:rPr lang="en-US" altLang="en-US" b="1" i="1" baseline="0" dirty="0" smtClean="0"/>
              <a:t> </a:t>
            </a:r>
            <a:r>
              <a:rPr lang="en-US" altLang="en-US" b="1" i="1" baseline="0" dirty="0"/>
              <a:t>data element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274963"/>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958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6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84859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63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88950"/>
            <a:ext cx="80010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685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2"/>
          <p:cNvSpPr>
            <a:spLocks noChangeArrowheads="1"/>
          </p:cNvSpPr>
          <p:nvPr/>
        </p:nvSpPr>
        <p:spPr bwMode="auto">
          <a:xfrm>
            <a:off x="26504" y="145139"/>
            <a:ext cx="9104194"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5" name="Text Box 3"/>
          <p:cNvSpPr txBox="1">
            <a:spLocks noChangeArrowheads="1"/>
          </p:cNvSpPr>
          <p:nvPr/>
        </p:nvSpPr>
        <p:spPr bwMode="auto">
          <a:xfrm>
            <a:off x="0" y="177746"/>
            <a:ext cx="16417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Solution</a:t>
            </a:r>
            <a:endParaRPr lang="en-US" altLang="en-US" sz="3200" b="1" baseline="0" dirty="0">
              <a:effectLst>
                <a:outerShdw blurRad="38100" dist="38100" dir="2700000" algn="tl">
                  <a:srgbClr val="C0C0C0"/>
                </a:outerShdw>
              </a:effectLst>
              <a:latin typeface="Times" pitchFamily="18" charset="0"/>
            </a:endParaRPr>
          </a:p>
        </p:txBody>
      </p:sp>
      <p:sp>
        <p:nvSpPr>
          <p:cNvPr id="6" name="Rectangle 9"/>
          <p:cNvSpPr>
            <a:spLocks noGrp="1" noChangeArrowheads="1"/>
          </p:cNvSpPr>
          <p:nvPr>
            <p:ph idx="1"/>
          </p:nvPr>
        </p:nvSpPr>
        <p:spPr bwMode="auto">
          <a:xfrm>
            <a:off x="228600" y="764779"/>
            <a:ext cx="8763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lgn="just">
              <a:buNone/>
            </a:pPr>
            <a:r>
              <a:rPr lang="en-US" altLang="en-US" sz="2800" baseline="0" dirty="0"/>
              <a:t>A signal is carrying data in which one data element is encoded as one signal element ( r = 1). If the bit rate is 100 kbps, what is the average value of the baud rate if c is between 0 and 1?</a:t>
            </a:r>
          </a:p>
        </p:txBody>
      </p:sp>
      <p:sp>
        <p:nvSpPr>
          <p:cNvPr id="7" name="Rectangle 2"/>
          <p:cNvSpPr>
            <a:spLocks noChangeArrowheads="1"/>
          </p:cNvSpPr>
          <p:nvPr/>
        </p:nvSpPr>
        <p:spPr bwMode="auto">
          <a:xfrm>
            <a:off x="221974" y="2566029"/>
            <a:ext cx="9144000" cy="61964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MY" altLang="en-US" sz="3200" b="1" baseline="0">
              <a:effectLst>
                <a:outerShdw blurRad="38100" dist="38100" dir="2700000" algn="tl">
                  <a:srgbClr val="FFFFFF"/>
                </a:outerShdw>
              </a:effectLst>
            </a:endParaRPr>
          </a:p>
        </p:txBody>
      </p:sp>
      <p:sp>
        <p:nvSpPr>
          <p:cNvPr id="8" name="Text Box 3"/>
          <p:cNvSpPr txBox="1">
            <a:spLocks noChangeArrowheads="1"/>
          </p:cNvSpPr>
          <p:nvPr/>
        </p:nvSpPr>
        <p:spPr bwMode="auto">
          <a:xfrm>
            <a:off x="198830" y="2539525"/>
            <a:ext cx="16417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baseline="0" dirty="0" smtClean="0">
                <a:effectLst>
                  <a:outerShdw blurRad="38100" dist="38100" dir="2700000" algn="tl">
                    <a:srgbClr val="C0C0C0"/>
                  </a:outerShdw>
                </a:effectLst>
                <a:latin typeface="Times" pitchFamily="18" charset="0"/>
              </a:rPr>
              <a:t>Solution</a:t>
            </a:r>
            <a:endParaRPr lang="en-US" altLang="en-US" sz="3200" b="1" baseline="0" dirty="0">
              <a:effectLst>
                <a:outerShdw blurRad="38100" dist="38100" dir="2700000" algn="tl">
                  <a:srgbClr val="C0C0C0"/>
                </a:outerShdw>
              </a:effectLst>
              <a:latin typeface="Times" pitchFamily="18" charset="0"/>
            </a:endParaRPr>
          </a:p>
        </p:txBody>
      </p:sp>
      <p:sp>
        <p:nvSpPr>
          <p:cNvPr id="9" name="Rectangle 10"/>
          <p:cNvSpPr>
            <a:spLocks noChangeArrowheads="1"/>
          </p:cNvSpPr>
          <p:nvPr/>
        </p:nvSpPr>
        <p:spPr bwMode="auto">
          <a:xfrm>
            <a:off x="228600" y="3182938"/>
            <a:ext cx="8686800" cy="95410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baseline="0" dirty="0" smtClean="0">
                <a:latin typeface="+mj-lt"/>
              </a:rPr>
              <a:t>We </a:t>
            </a:r>
            <a:r>
              <a:rPr lang="en-US" altLang="en-US" sz="2800" baseline="0" dirty="0">
                <a:latin typeface="+mj-lt"/>
              </a:rPr>
              <a:t>assume that the average value of c is 1/2 . The baud rate is then</a:t>
            </a:r>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7772400" cy="12192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61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1905</TotalTime>
  <Words>989</Words>
  <Application>Microsoft Office PowerPoint</Application>
  <PresentationFormat>On-screen Show (4:3)</PresentationFormat>
  <Paragraphs>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vt:lpstr>
      <vt:lpstr>Times New Roman</vt:lpstr>
      <vt:lpstr>Wingdings</vt:lpstr>
      <vt:lpstr>Office Theme</vt:lpstr>
      <vt:lpstr>Module-2 Line Encoding</vt:lpstr>
      <vt:lpstr> </vt:lpstr>
      <vt:lpstr> </vt:lpstr>
      <vt:lpstr>PowerPoint Presentation</vt:lpstr>
      <vt:lpstr> </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CSCD 218 : DATA COMMUNICATIONS AND NETWORKING 1</dc:title>
  <dc:creator>TONI</dc:creator>
  <cp:lastModifiedBy>Admin</cp:lastModifiedBy>
  <cp:revision>55</cp:revision>
  <dcterms:created xsi:type="dcterms:W3CDTF">2006-08-16T00:00:00Z</dcterms:created>
  <dcterms:modified xsi:type="dcterms:W3CDTF">2021-02-25T02:55:25Z</dcterms:modified>
</cp:coreProperties>
</file>