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3" r:id="rId5"/>
    <p:sldId id="259" r:id="rId6"/>
    <p:sldId id="284" r:id="rId7"/>
    <p:sldId id="285" r:id="rId8"/>
    <p:sldId id="286" r:id="rId9"/>
    <p:sldId id="293" r:id="rId10"/>
    <p:sldId id="261" r:id="rId11"/>
    <p:sldId id="267" r:id="rId12"/>
    <p:sldId id="262" r:id="rId13"/>
    <p:sldId id="263" r:id="rId14"/>
    <p:sldId id="264" r:id="rId15"/>
    <p:sldId id="265" r:id="rId16"/>
    <p:sldId id="268" r:id="rId17"/>
    <p:sldId id="269" r:id="rId18"/>
    <p:sldId id="270" r:id="rId19"/>
    <p:sldId id="271" r:id="rId20"/>
    <p:sldId id="272" r:id="rId21"/>
    <p:sldId id="273" r:id="rId22"/>
    <p:sldId id="274" r:id="rId23"/>
    <p:sldId id="276"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2" d="100"/>
          <a:sy n="72" d="100"/>
        </p:scale>
        <p:origin x="-1242"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0"/>
            <a:ext cx="7848600" cy="1600200"/>
          </a:xfrm>
        </p:spPr>
        <p:txBody>
          <a:bodyPr>
            <a:normAutofit/>
          </a:bodyPr>
          <a:lstStyle/>
          <a:p>
            <a:r>
              <a:rPr lang="en-US" b="1" dirty="0" smtClean="0">
                <a:solidFill>
                  <a:srgbClr val="C00000"/>
                </a:solidFill>
                <a:latin typeface="Times New Roman" pitchFamily="18" charset="0"/>
                <a:cs typeface="Times New Roman" pitchFamily="18" charset="0"/>
              </a:rPr>
              <a:t>Module-2</a:t>
            </a:r>
            <a:br>
              <a:rPr lang="en-US" b="1" dirty="0" smtClean="0">
                <a:solidFill>
                  <a:srgbClr val="C00000"/>
                </a:solidFill>
                <a:latin typeface="Times New Roman" pitchFamily="18" charset="0"/>
                <a:cs typeface="Times New Roman" pitchFamily="18" charset="0"/>
              </a:rPr>
            </a:br>
            <a:r>
              <a:rPr lang="en-US" b="1" dirty="0" smtClean="0">
                <a:solidFill>
                  <a:srgbClr val="0070C0"/>
                </a:solidFill>
                <a:latin typeface="Times New Roman" pitchFamily="18" charset="0"/>
                <a:cs typeface="Times New Roman" pitchFamily="18" charset="0"/>
              </a:rPr>
              <a:t>Line Encoding</a:t>
            </a:r>
            <a:endParaRPr lang="en-US" b="1"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4833735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4" name="Rectangle 2"/>
          <p:cNvSpPr>
            <a:spLocks noChangeArrowheads="1"/>
          </p:cNvSpPr>
          <p:nvPr/>
        </p:nvSpPr>
        <p:spPr bwMode="auto">
          <a:xfrm>
            <a:off x="26504" y="145139"/>
            <a:ext cx="9104194" cy="61964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MY" altLang="en-US" sz="3200" b="1" baseline="0">
              <a:effectLst>
                <a:outerShdw blurRad="38100" dist="38100" dir="2700000" algn="tl">
                  <a:srgbClr val="FFFFFF"/>
                </a:outerShdw>
              </a:effectLst>
            </a:endParaRPr>
          </a:p>
        </p:txBody>
      </p:sp>
      <p:sp>
        <p:nvSpPr>
          <p:cNvPr id="5" name="Text Box 3"/>
          <p:cNvSpPr txBox="1">
            <a:spLocks noChangeArrowheads="1"/>
          </p:cNvSpPr>
          <p:nvPr/>
        </p:nvSpPr>
        <p:spPr bwMode="auto">
          <a:xfrm>
            <a:off x="0" y="177746"/>
            <a:ext cx="164179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baseline="0" dirty="0" smtClean="0">
                <a:effectLst>
                  <a:outerShdw blurRad="38100" dist="38100" dir="2700000" algn="tl">
                    <a:srgbClr val="C0C0C0"/>
                  </a:outerShdw>
                </a:effectLst>
                <a:latin typeface="Times" pitchFamily="18" charset="0"/>
              </a:rPr>
              <a:t>Solution</a:t>
            </a:r>
            <a:endParaRPr lang="en-US" altLang="en-US" sz="3200" b="1" baseline="0" dirty="0">
              <a:effectLst>
                <a:outerShdw blurRad="38100" dist="38100" dir="2700000" algn="tl">
                  <a:srgbClr val="C0C0C0"/>
                </a:outerShdw>
              </a:effectLst>
              <a:latin typeface="Times" pitchFamily="18" charset="0"/>
            </a:endParaRPr>
          </a:p>
        </p:txBody>
      </p:sp>
      <p:sp>
        <p:nvSpPr>
          <p:cNvPr id="6" name="Rectangle 9"/>
          <p:cNvSpPr>
            <a:spLocks noGrp="1" noChangeArrowheads="1"/>
          </p:cNvSpPr>
          <p:nvPr>
            <p:ph idx="1"/>
          </p:nvPr>
        </p:nvSpPr>
        <p:spPr bwMode="auto">
          <a:xfrm>
            <a:off x="228600" y="764779"/>
            <a:ext cx="87630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0" algn="just">
              <a:buNone/>
            </a:pPr>
            <a:r>
              <a:rPr lang="en-US" altLang="en-US" sz="2800" baseline="0" dirty="0"/>
              <a:t>A signal is carrying data in which one data element is encoded as one signal element ( r = 1). If the bit rate is 100 kbps, what is the average value of the baud rate if c is between 0 and 1?</a:t>
            </a:r>
          </a:p>
        </p:txBody>
      </p:sp>
      <p:sp>
        <p:nvSpPr>
          <p:cNvPr id="7" name="Rectangle 2"/>
          <p:cNvSpPr>
            <a:spLocks noChangeArrowheads="1"/>
          </p:cNvSpPr>
          <p:nvPr/>
        </p:nvSpPr>
        <p:spPr bwMode="auto">
          <a:xfrm>
            <a:off x="221974" y="2566029"/>
            <a:ext cx="9144000" cy="61964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MY" altLang="en-US" sz="3200" b="1" baseline="0">
              <a:effectLst>
                <a:outerShdw blurRad="38100" dist="38100" dir="2700000" algn="tl">
                  <a:srgbClr val="FFFFFF"/>
                </a:outerShdw>
              </a:effectLst>
            </a:endParaRPr>
          </a:p>
        </p:txBody>
      </p:sp>
      <p:sp>
        <p:nvSpPr>
          <p:cNvPr id="8" name="Text Box 3"/>
          <p:cNvSpPr txBox="1">
            <a:spLocks noChangeArrowheads="1"/>
          </p:cNvSpPr>
          <p:nvPr/>
        </p:nvSpPr>
        <p:spPr bwMode="auto">
          <a:xfrm>
            <a:off x="198830" y="2539525"/>
            <a:ext cx="164179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baseline="0" dirty="0" smtClean="0">
                <a:effectLst>
                  <a:outerShdw blurRad="38100" dist="38100" dir="2700000" algn="tl">
                    <a:srgbClr val="C0C0C0"/>
                  </a:outerShdw>
                </a:effectLst>
                <a:latin typeface="Times" pitchFamily="18" charset="0"/>
              </a:rPr>
              <a:t>Solution</a:t>
            </a:r>
            <a:endParaRPr lang="en-US" altLang="en-US" sz="3200" b="1" baseline="0" dirty="0">
              <a:effectLst>
                <a:outerShdw blurRad="38100" dist="38100" dir="2700000" algn="tl">
                  <a:srgbClr val="C0C0C0"/>
                </a:outerShdw>
              </a:effectLst>
              <a:latin typeface="Times" pitchFamily="18" charset="0"/>
            </a:endParaRPr>
          </a:p>
        </p:txBody>
      </p:sp>
      <p:sp>
        <p:nvSpPr>
          <p:cNvPr id="9" name="Rectangle 10"/>
          <p:cNvSpPr>
            <a:spLocks noChangeArrowheads="1"/>
          </p:cNvSpPr>
          <p:nvPr/>
        </p:nvSpPr>
        <p:spPr bwMode="auto">
          <a:xfrm>
            <a:off x="228600" y="3182938"/>
            <a:ext cx="8686800" cy="954107"/>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baseline="0" dirty="0" smtClean="0">
                <a:latin typeface="+mj-lt"/>
              </a:rPr>
              <a:t>We </a:t>
            </a:r>
            <a:r>
              <a:rPr lang="en-US" altLang="en-US" sz="2800" baseline="0" dirty="0">
                <a:latin typeface="+mj-lt"/>
              </a:rPr>
              <a:t>assume that the average value of c is 1/2 . The baud rate is then</a:t>
            </a:r>
          </a:p>
        </p:txBody>
      </p:sp>
      <p:pic>
        <p:nvPicPr>
          <p:cNvPr id="10"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648200"/>
            <a:ext cx="7772400" cy="1219200"/>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3615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2"/>
          <p:cNvSpPr>
            <a:spLocks noChangeArrowheads="1"/>
          </p:cNvSpPr>
          <p:nvPr/>
        </p:nvSpPr>
        <p:spPr bwMode="auto">
          <a:xfrm>
            <a:off x="-18197" y="-13648"/>
            <a:ext cx="9144000" cy="61964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MY" altLang="en-US" sz="3200" b="1" baseline="0">
              <a:effectLst>
                <a:outerShdw blurRad="38100" dist="38100" dir="2700000" algn="tl">
                  <a:srgbClr val="FFFFFF"/>
                </a:outerShdw>
              </a:effectLst>
            </a:endParaRPr>
          </a:p>
        </p:txBody>
      </p:sp>
      <p:sp>
        <p:nvSpPr>
          <p:cNvPr id="5" name="Text Box 3"/>
          <p:cNvSpPr txBox="1">
            <a:spLocks noChangeArrowheads="1"/>
          </p:cNvSpPr>
          <p:nvPr/>
        </p:nvSpPr>
        <p:spPr bwMode="auto">
          <a:xfrm>
            <a:off x="0" y="71730"/>
            <a:ext cx="591918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baseline="0" dirty="0" smtClean="0">
                <a:effectLst>
                  <a:outerShdw blurRad="38100" dist="38100" dir="2700000" algn="tl">
                    <a:srgbClr val="C0C0C0"/>
                  </a:outerShdw>
                </a:effectLst>
                <a:latin typeface="Times" pitchFamily="18" charset="0"/>
              </a:rPr>
              <a:t>Effect of</a:t>
            </a:r>
            <a:r>
              <a:rPr lang="en-US" altLang="en-US" sz="3200" b="1" dirty="0" smtClean="0">
                <a:effectLst>
                  <a:outerShdw blurRad="38100" dist="38100" dir="2700000" algn="tl">
                    <a:srgbClr val="C0C0C0"/>
                  </a:outerShdw>
                </a:effectLst>
                <a:latin typeface="Times" pitchFamily="18" charset="0"/>
              </a:rPr>
              <a:t> lack of Synchronisation</a:t>
            </a:r>
            <a:endParaRPr lang="en-US" altLang="en-US" sz="3200" b="1" baseline="0" dirty="0">
              <a:effectLst>
                <a:outerShdw blurRad="38100" dist="38100" dir="2700000" algn="tl">
                  <a:srgbClr val="C0C0C0"/>
                </a:outerShdw>
              </a:effectLst>
              <a:latin typeface="Times" pitchFamily="18" charset="0"/>
            </a:endParaRPr>
          </a:p>
        </p:txBody>
      </p:sp>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698886"/>
            <a:ext cx="8077200" cy="3720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7"/>
          <p:cNvSpPr>
            <a:spLocks noChangeArrowheads="1"/>
          </p:cNvSpPr>
          <p:nvPr/>
        </p:nvSpPr>
        <p:spPr bwMode="auto">
          <a:xfrm>
            <a:off x="152400" y="4648200"/>
            <a:ext cx="88392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aseline="0" dirty="0"/>
              <a:t>A self-synchronizing </a:t>
            </a:r>
            <a:r>
              <a:rPr lang="en-US" altLang="en-US" sz="2400" baseline="0" dirty="0">
                <a:solidFill>
                  <a:srgbClr val="000099"/>
                </a:solidFill>
              </a:rPr>
              <a:t>digital signal includes timing information in the data being transmitted</a:t>
            </a:r>
            <a:r>
              <a:rPr lang="en-US" altLang="en-US" sz="2400" baseline="0" dirty="0"/>
              <a:t>. This can be achieved if there are transitions in the signal that alert the receiver to the beginning, middle, or end of the pulse. If the receiver' s clock is out of synchronization, these points can reset the clock.</a:t>
            </a:r>
            <a:r>
              <a:rPr lang="en-US" altLang="en-US" sz="2400" dirty="0"/>
              <a:t> </a:t>
            </a:r>
          </a:p>
        </p:txBody>
      </p:sp>
    </p:spTree>
    <p:extLst>
      <p:ext uri="{BB962C8B-B14F-4D97-AF65-F5344CB8AC3E}">
        <p14:creationId xmlns:p14="http://schemas.microsoft.com/office/powerpoint/2010/main" val="8356836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2"/>
          <p:cNvSpPr>
            <a:spLocks noChangeArrowheads="1"/>
          </p:cNvSpPr>
          <p:nvPr/>
        </p:nvSpPr>
        <p:spPr bwMode="auto">
          <a:xfrm>
            <a:off x="-18197" y="-13648"/>
            <a:ext cx="9144000" cy="61964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MY" altLang="en-US" sz="3200" b="1" baseline="0">
              <a:effectLst>
                <a:outerShdw blurRad="38100" dist="38100" dir="2700000" algn="tl">
                  <a:srgbClr val="FFFFFF"/>
                </a:outerShdw>
              </a:effectLst>
            </a:endParaRPr>
          </a:p>
        </p:txBody>
      </p:sp>
      <p:sp>
        <p:nvSpPr>
          <p:cNvPr id="5" name="Text Box 3"/>
          <p:cNvSpPr txBox="1">
            <a:spLocks noChangeArrowheads="1"/>
          </p:cNvSpPr>
          <p:nvPr/>
        </p:nvSpPr>
        <p:spPr bwMode="auto">
          <a:xfrm>
            <a:off x="0" y="71730"/>
            <a:ext cx="508985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baseline="0" dirty="0" smtClean="0">
                <a:effectLst>
                  <a:outerShdw blurRad="38100" dist="38100" dir="2700000" algn="tl">
                    <a:srgbClr val="C0C0C0"/>
                  </a:outerShdw>
                </a:effectLst>
                <a:latin typeface="Times" pitchFamily="18" charset="0"/>
              </a:rPr>
              <a:t>LINE CODING SCHEMES</a:t>
            </a:r>
            <a:endParaRPr lang="en-US" altLang="en-US" sz="3200" b="1" baseline="0" dirty="0">
              <a:effectLst>
                <a:outerShdw blurRad="38100" dist="38100" dir="2700000" algn="tl">
                  <a:srgbClr val="C0C0C0"/>
                </a:outerShdw>
              </a:effectLst>
              <a:latin typeface="Times" pitchFamily="18" charset="0"/>
            </a:endParaRPr>
          </a:p>
        </p:txBody>
      </p:sp>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00200"/>
            <a:ext cx="8786163"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78037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5" name="Rectangle 2"/>
          <p:cNvSpPr>
            <a:spLocks noChangeArrowheads="1"/>
          </p:cNvSpPr>
          <p:nvPr/>
        </p:nvSpPr>
        <p:spPr bwMode="auto">
          <a:xfrm>
            <a:off x="-18197" y="-13648"/>
            <a:ext cx="9144000" cy="61964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MY" altLang="en-US" sz="3200" b="1" baseline="0">
              <a:effectLst>
                <a:outerShdw blurRad="38100" dist="38100" dir="2700000" algn="tl">
                  <a:srgbClr val="FFFFFF"/>
                </a:outerShdw>
              </a:effectLst>
            </a:endParaRPr>
          </a:p>
        </p:txBody>
      </p:sp>
      <p:sp>
        <p:nvSpPr>
          <p:cNvPr id="6" name="Text Box 3"/>
          <p:cNvSpPr txBox="1">
            <a:spLocks noChangeArrowheads="1"/>
          </p:cNvSpPr>
          <p:nvPr/>
        </p:nvSpPr>
        <p:spPr bwMode="auto">
          <a:xfrm>
            <a:off x="0" y="71730"/>
            <a:ext cx="237436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baseline="0" dirty="0" smtClean="0">
                <a:effectLst>
                  <a:outerShdw blurRad="38100" dist="38100" dir="2700000" algn="tl">
                    <a:srgbClr val="C0C0C0"/>
                  </a:outerShdw>
                </a:effectLst>
                <a:latin typeface="Times" pitchFamily="18" charset="0"/>
              </a:rPr>
              <a:t>UNIPOLAR</a:t>
            </a:r>
            <a:endParaRPr lang="en-US" altLang="en-US" sz="3200" b="1" baseline="0" dirty="0">
              <a:effectLst>
                <a:outerShdw blurRad="38100" dist="38100" dir="2700000" algn="tl">
                  <a:srgbClr val="C0C0C0"/>
                </a:outerShdw>
              </a:effectLst>
              <a:latin typeface="Times" pitchFamily="18" charset="0"/>
            </a:endParaRPr>
          </a:p>
        </p:txBody>
      </p:sp>
      <p:sp>
        <p:nvSpPr>
          <p:cNvPr id="7" name="Rectangle 3"/>
          <p:cNvSpPr>
            <a:spLocks noGrp="1" noChangeArrowheads="1"/>
          </p:cNvSpPr>
          <p:nvPr>
            <p:ph idx="1"/>
          </p:nvPr>
        </p:nvSpPr>
        <p:spPr bwMode="auto">
          <a:xfrm>
            <a:off x="-1" y="762001"/>
            <a:ext cx="9125803" cy="2666999"/>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a:lnSpc>
                <a:spcPct val="90000"/>
              </a:lnSpc>
              <a:buFont typeface="Wingdings" panose="05000000000000000000" pitchFamily="2" charset="2"/>
              <a:buChar char="q"/>
            </a:pPr>
            <a:r>
              <a:rPr lang="en-US" altLang="en-US" sz="2600" dirty="0"/>
              <a:t>All signal levels are on one side of the time axis - either above or </a:t>
            </a:r>
            <a:r>
              <a:rPr lang="en-US" altLang="en-US" sz="2600" dirty="0" smtClean="0"/>
              <a:t>below.</a:t>
            </a:r>
            <a:endParaRPr lang="en-US" altLang="en-US" sz="2600" dirty="0"/>
          </a:p>
          <a:p>
            <a:pPr>
              <a:lnSpc>
                <a:spcPct val="90000"/>
              </a:lnSpc>
              <a:buFont typeface="Wingdings" panose="05000000000000000000" pitchFamily="2" charset="2"/>
              <a:buChar char="q"/>
            </a:pPr>
            <a:r>
              <a:rPr lang="en-US" altLang="en-US" sz="2600" dirty="0"/>
              <a:t>NRZ - Non Return to Zero scheme is an example of this code. The signal level does not return to zero during a symbol transmission.</a:t>
            </a:r>
          </a:p>
          <a:p>
            <a:pPr>
              <a:lnSpc>
                <a:spcPct val="90000"/>
              </a:lnSpc>
              <a:buFont typeface="Wingdings" panose="05000000000000000000" pitchFamily="2" charset="2"/>
              <a:buChar char="q"/>
            </a:pPr>
            <a:r>
              <a:rPr lang="en-US" altLang="en-US" sz="2600" dirty="0"/>
              <a:t>Scheme is prone to baseline wandering and DC components. It has no synchronization or any error detection. It is simple but costly in power consumption.</a:t>
            </a:r>
          </a:p>
        </p:txBody>
      </p:sp>
      <p:pic>
        <p:nvPicPr>
          <p:cNvPr id="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4038600"/>
            <a:ext cx="8843985"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11460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3"/>
          <p:cNvSpPr txBox="1">
            <a:spLocks noChangeArrowheads="1"/>
          </p:cNvSpPr>
          <p:nvPr/>
        </p:nvSpPr>
        <p:spPr bwMode="auto">
          <a:xfrm>
            <a:off x="80741" y="1447800"/>
            <a:ext cx="9089417" cy="38097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Font typeface="Wingdings" panose="05000000000000000000" pitchFamily="2" charset="2"/>
              <a:buChar char="q"/>
            </a:pPr>
            <a:r>
              <a:rPr lang="en-US" altLang="en-US" sz="2800" dirty="0" smtClean="0"/>
              <a:t>The voltages are on both sides of the time axis.</a:t>
            </a:r>
          </a:p>
          <a:p>
            <a:pPr>
              <a:lnSpc>
                <a:spcPct val="90000"/>
              </a:lnSpc>
              <a:buFont typeface="Wingdings" panose="05000000000000000000" pitchFamily="2" charset="2"/>
              <a:buChar char="q"/>
            </a:pPr>
            <a:r>
              <a:rPr lang="en-US" altLang="en-US" sz="2800" dirty="0" smtClean="0"/>
              <a:t>Polar NRZ scheme can be implemented with two voltages. E.g. +V for 1 and -V for 0.</a:t>
            </a:r>
          </a:p>
          <a:p>
            <a:pPr>
              <a:lnSpc>
                <a:spcPct val="90000"/>
              </a:lnSpc>
              <a:buFont typeface="Wingdings" panose="05000000000000000000" pitchFamily="2" charset="2"/>
              <a:buChar char="q"/>
            </a:pPr>
            <a:r>
              <a:rPr lang="en-US" altLang="en-US" sz="2800" dirty="0" smtClean="0"/>
              <a:t>There are two versions: </a:t>
            </a:r>
          </a:p>
          <a:p>
            <a:pPr lvl="1">
              <a:lnSpc>
                <a:spcPct val="90000"/>
              </a:lnSpc>
            </a:pPr>
            <a:r>
              <a:rPr lang="en-US" altLang="en-US" dirty="0" smtClean="0"/>
              <a:t>NZR - Level (NRZ-L) - positive voltage for one symbol and negative for the other</a:t>
            </a:r>
          </a:p>
          <a:p>
            <a:pPr lvl="1">
              <a:lnSpc>
                <a:spcPct val="90000"/>
              </a:lnSpc>
            </a:pPr>
            <a:r>
              <a:rPr lang="en-US" altLang="en-US" dirty="0" smtClean="0"/>
              <a:t>NRZ - Inversion (NRZ-I) - the change or lack of change in polarity determines the value of a symbol. E.g. a “1” symbol inverts the polarity a “0” does not. </a:t>
            </a:r>
            <a:endParaRPr lang="en-US" altLang="en-US" dirty="0"/>
          </a:p>
        </p:txBody>
      </p:sp>
      <p:sp>
        <p:nvSpPr>
          <p:cNvPr id="5" name="Rectangle 2"/>
          <p:cNvSpPr>
            <a:spLocks noChangeArrowheads="1"/>
          </p:cNvSpPr>
          <p:nvPr/>
        </p:nvSpPr>
        <p:spPr bwMode="auto">
          <a:xfrm>
            <a:off x="-18197" y="-13648"/>
            <a:ext cx="9144000" cy="61964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MY" altLang="en-US" sz="3200" b="1" baseline="0">
              <a:effectLst>
                <a:outerShdw blurRad="38100" dist="38100" dir="2700000" algn="tl">
                  <a:srgbClr val="FFFFFF"/>
                </a:outerShdw>
              </a:effectLst>
            </a:endParaRPr>
          </a:p>
        </p:txBody>
      </p:sp>
      <p:sp>
        <p:nvSpPr>
          <p:cNvPr id="6" name="Text Box 3"/>
          <p:cNvSpPr txBox="1">
            <a:spLocks noChangeArrowheads="1"/>
          </p:cNvSpPr>
          <p:nvPr/>
        </p:nvSpPr>
        <p:spPr bwMode="auto">
          <a:xfrm>
            <a:off x="0" y="71730"/>
            <a:ext cx="282962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baseline="0" dirty="0" smtClean="0">
                <a:effectLst>
                  <a:outerShdw blurRad="38100" dist="38100" dir="2700000" algn="tl">
                    <a:srgbClr val="C0C0C0"/>
                  </a:outerShdw>
                </a:effectLst>
                <a:latin typeface="Times" pitchFamily="18" charset="0"/>
              </a:rPr>
              <a:t>POLAR - NZR</a:t>
            </a:r>
            <a:endParaRPr lang="en-US" altLang="en-US" sz="3200" b="1" baseline="0" dirty="0">
              <a:effectLst>
                <a:outerShdw blurRad="38100" dist="38100" dir="2700000" algn="tl">
                  <a:srgbClr val="C0C0C0"/>
                </a:outerShdw>
              </a:effectLst>
              <a:latin typeface="Times" pitchFamily="18" charset="0"/>
            </a:endParaRPr>
          </a:p>
        </p:txBody>
      </p:sp>
    </p:spTree>
    <p:extLst>
      <p:ext uri="{BB962C8B-B14F-4D97-AF65-F5344CB8AC3E}">
        <p14:creationId xmlns:p14="http://schemas.microsoft.com/office/powerpoint/2010/main" val="40152969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4" name="Rectangle 2"/>
          <p:cNvSpPr>
            <a:spLocks noChangeArrowheads="1"/>
          </p:cNvSpPr>
          <p:nvPr/>
        </p:nvSpPr>
        <p:spPr bwMode="auto">
          <a:xfrm>
            <a:off x="-18197" y="-13648"/>
            <a:ext cx="9144000" cy="61964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MY" altLang="en-US" sz="3200" b="1" baseline="0">
              <a:effectLst>
                <a:outerShdw blurRad="38100" dist="38100" dir="2700000" algn="tl">
                  <a:srgbClr val="FFFFFF"/>
                </a:outerShdw>
              </a:effectLst>
            </a:endParaRPr>
          </a:p>
        </p:txBody>
      </p:sp>
      <p:sp>
        <p:nvSpPr>
          <p:cNvPr id="5" name="Text Box 3"/>
          <p:cNvSpPr txBox="1">
            <a:spLocks noChangeArrowheads="1"/>
          </p:cNvSpPr>
          <p:nvPr/>
        </p:nvSpPr>
        <p:spPr bwMode="auto">
          <a:xfrm>
            <a:off x="0" y="71730"/>
            <a:ext cx="776828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baseline="0" dirty="0" smtClean="0">
                <a:effectLst>
                  <a:outerShdw blurRad="38100" dist="38100" dir="2700000" algn="tl">
                    <a:srgbClr val="C0C0C0"/>
                  </a:outerShdw>
                </a:effectLst>
                <a:latin typeface="Times" pitchFamily="18" charset="0"/>
              </a:rPr>
              <a:t>POLAR NZR – L and</a:t>
            </a:r>
            <a:r>
              <a:rPr lang="en-US" altLang="en-US" sz="3200" b="1" dirty="0" smtClean="0">
                <a:effectLst>
                  <a:outerShdw blurRad="38100" dist="38100" dir="2700000" algn="tl">
                    <a:srgbClr val="C0C0C0"/>
                  </a:outerShdw>
                </a:effectLst>
                <a:latin typeface="Times" pitchFamily="18" charset="0"/>
              </a:rPr>
              <a:t> NRZ – I  SCHEMES</a:t>
            </a:r>
            <a:endParaRPr lang="en-US" altLang="en-US" sz="3200" b="1" baseline="0" dirty="0">
              <a:effectLst>
                <a:outerShdw blurRad="38100" dist="38100" dir="2700000" algn="tl">
                  <a:srgbClr val="C0C0C0"/>
                </a:outerShdw>
              </a:effectLst>
              <a:latin typeface="Times"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877888"/>
            <a:ext cx="7696200" cy="521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85805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11"/>
          <p:cNvSpPr>
            <a:spLocks noChangeArrowheads="1"/>
          </p:cNvSpPr>
          <p:nvPr/>
        </p:nvSpPr>
        <p:spPr bwMode="auto">
          <a:xfrm>
            <a:off x="19050" y="838200"/>
            <a:ext cx="9124950" cy="1815882"/>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itchFamily="18" charset="0"/>
              </a:defRPr>
            </a:lvl1pPr>
            <a:lvl2pPr marL="742950" indent="-285750">
              <a:defRPr sz="2000" baseline="-14000">
                <a:solidFill>
                  <a:schemeClr val="tx1"/>
                </a:solidFill>
                <a:latin typeface="Times New Roman" pitchFamily="18" charset="0"/>
              </a:defRPr>
            </a:lvl2pPr>
            <a:lvl3pPr marL="1143000" indent="-228600">
              <a:defRPr sz="2000" baseline="-14000">
                <a:solidFill>
                  <a:schemeClr val="tx1"/>
                </a:solidFill>
                <a:latin typeface="Times New Roman" pitchFamily="18" charset="0"/>
              </a:defRPr>
            </a:lvl3pPr>
            <a:lvl4pPr marL="1600200" indent="-228600">
              <a:defRPr sz="2000" baseline="-14000">
                <a:solidFill>
                  <a:schemeClr val="tx1"/>
                </a:solidFill>
                <a:latin typeface="Times New Roman" pitchFamily="18" charset="0"/>
              </a:defRPr>
            </a:lvl4pPr>
            <a:lvl5pPr marL="2057400" indent="-228600">
              <a:defRPr sz="2000" baseline="-14000">
                <a:solidFill>
                  <a:schemeClr val="tx1"/>
                </a:solidFill>
                <a:latin typeface="Times New Roman" pitchFamily="18" charset="0"/>
              </a:defRPr>
            </a:lvl5pPr>
            <a:lvl6pPr marL="2514600" indent="-228600" eaLnBrk="0" fontAlgn="base" hangingPunct="0">
              <a:spcBef>
                <a:spcPct val="0"/>
              </a:spcBef>
              <a:spcAft>
                <a:spcPct val="0"/>
              </a:spcAft>
              <a:defRPr sz="2000" baseline="-14000">
                <a:solidFill>
                  <a:schemeClr val="tx1"/>
                </a:solidFill>
                <a:latin typeface="Times New Roman" pitchFamily="18" charset="0"/>
              </a:defRPr>
            </a:lvl6pPr>
            <a:lvl7pPr marL="2971800" indent="-228600" eaLnBrk="0" fontAlgn="base" hangingPunct="0">
              <a:spcBef>
                <a:spcPct val="0"/>
              </a:spcBef>
              <a:spcAft>
                <a:spcPct val="0"/>
              </a:spcAft>
              <a:defRPr sz="2000" baseline="-14000">
                <a:solidFill>
                  <a:schemeClr val="tx1"/>
                </a:solidFill>
                <a:latin typeface="Times New Roman" pitchFamily="18" charset="0"/>
              </a:defRPr>
            </a:lvl7pPr>
            <a:lvl8pPr marL="3429000" indent="-228600" eaLnBrk="0" fontAlgn="base" hangingPunct="0">
              <a:spcBef>
                <a:spcPct val="0"/>
              </a:spcBef>
              <a:spcAft>
                <a:spcPct val="0"/>
              </a:spcAft>
              <a:defRPr sz="2000" baseline="-14000">
                <a:solidFill>
                  <a:schemeClr val="tx1"/>
                </a:solidFill>
                <a:latin typeface="Times New Roman" pitchFamily="18" charset="0"/>
              </a:defRPr>
            </a:lvl8pPr>
            <a:lvl9pPr marL="3886200" indent="-228600" eaLnBrk="0" fontAlgn="base" hangingPunct="0">
              <a:spcBef>
                <a:spcPct val="0"/>
              </a:spcBef>
              <a:spcAft>
                <a:spcPct val="0"/>
              </a:spcAft>
              <a:defRPr sz="2000" baseline="-14000">
                <a:solidFill>
                  <a:schemeClr val="tx1"/>
                </a:solidFill>
                <a:latin typeface="Times New Roman" pitchFamily="18" charset="0"/>
              </a:defRPr>
            </a:lvl9pPr>
          </a:lstStyle>
          <a:p>
            <a:pPr marL="457200" indent="-457200">
              <a:buFont typeface="Wingdings" panose="05000000000000000000" pitchFamily="2" charset="2"/>
              <a:buChar char="q"/>
            </a:pPr>
            <a:r>
              <a:rPr lang="en-US" altLang="en-US" sz="2800" baseline="0" dirty="0">
                <a:latin typeface="Arial" charset="0"/>
              </a:rPr>
              <a:t>In NRZ-L the level of the voltage </a:t>
            </a:r>
            <a:r>
              <a:rPr lang="en-US" altLang="en-US" sz="2800" baseline="0" dirty="0" smtClean="0">
                <a:latin typeface="Arial" charset="0"/>
              </a:rPr>
              <a:t>determine the value </a:t>
            </a:r>
            <a:r>
              <a:rPr lang="en-US" altLang="en-US" sz="2800" baseline="0" dirty="0">
                <a:latin typeface="Arial" charset="0"/>
              </a:rPr>
              <a:t>of the bit. </a:t>
            </a:r>
            <a:endParaRPr lang="en-US" altLang="en-US" sz="2800" baseline="0" dirty="0" smtClean="0">
              <a:latin typeface="Arial" charset="0"/>
            </a:endParaRPr>
          </a:p>
          <a:p>
            <a:pPr marL="457200" indent="-457200">
              <a:buFont typeface="Wingdings" panose="05000000000000000000" pitchFamily="2" charset="2"/>
              <a:buChar char="q"/>
            </a:pPr>
            <a:r>
              <a:rPr lang="en-US" altLang="en-US" sz="2800" baseline="0" dirty="0" smtClean="0">
                <a:latin typeface="Arial" charset="0"/>
              </a:rPr>
              <a:t> In </a:t>
            </a:r>
            <a:r>
              <a:rPr lang="en-US" altLang="en-US" sz="2800" baseline="0" dirty="0">
                <a:latin typeface="Arial" charset="0"/>
              </a:rPr>
              <a:t>NRZ-I the inversion </a:t>
            </a:r>
            <a:r>
              <a:rPr lang="en-US" altLang="en-US" sz="2800" baseline="0" dirty="0" smtClean="0">
                <a:latin typeface="Arial" charset="0"/>
              </a:rPr>
              <a:t> or </a:t>
            </a:r>
            <a:r>
              <a:rPr lang="en-US" altLang="en-US" sz="2800" baseline="0" dirty="0">
                <a:latin typeface="Arial" charset="0"/>
              </a:rPr>
              <a:t>the lack of inversion </a:t>
            </a:r>
            <a:r>
              <a:rPr lang="en-US" altLang="en-US" sz="2800" baseline="0" dirty="0" smtClean="0">
                <a:latin typeface="Arial" charset="0"/>
              </a:rPr>
              <a:t>determines </a:t>
            </a:r>
            <a:r>
              <a:rPr lang="en-US" altLang="en-US" sz="2800" baseline="0" dirty="0">
                <a:latin typeface="Arial" charset="0"/>
              </a:rPr>
              <a:t>the value of the bit.</a:t>
            </a:r>
          </a:p>
        </p:txBody>
      </p:sp>
      <p:grpSp>
        <p:nvGrpSpPr>
          <p:cNvPr id="5" name="Group 12"/>
          <p:cNvGrpSpPr>
            <a:grpSpLocks/>
          </p:cNvGrpSpPr>
          <p:nvPr/>
        </p:nvGrpSpPr>
        <p:grpSpPr bwMode="auto">
          <a:xfrm>
            <a:off x="19050" y="88710"/>
            <a:ext cx="1143000" cy="566738"/>
            <a:chOff x="1200" y="1248"/>
            <a:chExt cx="720" cy="357"/>
          </a:xfrm>
        </p:grpSpPr>
        <p:pic>
          <p:nvPicPr>
            <p:cNvPr id="6"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itchFamily="18" charset="0"/>
                </a:defRPr>
              </a:lvl1pPr>
              <a:lvl2pPr marL="742950" indent="-285750">
                <a:defRPr sz="2000" baseline="-14000">
                  <a:solidFill>
                    <a:schemeClr val="tx1"/>
                  </a:solidFill>
                  <a:latin typeface="Times New Roman" pitchFamily="18" charset="0"/>
                </a:defRPr>
              </a:lvl2pPr>
              <a:lvl3pPr marL="1143000" indent="-228600">
                <a:defRPr sz="2000" baseline="-14000">
                  <a:solidFill>
                    <a:schemeClr val="tx1"/>
                  </a:solidFill>
                  <a:latin typeface="Times New Roman" pitchFamily="18" charset="0"/>
                </a:defRPr>
              </a:lvl3pPr>
              <a:lvl4pPr marL="1600200" indent="-228600">
                <a:defRPr sz="2000" baseline="-14000">
                  <a:solidFill>
                    <a:schemeClr val="tx1"/>
                  </a:solidFill>
                  <a:latin typeface="Times New Roman" pitchFamily="18" charset="0"/>
                </a:defRPr>
              </a:lvl4pPr>
              <a:lvl5pPr marL="2057400" indent="-228600">
                <a:defRPr sz="2000" baseline="-14000">
                  <a:solidFill>
                    <a:schemeClr val="tx1"/>
                  </a:solidFill>
                  <a:latin typeface="Times New Roman" pitchFamily="18" charset="0"/>
                </a:defRPr>
              </a:lvl5pPr>
              <a:lvl6pPr marL="2514600" indent="-228600" eaLnBrk="0" fontAlgn="base" hangingPunct="0">
                <a:spcBef>
                  <a:spcPct val="0"/>
                </a:spcBef>
                <a:spcAft>
                  <a:spcPct val="0"/>
                </a:spcAft>
                <a:defRPr sz="2000" baseline="-14000">
                  <a:solidFill>
                    <a:schemeClr val="tx1"/>
                  </a:solidFill>
                  <a:latin typeface="Times New Roman" pitchFamily="18" charset="0"/>
                </a:defRPr>
              </a:lvl6pPr>
              <a:lvl7pPr marL="2971800" indent="-228600" eaLnBrk="0" fontAlgn="base" hangingPunct="0">
                <a:spcBef>
                  <a:spcPct val="0"/>
                </a:spcBef>
                <a:spcAft>
                  <a:spcPct val="0"/>
                </a:spcAft>
                <a:defRPr sz="2000" baseline="-14000">
                  <a:solidFill>
                    <a:schemeClr val="tx1"/>
                  </a:solidFill>
                  <a:latin typeface="Times New Roman" pitchFamily="18" charset="0"/>
                </a:defRPr>
              </a:lvl7pPr>
              <a:lvl8pPr marL="3429000" indent="-228600" eaLnBrk="0" fontAlgn="base" hangingPunct="0">
                <a:spcBef>
                  <a:spcPct val="0"/>
                </a:spcBef>
                <a:spcAft>
                  <a:spcPct val="0"/>
                </a:spcAft>
                <a:defRPr sz="2000" baseline="-14000">
                  <a:solidFill>
                    <a:schemeClr val="tx1"/>
                  </a:solidFill>
                  <a:latin typeface="Times New Roman" pitchFamily="18" charset="0"/>
                </a:defRPr>
              </a:lvl8pPr>
              <a:lvl9pPr marL="3886200" indent="-228600" eaLnBrk="0" fontAlgn="base" hangingPunct="0">
                <a:spcBef>
                  <a:spcPct val="0"/>
                </a:spcBef>
                <a:spcAft>
                  <a:spcPct val="0"/>
                </a:spcAft>
                <a:defRPr sz="2000" baseline="-14000">
                  <a:solidFill>
                    <a:schemeClr val="tx1"/>
                  </a:solidFill>
                  <a:latin typeface="Times New Roman" pitchFamily="18" charset="0"/>
                </a:defRPr>
              </a:lvl9pPr>
            </a:lstStyle>
            <a:p>
              <a:r>
                <a:rPr lang="en-US" altLang="en-US" sz="2800" b="1" i="1" baseline="0" dirty="0">
                  <a:solidFill>
                    <a:schemeClr val="hlink"/>
                  </a:solidFill>
                </a:rPr>
                <a:t>Note</a:t>
              </a:r>
              <a:endParaRPr lang="en-US" altLang="en-US" dirty="0"/>
            </a:p>
          </p:txBody>
        </p:sp>
      </p:grpSp>
      <p:sp>
        <p:nvSpPr>
          <p:cNvPr id="8" name="Rectangle 11"/>
          <p:cNvSpPr>
            <a:spLocks noChangeArrowheads="1"/>
          </p:cNvSpPr>
          <p:nvPr/>
        </p:nvSpPr>
        <p:spPr bwMode="auto">
          <a:xfrm>
            <a:off x="0" y="2819400"/>
            <a:ext cx="9142863" cy="954107"/>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itchFamily="18" charset="0"/>
              </a:defRPr>
            </a:lvl1pPr>
            <a:lvl2pPr marL="742950" indent="-285750">
              <a:defRPr sz="2000" baseline="-14000">
                <a:solidFill>
                  <a:schemeClr val="tx1"/>
                </a:solidFill>
                <a:latin typeface="Times New Roman" pitchFamily="18" charset="0"/>
              </a:defRPr>
            </a:lvl2pPr>
            <a:lvl3pPr marL="1143000" indent="-228600">
              <a:defRPr sz="2000" baseline="-14000">
                <a:solidFill>
                  <a:schemeClr val="tx1"/>
                </a:solidFill>
                <a:latin typeface="Times New Roman" pitchFamily="18" charset="0"/>
              </a:defRPr>
            </a:lvl3pPr>
            <a:lvl4pPr marL="1600200" indent="-228600">
              <a:defRPr sz="2000" baseline="-14000">
                <a:solidFill>
                  <a:schemeClr val="tx1"/>
                </a:solidFill>
                <a:latin typeface="Times New Roman" pitchFamily="18" charset="0"/>
              </a:defRPr>
            </a:lvl4pPr>
            <a:lvl5pPr marL="2057400" indent="-228600">
              <a:defRPr sz="2000" baseline="-14000">
                <a:solidFill>
                  <a:schemeClr val="tx1"/>
                </a:solidFill>
                <a:latin typeface="Times New Roman" pitchFamily="18" charset="0"/>
              </a:defRPr>
            </a:lvl5pPr>
            <a:lvl6pPr marL="2514600" indent="-228600" eaLnBrk="0" fontAlgn="base" hangingPunct="0">
              <a:spcBef>
                <a:spcPct val="0"/>
              </a:spcBef>
              <a:spcAft>
                <a:spcPct val="0"/>
              </a:spcAft>
              <a:defRPr sz="2000" baseline="-14000">
                <a:solidFill>
                  <a:schemeClr val="tx1"/>
                </a:solidFill>
                <a:latin typeface="Times New Roman" pitchFamily="18" charset="0"/>
              </a:defRPr>
            </a:lvl6pPr>
            <a:lvl7pPr marL="2971800" indent="-228600" eaLnBrk="0" fontAlgn="base" hangingPunct="0">
              <a:spcBef>
                <a:spcPct val="0"/>
              </a:spcBef>
              <a:spcAft>
                <a:spcPct val="0"/>
              </a:spcAft>
              <a:defRPr sz="2000" baseline="-14000">
                <a:solidFill>
                  <a:schemeClr val="tx1"/>
                </a:solidFill>
                <a:latin typeface="Times New Roman" pitchFamily="18" charset="0"/>
              </a:defRPr>
            </a:lvl7pPr>
            <a:lvl8pPr marL="3429000" indent="-228600" eaLnBrk="0" fontAlgn="base" hangingPunct="0">
              <a:spcBef>
                <a:spcPct val="0"/>
              </a:spcBef>
              <a:spcAft>
                <a:spcPct val="0"/>
              </a:spcAft>
              <a:defRPr sz="2000" baseline="-14000">
                <a:solidFill>
                  <a:schemeClr val="tx1"/>
                </a:solidFill>
                <a:latin typeface="Times New Roman" pitchFamily="18" charset="0"/>
              </a:defRPr>
            </a:lvl8pPr>
            <a:lvl9pPr marL="3886200" indent="-228600" eaLnBrk="0" fontAlgn="base" hangingPunct="0">
              <a:spcBef>
                <a:spcPct val="0"/>
              </a:spcBef>
              <a:spcAft>
                <a:spcPct val="0"/>
              </a:spcAft>
              <a:defRPr sz="2000" baseline="-14000">
                <a:solidFill>
                  <a:schemeClr val="tx1"/>
                </a:solidFill>
                <a:latin typeface="Times New Roman" pitchFamily="18" charset="0"/>
              </a:defRPr>
            </a:lvl9pPr>
          </a:lstStyle>
          <a:p>
            <a:pPr algn="ctr"/>
            <a:r>
              <a:rPr lang="en-US" altLang="en-US" sz="2800" baseline="0" dirty="0">
                <a:latin typeface="Arial" charset="0"/>
              </a:rPr>
              <a:t>NRZ-L and NRZ-I both have an average signal rate of N/2 Bd.</a:t>
            </a:r>
          </a:p>
        </p:txBody>
      </p:sp>
      <p:sp>
        <p:nvSpPr>
          <p:cNvPr id="9" name="Rectangle 11"/>
          <p:cNvSpPr>
            <a:spLocks noChangeArrowheads="1"/>
          </p:cNvSpPr>
          <p:nvPr/>
        </p:nvSpPr>
        <p:spPr bwMode="auto">
          <a:xfrm>
            <a:off x="0" y="4114800"/>
            <a:ext cx="9142862" cy="2246769"/>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itchFamily="18" charset="0"/>
              </a:defRPr>
            </a:lvl1pPr>
            <a:lvl2pPr marL="742950" indent="-285750">
              <a:defRPr sz="2000" baseline="-14000">
                <a:solidFill>
                  <a:schemeClr val="tx1"/>
                </a:solidFill>
                <a:latin typeface="Times New Roman" pitchFamily="18" charset="0"/>
              </a:defRPr>
            </a:lvl2pPr>
            <a:lvl3pPr marL="1143000" indent="-228600">
              <a:defRPr sz="2000" baseline="-14000">
                <a:solidFill>
                  <a:schemeClr val="tx1"/>
                </a:solidFill>
                <a:latin typeface="Times New Roman" pitchFamily="18" charset="0"/>
              </a:defRPr>
            </a:lvl3pPr>
            <a:lvl4pPr marL="1600200" indent="-228600">
              <a:defRPr sz="2000" baseline="-14000">
                <a:solidFill>
                  <a:schemeClr val="tx1"/>
                </a:solidFill>
                <a:latin typeface="Times New Roman" pitchFamily="18" charset="0"/>
              </a:defRPr>
            </a:lvl4pPr>
            <a:lvl5pPr marL="2057400" indent="-228600">
              <a:defRPr sz="2000" baseline="-14000">
                <a:solidFill>
                  <a:schemeClr val="tx1"/>
                </a:solidFill>
                <a:latin typeface="Times New Roman" pitchFamily="18" charset="0"/>
              </a:defRPr>
            </a:lvl5pPr>
            <a:lvl6pPr marL="2514600" indent="-228600" eaLnBrk="0" fontAlgn="base" hangingPunct="0">
              <a:spcBef>
                <a:spcPct val="0"/>
              </a:spcBef>
              <a:spcAft>
                <a:spcPct val="0"/>
              </a:spcAft>
              <a:defRPr sz="2000" baseline="-14000">
                <a:solidFill>
                  <a:schemeClr val="tx1"/>
                </a:solidFill>
                <a:latin typeface="Times New Roman" pitchFamily="18" charset="0"/>
              </a:defRPr>
            </a:lvl6pPr>
            <a:lvl7pPr marL="2971800" indent="-228600" eaLnBrk="0" fontAlgn="base" hangingPunct="0">
              <a:spcBef>
                <a:spcPct val="0"/>
              </a:spcBef>
              <a:spcAft>
                <a:spcPct val="0"/>
              </a:spcAft>
              <a:defRPr sz="2000" baseline="-14000">
                <a:solidFill>
                  <a:schemeClr val="tx1"/>
                </a:solidFill>
                <a:latin typeface="Times New Roman" pitchFamily="18" charset="0"/>
              </a:defRPr>
            </a:lvl7pPr>
            <a:lvl8pPr marL="3429000" indent="-228600" eaLnBrk="0" fontAlgn="base" hangingPunct="0">
              <a:spcBef>
                <a:spcPct val="0"/>
              </a:spcBef>
              <a:spcAft>
                <a:spcPct val="0"/>
              </a:spcAft>
              <a:defRPr sz="2000" baseline="-14000">
                <a:solidFill>
                  <a:schemeClr val="tx1"/>
                </a:solidFill>
                <a:latin typeface="Times New Roman" pitchFamily="18" charset="0"/>
              </a:defRPr>
            </a:lvl8pPr>
            <a:lvl9pPr marL="3886200" indent="-228600" eaLnBrk="0" fontAlgn="base" hangingPunct="0">
              <a:spcBef>
                <a:spcPct val="0"/>
              </a:spcBef>
              <a:spcAft>
                <a:spcPct val="0"/>
              </a:spcAft>
              <a:defRPr sz="2000" baseline="-14000">
                <a:solidFill>
                  <a:schemeClr val="tx1"/>
                </a:solidFill>
                <a:latin typeface="Times New Roman" pitchFamily="18" charset="0"/>
              </a:defRPr>
            </a:lvl9pPr>
          </a:lstStyle>
          <a:p>
            <a:pPr marL="457200" indent="-457200">
              <a:buFont typeface="Wingdings" panose="05000000000000000000" pitchFamily="2" charset="2"/>
              <a:buChar char="q"/>
            </a:pPr>
            <a:r>
              <a:rPr lang="en-US" altLang="en-US" sz="2800" baseline="0" dirty="0">
                <a:latin typeface="Arial" charset="0"/>
              </a:rPr>
              <a:t>NRZ-L and NRZ-I both have a DC component problem and baseline wandering, it is worse for NRZ-L. </a:t>
            </a:r>
            <a:endParaRPr lang="en-US" altLang="en-US" sz="2800" baseline="0" dirty="0" smtClean="0">
              <a:latin typeface="Arial" charset="0"/>
            </a:endParaRPr>
          </a:p>
          <a:p>
            <a:pPr marL="457200" indent="-457200">
              <a:buFont typeface="Wingdings" panose="05000000000000000000" pitchFamily="2" charset="2"/>
              <a:buChar char="q"/>
            </a:pPr>
            <a:r>
              <a:rPr lang="en-US" altLang="en-US" sz="2800" baseline="0" dirty="0" smtClean="0">
                <a:latin typeface="Arial" charset="0"/>
              </a:rPr>
              <a:t>Both </a:t>
            </a:r>
            <a:r>
              <a:rPr lang="en-US" altLang="en-US" sz="2800" baseline="0" dirty="0">
                <a:latin typeface="Arial" charset="0"/>
              </a:rPr>
              <a:t>have no self synchronization &amp;no error detection. Both are relatively simple to implement. </a:t>
            </a:r>
          </a:p>
        </p:txBody>
      </p:sp>
    </p:spTree>
    <p:extLst>
      <p:ext uri="{BB962C8B-B14F-4D97-AF65-F5344CB8AC3E}">
        <p14:creationId xmlns:p14="http://schemas.microsoft.com/office/powerpoint/2010/main" val="11562599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a:t> </a:t>
            </a:r>
          </a:p>
        </p:txBody>
      </p:sp>
      <p:sp>
        <p:nvSpPr>
          <p:cNvPr id="4" name="Rectangle 2"/>
          <p:cNvSpPr>
            <a:spLocks noChangeArrowheads="1"/>
          </p:cNvSpPr>
          <p:nvPr/>
        </p:nvSpPr>
        <p:spPr bwMode="auto">
          <a:xfrm>
            <a:off x="-18197" y="-13648"/>
            <a:ext cx="9144000" cy="61964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MY" altLang="en-US" sz="3200" b="1" baseline="0">
              <a:effectLst>
                <a:outerShdw blurRad="38100" dist="38100" dir="2700000" algn="tl">
                  <a:srgbClr val="FFFFFF"/>
                </a:outerShdw>
              </a:effectLst>
            </a:endParaRPr>
          </a:p>
        </p:txBody>
      </p:sp>
      <p:sp>
        <p:nvSpPr>
          <p:cNvPr id="5" name="Text Box 3"/>
          <p:cNvSpPr txBox="1">
            <a:spLocks noChangeArrowheads="1"/>
          </p:cNvSpPr>
          <p:nvPr/>
        </p:nvSpPr>
        <p:spPr bwMode="auto">
          <a:xfrm>
            <a:off x="0" y="71730"/>
            <a:ext cx="41761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baseline="0" dirty="0" smtClean="0">
                <a:effectLst>
                  <a:outerShdw blurRad="38100" dist="38100" dir="2700000" algn="tl">
                    <a:srgbClr val="C0C0C0"/>
                  </a:outerShdw>
                </a:effectLst>
                <a:latin typeface="Times" pitchFamily="18" charset="0"/>
              </a:rPr>
              <a:t>POLAR RZ </a:t>
            </a:r>
            <a:r>
              <a:rPr lang="en-US" altLang="en-US" sz="3200" b="1" dirty="0" smtClean="0">
                <a:effectLst>
                  <a:outerShdw blurRad="38100" dist="38100" dir="2700000" algn="tl">
                    <a:srgbClr val="C0C0C0"/>
                  </a:outerShdw>
                </a:effectLst>
                <a:latin typeface="Times" pitchFamily="18" charset="0"/>
              </a:rPr>
              <a:t>SCHEME</a:t>
            </a:r>
            <a:endParaRPr lang="en-US" altLang="en-US" sz="3200" b="1" baseline="0" dirty="0">
              <a:effectLst>
                <a:outerShdw blurRad="38100" dist="38100" dir="2700000" algn="tl">
                  <a:srgbClr val="C0C0C0"/>
                </a:outerShdw>
              </a:effectLst>
              <a:latin typeface="Times" pitchFamily="18" charset="0"/>
            </a:endParaRPr>
          </a:p>
        </p:txBody>
      </p:sp>
      <p:sp>
        <p:nvSpPr>
          <p:cNvPr id="6" name="Rectangle 3"/>
          <p:cNvSpPr txBox="1">
            <a:spLocks noChangeArrowheads="1"/>
          </p:cNvSpPr>
          <p:nvPr/>
        </p:nvSpPr>
        <p:spPr bwMode="auto">
          <a:xfrm>
            <a:off x="289942" y="838200"/>
            <a:ext cx="8701657" cy="51054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Font typeface="Wingdings" panose="05000000000000000000" pitchFamily="2" charset="2"/>
              <a:buChar char="q"/>
            </a:pPr>
            <a:r>
              <a:rPr lang="en-US" altLang="en-US" sz="2800" dirty="0" smtClean="0"/>
              <a:t>The Return to Zero (RZ) scheme uses three voltage values. +, 0, -. </a:t>
            </a:r>
          </a:p>
          <a:p>
            <a:pPr>
              <a:lnSpc>
                <a:spcPct val="90000"/>
              </a:lnSpc>
              <a:buFont typeface="Wingdings" panose="05000000000000000000" pitchFamily="2" charset="2"/>
              <a:buChar char="q"/>
            </a:pPr>
            <a:r>
              <a:rPr lang="en-US" altLang="en-US" sz="2800" dirty="0" smtClean="0"/>
              <a:t>Each symbol has a transition in the middle. Either from high to zero or from low to zero.</a:t>
            </a:r>
          </a:p>
          <a:p>
            <a:pPr>
              <a:lnSpc>
                <a:spcPct val="90000"/>
              </a:lnSpc>
              <a:buFont typeface="Wingdings" panose="05000000000000000000" pitchFamily="2" charset="2"/>
              <a:buChar char="q"/>
            </a:pPr>
            <a:r>
              <a:rPr lang="en-US" altLang="en-US" sz="2800" dirty="0" smtClean="0"/>
              <a:t>This scheme has more signal transitions (two per symbol) and therefore requires a wider bandwidth.</a:t>
            </a:r>
          </a:p>
          <a:p>
            <a:pPr>
              <a:lnSpc>
                <a:spcPct val="90000"/>
              </a:lnSpc>
              <a:buFont typeface="Wingdings" panose="05000000000000000000" pitchFamily="2" charset="2"/>
              <a:buChar char="q"/>
            </a:pPr>
            <a:r>
              <a:rPr lang="en-US" altLang="en-US" sz="2800" dirty="0" smtClean="0"/>
              <a:t>No DC components or baseline wandering.</a:t>
            </a:r>
          </a:p>
          <a:p>
            <a:pPr>
              <a:lnSpc>
                <a:spcPct val="90000"/>
              </a:lnSpc>
              <a:buFont typeface="Wingdings" panose="05000000000000000000" pitchFamily="2" charset="2"/>
              <a:buChar char="q"/>
            </a:pPr>
            <a:r>
              <a:rPr lang="en-US" altLang="en-US" sz="2800" dirty="0" smtClean="0"/>
              <a:t>Self synchronization - transition indicates symbol value.</a:t>
            </a:r>
          </a:p>
          <a:p>
            <a:pPr>
              <a:lnSpc>
                <a:spcPct val="90000"/>
              </a:lnSpc>
              <a:buFont typeface="Wingdings" panose="05000000000000000000" pitchFamily="2" charset="2"/>
              <a:buChar char="q"/>
            </a:pPr>
            <a:r>
              <a:rPr lang="en-US" altLang="en-US" sz="2800" dirty="0" smtClean="0"/>
              <a:t>More complex as it uses three voltage level. It has no error detection capability.</a:t>
            </a:r>
          </a:p>
        </p:txBody>
      </p:sp>
    </p:spTree>
    <p:extLst>
      <p:ext uri="{BB962C8B-B14F-4D97-AF65-F5344CB8AC3E}">
        <p14:creationId xmlns:p14="http://schemas.microsoft.com/office/powerpoint/2010/main" val="37734650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2"/>
          <p:cNvSpPr>
            <a:spLocks noChangeArrowheads="1"/>
          </p:cNvSpPr>
          <p:nvPr/>
        </p:nvSpPr>
        <p:spPr bwMode="auto">
          <a:xfrm>
            <a:off x="-18197" y="-13648"/>
            <a:ext cx="9144000" cy="61964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MY" altLang="en-US" sz="3200" b="1" baseline="0">
              <a:effectLst>
                <a:outerShdw blurRad="38100" dist="38100" dir="2700000" algn="tl">
                  <a:srgbClr val="FFFFFF"/>
                </a:outerShdw>
              </a:effectLst>
            </a:endParaRPr>
          </a:p>
        </p:txBody>
      </p:sp>
      <p:sp>
        <p:nvSpPr>
          <p:cNvPr id="5" name="Text Box 3"/>
          <p:cNvSpPr txBox="1">
            <a:spLocks noChangeArrowheads="1"/>
          </p:cNvSpPr>
          <p:nvPr/>
        </p:nvSpPr>
        <p:spPr bwMode="auto">
          <a:xfrm>
            <a:off x="0" y="71730"/>
            <a:ext cx="41761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baseline="0" dirty="0" smtClean="0">
                <a:effectLst>
                  <a:outerShdw blurRad="38100" dist="38100" dir="2700000" algn="tl">
                    <a:srgbClr val="C0C0C0"/>
                  </a:outerShdw>
                </a:effectLst>
                <a:latin typeface="Times" pitchFamily="18" charset="0"/>
              </a:rPr>
              <a:t>POLAR RZ </a:t>
            </a:r>
            <a:r>
              <a:rPr lang="en-US" altLang="en-US" sz="3200" b="1" dirty="0" smtClean="0">
                <a:effectLst>
                  <a:outerShdw blurRad="38100" dist="38100" dir="2700000" algn="tl">
                    <a:srgbClr val="C0C0C0"/>
                  </a:outerShdw>
                </a:effectLst>
                <a:latin typeface="Times" pitchFamily="18" charset="0"/>
              </a:rPr>
              <a:t>SCHEME</a:t>
            </a:r>
            <a:endParaRPr lang="en-US" altLang="en-US" sz="3200" b="1" baseline="0" dirty="0">
              <a:effectLst>
                <a:outerShdw blurRad="38100" dist="38100" dir="2700000" algn="tl">
                  <a:srgbClr val="C0C0C0"/>
                </a:outerShdw>
              </a:effectLst>
              <a:latin typeface="Times"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143000"/>
            <a:ext cx="7848599"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44223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3"/>
          <p:cNvSpPr txBox="1">
            <a:spLocks noChangeArrowheads="1"/>
          </p:cNvSpPr>
          <p:nvPr/>
        </p:nvSpPr>
        <p:spPr bwMode="auto">
          <a:xfrm>
            <a:off x="17059" y="762000"/>
            <a:ext cx="9011887"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Font typeface="Wingdings" panose="05000000000000000000" pitchFamily="2" charset="2"/>
              <a:buChar char="q"/>
            </a:pPr>
            <a:r>
              <a:rPr lang="en-US" altLang="en-US" sz="2800" dirty="0" smtClean="0">
                <a:solidFill>
                  <a:schemeClr val="hlink"/>
                </a:solidFill>
              </a:rPr>
              <a:t>Manchester</a:t>
            </a:r>
            <a:r>
              <a:rPr lang="en-US" altLang="en-US" sz="2800" dirty="0" smtClean="0"/>
              <a:t> coding consists of combining the NRZ-L and RZ schemes.</a:t>
            </a:r>
          </a:p>
          <a:p>
            <a:pPr lvl="1">
              <a:lnSpc>
                <a:spcPct val="90000"/>
              </a:lnSpc>
            </a:pPr>
            <a:r>
              <a:rPr lang="en-US" altLang="en-US" sz="2400" dirty="0" smtClean="0"/>
              <a:t>Every symbol has a level transition in the middle: from high to low or low to high. Uses only two voltage levels.</a:t>
            </a:r>
          </a:p>
          <a:p>
            <a:pPr>
              <a:lnSpc>
                <a:spcPct val="90000"/>
              </a:lnSpc>
              <a:buFont typeface="Wingdings" panose="05000000000000000000" pitchFamily="2" charset="2"/>
              <a:buChar char="q"/>
            </a:pPr>
            <a:r>
              <a:rPr lang="en-US" altLang="en-US" sz="2800" dirty="0" smtClean="0">
                <a:solidFill>
                  <a:schemeClr val="hlink"/>
                </a:solidFill>
              </a:rPr>
              <a:t>Differential Manchester</a:t>
            </a:r>
            <a:r>
              <a:rPr lang="en-US" altLang="en-US" sz="2800" dirty="0" smtClean="0"/>
              <a:t> coding consists of combining the NRZ-I and RZ schemes.</a:t>
            </a:r>
          </a:p>
          <a:p>
            <a:pPr lvl="1">
              <a:lnSpc>
                <a:spcPct val="90000"/>
              </a:lnSpc>
            </a:pPr>
            <a:r>
              <a:rPr lang="en-US" altLang="en-US" sz="2400" dirty="0" smtClean="0"/>
              <a:t>Every symbol has a level transition in the middle. But the level at the beginning of the symbol is determined by the symbol value. One symbol causes a level change the other does not. </a:t>
            </a:r>
          </a:p>
        </p:txBody>
      </p:sp>
      <p:sp>
        <p:nvSpPr>
          <p:cNvPr id="5" name="Rectangle 2"/>
          <p:cNvSpPr>
            <a:spLocks noChangeArrowheads="1"/>
          </p:cNvSpPr>
          <p:nvPr/>
        </p:nvSpPr>
        <p:spPr bwMode="auto">
          <a:xfrm>
            <a:off x="-18197" y="-13648"/>
            <a:ext cx="9144000" cy="61964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MY" altLang="en-US" sz="3200" b="1" baseline="0">
              <a:effectLst>
                <a:outerShdw blurRad="38100" dist="38100" dir="2700000" algn="tl">
                  <a:srgbClr val="FFFFFF"/>
                </a:outerShdw>
              </a:effectLst>
            </a:endParaRPr>
          </a:p>
        </p:txBody>
      </p:sp>
      <p:sp>
        <p:nvSpPr>
          <p:cNvPr id="6" name="Text Box 3"/>
          <p:cNvSpPr txBox="1">
            <a:spLocks noChangeArrowheads="1"/>
          </p:cNvSpPr>
          <p:nvPr/>
        </p:nvSpPr>
        <p:spPr bwMode="auto">
          <a:xfrm>
            <a:off x="0" y="71730"/>
            <a:ext cx="902894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baseline="0" dirty="0" smtClean="0">
                <a:effectLst>
                  <a:outerShdw blurRad="38100" dist="38100" dir="2700000" algn="tl">
                    <a:srgbClr val="C0C0C0"/>
                  </a:outerShdw>
                </a:effectLst>
                <a:latin typeface="Times" pitchFamily="18" charset="0"/>
              </a:rPr>
              <a:t>POLAR – BIPHASE</a:t>
            </a:r>
            <a:r>
              <a:rPr lang="en-US" altLang="en-US" sz="2000" b="1" dirty="0" smtClean="0">
                <a:effectLst>
                  <a:outerShdw blurRad="38100" dist="38100" dir="2700000" algn="tl">
                    <a:srgbClr val="C0C0C0"/>
                  </a:outerShdw>
                </a:effectLst>
                <a:latin typeface="Times" pitchFamily="18" charset="0"/>
              </a:rPr>
              <a:t> : MANCHESTER AND DIFFERENTIAL MANCHESTER</a:t>
            </a:r>
            <a:endParaRPr lang="en-US" altLang="en-US" sz="2000" b="1" baseline="0" dirty="0">
              <a:effectLst>
                <a:outerShdw blurRad="38100" dist="38100" dir="2700000" algn="tl">
                  <a:srgbClr val="C0C0C0"/>
                </a:outerShdw>
              </a:effectLst>
              <a:latin typeface="Times" pitchFamily="18" charset="0"/>
            </a:endParaRPr>
          </a:p>
        </p:txBody>
      </p:sp>
    </p:spTree>
    <p:extLst>
      <p:ext uri="{BB962C8B-B14F-4D97-AF65-F5344CB8AC3E}">
        <p14:creationId xmlns:p14="http://schemas.microsoft.com/office/powerpoint/2010/main" val="4221399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2"/>
          <p:cNvSpPr>
            <a:spLocks noChangeArrowheads="1"/>
          </p:cNvSpPr>
          <p:nvPr/>
        </p:nvSpPr>
        <p:spPr bwMode="auto">
          <a:xfrm>
            <a:off x="0" y="0"/>
            <a:ext cx="9144000" cy="8382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MY" altLang="en-US" sz="3200" b="1" baseline="0">
              <a:effectLst>
                <a:outerShdw blurRad="38100" dist="38100" dir="2700000" algn="tl">
                  <a:srgbClr val="FFFFFF"/>
                </a:outerShdw>
              </a:effectLst>
            </a:endParaRPr>
          </a:p>
        </p:txBody>
      </p:sp>
      <p:sp>
        <p:nvSpPr>
          <p:cNvPr id="5" name="Text Box 3"/>
          <p:cNvSpPr txBox="1">
            <a:spLocks noChangeArrowheads="1"/>
          </p:cNvSpPr>
          <p:nvPr/>
        </p:nvSpPr>
        <p:spPr bwMode="auto">
          <a:xfrm>
            <a:off x="228599" y="129381"/>
            <a:ext cx="740657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baseline="0" dirty="0" smtClean="0">
                <a:effectLst>
                  <a:outerShdw blurRad="38100" dist="38100" dir="2700000" algn="tl">
                    <a:srgbClr val="C0C0C0"/>
                  </a:outerShdw>
                </a:effectLst>
                <a:latin typeface="Times" pitchFamily="18" charset="0"/>
              </a:rPr>
              <a:t>DIGITAL-TO-DIGITAL </a:t>
            </a:r>
            <a:r>
              <a:rPr lang="en-US" altLang="en-US" sz="3200" b="1" baseline="0" dirty="0">
                <a:effectLst>
                  <a:outerShdw blurRad="38100" dist="38100" dir="2700000" algn="tl">
                    <a:srgbClr val="C0C0C0"/>
                  </a:outerShdw>
                </a:effectLst>
                <a:latin typeface="Times" pitchFamily="18" charset="0"/>
              </a:rPr>
              <a:t>CONVERSION</a:t>
            </a:r>
          </a:p>
        </p:txBody>
      </p:sp>
      <p:sp>
        <p:nvSpPr>
          <p:cNvPr id="6" name="Rectangle 5"/>
          <p:cNvSpPr>
            <a:spLocks noChangeArrowheads="1"/>
          </p:cNvSpPr>
          <p:nvPr/>
        </p:nvSpPr>
        <p:spPr bwMode="auto">
          <a:xfrm>
            <a:off x="76200" y="990600"/>
            <a:ext cx="8915400" cy="222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eaLnBrk="1" hangingPunct="1"/>
            <a:r>
              <a:rPr lang="en-US" altLang="en-US" sz="2800" b="1" i="1" baseline="0" dirty="0">
                <a:effectLst>
                  <a:outerShdw blurRad="38100" dist="38100" dir="2700000" algn="tl">
                    <a:srgbClr val="C0C0C0"/>
                  </a:outerShdw>
                </a:effectLst>
              </a:rPr>
              <a:t>In this section, we see how we can represent digital data by using digital signals. The conversion involves three techniques: </a:t>
            </a:r>
            <a:r>
              <a:rPr lang="en-US" altLang="en-US" sz="2800" b="1" i="1" baseline="0" dirty="0">
                <a:solidFill>
                  <a:srgbClr val="FF0000"/>
                </a:solidFill>
                <a:effectLst>
                  <a:outerShdw blurRad="38100" dist="38100" dir="2700000" algn="tl">
                    <a:srgbClr val="C0C0C0"/>
                  </a:outerShdw>
                </a:effectLst>
              </a:rPr>
              <a:t>line </a:t>
            </a:r>
            <a:r>
              <a:rPr lang="en-US" altLang="en-US" sz="2800" b="1" i="1" baseline="0" dirty="0" smtClean="0">
                <a:solidFill>
                  <a:srgbClr val="FF0000"/>
                </a:solidFill>
                <a:effectLst>
                  <a:outerShdw blurRad="38100" dist="38100" dir="2700000" algn="tl">
                    <a:srgbClr val="C0C0C0"/>
                  </a:outerShdw>
                </a:effectLst>
              </a:rPr>
              <a:t>coding</a:t>
            </a:r>
            <a:r>
              <a:rPr lang="en-US" altLang="en-US" sz="2800" b="1" i="1" baseline="0" dirty="0">
                <a:solidFill>
                  <a:srgbClr val="FF0000"/>
                </a:solidFill>
                <a:effectLst>
                  <a:outerShdw blurRad="38100" dist="38100" dir="2700000" algn="tl">
                    <a:srgbClr val="C0C0C0"/>
                  </a:outerShdw>
                </a:effectLst>
              </a:rPr>
              <a:t>, block coding</a:t>
            </a:r>
            <a:r>
              <a:rPr lang="en-US" altLang="en-US" sz="2800" b="1" i="1" baseline="0" dirty="0">
                <a:effectLst>
                  <a:outerShdw blurRad="38100" dist="38100" dir="2700000" algn="tl">
                    <a:srgbClr val="C0C0C0"/>
                  </a:outerShdw>
                </a:effectLst>
              </a:rPr>
              <a:t>, and </a:t>
            </a:r>
            <a:r>
              <a:rPr lang="en-US" altLang="en-US" sz="2800" b="1" i="1" baseline="0" dirty="0">
                <a:solidFill>
                  <a:srgbClr val="FF0000"/>
                </a:solidFill>
                <a:effectLst>
                  <a:outerShdw blurRad="38100" dist="38100" dir="2700000" algn="tl">
                    <a:srgbClr val="C0C0C0"/>
                  </a:outerShdw>
                </a:effectLst>
              </a:rPr>
              <a:t>scrambling</a:t>
            </a:r>
            <a:r>
              <a:rPr lang="en-US" altLang="en-US" sz="2800" b="1" i="1" baseline="0" dirty="0">
                <a:effectLst>
                  <a:outerShdw blurRad="38100" dist="38100" dir="2700000" algn="tl">
                    <a:srgbClr val="C0C0C0"/>
                  </a:outerShdw>
                </a:effectLst>
              </a:rPr>
              <a:t>. Line coding is always needed; block coding and scrambling may or may not be needed.</a:t>
            </a:r>
          </a:p>
        </p:txBody>
      </p:sp>
      <p:sp>
        <p:nvSpPr>
          <p:cNvPr id="7" name="Text Box 30"/>
          <p:cNvSpPr txBox="1">
            <a:spLocks noChangeArrowheads="1"/>
          </p:cNvSpPr>
          <p:nvPr/>
        </p:nvSpPr>
        <p:spPr bwMode="auto">
          <a:xfrm>
            <a:off x="76200" y="35814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1" i="1" u="sng" baseline="0" dirty="0">
                <a:solidFill>
                  <a:srgbClr val="FF0000"/>
                </a:solidFill>
                <a:effectLst>
                  <a:outerShdw blurRad="38100" dist="38100" dir="2700000" algn="tl">
                    <a:srgbClr val="C0C0C0"/>
                  </a:outerShdw>
                </a:effectLst>
              </a:rPr>
              <a:t>Topics discussed in this section:</a:t>
            </a:r>
          </a:p>
        </p:txBody>
      </p:sp>
      <p:sp>
        <p:nvSpPr>
          <p:cNvPr id="8" name="Rectangle 29"/>
          <p:cNvSpPr>
            <a:spLocks noChangeArrowheads="1"/>
          </p:cNvSpPr>
          <p:nvPr/>
        </p:nvSpPr>
        <p:spPr bwMode="auto">
          <a:xfrm>
            <a:off x="152400" y="4343400"/>
            <a:ext cx="6705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b="1" baseline="0" dirty="0">
                <a:solidFill>
                  <a:srgbClr val="0033CC"/>
                </a:solidFill>
              </a:rPr>
              <a:t>Line Coding</a:t>
            </a:r>
          </a:p>
          <a:p>
            <a:pPr>
              <a:buClr>
                <a:schemeClr val="tx1"/>
              </a:buClr>
              <a:buSzPct val="117000"/>
              <a:buFont typeface="Wingdings" pitchFamily="2" charset="2"/>
              <a:buNone/>
            </a:pPr>
            <a:r>
              <a:rPr lang="fr-FR" altLang="en-US" sz="2400" b="1" baseline="0" dirty="0">
                <a:solidFill>
                  <a:srgbClr val="0033CC"/>
                </a:solidFill>
              </a:rPr>
              <a:t>Line </a:t>
            </a:r>
            <a:r>
              <a:rPr lang="fr-FR" altLang="en-US" sz="2400" b="1" baseline="0" dirty="0" err="1">
                <a:solidFill>
                  <a:srgbClr val="0033CC"/>
                </a:solidFill>
              </a:rPr>
              <a:t>Coding</a:t>
            </a:r>
            <a:r>
              <a:rPr lang="fr-FR" altLang="en-US" sz="2400" b="1" baseline="0" dirty="0">
                <a:solidFill>
                  <a:srgbClr val="0033CC"/>
                </a:solidFill>
              </a:rPr>
              <a:t> </a:t>
            </a:r>
            <a:r>
              <a:rPr lang="fr-FR" altLang="en-US" sz="2400" b="1" baseline="0" dirty="0" err="1">
                <a:solidFill>
                  <a:srgbClr val="0033CC"/>
                </a:solidFill>
              </a:rPr>
              <a:t>Schemes</a:t>
            </a:r>
            <a:r>
              <a:rPr lang="fr-FR" altLang="en-US" sz="2400" b="1" baseline="0" dirty="0">
                <a:solidFill>
                  <a:srgbClr val="0033CC"/>
                </a:solidFill>
              </a:rPr>
              <a:t/>
            </a:r>
            <a:br>
              <a:rPr lang="fr-FR" altLang="en-US" sz="2400" b="1" baseline="0" dirty="0">
                <a:solidFill>
                  <a:srgbClr val="0033CC"/>
                </a:solidFill>
              </a:rPr>
            </a:br>
            <a:endParaRPr lang="fr-FR" altLang="en-US" sz="2400" b="1" baseline="0" dirty="0">
              <a:solidFill>
                <a:srgbClr val="0033CC"/>
              </a:solidFill>
            </a:endParaRPr>
          </a:p>
        </p:txBody>
      </p:sp>
    </p:spTree>
    <p:extLst>
      <p:ext uri="{BB962C8B-B14F-4D97-AF65-F5344CB8AC3E}">
        <p14:creationId xmlns:p14="http://schemas.microsoft.com/office/powerpoint/2010/main" val="42222449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a:t> </a:t>
            </a:r>
          </a:p>
        </p:txBody>
      </p:sp>
      <p:sp>
        <p:nvSpPr>
          <p:cNvPr id="5" name="Rectangle 2"/>
          <p:cNvSpPr>
            <a:spLocks noChangeArrowheads="1"/>
          </p:cNvSpPr>
          <p:nvPr/>
        </p:nvSpPr>
        <p:spPr bwMode="auto">
          <a:xfrm>
            <a:off x="-18197" y="-13648"/>
            <a:ext cx="9144000" cy="793264"/>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MY" altLang="en-US" sz="3200" b="1" baseline="0">
              <a:effectLst>
                <a:outerShdw blurRad="38100" dist="38100" dir="2700000" algn="tl">
                  <a:srgbClr val="FFFFFF"/>
                </a:outerShdw>
              </a:effectLst>
            </a:endParaRPr>
          </a:p>
        </p:txBody>
      </p:sp>
      <p:sp>
        <p:nvSpPr>
          <p:cNvPr id="6" name="Text Box 3"/>
          <p:cNvSpPr txBox="1">
            <a:spLocks noChangeArrowheads="1"/>
          </p:cNvSpPr>
          <p:nvPr/>
        </p:nvSpPr>
        <p:spPr bwMode="auto">
          <a:xfrm>
            <a:off x="0" y="71730"/>
            <a:ext cx="902894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baseline="0" dirty="0" smtClean="0">
                <a:effectLst>
                  <a:outerShdw blurRad="38100" dist="38100" dir="2700000" algn="tl">
                    <a:srgbClr val="C0C0C0"/>
                  </a:outerShdw>
                </a:effectLst>
                <a:latin typeface="Times" pitchFamily="18" charset="0"/>
              </a:rPr>
              <a:t>POLAR – BIPHASE</a:t>
            </a:r>
            <a:r>
              <a:rPr lang="en-US" altLang="en-US" sz="2000" b="1" dirty="0" smtClean="0">
                <a:effectLst>
                  <a:outerShdw blurRad="38100" dist="38100" dir="2700000" algn="tl">
                    <a:srgbClr val="C0C0C0"/>
                  </a:outerShdw>
                </a:effectLst>
                <a:latin typeface="Times" pitchFamily="18" charset="0"/>
              </a:rPr>
              <a:t> : MANCHESTER AND DIFFERENTIAL MANCHESTER</a:t>
            </a:r>
          </a:p>
          <a:p>
            <a:pPr algn="ctr"/>
            <a:r>
              <a:rPr lang="en-US" altLang="en-US" sz="2000" b="1" dirty="0" smtClean="0">
                <a:effectLst>
                  <a:outerShdw blurRad="38100" dist="38100" dir="2700000" algn="tl">
                    <a:srgbClr val="C0C0C0"/>
                  </a:outerShdw>
                </a:effectLst>
                <a:latin typeface="Times" pitchFamily="18" charset="0"/>
              </a:rPr>
              <a:t>SCHEMES</a:t>
            </a:r>
            <a:endParaRPr lang="en-US" altLang="en-US" sz="2000" b="1" baseline="0" dirty="0">
              <a:effectLst>
                <a:outerShdw blurRad="38100" dist="38100" dir="2700000" algn="tl">
                  <a:srgbClr val="C0C0C0"/>
                </a:outerShdw>
              </a:effectLst>
              <a:latin typeface="Times"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66800"/>
            <a:ext cx="82296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88349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grpSp>
        <p:nvGrpSpPr>
          <p:cNvPr id="4" name="Group 12"/>
          <p:cNvGrpSpPr>
            <a:grpSpLocks/>
          </p:cNvGrpSpPr>
          <p:nvPr/>
        </p:nvGrpSpPr>
        <p:grpSpPr bwMode="auto">
          <a:xfrm>
            <a:off x="151606" y="150018"/>
            <a:ext cx="1143000" cy="566738"/>
            <a:chOff x="1200" y="1248"/>
            <a:chExt cx="720" cy="357"/>
          </a:xfrm>
        </p:grpSpPr>
        <p:pic>
          <p:nvPicPr>
            <p:cNvPr id="5"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itchFamily="18" charset="0"/>
                </a:defRPr>
              </a:lvl1pPr>
              <a:lvl2pPr marL="742950" indent="-285750">
                <a:defRPr sz="2000" baseline="-14000">
                  <a:solidFill>
                    <a:schemeClr val="tx1"/>
                  </a:solidFill>
                  <a:latin typeface="Times New Roman" pitchFamily="18" charset="0"/>
                </a:defRPr>
              </a:lvl2pPr>
              <a:lvl3pPr marL="1143000" indent="-228600">
                <a:defRPr sz="2000" baseline="-14000">
                  <a:solidFill>
                    <a:schemeClr val="tx1"/>
                  </a:solidFill>
                  <a:latin typeface="Times New Roman" pitchFamily="18" charset="0"/>
                </a:defRPr>
              </a:lvl3pPr>
              <a:lvl4pPr marL="1600200" indent="-228600">
                <a:defRPr sz="2000" baseline="-14000">
                  <a:solidFill>
                    <a:schemeClr val="tx1"/>
                  </a:solidFill>
                  <a:latin typeface="Times New Roman" pitchFamily="18" charset="0"/>
                </a:defRPr>
              </a:lvl4pPr>
              <a:lvl5pPr marL="2057400" indent="-228600">
                <a:defRPr sz="2000" baseline="-14000">
                  <a:solidFill>
                    <a:schemeClr val="tx1"/>
                  </a:solidFill>
                  <a:latin typeface="Times New Roman" pitchFamily="18" charset="0"/>
                </a:defRPr>
              </a:lvl5pPr>
              <a:lvl6pPr marL="2514600" indent="-228600" eaLnBrk="0" fontAlgn="base" hangingPunct="0">
                <a:spcBef>
                  <a:spcPct val="0"/>
                </a:spcBef>
                <a:spcAft>
                  <a:spcPct val="0"/>
                </a:spcAft>
                <a:defRPr sz="2000" baseline="-14000">
                  <a:solidFill>
                    <a:schemeClr val="tx1"/>
                  </a:solidFill>
                  <a:latin typeface="Times New Roman" pitchFamily="18" charset="0"/>
                </a:defRPr>
              </a:lvl6pPr>
              <a:lvl7pPr marL="2971800" indent="-228600" eaLnBrk="0" fontAlgn="base" hangingPunct="0">
                <a:spcBef>
                  <a:spcPct val="0"/>
                </a:spcBef>
                <a:spcAft>
                  <a:spcPct val="0"/>
                </a:spcAft>
                <a:defRPr sz="2000" baseline="-14000">
                  <a:solidFill>
                    <a:schemeClr val="tx1"/>
                  </a:solidFill>
                  <a:latin typeface="Times New Roman" pitchFamily="18" charset="0"/>
                </a:defRPr>
              </a:lvl7pPr>
              <a:lvl8pPr marL="3429000" indent="-228600" eaLnBrk="0" fontAlgn="base" hangingPunct="0">
                <a:spcBef>
                  <a:spcPct val="0"/>
                </a:spcBef>
                <a:spcAft>
                  <a:spcPct val="0"/>
                </a:spcAft>
                <a:defRPr sz="2000" baseline="-14000">
                  <a:solidFill>
                    <a:schemeClr val="tx1"/>
                  </a:solidFill>
                  <a:latin typeface="Times New Roman" pitchFamily="18" charset="0"/>
                </a:defRPr>
              </a:lvl8pPr>
              <a:lvl9pPr marL="3886200" indent="-228600" eaLnBrk="0" fontAlgn="base" hangingPunct="0">
                <a:spcBef>
                  <a:spcPct val="0"/>
                </a:spcBef>
                <a:spcAft>
                  <a:spcPct val="0"/>
                </a:spcAft>
                <a:defRPr sz="2000" baseline="-14000">
                  <a:solidFill>
                    <a:schemeClr val="tx1"/>
                  </a:solidFill>
                  <a:latin typeface="Times New Roman" pitchFamily="18" charset="0"/>
                </a:defRPr>
              </a:lvl9pPr>
            </a:lstStyle>
            <a:p>
              <a:r>
                <a:rPr lang="en-US" altLang="en-US" sz="2800" b="1" i="1" baseline="0" dirty="0">
                  <a:solidFill>
                    <a:schemeClr val="hlink"/>
                  </a:solidFill>
                </a:rPr>
                <a:t>Note</a:t>
              </a:r>
              <a:endParaRPr lang="en-US" altLang="en-US" dirty="0"/>
            </a:p>
          </p:txBody>
        </p:sp>
      </p:grpSp>
      <p:sp>
        <p:nvSpPr>
          <p:cNvPr id="7" name="Rectangle 11"/>
          <p:cNvSpPr>
            <a:spLocks noChangeArrowheads="1"/>
          </p:cNvSpPr>
          <p:nvPr/>
        </p:nvSpPr>
        <p:spPr bwMode="auto">
          <a:xfrm>
            <a:off x="-14785" y="1371600"/>
            <a:ext cx="9144000" cy="138499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itchFamily="18" charset="0"/>
              </a:defRPr>
            </a:lvl1pPr>
            <a:lvl2pPr marL="742950" indent="-285750">
              <a:defRPr sz="2000" baseline="-14000">
                <a:solidFill>
                  <a:schemeClr val="tx1"/>
                </a:solidFill>
                <a:latin typeface="Times New Roman" pitchFamily="18" charset="0"/>
              </a:defRPr>
            </a:lvl2pPr>
            <a:lvl3pPr marL="1143000" indent="-228600">
              <a:defRPr sz="2000" baseline="-14000">
                <a:solidFill>
                  <a:schemeClr val="tx1"/>
                </a:solidFill>
                <a:latin typeface="Times New Roman" pitchFamily="18" charset="0"/>
              </a:defRPr>
            </a:lvl3pPr>
            <a:lvl4pPr marL="1600200" indent="-228600">
              <a:defRPr sz="2000" baseline="-14000">
                <a:solidFill>
                  <a:schemeClr val="tx1"/>
                </a:solidFill>
                <a:latin typeface="Times New Roman" pitchFamily="18" charset="0"/>
              </a:defRPr>
            </a:lvl4pPr>
            <a:lvl5pPr marL="2057400" indent="-228600">
              <a:defRPr sz="2000" baseline="-14000">
                <a:solidFill>
                  <a:schemeClr val="tx1"/>
                </a:solidFill>
                <a:latin typeface="Times New Roman" pitchFamily="18" charset="0"/>
              </a:defRPr>
            </a:lvl5pPr>
            <a:lvl6pPr marL="2514600" indent="-228600" eaLnBrk="0" fontAlgn="base" hangingPunct="0">
              <a:spcBef>
                <a:spcPct val="0"/>
              </a:spcBef>
              <a:spcAft>
                <a:spcPct val="0"/>
              </a:spcAft>
              <a:defRPr sz="2000" baseline="-14000">
                <a:solidFill>
                  <a:schemeClr val="tx1"/>
                </a:solidFill>
                <a:latin typeface="Times New Roman" pitchFamily="18" charset="0"/>
              </a:defRPr>
            </a:lvl6pPr>
            <a:lvl7pPr marL="2971800" indent="-228600" eaLnBrk="0" fontAlgn="base" hangingPunct="0">
              <a:spcBef>
                <a:spcPct val="0"/>
              </a:spcBef>
              <a:spcAft>
                <a:spcPct val="0"/>
              </a:spcAft>
              <a:defRPr sz="2000" baseline="-14000">
                <a:solidFill>
                  <a:schemeClr val="tx1"/>
                </a:solidFill>
                <a:latin typeface="Times New Roman" pitchFamily="18" charset="0"/>
              </a:defRPr>
            </a:lvl7pPr>
            <a:lvl8pPr marL="3429000" indent="-228600" eaLnBrk="0" fontAlgn="base" hangingPunct="0">
              <a:spcBef>
                <a:spcPct val="0"/>
              </a:spcBef>
              <a:spcAft>
                <a:spcPct val="0"/>
              </a:spcAft>
              <a:defRPr sz="2000" baseline="-14000">
                <a:solidFill>
                  <a:schemeClr val="tx1"/>
                </a:solidFill>
                <a:latin typeface="Times New Roman" pitchFamily="18" charset="0"/>
              </a:defRPr>
            </a:lvl8pPr>
            <a:lvl9pPr marL="3886200" indent="-228600" eaLnBrk="0" fontAlgn="base" hangingPunct="0">
              <a:spcBef>
                <a:spcPct val="0"/>
              </a:spcBef>
              <a:spcAft>
                <a:spcPct val="0"/>
              </a:spcAft>
              <a:defRPr sz="2000" baseline="-14000">
                <a:solidFill>
                  <a:schemeClr val="tx1"/>
                </a:solidFill>
                <a:latin typeface="Times New Roman" pitchFamily="18" charset="0"/>
              </a:defRPr>
            </a:lvl9pPr>
          </a:lstStyle>
          <a:p>
            <a:r>
              <a:rPr lang="en-US" altLang="en-US" sz="2800" baseline="0" dirty="0">
                <a:latin typeface="Arial" charset="0"/>
              </a:rPr>
              <a:t>In Manchester and differential Manchester encoding, the </a:t>
            </a:r>
            <a:r>
              <a:rPr lang="en-US" altLang="en-US" sz="2800" baseline="0" dirty="0" smtClean="0">
                <a:latin typeface="Arial" charset="0"/>
              </a:rPr>
              <a:t>transition at </a:t>
            </a:r>
            <a:r>
              <a:rPr lang="en-US" altLang="en-US" sz="2800" baseline="0" dirty="0">
                <a:latin typeface="Arial" charset="0"/>
              </a:rPr>
              <a:t>the middle of the bit is used for synchronization.</a:t>
            </a:r>
          </a:p>
        </p:txBody>
      </p:sp>
      <p:sp>
        <p:nvSpPr>
          <p:cNvPr id="8" name="Rectangle 11"/>
          <p:cNvSpPr>
            <a:spLocks noChangeArrowheads="1"/>
          </p:cNvSpPr>
          <p:nvPr/>
        </p:nvSpPr>
        <p:spPr bwMode="auto">
          <a:xfrm>
            <a:off x="-2275" y="3346341"/>
            <a:ext cx="9144000" cy="1815882"/>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itchFamily="18" charset="0"/>
              </a:defRPr>
            </a:lvl1pPr>
            <a:lvl2pPr marL="742950" indent="-285750">
              <a:defRPr sz="2000" baseline="-14000">
                <a:solidFill>
                  <a:schemeClr val="tx1"/>
                </a:solidFill>
                <a:latin typeface="Times New Roman" pitchFamily="18" charset="0"/>
              </a:defRPr>
            </a:lvl2pPr>
            <a:lvl3pPr marL="1143000" indent="-228600">
              <a:defRPr sz="2000" baseline="-14000">
                <a:solidFill>
                  <a:schemeClr val="tx1"/>
                </a:solidFill>
                <a:latin typeface="Times New Roman" pitchFamily="18" charset="0"/>
              </a:defRPr>
            </a:lvl3pPr>
            <a:lvl4pPr marL="1600200" indent="-228600">
              <a:defRPr sz="2000" baseline="-14000">
                <a:solidFill>
                  <a:schemeClr val="tx1"/>
                </a:solidFill>
                <a:latin typeface="Times New Roman" pitchFamily="18" charset="0"/>
              </a:defRPr>
            </a:lvl4pPr>
            <a:lvl5pPr marL="2057400" indent="-228600">
              <a:defRPr sz="2000" baseline="-14000">
                <a:solidFill>
                  <a:schemeClr val="tx1"/>
                </a:solidFill>
                <a:latin typeface="Times New Roman" pitchFamily="18" charset="0"/>
              </a:defRPr>
            </a:lvl5pPr>
            <a:lvl6pPr marL="2514600" indent="-228600" eaLnBrk="0" fontAlgn="base" hangingPunct="0">
              <a:spcBef>
                <a:spcPct val="0"/>
              </a:spcBef>
              <a:spcAft>
                <a:spcPct val="0"/>
              </a:spcAft>
              <a:defRPr sz="2000" baseline="-14000">
                <a:solidFill>
                  <a:schemeClr val="tx1"/>
                </a:solidFill>
                <a:latin typeface="Times New Roman" pitchFamily="18" charset="0"/>
              </a:defRPr>
            </a:lvl6pPr>
            <a:lvl7pPr marL="2971800" indent="-228600" eaLnBrk="0" fontAlgn="base" hangingPunct="0">
              <a:spcBef>
                <a:spcPct val="0"/>
              </a:spcBef>
              <a:spcAft>
                <a:spcPct val="0"/>
              </a:spcAft>
              <a:defRPr sz="2000" baseline="-14000">
                <a:solidFill>
                  <a:schemeClr val="tx1"/>
                </a:solidFill>
                <a:latin typeface="Times New Roman" pitchFamily="18" charset="0"/>
              </a:defRPr>
            </a:lvl7pPr>
            <a:lvl8pPr marL="3429000" indent="-228600" eaLnBrk="0" fontAlgn="base" hangingPunct="0">
              <a:spcBef>
                <a:spcPct val="0"/>
              </a:spcBef>
              <a:spcAft>
                <a:spcPct val="0"/>
              </a:spcAft>
              <a:defRPr sz="2000" baseline="-14000">
                <a:solidFill>
                  <a:schemeClr val="tx1"/>
                </a:solidFill>
                <a:latin typeface="Times New Roman" pitchFamily="18" charset="0"/>
              </a:defRPr>
            </a:lvl8pPr>
            <a:lvl9pPr marL="3886200" indent="-228600" eaLnBrk="0" fontAlgn="base" hangingPunct="0">
              <a:spcBef>
                <a:spcPct val="0"/>
              </a:spcBef>
              <a:spcAft>
                <a:spcPct val="0"/>
              </a:spcAft>
              <a:defRPr sz="2000" baseline="-14000">
                <a:solidFill>
                  <a:schemeClr val="tx1"/>
                </a:solidFill>
                <a:latin typeface="Times New Roman" pitchFamily="18" charset="0"/>
              </a:defRPr>
            </a:lvl9pPr>
          </a:lstStyle>
          <a:p>
            <a:r>
              <a:rPr lang="en-US" altLang="en-US" sz="2800" baseline="0" dirty="0">
                <a:latin typeface="Arial" charset="0"/>
              </a:rPr>
              <a:t>The minimum bandwidth of Manchester and differential Manchester is 2 times that of NRZ. The is no DC component and no baseline wandering. None of these codes has error detection.</a:t>
            </a:r>
          </a:p>
        </p:txBody>
      </p:sp>
    </p:spTree>
    <p:extLst>
      <p:ext uri="{BB962C8B-B14F-4D97-AF65-F5344CB8AC3E}">
        <p14:creationId xmlns:p14="http://schemas.microsoft.com/office/powerpoint/2010/main" val="17645404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3"/>
          <p:cNvSpPr txBox="1">
            <a:spLocks noChangeArrowheads="1"/>
          </p:cNvSpPr>
          <p:nvPr/>
        </p:nvSpPr>
        <p:spPr bwMode="auto">
          <a:xfrm>
            <a:off x="210403" y="1219200"/>
            <a:ext cx="8686800" cy="4648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q"/>
            </a:pPr>
            <a:r>
              <a:rPr lang="en-US" altLang="en-US" sz="2800" dirty="0" smtClean="0"/>
              <a:t>Code uses 3 voltage levels: - +, 0, -, to represent the symbols (note not transitions to zero as in RZ).</a:t>
            </a:r>
          </a:p>
          <a:p>
            <a:pPr>
              <a:buFont typeface="Wingdings" panose="05000000000000000000" pitchFamily="2" charset="2"/>
              <a:buChar char="q"/>
            </a:pPr>
            <a:r>
              <a:rPr lang="en-US" altLang="en-US" sz="2800" dirty="0" smtClean="0"/>
              <a:t>Voltage level for one symbol is at “0” and the other alternates between + &amp; -.</a:t>
            </a:r>
          </a:p>
          <a:p>
            <a:pPr>
              <a:buFont typeface="Wingdings" panose="05000000000000000000" pitchFamily="2" charset="2"/>
              <a:buChar char="q"/>
            </a:pPr>
            <a:r>
              <a:rPr lang="en-US" altLang="en-US" sz="2800" dirty="0" smtClean="0"/>
              <a:t>Bipolar Alternate Mark Inversion (AMI) - the “0” symbol is represented by zero voltage and the “1” symbol alternates between +V and -V.</a:t>
            </a:r>
          </a:p>
          <a:p>
            <a:pPr>
              <a:buFont typeface="Wingdings" panose="05000000000000000000" pitchFamily="2" charset="2"/>
              <a:buChar char="q"/>
            </a:pPr>
            <a:r>
              <a:rPr lang="en-US" altLang="en-US" sz="2800" dirty="0" smtClean="0"/>
              <a:t>Pseudoternary is the reverse of AMI.</a:t>
            </a:r>
          </a:p>
        </p:txBody>
      </p:sp>
      <p:sp>
        <p:nvSpPr>
          <p:cNvPr id="5" name="Rectangle 2"/>
          <p:cNvSpPr>
            <a:spLocks noChangeArrowheads="1"/>
          </p:cNvSpPr>
          <p:nvPr/>
        </p:nvSpPr>
        <p:spPr bwMode="auto">
          <a:xfrm>
            <a:off x="76200" y="71730"/>
            <a:ext cx="8610599" cy="61964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MY" altLang="en-US" sz="3200" b="1" baseline="0">
              <a:effectLst>
                <a:outerShdw blurRad="38100" dist="38100" dir="2700000" algn="tl">
                  <a:srgbClr val="FFFFFF"/>
                </a:outerShdw>
              </a:effectLst>
            </a:endParaRPr>
          </a:p>
        </p:txBody>
      </p:sp>
      <p:sp>
        <p:nvSpPr>
          <p:cNvPr id="6" name="Text Box 3"/>
          <p:cNvSpPr txBox="1">
            <a:spLocks noChangeArrowheads="1"/>
          </p:cNvSpPr>
          <p:nvPr/>
        </p:nvSpPr>
        <p:spPr bwMode="auto">
          <a:xfrm>
            <a:off x="0" y="71730"/>
            <a:ext cx="48312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baseline="0" dirty="0" smtClean="0">
                <a:effectLst>
                  <a:outerShdw blurRad="38100" dist="38100" dir="2700000" algn="tl">
                    <a:srgbClr val="C0C0C0"/>
                  </a:outerShdw>
                </a:effectLst>
                <a:latin typeface="Times" pitchFamily="18" charset="0"/>
              </a:rPr>
              <a:t>POLAR – AMI AND PSEUDOTERNARY</a:t>
            </a:r>
            <a:endParaRPr lang="en-US" altLang="en-US" sz="2000" b="1" baseline="0" dirty="0">
              <a:effectLst>
                <a:outerShdw blurRad="38100" dist="38100" dir="2700000" algn="tl">
                  <a:srgbClr val="C0C0C0"/>
                </a:outerShdw>
              </a:effectLst>
              <a:latin typeface="Times" pitchFamily="18" charset="0"/>
            </a:endParaRPr>
          </a:p>
        </p:txBody>
      </p:sp>
    </p:spTree>
    <p:extLst>
      <p:ext uri="{BB962C8B-B14F-4D97-AF65-F5344CB8AC3E}">
        <p14:creationId xmlns:p14="http://schemas.microsoft.com/office/powerpoint/2010/main" val="14546543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5" name="Rectangle 2"/>
          <p:cNvSpPr>
            <a:spLocks noChangeArrowheads="1"/>
          </p:cNvSpPr>
          <p:nvPr/>
        </p:nvSpPr>
        <p:spPr bwMode="auto">
          <a:xfrm>
            <a:off x="-18197" y="-13648"/>
            <a:ext cx="9144000" cy="61964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MY" altLang="en-US" sz="3200" b="1" baseline="0">
              <a:effectLst>
                <a:outerShdw blurRad="38100" dist="38100" dir="2700000" algn="tl">
                  <a:srgbClr val="FFFFFF"/>
                </a:outerShdw>
              </a:effectLst>
            </a:endParaRPr>
          </a:p>
        </p:txBody>
      </p:sp>
      <p:sp>
        <p:nvSpPr>
          <p:cNvPr id="6" name="Text Box 3"/>
          <p:cNvSpPr txBox="1">
            <a:spLocks noChangeArrowheads="1"/>
          </p:cNvSpPr>
          <p:nvPr/>
        </p:nvSpPr>
        <p:spPr bwMode="auto">
          <a:xfrm>
            <a:off x="0" y="71730"/>
            <a:ext cx="48312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baseline="0" dirty="0" smtClean="0">
                <a:effectLst>
                  <a:outerShdw blurRad="38100" dist="38100" dir="2700000" algn="tl">
                    <a:srgbClr val="C0C0C0"/>
                  </a:outerShdw>
                </a:effectLst>
                <a:latin typeface="Times" pitchFamily="18" charset="0"/>
              </a:rPr>
              <a:t>POLAR – AMI AND PSEUDOTERNARY</a:t>
            </a:r>
            <a:endParaRPr lang="en-US" altLang="en-US" sz="2000" b="1" baseline="0" dirty="0">
              <a:effectLst>
                <a:outerShdw blurRad="38100" dist="38100" dir="2700000" algn="tl">
                  <a:srgbClr val="C0C0C0"/>
                </a:outerShdw>
              </a:effectLst>
              <a:latin typeface="Times"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063625"/>
            <a:ext cx="8305800" cy="503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38683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4" name="Rectangle 7"/>
          <p:cNvSpPr>
            <a:spLocks noGrp="1" noChangeArrowheads="1"/>
          </p:cNvSpPr>
          <p:nvPr>
            <p:ph idx="1"/>
          </p:nvPr>
        </p:nvSpPr>
        <p:spPr bwMode="auto">
          <a:xfrm>
            <a:off x="0" y="1066800"/>
            <a:ext cx="9144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0">
              <a:buNone/>
            </a:pPr>
            <a:r>
              <a:rPr lang="en-US" altLang="en-US" sz="2400" b="1" i="1" baseline="0" dirty="0"/>
              <a:t>Line coding is </a:t>
            </a:r>
            <a:r>
              <a:rPr lang="en-US" altLang="en-US" sz="2400" baseline="0" dirty="0"/>
              <a:t>the process of converting digital data to digital signals. We assume that data, in the form of text, numbers, graphical images, audio, or video, are stored in computer memory as sequences of bits.</a:t>
            </a:r>
          </a:p>
        </p:txBody>
      </p:sp>
      <p:sp>
        <p:nvSpPr>
          <p:cNvPr id="5" name="Text Box 4"/>
          <p:cNvSpPr txBox="1">
            <a:spLocks noChangeArrowheads="1"/>
          </p:cNvSpPr>
          <p:nvPr/>
        </p:nvSpPr>
        <p:spPr bwMode="auto">
          <a:xfrm>
            <a:off x="32982" y="2514600"/>
            <a:ext cx="4267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i="1" baseline="0" dirty="0" smtClean="0"/>
              <a:t>Line </a:t>
            </a:r>
            <a:r>
              <a:rPr lang="en-US" altLang="en-US" sz="2000" b="1" i="1" baseline="0" dirty="0"/>
              <a:t>coding and decoding</a:t>
            </a:r>
          </a:p>
        </p:txBody>
      </p:sp>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86" y="3187148"/>
            <a:ext cx="9096044"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2"/>
          <p:cNvSpPr>
            <a:spLocks noChangeArrowheads="1"/>
          </p:cNvSpPr>
          <p:nvPr/>
        </p:nvSpPr>
        <p:spPr bwMode="auto">
          <a:xfrm>
            <a:off x="0" y="0"/>
            <a:ext cx="9144000" cy="8382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MY" altLang="en-US" sz="3200" b="1" baseline="0">
              <a:effectLst>
                <a:outerShdw blurRad="38100" dist="38100" dir="2700000" algn="tl">
                  <a:srgbClr val="FFFFFF"/>
                </a:outerShdw>
              </a:effectLst>
            </a:endParaRPr>
          </a:p>
        </p:txBody>
      </p:sp>
      <p:sp>
        <p:nvSpPr>
          <p:cNvPr id="9" name="Text Box 3"/>
          <p:cNvSpPr txBox="1">
            <a:spLocks noChangeArrowheads="1"/>
          </p:cNvSpPr>
          <p:nvPr/>
        </p:nvSpPr>
        <p:spPr bwMode="auto">
          <a:xfrm>
            <a:off x="228599" y="129381"/>
            <a:ext cx="298030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baseline="0" dirty="0" smtClean="0">
                <a:effectLst>
                  <a:outerShdw blurRad="38100" dist="38100" dir="2700000" algn="tl">
                    <a:srgbClr val="C0C0C0"/>
                  </a:outerShdw>
                </a:effectLst>
                <a:latin typeface="Times" pitchFamily="18" charset="0"/>
              </a:rPr>
              <a:t>LINE CODING</a:t>
            </a:r>
            <a:endParaRPr lang="en-US" altLang="en-US" sz="3200" b="1" baseline="0" dirty="0">
              <a:effectLst>
                <a:outerShdw blurRad="38100" dist="38100" dir="2700000" algn="tl">
                  <a:srgbClr val="C0C0C0"/>
                </a:outerShdw>
              </a:effectLst>
              <a:latin typeface="Times" pitchFamily="18" charset="0"/>
            </a:endParaRPr>
          </a:p>
        </p:txBody>
      </p:sp>
    </p:spTree>
    <p:extLst>
      <p:ext uri="{BB962C8B-B14F-4D97-AF65-F5344CB8AC3E}">
        <p14:creationId xmlns:p14="http://schemas.microsoft.com/office/powerpoint/2010/main" val="33239711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52600"/>
            <a:ext cx="7543800" cy="436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a:spLocks noChangeArrowheads="1"/>
          </p:cNvSpPr>
          <p:nvPr/>
        </p:nvSpPr>
        <p:spPr bwMode="auto">
          <a:xfrm>
            <a:off x="381000" y="152400"/>
            <a:ext cx="8610600" cy="8382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3200" b="1" dirty="0">
                <a:effectLst>
                  <a:outerShdw blurRad="38100" dist="38100" dir="2700000" algn="tl">
                    <a:srgbClr val="C0C0C0"/>
                  </a:outerShdw>
                </a:effectLst>
                <a:latin typeface="Times" pitchFamily="18" charset="0"/>
              </a:rPr>
              <a:t>LINE </a:t>
            </a:r>
            <a:r>
              <a:rPr lang="en-US" altLang="en-US" sz="3200" b="1" dirty="0" smtClean="0">
                <a:effectLst>
                  <a:outerShdw blurRad="38100" dist="38100" dir="2700000" algn="tl">
                    <a:srgbClr val="C0C0C0"/>
                  </a:outerShdw>
                </a:effectLst>
                <a:latin typeface="Times" pitchFamily="18" charset="0"/>
              </a:rPr>
              <a:t>CODING . . .</a:t>
            </a:r>
            <a:endParaRPr lang="en-US" altLang="en-US" sz="3200" b="1" dirty="0">
              <a:effectLst>
                <a:outerShdw blurRad="38100" dist="38100" dir="2700000" algn="tl">
                  <a:srgbClr val="C0C0C0"/>
                </a:outerShdw>
              </a:effectLst>
              <a:latin typeface="Times" pitchFamily="18" charset="0"/>
            </a:endParaRPr>
          </a:p>
        </p:txBody>
      </p:sp>
    </p:spTree>
    <p:extLst>
      <p:ext uri="{BB962C8B-B14F-4D97-AF65-F5344CB8AC3E}">
        <p14:creationId xmlns:p14="http://schemas.microsoft.com/office/powerpoint/2010/main" val="18866467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4" name="Rectangle 8"/>
          <p:cNvSpPr>
            <a:spLocks noGrp="1" noChangeArrowheads="1"/>
          </p:cNvSpPr>
          <p:nvPr>
            <p:ph idx="1"/>
          </p:nvPr>
        </p:nvSpPr>
        <p:spPr bwMode="auto">
          <a:xfrm>
            <a:off x="9099" y="577951"/>
            <a:ext cx="9144000" cy="243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0">
              <a:buNone/>
            </a:pPr>
            <a:r>
              <a:rPr lang="en-US" altLang="en-US" sz="2000" b="1" i="1" baseline="0" dirty="0">
                <a:solidFill>
                  <a:srgbClr val="FF0000"/>
                </a:solidFill>
              </a:rPr>
              <a:t>Signal Element Versus Data Element</a:t>
            </a:r>
            <a:r>
              <a:rPr lang="en-US" altLang="en-US" sz="2000" dirty="0">
                <a:solidFill>
                  <a:srgbClr val="FF0000"/>
                </a:solidFill>
              </a:rPr>
              <a:t> </a:t>
            </a:r>
            <a:r>
              <a:rPr lang="en-US" altLang="en-US" sz="2000" baseline="0" dirty="0">
                <a:solidFill>
                  <a:srgbClr val="FF0000"/>
                </a:solidFill>
              </a:rPr>
              <a:t> </a:t>
            </a:r>
            <a:r>
              <a:rPr lang="en-US" altLang="en-US" sz="2000" baseline="0" dirty="0" smtClean="0"/>
              <a:t>: </a:t>
            </a:r>
          </a:p>
          <a:p>
            <a:pPr>
              <a:buFont typeface="Wingdings" panose="05000000000000000000" pitchFamily="2" charset="2"/>
              <a:buChar char="q"/>
            </a:pPr>
            <a:r>
              <a:rPr lang="en-US" altLang="en-US" sz="2000" baseline="0" dirty="0" smtClean="0"/>
              <a:t>Goal </a:t>
            </a:r>
            <a:r>
              <a:rPr lang="en-US" altLang="en-US" sz="2000" baseline="0" dirty="0"/>
              <a:t>is to send data elements. </a:t>
            </a:r>
            <a:r>
              <a:rPr lang="en-US" altLang="en-US" sz="2000" dirty="0"/>
              <a:t>D</a:t>
            </a:r>
            <a:r>
              <a:rPr lang="en-US" altLang="en-US" sz="2000" baseline="0" dirty="0" smtClean="0"/>
              <a:t>ata </a:t>
            </a:r>
            <a:r>
              <a:rPr lang="en-US" altLang="en-US" sz="2000" baseline="0" dirty="0"/>
              <a:t>element is the smallest entity that can represent a piece of information: this is the bit. </a:t>
            </a:r>
            <a:endParaRPr lang="en-US" altLang="en-US" sz="2000" baseline="0" dirty="0" smtClean="0"/>
          </a:p>
          <a:p>
            <a:pPr>
              <a:buFont typeface="Wingdings" panose="05000000000000000000" pitchFamily="2" charset="2"/>
              <a:buChar char="q"/>
            </a:pPr>
            <a:r>
              <a:rPr lang="en-US" altLang="en-US" sz="2000" dirty="0" smtClean="0"/>
              <a:t>A</a:t>
            </a:r>
            <a:r>
              <a:rPr lang="en-US" altLang="en-US" sz="2000" baseline="0" dirty="0" smtClean="0"/>
              <a:t> </a:t>
            </a:r>
            <a:r>
              <a:rPr lang="en-US" altLang="en-US" sz="2000" baseline="0" dirty="0"/>
              <a:t>signal element carries data elements. A signal element is the shortest unit </a:t>
            </a:r>
            <a:r>
              <a:rPr lang="en-US" altLang="en-US" sz="2000" baseline="0" dirty="0" smtClean="0"/>
              <a:t>(time wise) </a:t>
            </a:r>
            <a:r>
              <a:rPr lang="en-US" altLang="en-US" sz="2000" baseline="0" dirty="0"/>
              <a:t>of a digital signal. </a:t>
            </a:r>
            <a:endParaRPr lang="en-US" altLang="en-US" sz="2000" baseline="0" dirty="0" smtClean="0"/>
          </a:p>
          <a:p>
            <a:pPr>
              <a:buFont typeface="Wingdings" panose="05000000000000000000" pitchFamily="2" charset="2"/>
              <a:buChar char="q"/>
            </a:pPr>
            <a:r>
              <a:rPr lang="en-US" altLang="en-US" sz="2000" dirty="0" smtClean="0"/>
              <a:t>D</a:t>
            </a:r>
            <a:r>
              <a:rPr lang="en-US" altLang="en-US" sz="2000" baseline="0" dirty="0" smtClean="0"/>
              <a:t>ata </a:t>
            </a:r>
            <a:r>
              <a:rPr lang="en-US" altLang="en-US" sz="2000" baseline="0" dirty="0"/>
              <a:t>elements are what we need to send; signal elements are what we can send. Data elements are being carried; signal elements are the carriers. </a:t>
            </a:r>
            <a:endParaRPr lang="en-MY" altLang="en-US" sz="2000" baseline="0" dirty="0"/>
          </a:p>
        </p:txBody>
      </p:sp>
      <p:sp>
        <p:nvSpPr>
          <p:cNvPr id="5" name="Rectangle 2"/>
          <p:cNvSpPr>
            <a:spLocks noChangeArrowheads="1"/>
          </p:cNvSpPr>
          <p:nvPr/>
        </p:nvSpPr>
        <p:spPr bwMode="auto">
          <a:xfrm>
            <a:off x="0" y="0"/>
            <a:ext cx="9144000" cy="584775"/>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MY" altLang="en-US" sz="3200" b="1" baseline="0">
              <a:effectLst>
                <a:outerShdw blurRad="38100" dist="38100" dir="2700000" algn="tl">
                  <a:srgbClr val="FFFFFF"/>
                </a:outerShdw>
              </a:effectLst>
            </a:endParaRPr>
          </a:p>
        </p:txBody>
      </p:sp>
      <p:sp>
        <p:nvSpPr>
          <p:cNvPr id="6" name="Text Box 3"/>
          <p:cNvSpPr txBox="1">
            <a:spLocks noChangeArrowheads="1"/>
          </p:cNvSpPr>
          <p:nvPr/>
        </p:nvSpPr>
        <p:spPr bwMode="auto">
          <a:xfrm>
            <a:off x="0" y="0"/>
            <a:ext cx="941412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3200" b="1" baseline="0" dirty="0" smtClean="0">
                <a:effectLst>
                  <a:outerShdw blurRad="38100" dist="38100" dir="2700000" algn="tl">
                    <a:srgbClr val="C0C0C0"/>
                  </a:outerShdw>
                </a:effectLst>
                <a:latin typeface="Times" pitchFamily="18" charset="0"/>
              </a:rPr>
              <a:t>LINE CODING SCHEMES CHARACTERISTICS</a:t>
            </a:r>
            <a:endParaRPr lang="en-US" altLang="en-US" sz="3200" b="1" baseline="0" dirty="0">
              <a:effectLst>
                <a:outerShdw blurRad="38100" dist="38100" dir="2700000" algn="tl">
                  <a:srgbClr val="C0C0C0"/>
                </a:outerShdw>
              </a:effectLst>
              <a:latin typeface="Times" pitchFamily="18" charset="0"/>
            </a:endParaRPr>
          </a:p>
        </p:txBody>
      </p:sp>
      <p:sp>
        <p:nvSpPr>
          <p:cNvPr id="7" name="Rectangle 7"/>
          <p:cNvSpPr>
            <a:spLocks noChangeArrowheads="1"/>
          </p:cNvSpPr>
          <p:nvPr/>
        </p:nvSpPr>
        <p:spPr bwMode="auto">
          <a:xfrm>
            <a:off x="46862" y="2921020"/>
            <a:ext cx="9144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baseline="0" dirty="0"/>
              <a:t>We define a ratio </a:t>
            </a:r>
            <a:r>
              <a:rPr lang="en-US" altLang="en-US" sz="2000" baseline="0" dirty="0">
                <a:solidFill>
                  <a:srgbClr val="000099"/>
                </a:solidFill>
              </a:rPr>
              <a:t>r</a:t>
            </a:r>
            <a:r>
              <a:rPr lang="en-US" altLang="en-US" sz="2000" baseline="0" dirty="0"/>
              <a:t> which is the number of data elements carried </a:t>
            </a:r>
            <a:endParaRPr lang="en-US" altLang="en-US" sz="2000" baseline="0" dirty="0" smtClean="0"/>
          </a:p>
          <a:p>
            <a:r>
              <a:rPr lang="en-US" altLang="en-US" sz="2000" baseline="0" dirty="0" smtClean="0"/>
              <a:t>by </a:t>
            </a:r>
            <a:r>
              <a:rPr lang="en-US" altLang="en-US" sz="2000" baseline="0" dirty="0"/>
              <a:t>each signal element. </a:t>
            </a:r>
            <a:endParaRPr lang="en-MY" altLang="en-US" sz="2000" baseline="0" dirty="0"/>
          </a:p>
        </p:txBody>
      </p:sp>
      <p:sp>
        <p:nvSpPr>
          <p:cNvPr id="8" name="Text Box 4"/>
          <p:cNvSpPr txBox="1">
            <a:spLocks noChangeArrowheads="1"/>
          </p:cNvSpPr>
          <p:nvPr/>
        </p:nvSpPr>
        <p:spPr bwMode="auto">
          <a:xfrm>
            <a:off x="46862" y="3835846"/>
            <a:ext cx="226805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1" baseline="0" dirty="0" smtClean="0"/>
              <a:t>Signal </a:t>
            </a:r>
            <a:r>
              <a:rPr lang="en-US" altLang="en-US" b="1" i="1" baseline="0" dirty="0"/>
              <a:t>element </a:t>
            </a:r>
            <a:r>
              <a:rPr lang="en-US" altLang="en-US" b="1" i="1" baseline="0" dirty="0" smtClean="0"/>
              <a:t>versus</a:t>
            </a:r>
          </a:p>
          <a:p>
            <a:r>
              <a:rPr lang="en-US" altLang="en-US" b="1" i="1" baseline="0" dirty="0" smtClean="0"/>
              <a:t> </a:t>
            </a:r>
            <a:r>
              <a:rPr lang="en-US" altLang="en-US" b="1" i="1" baseline="0" dirty="0"/>
              <a:t>data element</a:t>
            </a:r>
          </a:p>
        </p:txBody>
      </p:sp>
      <p:pic>
        <p:nvPicPr>
          <p:cNvPr id="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3274963"/>
            <a:ext cx="6096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89583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81000"/>
            <a:ext cx="822960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6639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533400"/>
            <a:ext cx="7848599"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36349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488950"/>
            <a:ext cx="8001000" cy="560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86859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4"/>
          <p:cNvSpPr>
            <a:spLocks noChangeArrowheads="1"/>
          </p:cNvSpPr>
          <p:nvPr/>
        </p:nvSpPr>
        <p:spPr bwMode="auto">
          <a:xfrm>
            <a:off x="18197" y="0"/>
            <a:ext cx="8686800" cy="2354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100" b="1" dirty="0">
                <a:solidFill>
                  <a:srgbClr val="FF0000"/>
                </a:solidFill>
                <a:effectLst>
                  <a:outerShdw blurRad="38100" dist="38100" dir="2700000" algn="tl">
                    <a:srgbClr val="000000">
                      <a:alpha val="43137"/>
                    </a:srgbClr>
                  </a:outerShdw>
                </a:effectLst>
              </a:rPr>
              <a:t>Baseline Wandering </a:t>
            </a:r>
            <a:r>
              <a:rPr lang="en-US" altLang="en-US" sz="2100" b="1" dirty="0" smtClean="0">
                <a:solidFill>
                  <a:srgbClr val="FF0000"/>
                </a:solidFill>
                <a:effectLst>
                  <a:outerShdw blurRad="38100" dist="38100" dir="2700000" algn="tl">
                    <a:srgbClr val="000000">
                      <a:alpha val="43137"/>
                    </a:srgbClr>
                  </a:outerShdw>
                </a:effectLst>
              </a:rPr>
              <a:t> : </a:t>
            </a:r>
            <a:r>
              <a:rPr lang="en-US" altLang="en-US" sz="2100" dirty="0" smtClean="0">
                <a:solidFill>
                  <a:prstClr val="black"/>
                </a:solidFill>
              </a:rPr>
              <a:t>In </a:t>
            </a:r>
            <a:r>
              <a:rPr lang="en-US" altLang="en-US" sz="2100" dirty="0">
                <a:solidFill>
                  <a:prstClr val="black"/>
                </a:solidFill>
              </a:rPr>
              <a:t>decoding a digital signal, the receiver calculates a running average of the received signal power. This average is called the baseline. The incoming signal power is evaluated against this baseline to determine the value of the data element. A long string of </a:t>
            </a:r>
            <a:r>
              <a:rPr lang="en-US" altLang="en-US" sz="2100" dirty="0" err="1">
                <a:solidFill>
                  <a:prstClr val="black"/>
                </a:solidFill>
              </a:rPr>
              <a:t>Os</a:t>
            </a:r>
            <a:r>
              <a:rPr lang="en-US" altLang="en-US" sz="2100" dirty="0">
                <a:solidFill>
                  <a:prstClr val="black"/>
                </a:solidFill>
              </a:rPr>
              <a:t> or 1 s can cause a drift in the baseline </a:t>
            </a:r>
            <a:r>
              <a:rPr lang="en-US" altLang="en-US" sz="2100" i="1" dirty="0">
                <a:solidFill>
                  <a:srgbClr val="000099"/>
                </a:solidFill>
              </a:rPr>
              <a:t>(baseline wandering)</a:t>
            </a:r>
            <a:r>
              <a:rPr lang="en-US" altLang="en-US" sz="2100" dirty="0">
                <a:solidFill>
                  <a:prstClr val="black"/>
                </a:solidFill>
              </a:rPr>
              <a:t> and make it difficult for the receiver to decode correctly. A good line coding scheme needs to prevent baseline wandering. </a:t>
            </a:r>
          </a:p>
        </p:txBody>
      </p:sp>
      <p:sp>
        <p:nvSpPr>
          <p:cNvPr id="5" name="Rectangle 5"/>
          <p:cNvSpPr>
            <a:spLocks noChangeArrowheads="1"/>
          </p:cNvSpPr>
          <p:nvPr/>
        </p:nvSpPr>
        <p:spPr bwMode="auto">
          <a:xfrm>
            <a:off x="23884" y="2133600"/>
            <a:ext cx="9120116"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en-US" altLang="en-US" sz="2200" b="1" dirty="0">
              <a:solidFill>
                <a:srgbClr val="000099"/>
              </a:solidFill>
            </a:endParaRPr>
          </a:p>
          <a:p>
            <a:r>
              <a:rPr lang="en-US" altLang="en-US" sz="2200" b="1" dirty="0" smtClean="0">
                <a:solidFill>
                  <a:srgbClr val="FF0000"/>
                </a:solidFill>
                <a:effectLst>
                  <a:outerShdw blurRad="38100" dist="38100" dir="2700000" algn="tl">
                    <a:srgbClr val="000000">
                      <a:alpha val="43137"/>
                    </a:srgbClr>
                  </a:outerShdw>
                </a:effectLst>
              </a:rPr>
              <a:t>DC </a:t>
            </a:r>
            <a:r>
              <a:rPr lang="en-US" altLang="en-US" sz="2200" b="1" dirty="0">
                <a:solidFill>
                  <a:srgbClr val="FF0000"/>
                </a:solidFill>
                <a:effectLst>
                  <a:outerShdw blurRad="38100" dist="38100" dir="2700000" algn="tl">
                    <a:srgbClr val="000000">
                      <a:alpha val="43137"/>
                    </a:srgbClr>
                  </a:outerShdw>
                </a:effectLst>
              </a:rPr>
              <a:t>Components </a:t>
            </a:r>
            <a:r>
              <a:rPr lang="en-US" altLang="en-US" sz="2200" b="1" dirty="0" smtClean="0">
                <a:solidFill>
                  <a:srgbClr val="FF0000"/>
                </a:solidFill>
                <a:effectLst>
                  <a:outerShdw blurRad="38100" dist="38100" dir="2700000" algn="tl">
                    <a:srgbClr val="000000">
                      <a:alpha val="43137"/>
                    </a:srgbClr>
                  </a:outerShdw>
                </a:effectLst>
              </a:rPr>
              <a:t>: </a:t>
            </a:r>
            <a:r>
              <a:rPr lang="en-US" altLang="en-US" sz="2200" dirty="0" smtClean="0">
                <a:solidFill>
                  <a:prstClr val="black"/>
                </a:solidFill>
              </a:rPr>
              <a:t>When </a:t>
            </a:r>
            <a:r>
              <a:rPr lang="en-US" altLang="en-US" sz="2200" dirty="0">
                <a:solidFill>
                  <a:prstClr val="black"/>
                </a:solidFill>
              </a:rPr>
              <a:t>the voltage level in a digital signal is constant for a while, the spectrum creates very low frequencies . These frequencies around zero, called DC (direct-current) components, present problems for a system that cannot pass low frequencies or a system that uses electrical coupling (via a transformer). For example, a telephone line cannot pass frequencies below 200 Hz. Also a long-distance link may use one or more transformers to isolate different parts of the line electrically. For these systems, we need a scheme with no DC component. </a:t>
            </a:r>
          </a:p>
          <a:p>
            <a:endParaRPr lang="en-US" altLang="en-US" sz="2200" dirty="0">
              <a:solidFill>
                <a:prstClr val="black"/>
              </a:solidFill>
            </a:endParaRPr>
          </a:p>
          <a:p>
            <a:r>
              <a:rPr lang="en-US" altLang="en-US" sz="2200" b="1" dirty="0" smtClean="0">
                <a:solidFill>
                  <a:srgbClr val="FF0000"/>
                </a:solidFill>
                <a:effectLst>
                  <a:outerShdw blurRad="38100" dist="38100" dir="2700000" algn="tl">
                    <a:srgbClr val="000000">
                      <a:alpha val="43137"/>
                    </a:srgbClr>
                  </a:outerShdw>
                </a:effectLst>
              </a:rPr>
              <a:t>Self-synchronization :</a:t>
            </a:r>
            <a:r>
              <a:rPr lang="en-US" altLang="en-US" sz="2200" dirty="0" smtClean="0">
                <a:solidFill>
                  <a:prstClr val="black"/>
                </a:solidFill>
              </a:rPr>
              <a:t> </a:t>
            </a:r>
            <a:r>
              <a:rPr lang="en-US" altLang="en-US" sz="2200" dirty="0">
                <a:solidFill>
                  <a:prstClr val="black"/>
                </a:solidFill>
              </a:rPr>
              <a:t>To correctly interpret the signals received from the sender, the receiver's bit intervals must correspond exactly to the sender's bit intervals. If the receiver clock is faster or slower, the bit intervals are not matched and the receiver might misinterpret the signals. </a:t>
            </a:r>
          </a:p>
        </p:txBody>
      </p:sp>
    </p:spTree>
    <p:extLst>
      <p:ext uri="{BB962C8B-B14F-4D97-AF65-F5344CB8AC3E}">
        <p14:creationId xmlns:p14="http://schemas.microsoft.com/office/powerpoint/2010/main" val="28331569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761</TotalTime>
  <Words>1229</Words>
  <Application>Microsoft Office PowerPoint</Application>
  <PresentationFormat>On-screen Show (4:3)</PresentationFormat>
  <Paragraphs>103</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Module-2 Line Encoding</vt:lpstr>
      <vt:lpstr> </vt:lpstr>
      <vt:lpstr> </vt:lpstr>
      <vt:lpstr>PowerPoint Presentation</vt:lpstr>
      <vt:lpstr> </vt:lpstr>
      <vt:lpstr>PowerPoint Presentation</vt:lpstr>
      <vt:lpstr>PowerPoint Presentation</vt:lpstr>
      <vt:lpstr>PowerPoint Presentation</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CSCD 218 : DATA COMMUNICATIONS AND NETWORKING 1</dc:title>
  <dc:creator>TONI</dc:creator>
  <cp:lastModifiedBy>Admin</cp:lastModifiedBy>
  <cp:revision>53</cp:revision>
  <dcterms:created xsi:type="dcterms:W3CDTF">2006-08-16T00:00:00Z</dcterms:created>
  <dcterms:modified xsi:type="dcterms:W3CDTF">2021-02-28T18:54:19Z</dcterms:modified>
</cp:coreProperties>
</file>