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15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86310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59399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1101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603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43396-0356-46F5-A8EE-5F67E8192C0C}" type="datetimeFigureOut">
              <a:rPr lang="en-IN" smtClean="0"/>
              <a:t>09-06-2021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91852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943396-0356-46F5-A8EE-5F67E8192C0C}"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2085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943396-0356-46F5-A8EE-5F67E8192C0C}" type="datetimeFigureOut">
              <a:rPr lang="en-IN" smtClean="0"/>
              <a:t>09-06-2021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13343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943396-0356-46F5-A8EE-5F67E8192C0C}" type="datetimeFigureOut">
              <a:rPr lang="en-IN" smtClean="0"/>
              <a:t>09-06-2021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69436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43396-0356-46F5-A8EE-5F67E8192C0C}" type="datetimeFigureOut">
              <a:rPr lang="en-IN" smtClean="0"/>
              <a:t>09-06-2021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52832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980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09-06-2021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414907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43396-0356-46F5-A8EE-5F67E8192C0C}" type="datetimeFigureOut">
              <a:rPr lang="en-IN" smtClean="0"/>
              <a:t>09-06-2021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59590-4284-4DD6-B9E1-DE3FDA146787}" type="slidenum">
              <a:rPr lang="en-IN" smtClean="0"/>
              <a:t>‹#›</a:t>
            </a:fld>
            <a:endParaRPr lang="en-IN"/>
          </a:p>
        </p:txBody>
      </p:sp>
    </p:spTree>
    <p:extLst>
      <p:ext uri="{BB962C8B-B14F-4D97-AF65-F5344CB8AC3E}">
        <p14:creationId xmlns:p14="http://schemas.microsoft.com/office/powerpoint/2010/main" val="29496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a:ln>
                  <a:solidFill>
                    <a:srgbClr val="C00000"/>
                  </a:solidFill>
                </a:ln>
              </a:rPr>
              <a:t>Command line arguments</a:t>
            </a:r>
            <a:br>
              <a:rPr lang="en-IN" dirty="0">
                <a:ln>
                  <a:solidFill>
                    <a:srgbClr val="C00000"/>
                  </a:solidFill>
                </a:ln>
              </a:rPr>
            </a:br>
            <a:br>
              <a:rPr lang="en-IN" dirty="0">
                <a:ln>
                  <a:solidFill>
                    <a:srgbClr val="C00000"/>
                  </a:solidFill>
                </a:ln>
              </a:rPr>
            </a:br>
            <a:r>
              <a:rPr lang="en-US" dirty="0">
                <a:ln>
                  <a:solidFill>
                    <a:srgbClr val="C00000"/>
                  </a:solidFill>
                </a:ln>
              </a:rPr>
              <a:t>Environment Variables in C Programs</a:t>
            </a:r>
            <a:endParaRPr lang="en-IN" dirty="0">
              <a:ln>
                <a:solidFill>
                  <a:srgbClr val="C00000"/>
                </a:solidFill>
              </a:ln>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99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in C</a:t>
            </a:r>
            <a:endParaRPr lang="en-IN" dirty="0"/>
          </a:p>
        </p:txBody>
      </p:sp>
      <p:sp>
        <p:nvSpPr>
          <p:cNvPr id="3" name="Content Placeholder 2"/>
          <p:cNvSpPr>
            <a:spLocks noGrp="1"/>
          </p:cNvSpPr>
          <p:nvPr>
            <p:ph idx="1"/>
          </p:nvPr>
        </p:nvSpPr>
        <p:spPr>
          <a:xfrm>
            <a:off x="467544" y="1312168"/>
            <a:ext cx="8219256" cy="4997152"/>
          </a:xfrm>
        </p:spPr>
        <p:txBody>
          <a:bodyPr>
            <a:noAutofit/>
          </a:bodyPr>
          <a:lstStyle/>
          <a:p>
            <a:pPr algn="just" fontAlgn="base"/>
            <a:r>
              <a:rPr lang="en-US" sz="2800" dirty="0"/>
              <a:t>Environment variable is a variable that will be available for all C  applications and C programs.</a:t>
            </a:r>
          </a:p>
          <a:p>
            <a:pPr algn="just" fontAlgn="base"/>
            <a:r>
              <a:rPr lang="en-US" sz="2800" dirty="0"/>
              <a:t>We can access these variables from anywhere in a C program without declaring and initializing in an application or C program.</a:t>
            </a:r>
          </a:p>
          <a:p>
            <a:pPr algn="just" fontAlgn="base"/>
            <a:r>
              <a:rPr lang="en-US" sz="2800" dirty="0"/>
              <a:t>There are 3 inbuilt functions which are used to access, modify and assign an environment variable in C. They are,</a:t>
            </a:r>
          </a:p>
          <a:p>
            <a:pPr marL="857250" lvl="1" indent="-457200" algn="just" fontAlgn="base"/>
            <a:r>
              <a:rPr lang="en-US" dirty="0" err="1"/>
              <a:t>setenv</a:t>
            </a:r>
            <a:r>
              <a:rPr lang="en-US" dirty="0"/>
              <a:t>()</a:t>
            </a:r>
          </a:p>
          <a:p>
            <a:pPr marL="857250" lvl="1" indent="-457200" algn="just" fontAlgn="base"/>
            <a:r>
              <a:rPr lang="en-US" dirty="0" err="1"/>
              <a:t>getenv</a:t>
            </a:r>
            <a:r>
              <a:rPr lang="en-US" dirty="0"/>
              <a:t>()</a:t>
            </a:r>
          </a:p>
          <a:p>
            <a:pPr marL="857250" lvl="1" indent="-457200" algn="just" fontAlgn="base"/>
            <a:r>
              <a:rPr lang="en-US" dirty="0" err="1"/>
              <a:t>putenv</a:t>
            </a:r>
            <a:r>
              <a:rPr lang="en-US" dirty="0"/>
              <a:t>()</a:t>
            </a:r>
          </a:p>
          <a:p>
            <a:pPr algn="just"/>
            <a:endParaRPr lang="en-IN" sz="2800" dirty="0"/>
          </a:p>
        </p:txBody>
      </p:sp>
    </p:spTree>
    <p:extLst>
      <p:ext uri="{BB962C8B-B14F-4D97-AF65-F5344CB8AC3E}">
        <p14:creationId xmlns:p14="http://schemas.microsoft.com/office/powerpoint/2010/main" val="23469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IN" dirty="0"/>
          </a:p>
        </p:txBody>
      </p:sp>
      <p:sp>
        <p:nvSpPr>
          <p:cNvPr id="3" name="Content Placeholder 2"/>
          <p:cNvSpPr>
            <a:spLocks noGrp="1"/>
          </p:cNvSpPr>
          <p:nvPr>
            <p:ph idx="1"/>
          </p:nvPr>
        </p:nvSpPr>
        <p:spPr/>
        <p:txBody>
          <a:bodyPr>
            <a:noAutofit/>
          </a:bodyPr>
          <a:lstStyle/>
          <a:p>
            <a:pPr marL="0" indent="0" fontAlgn="t">
              <a:buNone/>
            </a:pPr>
            <a:r>
              <a:rPr lang="en-IN" sz="2800" dirty="0"/>
              <a:t>#include&lt;</a:t>
            </a:r>
            <a:r>
              <a:rPr lang="en-IN" sz="2800" dirty="0" err="1"/>
              <a:t>stdio.h</a:t>
            </a:r>
            <a:r>
              <a:rPr lang="en-IN" sz="2800" dirty="0"/>
              <a:t>&gt;</a:t>
            </a:r>
          </a:p>
          <a:p>
            <a:pPr marL="0" indent="0" fontAlgn="t">
              <a:buNone/>
            </a:pPr>
            <a:r>
              <a:rPr lang="en-IN" sz="2800" dirty="0"/>
              <a:t>void main(</a:t>
            </a:r>
            <a:r>
              <a:rPr lang="en-IN" sz="2800" dirty="0" err="1"/>
              <a:t>int</a:t>
            </a:r>
            <a:r>
              <a:rPr lang="en-IN" sz="2800" dirty="0"/>
              <a:t> </a:t>
            </a:r>
            <a:r>
              <a:rPr lang="en-IN" sz="2800" dirty="0" err="1"/>
              <a:t>argc</a:t>
            </a:r>
            <a:r>
              <a:rPr lang="en-IN" sz="2800" dirty="0"/>
              <a:t>, char *</a:t>
            </a:r>
            <a:r>
              <a:rPr lang="en-IN" sz="2800" dirty="0" err="1"/>
              <a:t>argv</a:t>
            </a:r>
            <a:r>
              <a:rPr lang="en-IN" sz="2800" dirty="0"/>
              <a:t>[], char *</a:t>
            </a:r>
            <a:r>
              <a:rPr lang="en-IN" sz="2800" dirty="0" err="1"/>
              <a:t>envp</a:t>
            </a:r>
            <a:r>
              <a:rPr lang="en-IN" sz="2800" dirty="0"/>
              <a:t>[])</a:t>
            </a:r>
          </a:p>
          <a:p>
            <a:pPr marL="0" indent="0" fontAlgn="t">
              <a:buNone/>
            </a:pPr>
            <a:r>
              <a:rPr lang="en-IN" sz="2800" dirty="0"/>
              <a:t>{</a:t>
            </a:r>
          </a:p>
          <a:p>
            <a:pPr marL="0" indent="0" fontAlgn="t">
              <a:buNone/>
            </a:pPr>
            <a:r>
              <a:rPr lang="en-IN" sz="2800" dirty="0" err="1"/>
              <a:t>int</a:t>
            </a:r>
            <a:r>
              <a:rPr lang="en-IN" sz="2800" dirty="0"/>
              <a:t> </a:t>
            </a:r>
            <a:r>
              <a:rPr lang="en-IN" sz="2800" dirty="0" err="1"/>
              <a:t>i</a:t>
            </a:r>
            <a:r>
              <a:rPr lang="en-IN" sz="2800" dirty="0"/>
              <a:t>;</a:t>
            </a:r>
          </a:p>
          <a:p>
            <a:pPr marL="0" indent="0" fontAlgn="t">
              <a:buNone/>
            </a:pPr>
            <a:r>
              <a:rPr lang="en-IN" sz="2800" dirty="0"/>
              <a:t>for (</a:t>
            </a:r>
            <a:r>
              <a:rPr lang="en-IN" sz="2800" dirty="0" err="1"/>
              <a:t>i</a:t>
            </a:r>
            <a:r>
              <a:rPr lang="en-IN" sz="2800" dirty="0"/>
              <a:t> = 0; </a:t>
            </a:r>
            <a:r>
              <a:rPr lang="en-IN" sz="2800" dirty="0" err="1"/>
              <a:t>envp</a:t>
            </a:r>
            <a:r>
              <a:rPr lang="en-IN" sz="2800" dirty="0"/>
              <a:t>[</a:t>
            </a:r>
            <a:r>
              <a:rPr lang="en-IN" sz="2800" dirty="0" err="1"/>
              <a:t>i</a:t>
            </a:r>
            <a:r>
              <a:rPr lang="en-IN" sz="2800" dirty="0"/>
              <a:t>] != NULL; </a:t>
            </a:r>
            <a:r>
              <a:rPr lang="en-IN" sz="2800" dirty="0" err="1"/>
              <a:t>i</a:t>
            </a:r>
            <a:r>
              <a:rPr lang="en-IN" sz="2800" dirty="0"/>
              <a:t>++)</a:t>
            </a:r>
          </a:p>
          <a:p>
            <a:pPr marL="0" indent="0" fontAlgn="t">
              <a:buNone/>
            </a:pPr>
            <a:r>
              <a:rPr lang="en-IN" sz="2800" dirty="0"/>
              <a:t>{</a:t>
            </a:r>
          </a:p>
          <a:p>
            <a:pPr marL="0" indent="0" fontAlgn="t">
              <a:buNone/>
            </a:pPr>
            <a:r>
              <a:rPr lang="en-IN" sz="2800" dirty="0" err="1"/>
              <a:t>printf</a:t>
            </a:r>
            <a:r>
              <a:rPr lang="en-IN" sz="2800" dirty="0"/>
              <a:t>("\</a:t>
            </a:r>
            <a:r>
              <a:rPr lang="en-IN" sz="2800" dirty="0" err="1"/>
              <a:t>n%s</a:t>
            </a:r>
            <a:r>
              <a:rPr lang="en-IN" sz="2800" dirty="0"/>
              <a:t>", </a:t>
            </a:r>
            <a:r>
              <a:rPr lang="en-IN" sz="2800" dirty="0" err="1"/>
              <a:t>envp</a:t>
            </a:r>
            <a:r>
              <a:rPr lang="en-IN" sz="2800" dirty="0"/>
              <a:t>[</a:t>
            </a:r>
            <a:r>
              <a:rPr lang="en-IN" sz="2800" dirty="0" err="1"/>
              <a:t>i</a:t>
            </a:r>
            <a:r>
              <a:rPr lang="en-IN" sz="2800" dirty="0"/>
              <a:t>]);</a:t>
            </a:r>
          </a:p>
          <a:p>
            <a:pPr marL="0" indent="0" fontAlgn="t">
              <a:buNone/>
            </a:pPr>
            <a:r>
              <a:rPr lang="en-IN" sz="2800" dirty="0"/>
              <a:t>}</a:t>
            </a:r>
          </a:p>
          <a:p>
            <a:pPr marL="0" indent="0" fontAlgn="t">
              <a:buNone/>
            </a:pPr>
            <a:r>
              <a:rPr lang="en-IN" sz="2800" dirty="0"/>
              <a:t>}</a:t>
            </a:r>
          </a:p>
        </p:txBody>
      </p:sp>
    </p:spTree>
    <p:extLst>
      <p:ext uri="{BB962C8B-B14F-4D97-AF65-F5344CB8AC3E}">
        <p14:creationId xmlns:p14="http://schemas.microsoft.com/office/powerpoint/2010/main" val="108037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getenv</a:t>
            </a:r>
            <a:r>
              <a:rPr lang="en-US" dirty="0"/>
              <a:t>()</a:t>
            </a:r>
            <a:endParaRPr lang="en-IN" dirty="0"/>
          </a:p>
        </p:txBody>
      </p:sp>
      <p:sp>
        <p:nvSpPr>
          <p:cNvPr id="3" name="Content Placeholder 2"/>
          <p:cNvSpPr>
            <a:spLocks noGrp="1"/>
          </p:cNvSpPr>
          <p:nvPr>
            <p:ph idx="1"/>
          </p:nvPr>
        </p:nvSpPr>
        <p:spPr>
          <a:xfrm>
            <a:off x="467544" y="1268760"/>
            <a:ext cx="8424936" cy="5328592"/>
          </a:xfrm>
        </p:spPr>
        <p:txBody>
          <a:bodyPr>
            <a:normAutofit fontScale="70000" lnSpcReduction="20000"/>
          </a:bodyPr>
          <a:lstStyle/>
          <a:p>
            <a:r>
              <a:rPr lang="en-US" dirty="0"/>
              <a:t>The </a:t>
            </a:r>
            <a:r>
              <a:rPr lang="en-US" b="1" dirty="0" err="1"/>
              <a:t>getenv</a:t>
            </a:r>
            <a:r>
              <a:rPr lang="en-US" dirty="0"/>
              <a:t>() function obtains the current value of the environment variable, </a:t>
            </a:r>
            <a:r>
              <a:rPr lang="en-US" i="1" dirty="0"/>
              <a:t>name</a:t>
            </a:r>
            <a:r>
              <a:rPr lang="en-US" dirty="0"/>
              <a:t>. The application should not modify the string pointed to by the </a:t>
            </a:r>
            <a:r>
              <a:rPr lang="en-US" b="1" dirty="0" err="1"/>
              <a:t>getenv</a:t>
            </a:r>
            <a:r>
              <a:rPr lang="en-US" dirty="0"/>
              <a:t>() function.</a:t>
            </a:r>
          </a:p>
          <a:p>
            <a:endParaRPr lang="en-US" i="1" dirty="0"/>
          </a:p>
          <a:p>
            <a:r>
              <a:rPr lang="en-US" i="1" dirty="0">
                <a:solidFill>
                  <a:srgbClr val="FF0000"/>
                </a:solidFill>
              </a:rPr>
              <a:t>char *</a:t>
            </a:r>
            <a:r>
              <a:rPr lang="en-US" dirty="0">
                <a:solidFill>
                  <a:srgbClr val="FF0000"/>
                </a:solidFill>
              </a:rPr>
              <a:t> </a:t>
            </a:r>
            <a:r>
              <a:rPr lang="en-US" b="1" dirty="0" err="1">
                <a:solidFill>
                  <a:srgbClr val="FF0000"/>
                </a:solidFill>
              </a:rPr>
              <a:t>getenv</a:t>
            </a:r>
            <a:r>
              <a:rPr lang="en-US" dirty="0">
                <a:solidFill>
                  <a:srgbClr val="FF0000"/>
                </a:solidFill>
              </a:rPr>
              <a:t> </a:t>
            </a:r>
            <a:r>
              <a:rPr lang="en-US" i="1" dirty="0">
                <a:solidFill>
                  <a:srgbClr val="FF0000"/>
                </a:solidFill>
              </a:rPr>
              <a:t>(</a:t>
            </a:r>
            <a:r>
              <a:rPr lang="en-US" i="1" dirty="0" err="1">
                <a:solidFill>
                  <a:srgbClr val="FF0000"/>
                </a:solidFill>
              </a:rPr>
              <a:t>const</a:t>
            </a:r>
            <a:r>
              <a:rPr lang="en-US" i="1" dirty="0">
                <a:solidFill>
                  <a:srgbClr val="FF0000"/>
                </a:solidFill>
              </a:rPr>
              <a:t> char *name)</a:t>
            </a:r>
          </a:p>
          <a:p>
            <a:endParaRPr lang="en-US" i="1" dirty="0"/>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err="1"/>
              <a:t>int</a:t>
            </a:r>
            <a:r>
              <a:rPr lang="en-IN" dirty="0"/>
              <a:t> main () {</a:t>
            </a:r>
          </a:p>
          <a:p>
            <a:pPr marL="0" indent="0">
              <a:buNone/>
            </a:pPr>
            <a:r>
              <a:rPr lang="en-IN" dirty="0"/>
              <a:t>   </a:t>
            </a:r>
            <a:r>
              <a:rPr lang="en-IN" dirty="0" err="1"/>
              <a:t>printf</a:t>
            </a:r>
            <a:r>
              <a:rPr lang="en-IN" dirty="0"/>
              <a:t>("HOMEPATH : %s\n", </a:t>
            </a:r>
            <a:r>
              <a:rPr lang="en-IN" dirty="0" err="1"/>
              <a:t>getenv</a:t>
            </a:r>
            <a:r>
              <a:rPr lang="en-IN" dirty="0"/>
              <a:t>("HOMEPATH"));</a:t>
            </a:r>
          </a:p>
          <a:p>
            <a:pPr marL="0" indent="0">
              <a:buNone/>
            </a:pPr>
            <a:r>
              <a:rPr lang="en-IN" dirty="0"/>
              <a:t>   </a:t>
            </a:r>
            <a:r>
              <a:rPr lang="en-IN" dirty="0" err="1"/>
              <a:t>printf</a:t>
            </a:r>
            <a:r>
              <a:rPr lang="en-IN" dirty="0"/>
              <a:t>("HOMEDRIVE : %s\n", </a:t>
            </a:r>
            <a:r>
              <a:rPr lang="en-IN" dirty="0" err="1"/>
              <a:t>getenv</a:t>
            </a:r>
            <a:r>
              <a:rPr lang="en-IN" dirty="0"/>
              <a:t>("HOMEDRIVE"));</a:t>
            </a:r>
          </a:p>
          <a:p>
            <a:pPr marL="0" indent="0">
              <a:buNone/>
            </a:pPr>
            <a:r>
              <a:rPr lang="en-IN" dirty="0"/>
              <a:t>   </a:t>
            </a:r>
            <a:r>
              <a:rPr lang="en-IN" dirty="0" err="1"/>
              <a:t>printf</a:t>
            </a:r>
            <a:r>
              <a:rPr lang="en-IN" dirty="0"/>
              <a:t>("OS : %s\n", </a:t>
            </a:r>
            <a:r>
              <a:rPr lang="en-IN" dirty="0" err="1"/>
              <a:t>getenv</a:t>
            </a:r>
            <a:r>
              <a:rPr lang="en-IN" dirty="0"/>
              <a:t>("OS"));</a:t>
            </a:r>
          </a:p>
          <a:p>
            <a:pPr marL="0" indent="0">
              <a:buNone/>
            </a:pPr>
            <a:endParaRPr lang="en-IN" dirty="0"/>
          </a:p>
          <a:p>
            <a:pPr marL="0" indent="0">
              <a:buNone/>
            </a:pPr>
            <a:r>
              <a:rPr lang="en-IN" dirty="0"/>
              <a:t>   return(0);</a:t>
            </a:r>
          </a:p>
          <a:p>
            <a:pPr marL="0" indent="0">
              <a:buNone/>
            </a:pPr>
            <a:r>
              <a:rPr lang="en-IN" dirty="0"/>
              <a:t>}</a:t>
            </a:r>
          </a:p>
        </p:txBody>
      </p:sp>
    </p:spTree>
    <p:extLst>
      <p:ext uri="{BB962C8B-B14F-4D97-AF65-F5344CB8AC3E}">
        <p14:creationId xmlns:p14="http://schemas.microsoft.com/office/powerpoint/2010/main" val="344856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US" dirty="0" err="1"/>
              <a:t>setenv</a:t>
            </a:r>
            <a:r>
              <a:rPr lang="en-US" dirty="0"/>
              <a:t>()</a:t>
            </a:r>
            <a:endParaRPr lang="en-IN" dirty="0"/>
          </a:p>
        </p:txBody>
      </p:sp>
      <p:sp>
        <p:nvSpPr>
          <p:cNvPr id="3" name="Content Placeholder 2"/>
          <p:cNvSpPr>
            <a:spLocks noGrp="1"/>
          </p:cNvSpPr>
          <p:nvPr>
            <p:ph idx="1"/>
          </p:nvPr>
        </p:nvSpPr>
        <p:spPr>
          <a:xfrm>
            <a:off x="179512" y="620688"/>
            <a:ext cx="8784976" cy="6237312"/>
          </a:xfrm>
        </p:spPr>
        <p:txBody>
          <a:bodyPr>
            <a:normAutofit fontScale="62500" lnSpcReduction="20000"/>
          </a:bodyPr>
          <a:lstStyle/>
          <a:p>
            <a:pPr algn="just"/>
            <a:r>
              <a:rPr lang="en-US" dirty="0"/>
              <a:t>The </a:t>
            </a:r>
            <a:r>
              <a:rPr lang="en-US" b="1" dirty="0" err="1"/>
              <a:t>setenv</a:t>
            </a:r>
            <a:r>
              <a:rPr lang="en-US" dirty="0"/>
              <a:t>() function inserts or resets the environment variable </a:t>
            </a:r>
            <a:r>
              <a:rPr lang="en-US" i="1" dirty="0"/>
              <a:t>name</a:t>
            </a:r>
            <a:r>
              <a:rPr lang="en-US" dirty="0"/>
              <a:t> in the current environment list. If the variable </a:t>
            </a:r>
            <a:r>
              <a:rPr lang="en-US" i="1" dirty="0"/>
              <a:t>name</a:t>
            </a:r>
            <a:r>
              <a:rPr lang="en-US" dirty="0"/>
              <a:t> does not exist in the list, it is inserted with the given </a:t>
            </a:r>
            <a:r>
              <a:rPr lang="en-US" i="1" dirty="0"/>
              <a:t>value</a:t>
            </a:r>
            <a:r>
              <a:rPr lang="en-US" dirty="0"/>
              <a:t>. If the variable does exist, the argument </a:t>
            </a:r>
            <a:r>
              <a:rPr lang="en-US" i="1" dirty="0"/>
              <a:t>overwrite</a:t>
            </a:r>
            <a:r>
              <a:rPr lang="en-US" dirty="0"/>
              <a:t> is tested; if </a:t>
            </a:r>
            <a:r>
              <a:rPr lang="en-US" i="1" dirty="0"/>
              <a:t>overwrite</a:t>
            </a:r>
            <a:r>
              <a:rPr lang="en-US" dirty="0"/>
              <a:t> is zero, the variable is not reset, otherwise it is reset to the given </a:t>
            </a:r>
            <a:r>
              <a:rPr lang="en-US" i="1" dirty="0"/>
              <a:t>value</a:t>
            </a:r>
            <a:r>
              <a:rPr lang="en-US" dirty="0"/>
              <a:t>.</a:t>
            </a:r>
          </a:p>
          <a:p>
            <a:pPr algn="just"/>
            <a:endParaRPr lang="en-US" dirty="0"/>
          </a:p>
          <a:p>
            <a:pPr algn="just"/>
            <a:r>
              <a:rPr lang="en-US" dirty="0" err="1">
                <a:solidFill>
                  <a:srgbClr val="FF0000"/>
                </a:solidFill>
              </a:rPr>
              <a:t>int</a:t>
            </a:r>
            <a:r>
              <a:rPr lang="en-US" dirty="0">
                <a:solidFill>
                  <a:srgbClr val="FF0000"/>
                </a:solidFill>
              </a:rPr>
              <a:t>  </a:t>
            </a:r>
            <a:r>
              <a:rPr lang="en-US" b="1" dirty="0" err="1">
                <a:solidFill>
                  <a:srgbClr val="FF0000"/>
                </a:solidFill>
              </a:rPr>
              <a:t>setenv</a:t>
            </a:r>
            <a:r>
              <a:rPr lang="en-US" dirty="0">
                <a:solidFill>
                  <a:srgbClr val="FF0000"/>
                </a:solidFill>
              </a:rPr>
              <a:t>(</a:t>
            </a:r>
            <a:r>
              <a:rPr lang="en-US" dirty="0" err="1">
                <a:solidFill>
                  <a:srgbClr val="FF0000"/>
                </a:solidFill>
              </a:rPr>
              <a:t>const</a:t>
            </a:r>
            <a:r>
              <a:rPr lang="en-US" dirty="0">
                <a:solidFill>
                  <a:srgbClr val="FF0000"/>
                </a:solidFill>
              </a:rPr>
              <a:t> char *name, </a:t>
            </a:r>
            <a:r>
              <a:rPr lang="en-US" dirty="0" err="1">
                <a:solidFill>
                  <a:srgbClr val="FF0000"/>
                </a:solidFill>
              </a:rPr>
              <a:t>const</a:t>
            </a:r>
            <a:r>
              <a:rPr lang="en-US" dirty="0">
                <a:solidFill>
                  <a:srgbClr val="FF0000"/>
                </a:solidFill>
              </a:rPr>
              <a:t> char *value, </a:t>
            </a:r>
            <a:r>
              <a:rPr lang="en-US" dirty="0" err="1">
                <a:solidFill>
                  <a:srgbClr val="FF0000"/>
                </a:solidFill>
              </a:rPr>
              <a:t>int</a:t>
            </a:r>
            <a:r>
              <a:rPr lang="en-US" dirty="0">
                <a:solidFill>
                  <a:srgbClr val="FF0000"/>
                </a:solidFill>
              </a:rPr>
              <a:t> overwrite); </a:t>
            </a:r>
          </a:p>
          <a:p>
            <a:pPr algn="just"/>
            <a:endParaRPr lang="en-US" dirty="0">
              <a:solidFill>
                <a:srgbClr val="FF0000"/>
              </a:solidFill>
            </a:endParaRPr>
          </a:p>
          <a:p>
            <a:pPr marL="0" indent="0" algn="just">
              <a:buNone/>
            </a:pPr>
            <a:r>
              <a:rPr lang="en-US" dirty="0"/>
              <a:t>#include &lt;</a:t>
            </a:r>
            <a:r>
              <a:rPr lang="en-US" dirty="0" err="1"/>
              <a:t>stdio.h</a:t>
            </a:r>
            <a:r>
              <a:rPr lang="en-US" dirty="0"/>
              <a:t>&gt;</a:t>
            </a:r>
          </a:p>
          <a:p>
            <a:pPr marL="0" indent="0" algn="just">
              <a:buNone/>
            </a:pPr>
            <a:r>
              <a:rPr lang="en-US" dirty="0"/>
              <a:t>#include &lt;</a:t>
            </a:r>
            <a:r>
              <a:rPr lang="en-US" dirty="0" err="1"/>
              <a:t>stdlib.h</a:t>
            </a:r>
            <a:r>
              <a:rPr lang="en-US" dirty="0"/>
              <a:t>&gt;</a:t>
            </a:r>
          </a:p>
          <a:p>
            <a:pPr marL="0" indent="0" algn="just">
              <a:buNone/>
            </a:pPr>
            <a:r>
              <a:rPr lang="en-US" dirty="0" err="1"/>
              <a:t>int</a:t>
            </a:r>
            <a:r>
              <a:rPr lang="en-US" dirty="0"/>
              <a:t> main (</a:t>
            </a:r>
            <a:r>
              <a:rPr lang="en-US" dirty="0" err="1"/>
              <a:t>int</a:t>
            </a:r>
            <a:r>
              <a:rPr lang="en-US" dirty="0"/>
              <a:t> </a:t>
            </a:r>
            <a:r>
              <a:rPr lang="en-US" dirty="0" err="1"/>
              <a:t>argc</a:t>
            </a:r>
            <a:r>
              <a:rPr lang="en-US" dirty="0"/>
              <a:t>, char *</a:t>
            </a:r>
            <a:r>
              <a:rPr lang="en-US" dirty="0" err="1"/>
              <a:t>argv</a:t>
            </a:r>
            <a:r>
              <a:rPr lang="en-US" dirty="0"/>
              <a:t>[], char *</a:t>
            </a:r>
            <a:r>
              <a:rPr lang="en-US" dirty="0" err="1"/>
              <a:t>envp</a:t>
            </a:r>
            <a:r>
              <a:rPr lang="en-US" dirty="0"/>
              <a:t>[])</a:t>
            </a:r>
          </a:p>
          <a:p>
            <a:pPr marL="0" indent="0" algn="just">
              <a:buNone/>
            </a:pPr>
            <a:r>
              <a:rPr lang="en-US" dirty="0"/>
              <a:t>{</a:t>
            </a:r>
          </a:p>
          <a:p>
            <a:pPr marL="0" indent="0" algn="just">
              <a:buNone/>
            </a:pPr>
            <a:r>
              <a:rPr lang="en-US" dirty="0"/>
              <a:t>   </a:t>
            </a:r>
            <a:r>
              <a:rPr lang="en-US" dirty="0" err="1"/>
              <a:t>setenv</a:t>
            </a:r>
            <a:r>
              <a:rPr lang="en-US" dirty="0"/>
              <a:t>("COLLEGE","VIT_UNIVERSITY",1);</a:t>
            </a:r>
          </a:p>
          <a:p>
            <a:pPr marL="0" indent="0" algn="just">
              <a:buNone/>
            </a:pPr>
            <a:r>
              <a:rPr lang="en-US" dirty="0"/>
              <a:t>   </a:t>
            </a:r>
            <a:r>
              <a:rPr lang="en-US" dirty="0" err="1"/>
              <a:t>printf</a:t>
            </a:r>
            <a:r>
              <a:rPr lang="en-US" dirty="0"/>
              <a:t>("COLLEGE: %s\n", </a:t>
            </a:r>
            <a:r>
              <a:rPr lang="en-US" dirty="0" err="1"/>
              <a:t>getenv</a:t>
            </a:r>
            <a:r>
              <a:rPr lang="en-US" dirty="0"/>
              <a:t>("HOMEPATH"));</a:t>
            </a:r>
          </a:p>
          <a:p>
            <a:pPr marL="0" indent="0" algn="just">
              <a:buNone/>
            </a:pPr>
            <a:r>
              <a:rPr lang="en-US" dirty="0"/>
              <a:t>   </a:t>
            </a:r>
            <a:r>
              <a:rPr lang="en-US" dirty="0" err="1"/>
              <a:t>int</a:t>
            </a:r>
            <a:r>
              <a:rPr lang="en-US" dirty="0"/>
              <a:t> </a:t>
            </a:r>
            <a:r>
              <a:rPr lang="en-US" dirty="0" err="1"/>
              <a:t>i</a:t>
            </a:r>
            <a:r>
              <a:rPr lang="en-US" dirty="0"/>
              <a:t>;</a:t>
            </a:r>
          </a:p>
          <a:p>
            <a:pPr marL="0" indent="0" algn="just">
              <a:buNone/>
            </a:pPr>
            <a:r>
              <a:rPr lang="en-US" dirty="0"/>
              <a:t>   for (</a:t>
            </a:r>
            <a:r>
              <a:rPr lang="en-US" dirty="0" err="1"/>
              <a:t>i</a:t>
            </a:r>
            <a:r>
              <a:rPr lang="en-US" dirty="0"/>
              <a:t> = 0; </a:t>
            </a:r>
            <a:r>
              <a:rPr lang="en-US" dirty="0" err="1"/>
              <a:t>envp</a:t>
            </a:r>
            <a:r>
              <a:rPr lang="en-US" dirty="0"/>
              <a:t>[</a:t>
            </a:r>
            <a:r>
              <a:rPr lang="en-US" dirty="0" err="1"/>
              <a:t>i</a:t>
            </a:r>
            <a:r>
              <a:rPr lang="en-US" dirty="0"/>
              <a:t>] != NULL; </a:t>
            </a:r>
            <a:r>
              <a:rPr lang="en-US" dirty="0" err="1"/>
              <a:t>i</a:t>
            </a:r>
            <a:r>
              <a:rPr lang="en-US" dirty="0"/>
              <a:t>++)</a:t>
            </a:r>
          </a:p>
          <a:p>
            <a:pPr marL="0" indent="0" algn="just">
              <a:buNone/>
            </a:pPr>
            <a:r>
              <a:rPr lang="en-US" dirty="0"/>
              <a:t>   {</a:t>
            </a:r>
          </a:p>
          <a:p>
            <a:pPr marL="0" indent="0" algn="just">
              <a:buNone/>
            </a:pPr>
            <a:r>
              <a:rPr lang="en-US" dirty="0"/>
              <a:t>     </a:t>
            </a:r>
            <a:r>
              <a:rPr lang="en-US" dirty="0" err="1"/>
              <a:t>printf</a:t>
            </a:r>
            <a:r>
              <a:rPr lang="en-US" dirty="0"/>
              <a:t>("\</a:t>
            </a:r>
            <a:r>
              <a:rPr lang="en-US" dirty="0" err="1"/>
              <a:t>n%s</a:t>
            </a:r>
            <a:r>
              <a:rPr lang="en-US" dirty="0"/>
              <a:t>", </a:t>
            </a:r>
            <a:r>
              <a:rPr lang="en-US" dirty="0" err="1"/>
              <a:t>envp</a:t>
            </a:r>
            <a:r>
              <a:rPr lang="en-US" dirty="0"/>
              <a:t>[</a:t>
            </a:r>
            <a:r>
              <a:rPr lang="en-US" dirty="0" err="1"/>
              <a:t>i</a:t>
            </a:r>
            <a:r>
              <a:rPr lang="en-US" dirty="0"/>
              <a:t>]);</a:t>
            </a:r>
          </a:p>
          <a:p>
            <a:pPr marL="0" indent="0" algn="just">
              <a:buNone/>
            </a:pPr>
            <a:r>
              <a:rPr lang="en-US" dirty="0"/>
              <a:t>   }</a:t>
            </a:r>
          </a:p>
          <a:p>
            <a:pPr marL="0" indent="0" algn="just">
              <a:buNone/>
            </a:pPr>
            <a:r>
              <a:rPr lang="en-US" dirty="0"/>
              <a:t>   return(0);</a:t>
            </a:r>
          </a:p>
          <a:p>
            <a:pPr marL="0" indent="0" algn="just">
              <a:buNone/>
            </a:pPr>
            <a:r>
              <a:rPr lang="en-US" dirty="0"/>
              <a:t>}</a:t>
            </a:r>
          </a:p>
          <a:p>
            <a:pPr algn="just"/>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7625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putenv</a:t>
            </a:r>
            <a:r>
              <a:rPr lang="en-US" dirty="0"/>
              <a:t>()</a:t>
            </a:r>
            <a:endParaRPr lang="en-IN" dirty="0"/>
          </a:p>
        </p:txBody>
      </p:sp>
      <p:sp>
        <p:nvSpPr>
          <p:cNvPr id="3" name="Content Placeholder 2"/>
          <p:cNvSpPr>
            <a:spLocks noGrp="1"/>
          </p:cNvSpPr>
          <p:nvPr>
            <p:ph idx="1"/>
          </p:nvPr>
        </p:nvSpPr>
        <p:spPr>
          <a:xfrm>
            <a:off x="323528" y="1268760"/>
            <a:ext cx="8363272" cy="5589240"/>
          </a:xfrm>
        </p:spPr>
        <p:txBody>
          <a:bodyPr>
            <a:normAutofit fontScale="70000" lnSpcReduction="20000"/>
          </a:bodyPr>
          <a:lstStyle/>
          <a:p>
            <a:pPr algn="just"/>
            <a:r>
              <a:rPr lang="en-US" dirty="0"/>
              <a:t>The </a:t>
            </a:r>
            <a:r>
              <a:rPr lang="en-US" b="1" dirty="0" err="1"/>
              <a:t>putenv</a:t>
            </a:r>
            <a:r>
              <a:rPr lang="en-US" dirty="0"/>
              <a:t>() function takes an argument of the form ``name=value'' and puts it directly into the current environment, so altering the argument shall change the environment. If the variable </a:t>
            </a:r>
            <a:r>
              <a:rPr lang="en-US" i="1" dirty="0"/>
              <a:t>name</a:t>
            </a:r>
            <a:r>
              <a:rPr lang="en-US" dirty="0"/>
              <a:t> does not exist in the list, it is inserted with the given </a:t>
            </a:r>
            <a:r>
              <a:rPr lang="en-US" i="1" dirty="0"/>
              <a:t>value</a:t>
            </a:r>
            <a:r>
              <a:rPr lang="en-US" dirty="0"/>
              <a:t>. If the variable </a:t>
            </a:r>
            <a:r>
              <a:rPr lang="en-US" i="1" dirty="0"/>
              <a:t>name</a:t>
            </a:r>
            <a:r>
              <a:rPr lang="en-US" dirty="0"/>
              <a:t> does exist, it is reset to the given </a:t>
            </a:r>
            <a:r>
              <a:rPr lang="en-US" i="1" dirty="0"/>
              <a:t>value</a:t>
            </a:r>
            <a:r>
              <a:rPr lang="en-US" dirty="0"/>
              <a:t>.</a:t>
            </a:r>
          </a:p>
          <a:p>
            <a:pPr algn="just"/>
            <a:endParaRPr lang="en-US" dirty="0"/>
          </a:p>
          <a:p>
            <a:pPr algn="just"/>
            <a:r>
              <a:rPr lang="en-IN" dirty="0" err="1"/>
              <a:t>Int</a:t>
            </a:r>
            <a:r>
              <a:rPr lang="en-IN" dirty="0"/>
              <a:t> </a:t>
            </a:r>
            <a:r>
              <a:rPr lang="en-IN" b="1" dirty="0" err="1"/>
              <a:t>putenv</a:t>
            </a:r>
            <a:r>
              <a:rPr lang="en-IN" dirty="0"/>
              <a:t>(char *string);</a:t>
            </a:r>
          </a:p>
          <a:p>
            <a:pPr algn="just"/>
            <a:endParaRPr lang="en-IN" dirty="0"/>
          </a:p>
          <a:p>
            <a:pPr marL="0" indent="0" algn="just">
              <a:buNone/>
            </a:pPr>
            <a:r>
              <a:rPr lang="en-IN" dirty="0"/>
              <a:t>#include &lt;</a:t>
            </a:r>
            <a:r>
              <a:rPr lang="en-IN" dirty="0" err="1"/>
              <a:t>stdlib.h</a:t>
            </a:r>
            <a:r>
              <a:rPr lang="en-IN" dirty="0"/>
              <a:t>&gt;</a:t>
            </a:r>
          </a:p>
          <a:p>
            <a:pPr marL="0" indent="0" algn="just">
              <a:buNone/>
            </a:pPr>
            <a:r>
              <a:rPr lang="en-IN" dirty="0"/>
              <a:t>...</a:t>
            </a:r>
          </a:p>
          <a:p>
            <a:pPr marL="0" indent="0" algn="just">
              <a:buNone/>
            </a:pPr>
            <a:r>
              <a:rPr lang="en-IN" dirty="0"/>
              <a:t>static char *</a:t>
            </a:r>
            <a:r>
              <a:rPr lang="en-IN" dirty="0" err="1"/>
              <a:t>var</a:t>
            </a:r>
            <a:r>
              <a:rPr lang="en-IN" dirty="0"/>
              <a:t> = "HOME=/</a:t>
            </a:r>
            <a:r>
              <a:rPr lang="en-IN" dirty="0" err="1"/>
              <a:t>usr</a:t>
            </a:r>
            <a:r>
              <a:rPr lang="en-IN" dirty="0"/>
              <a:t>/home";</a:t>
            </a:r>
          </a:p>
          <a:p>
            <a:pPr marL="0" indent="0" algn="just">
              <a:buNone/>
            </a:pPr>
            <a:r>
              <a:rPr lang="en-IN" dirty="0" err="1"/>
              <a:t>int</a:t>
            </a:r>
            <a:r>
              <a:rPr lang="en-IN" dirty="0"/>
              <a:t> ret;</a:t>
            </a:r>
          </a:p>
          <a:p>
            <a:pPr marL="0" indent="0" algn="just">
              <a:buNone/>
            </a:pPr>
            <a:endParaRPr lang="en-IN" dirty="0"/>
          </a:p>
          <a:p>
            <a:pPr marL="0" indent="0" algn="just">
              <a:buNone/>
            </a:pPr>
            <a:endParaRPr lang="en-IN" dirty="0"/>
          </a:p>
          <a:p>
            <a:pPr marL="0" indent="0" algn="just">
              <a:buNone/>
            </a:pPr>
            <a:r>
              <a:rPr lang="en-IN" dirty="0"/>
              <a:t>ret = </a:t>
            </a:r>
            <a:r>
              <a:rPr lang="en-IN" dirty="0" err="1"/>
              <a:t>putenv</a:t>
            </a:r>
            <a:r>
              <a:rPr lang="en-IN" dirty="0"/>
              <a:t>(</a:t>
            </a:r>
            <a:r>
              <a:rPr lang="en-IN" dirty="0" err="1"/>
              <a:t>var</a:t>
            </a:r>
            <a:r>
              <a:rPr lang="en-IN" dirty="0"/>
              <a:t>);</a:t>
            </a:r>
          </a:p>
        </p:txBody>
      </p:sp>
    </p:spTree>
    <p:extLst>
      <p:ext uri="{BB962C8B-B14F-4D97-AF65-F5344CB8AC3E}">
        <p14:creationId xmlns:p14="http://schemas.microsoft.com/office/powerpoint/2010/main" val="376418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unsetenv</a:t>
            </a:r>
            <a:r>
              <a:rPr lang="en-US" dirty="0"/>
              <a:t>() </a:t>
            </a:r>
            <a:endParaRPr lang="en-IN" dirty="0"/>
          </a:p>
        </p:txBody>
      </p:sp>
      <p:sp>
        <p:nvSpPr>
          <p:cNvPr id="3" name="Content Placeholder 2"/>
          <p:cNvSpPr>
            <a:spLocks noGrp="1"/>
          </p:cNvSpPr>
          <p:nvPr>
            <p:ph idx="1"/>
          </p:nvPr>
        </p:nvSpPr>
        <p:spPr/>
        <p:txBody>
          <a:bodyPr/>
          <a:lstStyle/>
          <a:p>
            <a:r>
              <a:rPr lang="en-US" dirty="0"/>
              <a:t>The </a:t>
            </a:r>
            <a:r>
              <a:rPr lang="en-US" b="1" dirty="0" err="1"/>
              <a:t>unsetenv</a:t>
            </a:r>
            <a:r>
              <a:rPr lang="en-US" dirty="0"/>
              <a:t>() function deletes all instances of the variable name pointed to by </a:t>
            </a:r>
            <a:r>
              <a:rPr lang="en-US" i="1" dirty="0"/>
              <a:t>name</a:t>
            </a:r>
            <a:r>
              <a:rPr lang="en-US" dirty="0"/>
              <a:t> from the list.</a:t>
            </a:r>
          </a:p>
          <a:p>
            <a:endParaRPr lang="en-US" dirty="0"/>
          </a:p>
          <a:p>
            <a:r>
              <a:rPr lang="en-IN" dirty="0" err="1"/>
              <a:t>Int</a:t>
            </a:r>
            <a:r>
              <a:rPr lang="en-IN" dirty="0"/>
              <a:t> </a:t>
            </a:r>
            <a:r>
              <a:rPr lang="en-IN" b="1" dirty="0" err="1"/>
              <a:t>unsetenv</a:t>
            </a:r>
            <a:r>
              <a:rPr lang="en-IN" dirty="0"/>
              <a:t>(</a:t>
            </a:r>
            <a:r>
              <a:rPr lang="en-IN" dirty="0" err="1"/>
              <a:t>const</a:t>
            </a:r>
            <a:r>
              <a:rPr lang="en-IN" dirty="0"/>
              <a:t> char *name);</a:t>
            </a:r>
          </a:p>
          <a:p>
            <a:endParaRPr lang="en-IN" dirty="0"/>
          </a:p>
        </p:txBody>
      </p:sp>
    </p:spTree>
    <p:extLst>
      <p:ext uri="{BB962C8B-B14F-4D97-AF65-F5344CB8AC3E}">
        <p14:creationId xmlns:p14="http://schemas.microsoft.com/office/powerpoint/2010/main" val="110771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a:bodyPr>
          <a:lstStyle/>
          <a:p>
            <a:pPr algn="just"/>
            <a:r>
              <a:rPr lang="en-US" sz="2400" dirty="0"/>
              <a:t>Command line arguments are simply arguments that are specified after the name of the program in the system’s command line, and these argument values are passed on to your program during program execution.</a:t>
            </a:r>
          </a:p>
          <a:p>
            <a:pPr algn="just"/>
            <a:r>
              <a:rPr lang="en-US" sz="2400" dirty="0"/>
              <a:t>These command line arguments are useful when you need to control your program from outside instead of hard coding (embedding data directly into the program) the values inside the program.</a:t>
            </a:r>
            <a:endParaRPr lang="en-IN" sz="2400" dirty="0"/>
          </a:p>
        </p:txBody>
      </p:sp>
    </p:spTree>
    <p:extLst>
      <p:ext uri="{BB962C8B-B14F-4D97-AF65-F5344CB8AC3E}">
        <p14:creationId xmlns:p14="http://schemas.microsoft.com/office/powerpoint/2010/main" val="372197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fontScale="92500" lnSpcReduction="20000"/>
          </a:bodyPr>
          <a:lstStyle/>
          <a:p>
            <a:r>
              <a:rPr lang="en-US" dirty="0"/>
              <a:t>Syntax</a:t>
            </a:r>
          </a:p>
          <a:p>
            <a:pPr marL="0" indent="0">
              <a:buNone/>
            </a:pPr>
            <a:r>
              <a:rPr lang="en-US" i="1" dirty="0" err="1">
                <a:solidFill>
                  <a:srgbClr val="FF0000"/>
                </a:solidFill>
              </a:rPr>
              <a:t>int</a:t>
            </a:r>
            <a:r>
              <a:rPr lang="en-US" i="1" dirty="0">
                <a:solidFill>
                  <a:srgbClr val="FF0000"/>
                </a:solidFill>
              </a:rPr>
              <a:t> main( </a:t>
            </a:r>
            <a:r>
              <a:rPr lang="en-US" i="1" dirty="0" err="1">
                <a:solidFill>
                  <a:srgbClr val="FF0000"/>
                </a:solidFill>
              </a:rPr>
              <a:t>int</a:t>
            </a:r>
            <a:r>
              <a:rPr lang="en-US" i="1" dirty="0">
                <a:solidFill>
                  <a:srgbClr val="FF0000"/>
                </a:solidFill>
              </a:rPr>
              <a:t> </a:t>
            </a:r>
            <a:r>
              <a:rPr lang="en-US" i="1" dirty="0" err="1">
                <a:solidFill>
                  <a:srgbClr val="FF0000"/>
                </a:solidFill>
              </a:rPr>
              <a:t>argc</a:t>
            </a:r>
            <a:r>
              <a:rPr lang="en-US" i="1" dirty="0">
                <a:solidFill>
                  <a:srgbClr val="FF0000"/>
                </a:solidFill>
              </a:rPr>
              <a:t>, char *</a:t>
            </a:r>
            <a:r>
              <a:rPr lang="en-US" i="1" dirty="0" err="1">
                <a:solidFill>
                  <a:srgbClr val="FF0000"/>
                </a:solidFill>
              </a:rPr>
              <a:t>argv</a:t>
            </a:r>
            <a:r>
              <a:rPr lang="en-US" i="1" dirty="0">
                <a:solidFill>
                  <a:srgbClr val="FF0000"/>
                </a:solidFill>
              </a:rPr>
              <a:t>[] )</a:t>
            </a:r>
            <a:br>
              <a:rPr lang="en-US" dirty="0">
                <a:solidFill>
                  <a:srgbClr val="FF0000"/>
                </a:solidFill>
              </a:rPr>
            </a:br>
            <a:r>
              <a:rPr lang="en-US" i="1" dirty="0">
                <a:solidFill>
                  <a:srgbClr val="FF0000"/>
                </a:solidFill>
              </a:rPr>
              <a:t>{</a:t>
            </a:r>
            <a:br>
              <a:rPr lang="en-US" dirty="0">
                <a:solidFill>
                  <a:srgbClr val="FF0000"/>
                </a:solidFill>
              </a:rPr>
            </a:br>
            <a:r>
              <a:rPr lang="en-US" i="1" dirty="0">
                <a:solidFill>
                  <a:srgbClr val="FF0000"/>
                </a:solidFill>
              </a:rPr>
              <a:t>// BODY OF THE MAIN FUNCTION</a:t>
            </a:r>
            <a:br>
              <a:rPr lang="en-US" dirty="0">
                <a:solidFill>
                  <a:srgbClr val="FF0000"/>
                </a:solidFill>
              </a:rPr>
            </a:br>
            <a:r>
              <a:rPr lang="en-US" i="1" dirty="0">
                <a:solidFill>
                  <a:srgbClr val="FF0000"/>
                </a:solidFill>
              </a:rPr>
              <a:t>}</a:t>
            </a:r>
          </a:p>
          <a:p>
            <a:pPr marL="0" indent="0">
              <a:buNone/>
            </a:pPr>
            <a:endParaRPr lang="en-US" i="1" dirty="0">
              <a:solidFill>
                <a:srgbClr val="FF0000"/>
              </a:solidFill>
            </a:endParaRPr>
          </a:p>
          <a:p>
            <a:pPr marL="0" indent="0">
              <a:buNone/>
            </a:pPr>
            <a:r>
              <a:rPr lang="en-US" dirty="0"/>
              <a:t>where,</a:t>
            </a:r>
          </a:p>
          <a:p>
            <a:r>
              <a:rPr lang="en-US" dirty="0" err="1"/>
              <a:t>argc</a:t>
            </a:r>
            <a:r>
              <a:rPr lang="en-US" dirty="0"/>
              <a:t> denotes the number of arguments passed</a:t>
            </a:r>
          </a:p>
          <a:p>
            <a:r>
              <a:rPr lang="en-US" dirty="0" err="1"/>
              <a:t>argv</a:t>
            </a:r>
            <a:r>
              <a:rPr lang="en-US" dirty="0"/>
              <a:t> is a character pointer array which points to the arguments passed</a:t>
            </a:r>
          </a:p>
          <a:p>
            <a:pPr marL="0" indent="0">
              <a:buNone/>
            </a:pPr>
            <a:endParaRPr lang="en-IN" dirty="0">
              <a:solidFill>
                <a:srgbClr val="FF0000"/>
              </a:solidFill>
            </a:endParaRPr>
          </a:p>
        </p:txBody>
      </p:sp>
    </p:spTree>
    <p:extLst>
      <p:ext uri="{BB962C8B-B14F-4D97-AF65-F5344CB8AC3E}">
        <p14:creationId xmlns:p14="http://schemas.microsoft.com/office/powerpoint/2010/main" val="15179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1</a:t>
            </a:r>
            <a:endParaRPr lang="en-IN" dirty="0"/>
          </a:p>
        </p:txBody>
      </p:sp>
      <p:sp>
        <p:nvSpPr>
          <p:cNvPr id="3" name="Content Placeholder 2"/>
          <p:cNvSpPr>
            <a:spLocks noGrp="1"/>
          </p:cNvSpPr>
          <p:nvPr>
            <p:ph idx="1"/>
          </p:nvPr>
        </p:nvSpPr>
        <p:spPr>
          <a:xfrm>
            <a:off x="395536" y="1052736"/>
            <a:ext cx="8291264" cy="5544616"/>
          </a:xfrm>
        </p:spPr>
        <p:txBody>
          <a:bodyPr>
            <a:normAutofit fontScale="62500" lnSpcReduction="20000"/>
          </a:bodyPr>
          <a:lstStyle/>
          <a:p>
            <a:pPr marL="0" indent="0">
              <a:buNone/>
            </a:pPr>
            <a:r>
              <a:rPr lang="en-IN" dirty="0"/>
              <a:t>#include &lt;</a:t>
            </a:r>
            <a:r>
              <a:rPr lang="en-IN" dirty="0" err="1"/>
              <a:t>stdio.h</a:t>
            </a:r>
            <a:r>
              <a:rPr lang="en-IN" dirty="0"/>
              <a:t>&gt;</a:t>
            </a:r>
          </a:p>
          <a:p>
            <a:pPr marL="0" indent="0">
              <a:buNone/>
            </a:pPr>
            <a:r>
              <a:rPr lang="en-IN" dirty="0"/>
              <a:t>void main(</a:t>
            </a:r>
            <a:r>
              <a:rPr lang="en-IN" dirty="0" err="1"/>
              <a:t>int</a:t>
            </a:r>
            <a:r>
              <a:rPr lang="en-IN" dirty="0"/>
              <a:t> </a:t>
            </a:r>
            <a:r>
              <a:rPr lang="en-IN" dirty="0" err="1"/>
              <a:t>argc</a:t>
            </a:r>
            <a:r>
              <a:rPr lang="en-IN" dirty="0"/>
              <a:t>, char *</a:t>
            </a:r>
            <a:r>
              <a:rPr lang="en-IN" dirty="0" err="1"/>
              <a:t>argv</a:t>
            </a:r>
            <a:r>
              <a:rPr lang="en-IN" dirty="0"/>
              <a:t>[] )  {</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("No of argument passed %d\n", </a:t>
            </a:r>
            <a:r>
              <a:rPr lang="en-IN" dirty="0" err="1"/>
              <a:t>argc</a:t>
            </a:r>
            <a:r>
              <a:rPr lang="en-IN" dirty="0"/>
              <a:t>);</a:t>
            </a:r>
          </a:p>
          <a:p>
            <a:pPr marL="0" indent="0">
              <a:buNone/>
            </a:pPr>
            <a:endParaRPr lang="en-IN" dirty="0"/>
          </a:p>
          <a:p>
            <a:pPr marL="0" indent="0">
              <a:buNone/>
            </a:pPr>
            <a:r>
              <a:rPr lang="en-IN" dirty="0"/>
              <a:t>   </a:t>
            </a:r>
            <a:r>
              <a:rPr lang="en-IN" dirty="0" err="1"/>
              <a:t>printf</a:t>
            </a:r>
            <a:r>
              <a:rPr lang="en-IN" dirty="0"/>
              <a:t>("Program name is: %s\n", </a:t>
            </a:r>
            <a:r>
              <a:rPr lang="en-IN" dirty="0" err="1"/>
              <a:t>argv</a:t>
            </a:r>
            <a:r>
              <a:rPr lang="en-IN" dirty="0"/>
              <a:t>[0]);</a:t>
            </a:r>
          </a:p>
          <a:p>
            <a:pPr marL="0" indent="0">
              <a:buNone/>
            </a:pPr>
            <a:endParaRPr lang="en-IN" dirty="0"/>
          </a:p>
          <a:p>
            <a:pPr marL="0" indent="0">
              <a:buNone/>
            </a:pPr>
            <a:r>
              <a:rPr lang="en-IN" dirty="0"/>
              <a:t>   if(</a:t>
            </a:r>
            <a:r>
              <a:rPr lang="en-IN" dirty="0" err="1"/>
              <a:t>argc</a:t>
            </a:r>
            <a:r>
              <a:rPr lang="en-IN" dirty="0"/>
              <a:t> &lt; 2){</a:t>
            </a:r>
          </a:p>
          <a:p>
            <a:pPr marL="0" indent="0">
              <a:buNone/>
            </a:pPr>
            <a:r>
              <a:rPr lang="en-IN" dirty="0"/>
              <a:t>      </a:t>
            </a:r>
            <a:r>
              <a:rPr lang="en-IN" dirty="0" err="1"/>
              <a:t>printf</a:t>
            </a:r>
            <a:r>
              <a:rPr lang="en-IN" dirty="0"/>
              <a:t>("No argument passed through command line.\n");</a:t>
            </a:r>
          </a:p>
          <a:p>
            <a:pPr marL="0" indent="0">
              <a:buNone/>
            </a:pPr>
            <a:r>
              <a:rPr lang="en-IN" dirty="0"/>
              <a:t>   }</a:t>
            </a:r>
          </a:p>
          <a:p>
            <a:pPr marL="0" indent="0">
              <a:buNone/>
            </a:pPr>
            <a:r>
              <a:rPr lang="en-IN" dirty="0"/>
              <a:t>   else{</a:t>
            </a:r>
          </a:p>
          <a:p>
            <a:pPr marL="0" indent="0">
              <a:buNone/>
            </a:pPr>
            <a:r>
              <a:rPr lang="en-IN" dirty="0"/>
              <a:t>      for (</a:t>
            </a:r>
            <a:r>
              <a:rPr lang="en-IN" dirty="0" err="1"/>
              <a:t>i</a:t>
            </a:r>
            <a:r>
              <a:rPr lang="en-IN" dirty="0"/>
              <a:t>=1; </a:t>
            </a:r>
            <a:r>
              <a:rPr lang="en-IN" dirty="0" err="1"/>
              <a:t>i</a:t>
            </a:r>
            <a:r>
              <a:rPr lang="en-IN" dirty="0"/>
              <a:t>&lt;</a:t>
            </a:r>
            <a:r>
              <a:rPr lang="en-IN" dirty="0" err="1"/>
              <a:t>argc;i</a:t>
            </a:r>
            <a:r>
              <a:rPr lang="en-IN" dirty="0"/>
              <a:t>++)</a:t>
            </a:r>
          </a:p>
          <a:p>
            <a:pPr marL="0" indent="0">
              <a:buNone/>
            </a:pPr>
            <a:r>
              <a:rPr lang="en-IN" dirty="0"/>
              <a:t>      {</a:t>
            </a:r>
          </a:p>
          <a:p>
            <a:pPr marL="0" indent="0">
              <a:buNone/>
            </a:pPr>
            <a:r>
              <a:rPr lang="en-IN" dirty="0"/>
              <a:t>        </a:t>
            </a:r>
            <a:r>
              <a:rPr lang="en-IN" dirty="0" err="1"/>
              <a:t>printf</a:t>
            </a:r>
            <a:r>
              <a:rPr lang="en-IN" dirty="0"/>
              <a:t>("First argument is: %s\n", </a:t>
            </a:r>
            <a:r>
              <a:rPr lang="en-IN" dirty="0" err="1"/>
              <a:t>argv</a:t>
            </a:r>
            <a:r>
              <a:rPr lang="en-IN" dirty="0"/>
              <a:t>[</a:t>
            </a:r>
            <a:r>
              <a:rPr lang="en-IN" dirty="0" err="1"/>
              <a:t>i</a:t>
            </a:r>
            <a:r>
              <a:rPr lang="en-IN" dirty="0"/>
              <a:t>]);</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44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2</a:t>
            </a:r>
            <a:endParaRPr lang="en-IN" dirty="0"/>
          </a:p>
        </p:txBody>
      </p:sp>
      <p:sp>
        <p:nvSpPr>
          <p:cNvPr id="3" name="Content Placeholder 2"/>
          <p:cNvSpPr>
            <a:spLocks noGrp="1"/>
          </p:cNvSpPr>
          <p:nvPr>
            <p:ph idx="1"/>
          </p:nvPr>
        </p:nvSpPr>
        <p:spPr>
          <a:xfrm>
            <a:off x="0" y="1052736"/>
            <a:ext cx="9111853" cy="5112568"/>
          </a:xfrm>
        </p:spPr>
        <p:txBody>
          <a:bodyPr>
            <a:normAutofit fontScale="55000" lnSpcReduction="20000"/>
          </a:bodyPr>
          <a:lstStyle/>
          <a:p>
            <a:pPr marL="0" indent="0">
              <a:buNone/>
            </a:pPr>
            <a:r>
              <a:rPr lang="en-US" dirty="0"/>
              <a:t>//to work with strings ,  input : “VIT UNIVERSITY”</a:t>
            </a:r>
            <a:endParaRPr lang="en-IN" dirty="0"/>
          </a:p>
          <a:p>
            <a:pPr marL="0" indent="0">
              <a:buNone/>
            </a:pPr>
            <a:r>
              <a:rPr lang="en-IN" dirty="0"/>
              <a:t>#include &lt;</a:t>
            </a:r>
            <a:r>
              <a:rPr lang="en-IN" dirty="0" err="1"/>
              <a:t>stdio.h</a:t>
            </a:r>
            <a:r>
              <a:rPr lang="en-IN" dirty="0"/>
              <a:t>&gt;</a:t>
            </a:r>
          </a:p>
          <a:p>
            <a:pPr marL="0" indent="0">
              <a:buNone/>
            </a:pPr>
            <a:r>
              <a:rPr lang="en-IN" dirty="0"/>
              <a:t>void main(</a:t>
            </a:r>
            <a:r>
              <a:rPr lang="en-IN" dirty="0" err="1"/>
              <a:t>int</a:t>
            </a:r>
            <a:r>
              <a:rPr lang="en-IN" dirty="0"/>
              <a:t> </a:t>
            </a:r>
            <a:r>
              <a:rPr lang="en-IN" dirty="0" err="1"/>
              <a:t>argc</a:t>
            </a:r>
            <a:r>
              <a:rPr lang="en-IN" dirty="0"/>
              <a:t>, char *</a:t>
            </a:r>
            <a:r>
              <a:rPr lang="en-IN" dirty="0" err="1"/>
              <a:t>argv</a:t>
            </a:r>
            <a:r>
              <a:rPr lang="en-IN" dirty="0"/>
              <a:t>[] )  {</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("No of argument passed %d\n", </a:t>
            </a:r>
            <a:r>
              <a:rPr lang="en-IN" dirty="0" err="1"/>
              <a:t>argc</a:t>
            </a:r>
            <a:r>
              <a:rPr lang="en-IN" dirty="0"/>
              <a:t>);</a:t>
            </a:r>
          </a:p>
          <a:p>
            <a:pPr marL="0" indent="0">
              <a:buNone/>
            </a:pPr>
            <a:endParaRPr lang="en-IN" dirty="0"/>
          </a:p>
          <a:p>
            <a:pPr marL="0" indent="0">
              <a:buNone/>
            </a:pPr>
            <a:r>
              <a:rPr lang="en-IN" dirty="0"/>
              <a:t>   </a:t>
            </a:r>
            <a:r>
              <a:rPr lang="en-IN" dirty="0" err="1"/>
              <a:t>printf</a:t>
            </a:r>
            <a:r>
              <a:rPr lang="en-IN" dirty="0"/>
              <a:t>("Program name is: %s\n", </a:t>
            </a:r>
            <a:r>
              <a:rPr lang="en-IN" dirty="0" err="1"/>
              <a:t>argv</a:t>
            </a:r>
            <a:r>
              <a:rPr lang="en-IN" dirty="0"/>
              <a:t>[0]);</a:t>
            </a:r>
          </a:p>
          <a:p>
            <a:pPr marL="0" indent="0">
              <a:buNone/>
            </a:pPr>
            <a:endParaRPr lang="en-IN" dirty="0"/>
          </a:p>
          <a:p>
            <a:pPr marL="0" indent="0">
              <a:buNone/>
            </a:pPr>
            <a:r>
              <a:rPr lang="en-IN" dirty="0"/>
              <a:t>   if(</a:t>
            </a:r>
            <a:r>
              <a:rPr lang="en-IN" dirty="0" err="1"/>
              <a:t>argc</a:t>
            </a:r>
            <a:r>
              <a:rPr lang="en-IN" dirty="0"/>
              <a:t> &lt; 2){</a:t>
            </a:r>
          </a:p>
          <a:p>
            <a:pPr marL="0" indent="0">
              <a:buNone/>
            </a:pPr>
            <a:r>
              <a:rPr lang="en-IN" dirty="0"/>
              <a:t>      </a:t>
            </a:r>
            <a:r>
              <a:rPr lang="en-IN" dirty="0" err="1"/>
              <a:t>printf</a:t>
            </a:r>
            <a:r>
              <a:rPr lang="en-IN" dirty="0"/>
              <a:t>("No argument passed through command line.\n");</a:t>
            </a:r>
          </a:p>
          <a:p>
            <a:pPr marL="0" indent="0">
              <a:buNone/>
            </a:pPr>
            <a:r>
              <a:rPr lang="en-IN" dirty="0"/>
              <a:t>   }</a:t>
            </a:r>
          </a:p>
          <a:p>
            <a:pPr marL="0" indent="0">
              <a:buNone/>
            </a:pPr>
            <a:r>
              <a:rPr lang="en-IN" dirty="0"/>
              <a:t>   else{</a:t>
            </a:r>
          </a:p>
          <a:p>
            <a:pPr marL="0" indent="0">
              <a:buNone/>
            </a:pPr>
            <a:r>
              <a:rPr lang="en-IN" dirty="0"/>
              <a:t>      for (</a:t>
            </a:r>
            <a:r>
              <a:rPr lang="en-IN" dirty="0" err="1"/>
              <a:t>i</a:t>
            </a:r>
            <a:r>
              <a:rPr lang="en-IN" dirty="0"/>
              <a:t>=1; </a:t>
            </a:r>
            <a:r>
              <a:rPr lang="en-IN" dirty="0" err="1"/>
              <a:t>i</a:t>
            </a:r>
            <a:r>
              <a:rPr lang="en-IN" dirty="0"/>
              <a:t>&lt;</a:t>
            </a:r>
            <a:r>
              <a:rPr lang="en-IN" dirty="0" err="1"/>
              <a:t>argc;i</a:t>
            </a:r>
            <a:r>
              <a:rPr lang="en-IN" dirty="0"/>
              <a:t>++)</a:t>
            </a:r>
          </a:p>
          <a:p>
            <a:pPr marL="0" indent="0">
              <a:buNone/>
            </a:pPr>
            <a:r>
              <a:rPr lang="en-IN" dirty="0"/>
              <a:t>      {</a:t>
            </a:r>
          </a:p>
          <a:p>
            <a:pPr marL="0" indent="0">
              <a:buNone/>
            </a:pPr>
            <a:r>
              <a:rPr lang="en-IN" dirty="0"/>
              <a:t>        </a:t>
            </a:r>
            <a:r>
              <a:rPr lang="en-IN" dirty="0" err="1"/>
              <a:t>printf</a:t>
            </a:r>
            <a:r>
              <a:rPr lang="en-IN" dirty="0"/>
              <a:t>("First argument is: %s\n", </a:t>
            </a:r>
            <a:r>
              <a:rPr lang="en-IN" dirty="0" err="1"/>
              <a:t>argv</a:t>
            </a:r>
            <a:r>
              <a:rPr lang="en-IN" dirty="0"/>
              <a:t>[</a:t>
            </a:r>
            <a:r>
              <a:rPr lang="en-IN" dirty="0" err="1"/>
              <a:t>i</a:t>
            </a:r>
            <a:r>
              <a:rPr lang="en-IN" dirty="0"/>
              <a:t>]);</a:t>
            </a:r>
          </a:p>
          <a:p>
            <a:pPr marL="0" indent="0">
              <a:buNone/>
            </a:pPr>
            <a:r>
              <a:rPr lang="en-IN" dirty="0"/>
              <a:t>      }</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10525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3</a:t>
            </a:r>
            <a:endParaRPr lang="en-IN" dirty="0"/>
          </a:p>
        </p:txBody>
      </p:sp>
      <p:sp>
        <p:nvSpPr>
          <p:cNvPr id="3" name="Content Placeholder 2"/>
          <p:cNvSpPr>
            <a:spLocks noGrp="1"/>
          </p:cNvSpPr>
          <p:nvPr>
            <p:ph idx="1"/>
          </p:nvPr>
        </p:nvSpPr>
        <p:spPr>
          <a:xfrm>
            <a:off x="395536" y="1124744"/>
            <a:ext cx="8291264" cy="5001419"/>
          </a:xfrm>
        </p:spPr>
        <p:txBody>
          <a:bodyPr>
            <a:normAutofit fontScale="85000" lnSpcReduction="20000"/>
          </a:bodyPr>
          <a:lstStyle/>
          <a:p>
            <a:pPr marL="0" indent="0">
              <a:buNone/>
            </a:pPr>
            <a:r>
              <a:rPr lang="en-US" dirty="0"/>
              <a:t>//to work with integer, float, input:10(</a:t>
            </a:r>
            <a:r>
              <a:rPr lang="en-US" dirty="0" err="1"/>
              <a:t>withoutusing</a:t>
            </a:r>
            <a:r>
              <a:rPr lang="en-US" dirty="0"/>
              <a:t> </a:t>
            </a:r>
            <a:r>
              <a:rPr lang="en-US" dirty="0" err="1"/>
              <a:t>atoi</a:t>
            </a:r>
            <a:r>
              <a:rPr lang="en-US" dirty="0"/>
              <a:t>)</a:t>
            </a:r>
            <a:endParaRPr lang="en-IN" dirty="0"/>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a:t>
            </a:r>
          </a:p>
          <a:p>
            <a:pPr marL="0" indent="0">
              <a:buNone/>
            </a:pPr>
            <a:r>
              <a:rPr lang="en-IN" dirty="0"/>
              <a:t>{</a:t>
            </a:r>
          </a:p>
          <a:p>
            <a:pPr marL="0" indent="0">
              <a:buNone/>
            </a:pPr>
            <a:r>
              <a:rPr lang="en-IN" dirty="0"/>
              <a:t>    </a:t>
            </a:r>
            <a:r>
              <a:rPr lang="en-IN" dirty="0" err="1"/>
              <a:t>int</a:t>
            </a:r>
            <a:r>
              <a:rPr lang="en-IN" dirty="0"/>
              <a:t> </a:t>
            </a:r>
            <a:r>
              <a:rPr lang="en-IN" dirty="0" err="1"/>
              <a:t>num</a:t>
            </a:r>
            <a:r>
              <a:rPr lang="en-IN" dirty="0"/>
              <a:t>;</a:t>
            </a:r>
          </a:p>
          <a:p>
            <a:pPr marL="0" indent="0">
              <a:buNone/>
            </a:pPr>
            <a:r>
              <a:rPr lang="en-IN" dirty="0"/>
              <a:t>    </a:t>
            </a:r>
            <a:r>
              <a:rPr lang="en-IN" dirty="0" err="1"/>
              <a:t>num</a:t>
            </a:r>
            <a:r>
              <a:rPr lang="en-IN" dirty="0"/>
              <a:t> = </a:t>
            </a:r>
            <a:r>
              <a:rPr lang="en-IN" dirty="0" err="1"/>
              <a:t>atoi</a:t>
            </a:r>
            <a:r>
              <a:rPr lang="en-IN" dirty="0"/>
              <a:t>(</a:t>
            </a:r>
            <a:r>
              <a:rPr lang="en-IN" dirty="0" err="1"/>
              <a:t>argv</a:t>
            </a:r>
            <a:r>
              <a:rPr lang="en-IN" dirty="0"/>
              <a:t>[1]);</a:t>
            </a:r>
          </a:p>
          <a:p>
            <a:pPr marL="0" indent="0">
              <a:buNone/>
            </a:pPr>
            <a:r>
              <a:rPr lang="en-IN" dirty="0"/>
              <a:t>    if(</a:t>
            </a:r>
            <a:r>
              <a:rPr lang="en-IN" dirty="0" err="1"/>
              <a:t>num</a:t>
            </a:r>
            <a:r>
              <a:rPr lang="en-IN" dirty="0"/>
              <a:t> % 2 == 0)</a:t>
            </a:r>
          </a:p>
          <a:p>
            <a:pPr marL="0" indent="0">
              <a:buNone/>
            </a:pPr>
            <a:r>
              <a:rPr lang="en-IN" dirty="0"/>
              <a:t>        </a:t>
            </a:r>
            <a:r>
              <a:rPr lang="en-IN" dirty="0" err="1"/>
              <a:t>printf</a:t>
            </a:r>
            <a:r>
              <a:rPr lang="en-IN" dirty="0"/>
              <a:t>("%d is Even",</a:t>
            </a:r>
            <a:r>
              <a:rPr lang="en-IN" dirty="0" err="1"/>
              <a:t>num</a:t>
            </a:r>
            <a:r>
              <a:rPr lang="en-IN" dirty="0"/>
              <a:t>);</a:t>
            </a:r>
          </a:p>
          <a:p>
            <a:pPr marL="0" indent="0">
              <a:buNone/>
            </a:pPr>
            <a:r>
              <a:rPr lang="en-IN" dirty="0"/>
              <a:t>    else</a:t>
            </a:r>
          </a:p>
          <a:p>
            <a:pPr marL="0" indent="0">
              <a:buNone/>
            </a:pPr>
            <a:r>
              <a:rPr lang="en-IN" dirty="0"/>
              <a:t>        </a:t>
            </a:r>
            <a:r>
              <a:rPr lang="en-IN" dirty="0" err="1"/>
              <a:t>printf</a:t>
            </a:r>
            <a:r>
              <a:rPr lang="en-IN" dirty="0"/>
              <a:t>("%d is Odd",</a:t>
            </a:r>
            <a:r>
              <a:rPr lang="en-IN" dirty="0" err="1"/>
              <a:t>num</a:t>
            </a:r>
            <a:r>
              <a:rPr lang="en-IN" dirty="0"/>
              <a:t>);</a:t>
            </a:r>
          </a:p>
          <a:p>
            <a:pPr marL="0" indent="0">
              <a:buNone/>
            </a:pPr>
            <a:r>
              <a:rPr lang="en-IN" dirty="0"/>
              <a:t>}</a:t>
            </a:r>
          </a:p>
          <a:p>
            <a:endParaRPr lang="en-IN" dirty="0"/>
          </a:p>
        </p:txBody>
      </p:sp>
    </p:spTree>
    <p:extLst>
      <p:ext uri="{BB962C8B-B14F-4D97-AF65-F5344CB8AC3E}">
        <p14:creationId xmlns:p14="http://schemas.microsoft.com/office/powerpoint/2010/main" val="14130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818"/>
            <a:ext cx="8229600" cy="854530"/>
          </a:xfrm>
        </p:spPr>
        <p:txBody>
          <a:bodyPr/>
          <a:lstStyle/>
          <a:p>
            <a:r>
              <a:rPr lang="en-US" dirty="0"/>
              <a:t>Area of circle</a:t>
            </a:r>
            <a:endParaRPr lang="en-IN" dirty="0"/>
          </a:p>
        </p:txBody>
      </p:sp>
      <p:sp>
        <p:nvSpPr>
          <p:cNvPr id="3" name="Content Placeholder 2"/>
          <p:cNvSpPr>
            <a:spLocks noGrp="1"/>
          </p:cNvSpPr>
          <p:nvPr>
            <p:ph idx="1"/>
          </p:nvPr>
        </p:nvSpPr>
        <p:spPr>
          <a:xfrm>
            <a:off x="467544" y="1196752"/>
            <a:ext cx="8424936" cy="5661248"/>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#include&lt;</a:t>
            </a:r>
            <a:r>
              <a:rPr lang="en-IN" dirty="0" err="1"/>
              <a:t>stdlib.h</a:t>
            </a:r>
            <a:r>
              <a:rPr lang="en-IN" dirty="0"/>
              <a:t>&gt;</a:t>
            </a:r>
          </a:p>
          <a:p>
            <a:pPr marL="0" indent="0">
              <a:buNone/>
            </a:pPr>
            <a:r>
              <a:rPr lang="en-IN" dirty="0" err="1"/>
              <a:t>int</a:t>
            </a:r>
            <a:r>
              <a:rPr lang="en-IN" dirty="0"/>
              <a:t> main(</a:t>
            </a:r>
            <a:r>
              <a:rPr lang="en-IN" dirty="0" err="1"/>
              <a:t>int</a:t>
            </a:r>
            <a:r>
              <a:rPr lang="en-IN" dirty="0"/>
              <a:t> </a:t>
            </a:r>
            <a:r>
              <a:rPr lang="en-IN" dirty="0" err="1"/>
              <a:t>argc</a:t>
            </a:r>
            <a:r>
              <a:rPr lang="en-IN" dirty="0"/>
              <a:t>, char * </a:t>
            </a:r>
            <a:r>
              <a:rPr lang="en-IN" dirty="0" err="1"/>
              <a:t>argv</a:t>
            </a:r>
            <a:r>
              <a:rPr lang="en-IN" dirty="0"/>
              <a:t>[])</a:t>
            </a:r>
          </a:p>
          <a:p>
            <a:pPr marL="0" indent="0">
              <a:buNone/>
            </a:pPr>
            <a:r>
              <a:rPr lang="en-IN" dirty="0"/>
              <a:t>{</a:t>
            </a:r>
          </a:p>
          <a:p>
            <a:pPr marL="0" indent="0">
              <a:buNone/>
            </a:pPr>
            <a:r>
              <a:rPr lang="en-IN" dirty="0"/>
              <a:t> if(</a:t>
            </a:r>
            <a:r>
              <a:rPr lang="en-IN" dirty="0" err="1"/>
              <a:t>argc</a:t>
            </a:r>
            <a:r>
              <a:rPr lang="en-IN" dirty="0"/>
              <a:t>==1)</a:t>
            </a:r>
          </a:p>
          <a:p>
            <a:pPr marL="0" indent="0">
              <a:buNone/>
            </a:pPr>
            <a:r>
              <a:rPr lang="en-IN" dirty="0"/>
              <a:t> {</a:t>
            </a:r>
          </a:p>
          <a:p>
            <a:pPr marL="0" indent="0">
              <a:buNone/>
            </a:pPr>
            <a:r>
              <a:rPr lang="en-IN" dirty="0"/>
              <a:t> </a:t>
            </a:r>
            <a:r>
              <a:rPr lang="en-IN" dirty="0" err="1"/>
              <a:t>printf</a:t>
            </a:r>
            <a:r>
              <a:rPr lang="en-IN" dirty="0"/>
              <a:t>("No arguments");</a:t>
            </a:r>
          </a:p>
          <a:p>
            <a:pPr marL="0" indent="0">
              <a:buNone/>
            </a:pPr>
            <a:r>
              <a:rPr lang="en-IN" dirty="0"/>
              <a:t> return 0;</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int</a:t>
            </a:r>
            <a:r>
              <a:rPr lang="en-IN" dirty="0"/>
              <a:t> radius;</a:t>
            </a:r>
          </a:p>
          <a:p>
            <a:pPr marL="0" indent="0">
              <a:buNone/>
            </a:pPr>
            <a:r>
              <a:rPr lang="en-IN" dirty="0"/>
              <a:t> float pi=3.14;</a:t>
            </a:r>
          </a:p>
          <a:p>
            <a:pPr marL="0" indent="0">
              <a:buNone/>
            </a:pPr>
            <a:r>
              <a:rPr lang="en-IN" dirty="0"/>
              <a:t> float area;</a:t>
            </a:r>
          </a:p>
          <a:p>
            <a:pPr marL="0" indent="0">
              <a:buNone/>
            </a:pPr>
            <a:r>
              <a:rPr lang="en-IN" dirty="0"/>
              <a:t> radius=</a:t>
            </a:r>
            <a:r>
              <a:rPr lang="en-IN" dirty="0" err="1"/>
              <a:t>atoi</a:t>
            </a:r>
            <a:r>
              <a:rPr lang="en-IN" dirty="0"/>
              <a:t>(</a:t>
            </a:r>
            <a:r>
              <a:rPr lang="en-IN" dirty="0" err="1"/>
              <a:t>argv</a:t>
            </a:r>
            <a:r>
              <a:rPr lang="en-IN" dirty="0"/>
              <a:t>[1]);</a:t>
            </a:r>
          </a:p>
          <a:p>
            <a:pPr marL="0" indent="0">
              <a:buNone/>
            </a:pPr>
            <a:r>
              <a:rPr lang="en-IN" dirty="0"/>
              <a:t> area=pi*radius*radius;</a:t>
            </a:r>
          </a:p>
          <a:p>
            <a:pPr marL="0" indent="0">
              <a:buNone/>
            </a:pPr>
            <a:r>
              <a:rPr lang="en-IN" dirty="0"/>
              <a:t> </a:t>
            </a:r>
            <a:r>
              <a:rPr lang="en-IN" dirty="0" err="1"/>
              <a:t>printf</a:t>
            </a:r>
            <a:r>
              <a:rPr lang="en-IN" dirty="0"/>
              <a:t>("%.2f",area);</a:t>
            </a:r>
          </a:p>
          <a:p>
            <a:pPr marL="0" indent="0">
              <a:buNone/>
            </a:pPr>
            <a:r>
              <a:rPr lang="en-IN" dirty="0"/>
              <a:t> return 0;</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8687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003232" cy="274042"/>
          </a:xfrm>
        </p:spPr>
        <p:txBody>
          <a:bodyPr>
            <a:normAutofit fontScale="90000"/>
          </a:bodyPr>
          <a:lstStyle/>
          <a:p>
            <a:r>
              <a:rPr lang="en-US" dirty="0"/>
              <a:t>String palindrome</a:t>
            </a:r>
            <a:endParaRPr lang="en-IN" dirty="0"/>
          </a:p>
        </p:txBody>
      </p:sp>
      <p:sp>
        <p:nvSpPr>
          <p:cNvPr id="3" name="Content Placeholder 2"/>
          <p:cNvSpPr>
            <a:spLocks noGrp="1"/>
          </p:cNvSpPr>
          <p:nvPr>
            <p:ph idx="1"/>
          </p:nvPr>
        </p:nvSpPr>
        <p:spPr>
          <a:xfrm>
            <a:off x="395536" y="692696"/>
            <a:ext cx="8496944" cy="6165304"/>
          </a:xfrm>
        </p:spPr>
        <p:txBody>
          <a:bodyPr>
            <a:normAutofit fontScale="40000" lnSpcReduction="20000"/>
          </a:bodyPr>
          <a:lstStyle/>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&lt;</a:t>
            </a:r>
            <a:r>
              <a:rPr lang="en-IN" dirty="0" err="1"/>
              <a:t>string.h</a:t>
            </a:r>
            <a:r>
              <a:rPr lang="en-IN" dirty="0"/>
              <a:t>&gt;</a:t>
            </a:r>
          </a:p>
          <a:p>
            <a:pPr marL="0" indent="0">
              <a:buNone/>
            </a:pPr>
            <a:r>
              <a:rPr lang="en-IN" dirty="0" err="1"/>
              <a:t>int</a:t>
            </a:r>
            <a:r>
              <a:rPr lang="en-IN" dirty="0"/>
              <a:t> </a:t>
            </a:r>
            <a:r>
              <a:rPr lang="en-IN" dirty="0" err="1"/>
              <a:t>isPalindrome</a:t>
            </a:r>
            <a:r>
              <a:rPr lang="en-IN" dirty="0"/>
              <a:t>(char* </a:t>
            </a:r>
            <a:r>
              <a:rPr lang="en-IN" dirty="0" err="1"/>
              <a:t>str</a:t>
            </a:r>
            <a:r>
              <a:rPr lang="en-IN" dirty="0"/>
              <a:t>)</a:t>
            </a:r>
          </a:p>
          <a:p>
            <a:pPr marL="0" indent="0">
              <a:buNone/>
            </a:pPr>
            <a:r>
              <a:rPr lang="en-IN" dirty="0"/>
              <a:t>{</a:t>
            </a:r>
          </a:p>
          <a:p>
            <a:pPr marL="0" indent="0">
              <a:buNone/>
            </a:pPr>
            <a:r>
              <a:rPr lang="en-IN" dirty="0"/>
              <a:t>    </a:t>
            </a:r>
            <a:r>
              <a:rPr lang="en-IN" dirty="0" err="1"/>
              <a:t>int</a:t>
            </a:r>
            <a:r>
              <a:rPr lang="en-IN" dirty="0"/>
              <a:t> n = </a:t>
            </a:r>
            <a:r>
              <a:rPr lang="en-IN" dirty="0" err="1"/>
              <a:t>strlen</a:t>
            </a:r>
            <a:r>
              <a:rPr lang="en-IN" dirty="0"/>
              <a:t>(</a:t>
            </a:r>
            <a:r>
              <a:rPr lang="en-IN" dirty="0" err="1"/>
              <a:t>str</a:t>
            </a: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 (</a:t>
            </a:r>
            <a:r>
              <a:rPr lang="en-IN" dirty="0" err="1"/>
              <a:t>i</a:t>
            </a:r>
            <a:r>
              <a:rPr lang="en-IN" dirty="0"/>
              <a:t> = 0; </a:t>
            </a:r>
            <a:r>
              <a:rPr lang="en-IN" dirty="0" err="1"/>
              <a:t>i</a:t>
            </a:r>
            <a:r>
              <a:rPr lang="en-IN" dirty="0"/>
              <a:t> &lt; n / 2; </a:t>
            </a:r>
            <a:r>
              <a:rPr lang="en-IN" dirty="0" err="1"/>
              <a:t>i</a:t>
            </a:r>
            <a:r>
              <a:rPr lang="en-IN" dirty="0"/>
              <a:t>++)</a:t>
            </a:r>
          </a:p>
          <a:p>
            <a:pPr marL="0" indent="0">
              <a:buNone/>
            </a:pPr>
            <a:r>
              <a:rPr lang="en-IN" dirty="0"/>
              <a:t>        if (</a:t>
            </a:r>
            <a:r>
              <a:rPr lang="en-IN" dirty="0" err="1"/>
              <a:t>str</a:t>
            </a:r>
            <a:r>
              <a:rPr lang="en-IN" dirty="0"/>
              <a:t>[</a:t>
            </a:r>
            <a:r>
              <a:rPr lang="en-IN" dirty="0" err="1"/>
              <a:t>i</a:t>
            </a:r>
            <a:r>
              <a:rPr lang="en-IN" dirty="0"/>
              <a:t>] != </a:t>
            </a:r>
            <a:r>
              <a:rPr lang="en-IN" dirty="0" err="1"/>
              <a:t>str</a:t>
            </a:r>
            <a:r>
              <a:rPr lang="en-IN" dirty="0"/>
              <a:t>[n - </a:t>
            </a:r>
            <a:r>
              <a:rPr lang="en-IN" dirty="0" err="1"/>
              <a:t>i</a:t>
            </a:r>
            <a:r>
              <a:rPr lang="en-IN" dirty="0"/>
              <a:t> - 1])</a:t>
            </a:r>
          </a:p>
          <a:p>
            <a:pPr marL="0" indent="0">
              <a:buNone/>
            </a:pPr>
            <a:r>
              <a:rPr lang="en-IN" dirty="0"/>
              <a:t>            return 0;</a:t>
            </a:r>
          </a:p>
          <a:p>
            <a:pPr marL="0" indent="0">
              <a:buNone/>
            </a:pPr>
            <a:r>
              <a:rPr lang="en-IN" dirty="0"/>
              <a:t>    return 1;</a:t>
            </a:r>
          </a:p>
          <a:p>
            <a:pPr marL="0" indent="0">
              <a:buNone/>
            </a:pPr>
            <a:r>
              <a:rPr lang="en-IN" dirty="0"/>
              <a:t>}</a:t>
            </a:r>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a:t>
            </a:r>
          </a:p>
          <a:p>
            <a:pPr marL="0" indent="0">
              <a:buNone/>
            </a:pPr>
            <a:r>
              <a:rPr lang="en-IN" dirty="0"/>
              <a:t>{</a:t>
            </a:r>
          </a:p>
          <a:p>
            <a:pPr marL="0" indent="0">
              <a:buNone/>
            </a:pPr>
            <a:endParaRPr lang="en-IN" dirty="0"/>
          </a:p>
          <a:p>
            <a:pPr marL="0" indent="0">
              <a:buNone/>
            </a:pPr>
            <a:r>
              <a:rPr lang="en-IN" dirty="0"/>
              <a:t>    </a:t>
            </a:r>
            <a:r>
              <a:rPr lang="en-IN" dirty="0" err="1"/>
              <a:t>int</a:t>
            </a:r>
            <a:r>
              <a:rPr lang="en-IN" dirty="0"/>
              <a:t> res = 0;</a:t>
            </a:r>
          </a:p>
          <a:p>
            <a:pPr marL="0" indent="0">
              <a:buNone/>
            </a:pPr>
            <a:r>
              <a:rPr lang="en-IN" dirty="0"/>
              <a:t>    if (</a:t>
            </a:r>
            <a:r>
              <a:rPr lang="en-IN" dirty="0" err="1"/>
              <a:t>argc</a:t>
            </a:r>
            <a:r>
              <a:rPr lang="en-IN" dirty="0"/>
              <a:t> == 1)</a:t>
            </a:r>
          </a:p>
          <a:p>
            <a:pPr marL="0" indent="0">
              <a:buNone/>
            </a:pPr>
            <a:r>
              <a:rPr lang="en-IN" dirty="0"/>
              <a:t>        </a:t>
            </a:r>
            <a:r>
              <a:rPr lang="en-IN" dirty="0" err="1"/>
              <a:t>printf</a:t>
            </a:r>
            <a:r>
              <a:rPr lang="en-IN" dirty="0"/>
              <a:t>("No command line arguments found.\n");</a:t>
            </a:r>
          </a:p>
          <a:p>
            <a:pPr marL="0" indent="0">
              <a:buNone/>
            </a:pPr>
            <a:r>
              <a:rPr lang="en-IN" dirty="0"/>
              <a:t>      else {</a:t>
            </a:r>
          </a:p>
          <a:p>
            <a:pPr marL="0" indent="0">
              <a:buNone/>
            </a:pPr>
            <a:r>
              <a:rPr lang="en-IN" dirty="0"/>
              <a:t>        res = </a:t>
            </a:r>
            <a:r>
              <a:rPr lang="en-IN" dirty="0" err="1"/>
              <a:t>isPalindrome</a:t>
            </a:r>
            <a:r>
              <a:rPr lang="en-IN" dirty="0"/>
              <a:t>(</a:t>
            </a:r>
            <a:r>
              <a:rPr lang="en-IN" dirty="0" err="1"/>
              <a:t>argv</a:t>
            </a:r>
            <a:r>
              <a:rPr lang="en-IN" dirty="0"/>
              <a:t>[1]);</a:t>
            </a:r>
          </a:p>
          <a:p>
            <a:pPr marL="0" indent="0">
              <a:buNone/>
            </a:pPr>
            <a:r>
              <a:rPr lang="en-IN" dirty="0"/>
              <a:t>        if (res == 0)</a:t>
            </a:r>
          </a:p>
          <a:p>
            <a:pPr marL="0" indent="0">
              <a:buNone/>
            </a:pPr>
            <a:r>
              <a:rPr lang="en-IN" dirty="0"/>
              <a:t>           </a:t>
            </a:r>
            <a:r>
              <a:rPr lang="en-IN" dirty="0" err="1"/>
              <a:t>printf</a:t>
            </a:r>
            <a:r>
              <a:rPr lang="en-IN" dirty="0"/>
              <a:t>("No\n");</a:t>
            </a:r>
          </a:p>
          <a:p>
            <a:pPr marL="0" indent="0">
              <a:buNone/>
            </a:pPr>
            <a:r>
              <a:rPr lang="en-IN" dirty="0"/>
              <a:t>        else</a:t>
            </a:r>
          </a:p>
          <a:p>
            <a:pPr marL="0" indent="0">
              <a:buNone/>
            </a:pPr>
            <a:r>
              <a:rPr lang="en-IN" dirty="0"/>
              <a:t>           </a:t>
            </a:r>
            <a:r>
              <a:rPr lang="en-IN" dirty="0" err="1"/>
              <a:t>printf</a:t>
            </a:r>
            <a:r>
              <a:rPr lang="en-IN" dirty="0"/>
              <a:t>("Yes\n");</a:t>
            </a:r>
          </a:p>
          <a:p>
            <a:pPr marL="0" indent="0">
              <a:buNone/>
            </a:pPr>
            <a:r>
              <a:rPr lang="en-IN" dirty="0"/>
              <a:t>    }</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218215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 Variables</a:t>
            </a:r>
            <a:endParaRPr lang="en-IN" dirty="0"/>
          </a:p>
        </p:txBody>
      </p:sp>
      <p:sp>
        <p:nvSpPr>
          <p:cNvPr id="3" name="Content Placeholder 2"/>
          <p:cNvSpPr>
            <a:spLocks noGrp="1"/>
          </p:cNvSpPr>
          <p:nvPr>
            <p:ph idx="1"/>
          </p:nvPr>
        </p:nvSpPr>
        <p:spPr/>
        <p:txBody>
          <a:bodyPr>
            <a:normAutofit/>
          </a:bodyPr>
          <a:lstStyle/>
          <a:p>
            <a:pPr algn="just"/>
            <a:r>
              <a:rPr lang="en-US" sz="2800" dirty="0"/>
              <a:t>Environment variables store information about the operating system environment. This information includes details such as the operating system path, the number of processors used by the operating system, and the location of temporary folders.</a:t>
            </a:r>
            <a:endParaRPr lang="en-IN" sz="2800" dirty="0"/>
          </a:p>
        </p:txBody>
      </p:sp>
    </p:spTree>
    <p:extLst>
      <p:ext uri="{BB962C8B-B14F-4D97-AF65-F5344CB8AC3E}">
        <p14:creationId xmlns:p14="http://schemas.microsoft.com/office/powerpoint/2010/main" val="201091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1303</Words>
  <Application>Microsoft Office PowerPoint</Application>
  <PresentationFormat>On-screen Show (4:3)</PresentationFormat>
  <Paragraphs>179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Command line arguments  Environment Variables in C Programs</vt:lpstr>
      <vt:lpstr>Command line arguments</vt:lpstr>
      <vt:lpstr>Command line arguments</vt:lpstr>
      <vt:lpstr>Example 1</vt:lpstr>
      <vt:lpstr>Example 2</vt:lpstr>
      <vt:lpstr>Example 3</vt:lpstr>
      <vt:lpstr>Area of circle</vt:lpstr>
      <vt:lpstr>String palindrome</vt:lpstr>
      <vt:lpstr>Environment Variables</vt:lpstr>
      <vt:lpstr>Environment Variables in C</vt:lpstr>
      <vt:lpstr>Example 1</vt:lpstr>
      <vt:lpstr>getenv()</vt:lpstr>
      <vt:lpstr>setenv()</vt:lpstr>
      <vt:lpstr>putenv()</vt:lpstr>
      <vt:lpstr>unsetenv()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arguments</dc:title>
  <dc:creator>Admin</dc:creator>
  <cp:lastModifiedBy>Prashanth Singaravelan</cp:lastModifiedBy>
  <cp:revision>15</cp:revision>
  <dcterms:created xsi:type="dcterms:W3CDTF">2021-04-26T06:41:36Z</dcterms:created>
  <dcterms:modified xsi:type="dcterms:W3CDTF">2021-06-09T05:43:00Z</dcterms:modified>
</cp:coreProperties>
</file>