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05.96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1 634,'4'3,"0"0,0 0,0-1,0 1,1-1,-1 0,1-1,-1 1,1-1,7 2,18 5,-6 2,-1 1,0 1,-1 0,-1 2,0 1,0 0,-2 2,0 0,-1 1,-1 1,0 0,20 32,-22-26,0 0,-1 0,-2 1,0 1,-2 0,-1 0,9 47,-10-36,-3-25,-5-13,0 0,0 0,0 0,0 0,1 1,-1-1,0 0,0 0,0 0,0 0,0 0,0 0,0 0,0 0,0 0,0 0,1 0,-1 0,0 0,0 0,0 0,0 0,0 0,0 0,0 0,0 0,0 0,1 0,-1 0,0 0,0 0,0 0,0 0,0 0,0 0,0 0,0 0,0 0,0 0,1-1,-1 1,0 0,0 0,0 0,0 0,0 0,0 0,0 0,0 0,0 0,0 0,0 0,0-1,0 1,5-26,6-326,-12 250,-1-71,13-322,-4 441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29.99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239 0,'0'6614,"-47"-5760,-28 133,76-150,1-329,-6-326,-30 199,5-101,8-62,20-213,-3 20,4-24,0 0,0-1,-1 1,1 0,0-1,0 1,-1 0,1-1,0 1,-1-1,1 1,-1-1,1 1,-1-1,1 1,-1-1,1 1,-1-1,1 1,-1-1,1 0,-1 1,0-1,1 0,-1 0,0 1,1-1,-2 0,-11-5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31.34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1033 2,'-47'0,"12"-1,0 1,0 1,1 3,-1 0,-44 13,18 4,1 2,-58 33,-110 73,121-67,88-53,0 0,-1-2,-29 8,23-7,0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32.24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0,'6'1,"0"-1,0 1,1 1,-1-1,0 1,0 0,0 0,-1 1,11 5,3 4,23 20,-36-28,9 9,0 0,-1 1,-1 1,0 0,13 22,46 88,-47-78,31 45,-38-65,-3 1,0 1,11 31,-11-24,26 45,-34-70,0 0,0-1,1 0,1-1,0 1,0-2,0 1,13 7,8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38.28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1 952,'0'5,"0"0,0 0,0 0,1-1,0 1,0 0,0-1,3 8,-3-10,0 0,1 0,0 0,-1 0,1 0,0 0,0 0,0 0,0-1,0 1,1-1,-1 0,0 0,1 1,-1-1,1-1,3 2,4 1,0-1,0 1,0-2,0 0,1 0,-1-1,0 0,1 0,-1-1,0-1,0 0,1 0,-2-1,1 0,0-1,0 0,-1-1,0 0,16-11,11-11,0-2,-2-1,-1-2,-1-1,31-44,119-201,-172 264,-2-1,1-1,-2 1,0-1,-1-1,-1 1,0-1,-1 0,-1 0,2-32,-15-166,10 212,-1 0,0 0,1 0,-1 1,0-1,0 0,0 1,-1-1,1 0,-1 1,1 0,-1-1,0 1,0 0,0 0,0 0,-1 0,1 0,0 0,-1 1,1-1,-1 1,1 0,-1 0,0 0,0 0,1 0,-6-1,-5 0,0 1,0 0,0 0,-25 4,33-3,0 1,0 0,1 0,-1 1,0-1,1 1,-1 0,1 0,0 1,-1-1,1 1,1 0,-1 0,0 1,1-1,-1 1,1-1,0 1,0 0,1 0,-1 1,-2 5,-4 10,2-1,0 1,-7 39,12-53,-16 87,5 1,-3 101,15 191,3-207,-2-118,4 116,-2-151,1-1,2 0,0 0,16 43,5-12,58 93,-56-102,-18-30,1-1,19 23,-25-34,0 0,0 0,0-1,0 0,0 1,1-2,0 1,0-1,0 0,9 3,-13-5,-1 0,0-1,1 0,-1 1,1-1,-1 0,1 0,-1 0,0 0,1 0,-1 0,1 0,-1 0,1-1,-1 1,1-1,-1 1,0-1,1 1,-1-1,0 0,0 1,1-1,-1 0,0 0,0 0,0 0,0 0,0 0,0-1,0 1,0 0,-1 0,1-1,0 1,0-2,1-4,0-1,0 0,0 0,-1 0,0-11,0 12,2-394,-7 209,3 166,0 1,-2-1,-1 0,-12-44,11 55,-1 0,0 0,-1 0,0 1,-1 0,-1 0,0 1,-20-21,21 26,-1 1,0 0,0 1,0 0,-14-7,12 7,11 6,0 0,-1 0,1 0,0 0,0 0,0 0,0 0,0 0,0 0,-1 0,1 0,0 0,0 0,0 0,0 0,0 0,0 0,0 0,-1 0,1-1,0 1,0 0,0 0,0 0,0 0,0 0,0 0,0 0,0 0,0-1,0 1,0 0,0 0,-1 0,1 0,0 0,0 0,0 0,0-1,0 1,0 0,0 0,0 0,0 0,0 0,1 0,-1-1,0 1,0 0,0 0,0 0,0 0,0 0,0 0,0 0,0-1,11-1,27 2,-23 0,-6 0,0-1,0 0,-1 0,1-1,0 0,-1-1,0 0,1 0,-1-1,-1 0,1 0,0-1,-1 0,0 0,0-1,-1 0,1 0,-1 0,10-15,-1-1,0-2,-1 0,-2-1,14-36,36-68,-30 68,-31 58,0 1,0-1,0 1,0-1,1 1,0 0,-1 0,1 0,3-4,-4 6,-1 0,0 0,0 0,0 0,1 0,-1 0,0 0,0 0,0 0,1 0,-1 0,0 0,0 0,0 0,1 0,-1 1,0-1,0 0,0 0,0 0,1 0,-1 0,0 0,0 0,0 1,0-1,0 0,1 0,-1 0,0 0,0 1,0-1,0 0,0 0,0 0,0 0,0 1,0-1,0 0,3 19,-4 72,0-68,0 0,1 1,2-1,0 0,2 0,7 27,-10-45,1 0,0-1,0 1,1-1,-1 0,1 1,0-1,0 0,1-1,-1 1,1-1,0 1,0-1,0 0,0 0,0-1,1 1,-1-1,1 0,-1 0,1-1,10 3,3-1,0-1,0-1,1-1,34-3,-25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38.79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39.4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12:41.79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3,'39'-1,"-23"0,1 0,0 2,0 0,30 6,-42-6,-1 1,1-1,-1 1,0 0,0 0,1 1,-2-1,1 1,0 0,0 0,-1 0,0 0,0 1,0-1,0 1,0 0,0 0,-1 0,0 0,0 0,0 1,1 4,2 12,-2 1,0-1,-1 1,-1-1,-1 1,-4 31,1 3,2-41,0 1,-4 18,-2-7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12:42.75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117 1,'-3'48,"-2"1,-22 91,13-75,-14 52,-9 52,36-162,0 0,1 0,-1 0,2 1,-1-1,1 0,2 10,-3-15,1 1,0 0,0-1,0 1,1-1,-1 0,0 1,1-1,0 0,-1 0,1 0,0 0,0 0,0 0,1-1,-1 1,0-1,0 1,1-1,-1 0,1 0,2 1,20 3,-1 0,1-2,-1-1,1-1,0-1,34-5,-54 5,1-1,0 0,-1 0,1 0,-1-1,0 0,1 0,-1 0,0-1,0 0,0 0,0 0,-1 0,1-1,-1 1,4-5,12-18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12:44.09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120 693,'24'0,"-9"1,-1-1,0-1,1 0,-1 0,0-2,0 0,23-7,-23 4,0 0,0-1,-1-1,0 0,0-1,-1 0,0-1,-1 0,0-1,0 0,-1-1,-1 0,0 0,0-1,-2 0,1-1,-2 0,0 0,0 0,-2-1,1 0,1-16,-1-31,-4-117,-3 137,2 36,0-4,0 1,-1 0,0 0,-4-16,4 22,0 1,0 0,0 0,0-1,-1 1,1 0,-1 0,1 0,-1 0,1 0,-1 1,0-1,0 0,0 1,0 0,0-1,0 1,-1 0,1 0,0 0,-1 0,-2 0,-7-2,0 0,0 1,-1 1,1 0,-1 1,1 0,-1 1,1 0,0 1,-1 0,1 1,0 0,0 1,1 1,-1 0,1 0,-18 12,15-7,0 1,1 0,1 1,0 0,0 1,1 1,1 0,0 0,1 1,0 0,1 0,-7 22,0 9,1 1,3 1,-10 85,9 150,12-264,0 0,2 0,0-1,7 28,-7-39,0 0,0-1,1 0,0 0,0 0,1 0,-1 0,1 0,0-1,1 0,0 0,0 0,0 0,0-1,11 7,-3-5,-1 0,1-1,0 0,0-1,0-1,0 0,24 1,97-1,-104-4,0-2,-1 0,1-2,-1-2,32-10,-44 11,-1-1,0 0,0-2,0 1,-1-2,-1 0,0-1,0 0,23-26,-15 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12:45.36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448 1365,'-10'0,"-29"-1,0 3,0 0,-42 10,71-10,0 0,0 1,0 0,1 1,-1 0,1 0,0 1,0 1,0-1,1 1,0 1,0-1,1 2,-1-1,2 1,-1 0,-5 9,-1 7,2 0,0 1,2 0,1 1,1 0,1 0,-5 51,6 193,6-211,0-42,4 79,-4-84,2 1,-1-1,2 0,-1 0,9 18,1-6,1 0,1-1,1-1,1 0,0-1,2-1,40 34,-47-45,1-1,-1 0,1 0,1-2,0 1,-1-2,2 0,15 3,-10-3,1-2,0 0,-1-2,1 0,27-3,-41 1,0 0,0 0,0-1,0 0,0 0,-1 0,1-1,-1 0,1-1,-1 1,7-6,-5 2,0 0,0-1,-1 0,0 0,0-1,9-15,-1-5,-2 0,-1 0,-1-1,8-37,2-23,-4-1,7-122,-11-191,-19-631,3 808,3 214,0 1,-2-1,1 0,-1 1,-7-22,6 28,1-1,-1 1,-1 0,1 0,-1 1,0-1,-1 1,1 0,-1 0,0 0,-11-7,13 10,-4-4,0 1,-1 0,1 1,-14-6,20 9,0 1,0-1,0 1,-1-1,1 1,0 0,0-1,-1 1,1 0,0 0,-1 0,1 0,0 0,-1 0,1 0,0 1,0-1,-1 0,1 1,0-1,0 1,-1-1,1 1,0 0,0-1,0 1,0 0,0 0,0 0,0 0,0 0,0 0,0 0,1 0,-1 0,0 0,1 0,-1 0,1 1,-1-1,1 2,-5 19,1 1,2 0,0 43,1-42,2 677,2-341,6 285,37-5,-39-576,3-2,3 1,30 89,-34-128,1 0,2-1,0 0,26 34,-26-43,-1 0,2-1,-1 0,2-1,0-1,0 0,26 14,-18-14,-1-2,2 0,-1-1,1-2,28 6,-6-5,85 1,-115-7,0-2,-1 0,1 0,0-2,-1 0,0 0,0-1,0-1,0 0,-1-1,1-1,16-11,2-5,0 0,-2-2,-2-2,0 0,-1-2,-2-1,-1-1,-2-1,21-39,-29 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08.5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0 676,'80'1,"95"-3,-163 1,0 0,0-1,0 0,0-1,0-1,0 0,-1 0,0-1,20-12,-11 3,-1-1,0-1,32-34,-41 40,-1 0,0-1,0 1,-1-2,0 0,-1 0,-1 0,0 0,7-21,-9 19,3-10,-1 0,3-29,-8 48,0 0,-1 0,0 0,0-1,0 1,0 0,-1 0,0 0,0 0,-1 0,1 0,-1 0,0 0,0 0,-1 1,-4-8,3 9,0-1,0 1,0 1,0-1,0 0,0 1,-1 0,1 0,-1 0,1 1,-1 0,0 0,0 0,-8-1,-4 1,1 1,0 1,-18 2,29-3,0 1,0 0,-1 1,1-1,0 1,0 0,1 0,-1 1,0 0,1-1,-1 1,1 1,-6 4,5-2,0 0,0 0,1 0,-1 1,2 0,-1 0,0 0,-2 9,-1 9,1 0,1 1,1-1,0 38,2 187,4-131,-2-100,1 0,0 0,2 0,0 0,9 28,-10-42,-1 0,1 0,0 0,1 0,-1 0,1-1,0 1,0-1,0 0,1 0,-1 0,1 0,0-1,0 1,1-1,-1 0,1-1,-1 1,1-1,0 0,0 0,0 0,0 0,10 1,-7-3,0 1,0-1,1-1,-1 1,0-1,-1-1,1 0,0 0,0 0,-1-1,1 0,-1-1,0 1,0-1,0-1,0 1,-1-1,0 0,8-9,7-9,-1-1,-2-1,27-47,-24 39,40-61,35-58,-81 124,0 0,-2-2,14-46,-9 20,45-95,-46 113,-9 21,-4 10,0-1,0 0,-1-1,0 1,0-1,-1 1,0-1,-1 0,0 1,0-11,-1 18,0 0,0 0,0 0,0 0,-1 0,1-1,0 1,0 0,-1 0,1 0,-1 0,1 0,-1 1,1-1,-1 0,0 0,1 0,-1 0,0 1,0-1,0 0,0 1,1-1,-1 0,0 1,-1-1,0 1,0-1,0 1,0 0,0 0,0 0,0 0,0 0,-1 1,2-1,-1 1,0-1,0 1,-2 0,-7 5,0-1,0 2,-14 10,23-15,-5 4,1 0,0 0,0 1,0 0,1 0,0 0,1 0,0 1,0 0,0 0,1 0,0 1,1-1,0 1,0-1,1 1,0 0,0-1,1 1,0 0,1 0,0-1,2 12,-2-17,0 0,0-1,0 1,1 0,-1 0,0-1,1 1,0-1,0 1,-1-1,2 0,-1 0,0 1,0-2,1 1,-1 0,1 0,-1-1,1 1,0-1,4 2,4 0,0-1,0 0,0 0,17 0,2 0,-6 1,0 0,34 10,-50-10,1 0,-1 1,0 0,0 0,0 1,-1 0,0 0,0 0,13 14,-8-6,0 1,-1 0,0 1,15 29,-21-33,0 1,-1 0,0 0,-1 1,0-1,-1 0,1 23,-2-15,1-7,-2 1,0-1,0 1,-5 24,4-35,0 0,0 0,0 0,0 0,0-1,0 1,-1 0,1-1,-1 1,0-1,0 0,0 1,0-1,0 0,0 0,-1 0,1 0,-1-1,1 1,-1-1,0 1,0-1,1 0,-1 0,0 0,0-1,-4 1,-17 2,0-1,0-1,1-1,-1-1,0-1,-26-7,25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12:49.47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0,'30'21,"10"6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12:49.04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124 68,'0'5,"-1"0,0 0,0 0,0 0,0 0,-3 5,-5 20,-4 29,-23 64,-6 28,29-76,12-68,1 0,0 1,0-1,0 0,1 1,0-1,4 13,-5-19,0 0,1 0,-1 0,0 0,1-1,-1 1,0 0,1 0,-1 0,1 0,0-1,-1 1,1 0,-1 0,1-1,0 1,0-1,-1 1,1-1,0 1,0-1,0 1,0-1,0 1,0-1,-1 0,1 0,0 0,0 1,0-1,0 0,0 0,0 0,0 0,0 0,0-1,0 1,0 0,0 0,0-1,0 1,1-1,4-2,-1-1,1 0,-1 0,0 0,5-5,-6 5,16-16,0-1,30-44,26-54,-55 86,-4-1,0 0,-2-1,19-67,-29 89,-5 13,0 0,0 0,0-1,0 1,0 0,0 0,0 0,1 0,-1 0,0 0,0 0,0 0,0 0,0 0,0 0,0 0,0 0,0 0,0 0,0 0,0 0,0 0,1 0,-1 0,0 0,0 0,0 0,0 0,0 0,0 0,0 0,0 0,0 0,0 0,0 0,1 0,-1 0,0 0,0 0,0 0,0 0,0 0,0 0,0 0,0 0,0 0,0 0,0 0,0 0,0 0,0 0,1 0,-1 0,0 1,0-1,0 0,0 0,0 0,0 0,3 22,-5 173,0-80,3-138,1-1,0 1,2-1,12-38,38-86,-41 116,-12 29,3-9,1 0,0 1,1-1,0 1,0 0,1 1,17-20,-24 30,1-1,0 0,-1 0,1 1,0-1,-1 1,1-1,0 1,0-1,0 1,0-1,-1 1,1 0,0 0,0-1,0 1,0 0,0 0,0 0,0 0,0 0,0 0,0 0,0 0,0 0,-1 1,1-1,2 1,-2 0,0 0,1 0,-1 1,0-1,0 1,0-1,0 1,0-1,0 1,0 0,0-1,0 1,0 3,2 8,0 0,-1 0,1 15,-3-24,3 147,-3-43,0-104,0-1,0 1,1-1,-1 1,1-1,0 1,0-1,0 1,0-1,1 0,-1 0,1 1,0-1,0-1,0 1,0 0,0 0,4 2,-3-2,1-1,-1-1,0 1,1 0,0-1,-1 0,1 0,0 0,0 0,0-1,-1 0,1 1,0-1,0 0,0-1,7-1,11-2,-1-1,1-1,-1-1,0-1,37-20,91-66,-120 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12:51.50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445 288,'0'0,"0"-1,-1 0,1 1,0-1,-1 0,1 1,-1-1,1 0,0 1,-1-1,0 1,1-1,-1 1,1-1,-1 1,0 0,1-1,-1 1,0 0,1-1,-1 1,0 0,-1 0,-21-6,19 5,-5-1,0 1,-1 0,1 0,-1 1,1 1,0-1,-1 1,1 1,0 0,0 0,-11 5,7-2,1 1,1 0,-1 1,1 0,0 1,1 0,-13 12,5-1,2 1,0 0,0 1,2 1,1 0,1 1,-17 41,20-39,1 0,0 0,2 1,1 0,1 0,1 0,1 31,2-48,1 0,0-1,0 1,0 0,2-1,-1 1,1-1,0 0,0 1,1-1,0-1,1 1,0-1,0 0,0 0,1 0,0-1,0 1,1-2,0 1,0-1,0 0,1 0,13 6,-6-5,0-1,0-1,0 0,1-1,-1-1,31 1,-18-3,0-1,0-2,27-6,-45 8,0-2,0 1,0-1,-1-1,0 0,1 0,-1-1,-1 0,1 0,-1-1,0 0,0-1,0 0,-1 0,0-1,-1 1,0-1,0-1,0 1,-1-1,-1 0,1 0,5-19,-4 2,-1 0,-1-1,1-47,-11-83,2 78,4 57,0 13,0 0,0 1,-1-1,-1 0,-2-9,4 15,-1 1,0 0,0-1,-1 1,1 0,0 0,-1 0,0 0,1 0,-1 0,0 0,0 1,0-1,0 0,0 1,0 0,0-1,-1 1,1 0,0 0,-1 0,-2 0,-14-2,-1 0,1 1,0 1,-1 1,-24 4,4-2,35-2,-6 0,-1 1,1 0,-1 0,-17 6,26-6,0 0,1 0,-1 0,0 1,0-1,1 1,-1 0,0-1,1 1,0 1,0-1,-1 0,1 0,0 1,1 0,-1-1,0 1,1 0,0-1,-1 1,1 0,-1 4,0 0,1 1,-1 0,1 0,1-1,0 1,0 0,0 0,1 0,2 8,-2-12,0 1,0-1,1 0,0 0,0 0,0 0,0-1,0 1,1 0,0-1,0 0,0 1,0-1,0 0,1-1,-1 1,6 2,-2-1,0 0,1-1,0 0,-1 0,1-1,0 0,1 0,-1-1,0 0,0 0,1-1,-1 0,0-1,1 1,-1-2,0 1,0-1,0-1,0 1,0-1,-1 0,1-1,7-5,-2 0,-9 5,0 1,1 0,0 0,-1 1,1-1,8-2,-12 5,0 0,0 0,0 0,0 0,0 0,0 0,1 0,-1 0,0 0,0 1,0-1,0 0,0 1,0-1,0 1,0-1,0 1,-1-1,1 1,0 0,0-1,0 1,-1 0,1 0,0 0,-1 0,1-1,0 1,-1 0,1 0,-1 0,0 0,1 0,-1 0,0 0,0 1,1-1,-1 1,4 24,-1-1,-1 1,-1-1,-1 1,-4 34,0 10,3-54,0-7,1-1,0 1,1 0,-1-1,1 1,4 11,-4-18,0 1,0 0,1-1,-1 1,1-1,0 1,0-1,0 0,0 1,0-1,0 0,1-1,-1 1,1 0,-1-1,1 1,0-1,-1 0,1 0,0 0,0 0,4 1,26 3,0-1,-1-2,64-3,-55-1,-24 2,0-1,-1 0,1-2,-1 0,1-1,16-6,-23 6,0-1,0 0,0-1,-1 0,0 0,0-1,0 0,-1-1,0 0,7-10,8-14,-1-2,-2-1,-1 0,17-49,-19 47,3-11,-2-1,-2 0,-2-2,-2 1,-3-2,-1 1,0-87,-8 133,0-2,0 0,0 0,-1 0,-2-10,3 16,0 1,0-1,-1 0,1 0,0 0,0 1,-1-1,1 0,0 0,-1 1,1-1,-1 0,1 1,-1-1,1 1,-1-1,0 0,1 1,-1-1,1 1,-1 0,0-1,0 1,1-1,-1 1,0 0,0 0,1-1,-1 1,0 0,0 0,0 0,0 0,1 0,-1 0,0 0,0 0,0 0,1 1,-1-1,0 0,0 0,1 1,-1-1,0 0,0 1,1-1,-2 1,-3 3,0-1,0 1,1 0,-1 0,1 1,0-1,0 1,1 0,-1 0,-3 8,-5 10,-10 28,15-33,-20 58,4 1,2 1,4 0,-12 154,27-211,-1 6,1 0,2 0,0 0,6 31,-5-51,0 0,1 0,0-1,0 1,1-1,-1 0,1 1,1-1,-1 0,1-1,0 1,1-1,-1 0,1 0,0 0,0 0,1-1,-1 0,1 0,0 0,8 3,3-1,0 0,-1-1,2-1,-1 0,0-2,25 2,111-7,-98 0,-32 2,36-6,-27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12:53.19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445 82,'-4'0,"0"-1,0 1,0-1,0-1,-1 1,-5-4,-13-3,-2 3,-1 1,-48-3,60 7,1 1,0-1,0 2,0 0,0 1,1 0,-20 7,25-6,1 0,0 0,0 0,1 0,-1 1,1 0,0 0,0 1,1-1,-1 1,1 0,1 0,-1 1,1-1,0 1,-3 10,-3 12,1 1,-5 47,10-58,-8 58,4 0,3 0,6 82,-2-153,1 0,0 0,0-1,0 1,1 0,0-1,0 0,0 1,1-1,-1 0,1 0,1 0,4 6,-5-9,0 1,-1-1,1 1,0-1,0 0,1 0,-1 0,0-1,1 1,-1-1,1 0,-1 0,1 0,0 0,-1-1,1 1,0-1,0 0,-1 0,1 0,7-2,-6 1,0-1,-1 1,1-1,0 0,0-1,-1 1,1-1,-1 0,0 0,0 0,0-1,0 1,-1-1,1 0,-1 0,0 0,0-1,3-5,2-7,0 1,-1-1,9-35,-1-19,8-91,-10 59,-6 54,29-223,-37 417,1-55,-1 678,1-751,-1-9,1 1,0-1,1 1,0-1,0 1,4 10,-5-18,1 0,-1 0,0 0,1 0,-1 0,1 0,0 0,-1 0,1 0,0 0,-1 0,1 0,0 0,0-1,0 1,0 0,0-1,0 1,0-1,0 1,2 0,-1-1,-1 0,1 0,0 0,0 0,0 0,-1-1,1 1,0-1,-1 1,1-1,0 0,-1 0,1 1,-1-1,3-2,3-2,-1-1,1 1,-1-1,-1-1,1 1,-1-1,5-7,1-6,15-32,-7 4,-2-1,-2-1,-3 0,12-100,-9-209,-20 167,4 184,0 27,-1 33,1-1,-1-23,2-1,1 1,1-1,1 1,7 27,-8-49,0 0,1-1,0 1,0-1,1 0,-1 0,1 0,0 0,0-1,1 0,-1 0,1 0,0 0,0-1,0 0,0 0,1 0,-1 0,9 2,12 3,0 0,55 7,-58-11,-2-1,0 1,0 1,33 13,-48-15,1 0,-1 0,0 1,0 0,0 1,0-1,-1 1,0 0,0 0,0 1,-1 0,0-1,0 1,6 12,-2 1,-1 1,0-1,-1 2,-1-1,-1 1,-1-1,-1 1,0 38,-2-54,-1-1,1 1,-1-1,1 1,-1-1,-1 1,1-1,-1 0,1 0,-1 1,-1-1,1 0,0-1,-1 1,0 0,0-1,0 1,0-1,-1 0,1 0,-1 0,1-1,-1 1,0-1,0 0,-1 0,1 0,0-1,0 1,-1-1,1 0,-1-1,1 1,-1-1,0 1,-7-2,9 1,0-1,1 0,-1 0,0 0,1 0,-1 0,1 0,0-1,-1 1,1-1,0 1,0-1,0 0,0 0,0 0,0 0,1 0,-1 0,1-1,-1 1,1 0,0-1,0 0,-1-2,-2-7,1 0,0 0,-2-24,2 3,2 1,1-1,5-42,3 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4:12:54.19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519 459,'-1'1,"0"-1,0 0,-1 1,1-1,0 1,0 0,0-1,0 1,0 0,0 0,0 0,0 0,0 0,0 0,1 0,-1 0,0 0,1 0,-1 0,1 0,-1 0,1 1,-1-1,1 0,0 0,-1 1,1-1,0 2,-4 38,4-36,0-1,0 1,1-1,0 1,0-1,0 1,0-1,1 0,-1 1,1-1,0 0,0 0,1 0,-1 0,6 5,-3-4,0 0,1 0,0-1,0 1,0-1,1-1,0 1,12 4,2-1,-1-2,1 0,0-2,0 0,40 0,-56-3,1 0,-1 0,0 0,-1-1,1 0,0 0,0 0,0-1,0 1,5-4,-8 4,1-1,-1-1,0 1,1 0,-1 0,0-1,0 1,-1-1,1 0,-1 0,1 1,-1-1,0 0,0 0,0 0,0 0,0 0,-1-6,4-24,-2 0,-1-1,-2 1,-2-1,0 1,-2 0,-2 0,-1 1,-2 0,-21-50,27 71,-1 0,-1 0,1 1,-2 0,1 0,-1 0,-1 1,0 0,0 0,-1 1,0 0,0 1,-1 0,0 0,0 1,0 0,-1 1,0 0,0 1,-23-6,-10 2,0 3,0 1,-1 2,-76 7,98-4,-1 2,1 0,0 2,-39 12,55-14,0-1,0 1,0 1,1-1,-1 1,1 0,0 1,0 0,1 0,-1 0,1 0,0 1,0 0,1 0,0 0,0 0,0 1,1 0,-3 7,0 6,2 1,0-1,1 1,0 25,6 87,-1-86,1 64,-3-28,23 159,-18-220,0 0,2-1,0 0,1 0,1 0,1-1,1 0,1-1,18 23,-21-32,0 1,1-1,0-1,0 0,1 0,0-1,1-1,-1 0,1 0,1-1,0-1,-1 0,1-1,1 0,-1-1,20 3,82-2,132-10,-198 3,23-2,113-22,-139 17,-1-2,0-2,63-30,-76 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12.4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0 913,'1'6,"0"1,0-1,0 1,1 0,2 6,5 18,1 74,-1-4,-7-87,1-1,1 0,0-1,0 1,12 20,27 59,-18-33,-22-55,0 1,0-1,0 0,0 0,1 0,0 0,-1-1,1 1,1-1,-1 0,0 0,1-1,-1 1,1-1,0 0,0 0,0 0,0-1,0 0,8 1,5 0,0 0,1-2,-1 0,30-4,-43 3,0 0,0 0,-1 0,1 0,0-1,-1 0,1 0,-1 0,1-1,-1 1,0-1,0 0,0 0,4-5,-4 3,1-1,-1 0,0 0,-1 0,1 0,-1 0,-1-1,1 1,1-8,1-13,-1 0,-1 0,-1 0,-2-33,0 34,1-49,-6-277,4 341,0 0,0-1,-1 1,-1 0,0 0,0 1,-10-21,11 27,-1-1,1 1,-1 0,-1 0,1 0,0 0,-1 1,0-1,0 1,0 0,0 0,-1 1,1-1,-1 1,1 0,-1 0,0 0,0 1,-9-2,-15 0,0 1,0 2,-37 4,8 0,52-4,-1 0,1 1,-1 0,1 0,0 0,-1 1,1 0,0 0,-9 5,12-4,-1-1,1 1,0-1,0 1,0 0,1 0,-1 1,1-1,-1 0,1 1,0 0,1-1,-1 1,1 0,-1 0,0 6,-3 13,2 1,1-1,0 1,2 0,1-1,4 34,-2-46,-1 0,1 0,1 0,0 0,0 0,1-1,0 0,1 0,0 0,1-1,0 0,0 0,1 0,0-1,1-1,0 1,0-1,0-1,1 0,0 0,0-1,1 0,-1-1,1 0,20 4,5 0,0-3,0-1,44 0,111-12,-167 6,0 0,0-1,-1-2,1 0,-1-1,25-11,-31 10,0-1,0 0,-1-2,-1 0,1 0,-1-1,15-16,-23 19,0 0,-1 0,0-1,-1 1,0-1,0-1,-1 1,0-1,-1 1,0-1,0 0,2-20,-3 0,0 0,-2 0,-4-30,4 163,8-12,4-1,27 103,-37-184,1 0,0-1,0 0,1 1,0-1,1 0,7 10,-9-14,1 0,0 0,0-1,0 1,1-1,-1 0,1 0,-1-1,1 1,0-1,0 0,0 0,9 1,-4-1,0 0,1-1,0 0,-1-1,1 0,-1 0,1-1,0-1,20-5,-17 2,1-1,0 0,-1-1,0-1,-1 0,16-12,-7 2,-1-1,-1 0,0-2,-2-1,0 0,-2-1,16-29,-18 24,-1 0,-1-1,-2 0,0-1,6-44,-4 0,1-82,-12 74,-3 370,2-177,0-106,0 0,1 0,-1 1,1-1,0 0,0 0,3 7,-3-10,0 1,1-1,-1 1,1-1,0 0,0 0,0 1,0-1,0-1,0 1,0 0,1 0,-1-1,0 1,5 1,3 0,0 1,1-2,-1 1,0-1,1-1,-1 0,1 0,0-1,-1-1,1 0,-1 0,1-1,15-5,1-1,0-1,-1-2,-1 0,27-17,-9 0,-1-1,-2-2,-1-2,-1-1,-2-3,-1 0,-2-2,-2-2,-2-1,42-79,-53 82,-3-1,-1-1,-2 0,-1 0,-3-1,-1 0,1-48,-8 83,0 1,0-1,0 0,-1 1,0-1,-2-6,3 12,-1-1,1 1,-1-1,1 1,-1 0,0-1,0 1,0 0,0 0,0-1,0 1,0 0,0 0,0 0,0 0,-1 0,1 1,0-1,-1 0,1 1,-1-1,1 1,0-1,-1 1,1-1,-1 1,0 0,1 0,-1 0,1 0,-2 0,-8 1,0 1,0 1,0-1,0 1,-17 9,-51 28,58-28,-3 1,1 1,-36 28,53-38,0 2,1-1,0 0,0 1,0 0,1 1,-1-1,2 0,-1 1,1 0,0 0,0 0,1 1,-3 9,4-8,-1 2,1-1,1 0,0 0,0 0,1 0,2 15,-2-21,0-1,1 0,-1 1,1-1,-1 0,1 1,0-1,0 0,0 0,1 0,-1-1,1 1,-1-1,1 1,0-1,0 0,0 0,0 0,0 0,1-1,-1 1,1-1,5 2,17 1,0 0,1-1,-1-2,1-1,31-4,-6 2,-30 0,-1 0,1-2,-1 0,0-2,0 0,-1-1,37-18,-44 18,-9 5,1-1,0 1,0 0,0 0,0 0,0 1,0-1,9 0,-13 2,-1 0,1 1,0-1,-1 0,1 0,0 0,-1 1,1-1,0 0,-1 0,1 1,-1-1,1 1,-1-1,1 1,-1-1,1 1,-1-1,1 1,-1-1,0 1,1-1,-1 1,0-1,1 1,-1 0,0-1,0 1,1 1,0 21,-1-19,-3 26,-1 0,-1 0,-2-1,-20 56,8-26,14-43,0 1,2 0,0 0,0 0,1 32,2-48,0 1,0 0,0-1,1 1,-1-1,0 1,1 0,-1-1,1 1,0-1,-1 1,1-1,0 1,0-1,0 0,0 1,0-1,0 0,0 0,1 0,-1 0,0 0,2 1,0-1,0 0,0 0,0 0,0-1,0 1,0-1,0 0,0 1,0-2,0 1,6-1,3-2,1 0,-1-1,0 0,0-1,11-6,70-42,-53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14.868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53 96,'1'0,"0"0,0 1,0-1,0 0,0 1,0-1,0 1,0-1,0 1,0-1,0 1,-1-1,1 1,0 0,0 0,-1-1,1 1,-1 0,1 0,0 0,-1 0,1 0,-1 0,0 0,1 0,-1 0,0 0,0 0,0 0,1 1,0 34,-4-18,-1 0,-11 28,9-27,-8 38,4 75,9-86,-9 54,6-83,2-7,0 0,1 0,0 0,0 11,1-19,0 0,0 0,0 0,1 0,-1 0,1 0,-1 0,1 0,0 0,0 0,0 0,0 0,0-1,0 1,0 0,0-1,1 1,-1-1,1 1,-1-1,1 1,0-1,-1 0,1 0,3 1,11 2,-1 0,1-2,0 0,-1-1,1-1,0 0,18-3,6 2,-3 0,119-7,-132 5,-1-1,0-1,-1-1,39-15,-36 10,0-1,-2-1,1-1,-2-1,0-1,0-1,-2-1,0 0,-1-2,20-27,-34 39,0 0,0 0,-1-1,-1 1,1-1,-1 0,-1 0,0 0,0-1,0-12,0-10,-6-54,0 23,4 54,0 0,-1 0,0 0,-1 0,0 1,0-1,-1 1,0-1,0 1,-1 0,0 0,-7-8,7 11,0 0,-1 0,0 0,0 1,0-1,-1 1,1 1,-1-1,0 1,0 0,0 0,0 1,-1-1,1 2,-1-1,-10-1,-10 0,0 2,0 0,-49 6,68-3,1-1,-1 1,0 0,1 1,-1-1,1 1,-1 1,1 0,1 0,-1 0,0 1,1 0,0 0,0 0,1 1,-1 0,1 0,0 1,1-1,-5 9,2-1,1-1,0 1,1 0,1 0,0 1,1-1,1 1,0 0,1-1,0 17,2 18,5 97,-6-143,1 1,-1-1,1 0,0 0,0 1,1-1,-1 0,0 0,1 0,0 0,0 0,0-1,0 1,0-1,1 1,-1-1,1 0,-1 0,1 0,0 0,0 0,0 0,0-1,0 0,0 1,0-1,1 0,4 0,10 3,0-2,0 0,0-1,21-2,-19 1,297-7,-299 6,1 0,-1-2,0 0,0-1,-1 0,1-2,-1 0,0-1,0-1,25-15,-11 2,-1-2,-1-1,0-1,26-31,-22 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19.959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1,'0'5,"0"16,0 26,0 9,0 15,10 11,3 6,5 29,-1 14,-3 5,-4 0,-4-14,2-2,0-16,3-42,0-30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21.57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981 1,'1135'0,"-1101"0,57 9,-75-6,1 0,-1 2,0-1,0 2,19 10,-22-7,0 0,-1 1,0 1,0 0,-1 0,-1 2,10 14,12 11,-23-27,0 0,0 0,-1 1,-1 0,0 0,-1 1,0 0,-1 0,0 0,-1 1,0-1,-1 1,-1 0,1 20,-2 264,-3-193,2-86,-1 0,-6 29,6-41,-1 1,-1-1,1 0,-1 1,-1-2,1 1,-1 0,0-1,-6 7,-12 12,-2-2,-1-1,-1 0,0-2,-2-1,0-2,-1 0,-1-2,-36 13,38-18,-1-1,-57 9,-64-2,69-8,53-5,-536 36,123-47,308-1,-169-32,247 30,-10-1,1-2,-76-28,136 40,-4 0,1-1,-1-1,1 0,-13-8,20 12,-1-1,0 0,0 1,1-1,-1 0,0 0,1 1,-1-1,0 0,1 0,0 0,-1 0,1 0,-1 0,1 0,0 0,0 0,-1-2,1 2,1 0,-1 0,1-1,-1 1,1 0,-1 0,1 0,-1 0,1 0,0-1,0 1,0 0,-1 1,1-1,0 0,0 0,0 0,0 0,2 0,93-56,-62 38,48-28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24.45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119 590,'-2'1,"0"-1,0 1,-1-1,1 1,0 0,0 0,0 0,0 0,0 0,0 0,1 1,-1-1,0 1,1-1,-1 1,1-1,-1 1,1 0,-2 3,-20 38,16-24,1 1,1 0,1 0,1 0,0 0,1 36,1-23,-8 46,1-31,3 0,1 59,4-103,0 0,0 1,1-1,-1 0,1 0,0 0,1 1,-1-1,1 0,-1 0,1-1,3 6,-4-8,0 0,0 0,0 0,0 0,0 0,0-1,0 1,0 0,0-1,0 1,0 0,0-1,1 1,-1-1,0 0,0 1,3-1,-2 0,0 0,0-1,0 1,1 0,-1-1,0 0,-1 1,1-1,0 0,0 0,0 0,0 0,-1-1,3-1,3-3,-1 0,0 0,-1-1,1 1,-1-1,-1 0,1-1,-1 1,-1-1,1 0,-1 0,3-13,0-10,0 0,1-34,-2 15,17-188,-19 211,0 19,3 17,-2 8,0 1,-1 0,2 31,0 1,-3-28,2 0,0-1,1 1,12 28,-15-45,1 1,0 0,0-1,0 0,1 0,0 0,0 0,0 0,0-1,1 0,0 0,0 0,0 0,0-1,1 0,-1 0,1 0,0-1,-1 0,11 3,-9-4,1 1,0-1,-1 0,1-1,0 0,-1 0,1 0,11-3,-14 2,0-1,-1 0,0 1,1-2,-1 1,0 0,0-1,0 0,0 0,-1 0,1 0,-1 0,0-1,0 0,4-4,10-22,-1 0,-1-1,-2-1,16-55,-24 69,12-36,-2 0,-3-1,-3 0,-2-1,-2 0,-3-69,-7-176,5 293,1 929,-2-915,1 0,1 1,-1-1,1 0,0 0,3 11,-3-15,0 0,0 0,1 0,-1 0,0-1,1 1,-1 0,1-1,0 1,-1-1,1 1,0-1,0 0,0 0,0 1,0-2,0 1,0 0,0 0,1-1,-1 1,3 0,15 2,0-1,0 0,1-2,-1 0,1-1,-1-1,0-1,39-11,-41 8,0 0,-1-1,0-1,0 0,-1-1,0-1,0-1,-1 0,-1-1,14-14,-23 21,-1-1,1 0,-1 0,0 0,-1 0,0-1,0 0,0 1,0-1,-1 0,2-13,0-12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25.321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0 298,'11'-1,"0"0,21-4,4-1,755-81,-761 83,1-1,-1-2,0-1,-1-1,0-1,0-2,41-23,-37 18,40-15,19-10,-64 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19T03:37:26.933"/>
    </inkml:context>
    <inkml:brush xml:id="br0">
      <inkml:brushProperty name="width" value="0.1" units="cm"/>
      <inkml:brushProperty name="height" value="0.1" units="cm"/>
      <inkml:brushProperty name="color" value="#FF0066"/>
      <inkml:brushProperty name="ignorePressure" value="1"/>
    </inkml:brush>
  </inkml:definitions>
  <inkml:trace contextRef="#ctx0" brushRef="#br0">354 170,'-16'0,"-7"-1,0 2,0 0,-42 9,59-9,0 1,0 0,0 0,0 1,1-1,-1 1,1 1,-1-1,1 1,0 0,0 0,1 0,-1 1,1-1,0 1,0 0,1 0,-6 11,3 0,1 0,0 1,1-1,1 1,1 0,-1 27,2-21,-1 1,-9 35,-13 13,16-51,1 0,1 1,0 0,2 0,-3 28,7-47,0-1,0 1,1 0,-1-1,0 1,1-1,-1 1,1 0,0-1,0 1,0-1,0 1,1-1,-1 0,0 0,1 1,0-1,0 0,-1 0,1-1,0 1,0 0,1-1,-1 1,0-1,0 0,1 1,-1-1,1 0,-1 0,1-1,0 1,-1-1,1 1,-1-1,4 0,0 1,0-1,0-1,0 1,0-1,0 0,0 0,-1 0,1-1,0 0,-1 0,1-1,-1 0,0 0,0 0,8-6,0-6,0 0,-1-1,-1-1,0 0,-2 0,0-1,13-35,-13 25,0-1,-2-1,-1 1,-1-1,0-36,-7-154,-1 122,2 23,28 514,-26-420,2 0,0 0,2 0,10 28,-13-42,0 0,0 0,1 0,0-1,0 1,0-1,0 1,1-1,0 0,0-1,0 1,0 0,0-1,1 0,0 0,-1-1,1 1,0-1,0 0,8 2,7 0,1-1,-1-1,0-1,1 0,0-2,-1-1,0 0,1-1,-1-1,0-1,24-10,-14 3,-1-1,0-1,-1-2,-1-1,-1 0,37-34,-44 34,-2-1,0 0,-1-2,-1 0,-1 0,0-1,-2-1,-1 0,0-1,-2 0,-1-1,0 0,-2 0,-1-1,4-37,-8 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34C09-92EE-48A1-92A0-D45CDA665D87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A991C-6323-4EDA-98DC-48F6815C7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0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06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694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65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368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85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17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660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6389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37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21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67587" name="Notes Placeholder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5C8B34-C05B-41EB-B6F3-959DCF74B437}" type="slidenum">
              <a:rPr lang="en-US" altLang="en-US" sz="4000"/>
              <a:pPr>
                <a:spcBef>
                  <a:spcPct val="0"/>
                </a:spcBef>
              </a:pPr>
              <a:t>20</a:t>
            </a:fld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2834497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6037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74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35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43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48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3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68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3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357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95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02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213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6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828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miter lim="800000"/>
            <a:headEnd type="none" w="med" len="med"/>
            <a:tailEnd type="none" w="med" len="med"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7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1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4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5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4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5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4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1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1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5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55DA-8CC2-4AFE-9A2D-366E5C83AD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1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055DA-8CC2-4AFE-9A2D-366E5C83AD0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EE171-C6E3-482F-A09F-5934F7E07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9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9" Type="http://schemas.openxmlformats.org/officeDocument/2006/relationships/image" Target="../media/image1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2.png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image" Target="../media/image15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4.xml"/><Relationship Id="rId41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image" Target="../media/image11.png"/><Relationship Id="rId32" Type="http://schemas.openxmlformats.org/officeDocument/2006/relationships/customXml" Target="../ink/ink16.xml"/><Relationship Id="rId37" Type="http://schemas.openxmlformats.org/officeDocument/2006/relationships/image" Target="../media/image17.png"/><Relationship Id="rId40" Type="http://schemas.openxmlformats.org/officeDocument/2006/relationships/customXml" Target="../ink/ink20.xml"/><Relationship Id="rId45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customXml" Target="../ink/ink18.xml"/><Relationship Id="rId49" Type="http://schemas.openxmlformats.org/officeDocument/2006/relationships/image" Target="../media/image23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customXml" Target="../ink/ink22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image" Target="../media/image16.png"/><Relationship Id="rId43" Type="http://schemas.openxmlformats.org/officeDocument/2006/relationships/image" Target="../media/image20.png"/><Relationship Id="rId48" Type="http://schemas.openxmlformats.org/officeDocument/2006/relationships/customXml" Target="../ink/ink24.xml"/><Relationship Id="rId8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0BCDB8-28BF-44AC-AD5E-522485963E80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8675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095500" y="428626"/>
            <a:ext cx="7772400" cy="1362075"/>
          </a:xfrm>
        </p:spPr>
        <p:txBody>
          <a:bodyPr/>
          <a:lstStyle/>
          <a:p>
            <a:pPr algn="ctr" eaLnBrk="1" hangingPunct="1"/>
            <a:r>
              <a:rPr lang="en-US" altLang="en-US"/>
              <a:t>Parallel database</a:t>
            </a:r>
          </a:p>
        </p:txBody>
      </p:sp>
      <p:sp>
        <p:nvSpPr>
          <p:cNvPr id="28676" name="Content Placeholder 2"/>
          <p:cNvSpPr>
            <a:spLocks noGrp="1" noChangeArrowheads="1"/>
          </p:cNvSpPr>
          <p:nvPr>
            <p:ph type="body" idx="4294967295"/>
          </p:nvPr>
        </p:nvSpPr>
        <p:spPr>
          <a:xfrm>
            <a:off x="2381250" y="2071688"/>
            <a:ext cx="7772400" cy="1338262"/>
          </a:xfrm>
        </p:spPr>
        <p:txBody>
          <a:bodyPr>
            <a:normAutofit fontScale="55000" lnSpcReduction="20000"/>
          </a:bodyPr>
          <a:lstStyle/>
          <a:p>
            <a:pPr marL="914400" indent="-914400">
              <a:buFont typeface="Times New Roman" panose="02020603050405020304" pitchFamily="18" charset="0"/>
              <a:buAutoNum type="arabicPeriod"/>
            </a:pPr>
            <a:r>
              <a:rPr lang="en-US" altLang="en-US" sz="3600"/>
              <a:t>Introduction </a:t>
            </a:r>
          </a:p>
          <a:p>
            <a:pPr marL="914400" indent="-914400">
              <a:buFont typeface="Times New Roman" panose="02020603050405020304" pitchFamily="18" charset="0"/>
              <a:buAutoNum type="arabicPeriod"/>
            </a:pPr>
            <a:r>
              <a:rPr lang="en-US" altLang="en-US" sz="3600"/>
              <a:t>Architecture for Parallel databases.</a:t>
            </a:r>
          </a:p>
          <a:p>
            <a:pPr marL="914400" indent="-914400">
              <a:buFont typeface="Times New Roman" panose="02020603050405020304" pitchFamily="18" charset="0"/>
              <a:buAutoNum type="arabicPeriod"/>
            </a:pPr>
            <a:r>
              <a:rPr lang="en-US" altLang="en-US" sz="3600"/>
              <a:t> Parallel query Evaluation</a:t>
            </a:r>
          </a:p>
          <a:p>
            <a:pPr marL="914400" indent="-914400">
              <a:buFont typeface="Times New Roman" panose="02020603050405020304" pitchFamily="18" charset="0"/>
              <a:buAutoNum type="arabicPeriod"/>
            </a:pPr>
            <a:r>
              <a:rPr lang="en-US" altLang="en-US" sz="3600"/>
              <a:t> Parallelizing Individual operations.</a:t>
            </a:r>
            <a:endParaRPr lang="en-US" altLang="en-US" sz="5000"/>
          </a:p>
          <a:p>
            <a:pPr marL="914400" indent="-914400"/>
            <a:endParaRPr lang="en-US" altLang="en-US"/>
          </a:p>
        </p:txBody>
      </p:sp>
      <p:sp>
        <p:nvSpPr>
          <p:cNvPr id="28677" name="Slide Number Placeholder 4"/>
          <p:cNvSpPr>
            <a:spLocks noGrp="1" noChangeArrowheads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DEC9A99-5517-4C37-89C2-BF9755F38CBC}" type="slidenum">
              <a:rPr lang="en-US" altLang="en-US" sz="120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0A3EDA-3F4F-4438-916F-E3007736CFAC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46083" name="Tit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/>
            <a:r>
              <a:rPr lang="en-US" altLang="en-US">
                <a:solidFill>
                  <a:schemeClr val="tx1"/>
                </a:solidFill>
              </a:rPr>
              <a:t>Shared Disk</a:t>
            </a:r>
          </a:p>
        </p:txBody>
      </p:sp>
      <p:sp>
        <p:nvSpPr>
          <p:cNvPr id="46084" name="Content Placeholder 8"/>
          <p:cNvSpPr>
            <a:spLocks noGrp="1" noChangeArrowheads="1"/>
          </p:cNvSpPr>
          <p:nvPr>
            <p:ph sz="quarter" idx="4294967295"/>
          </p:nvPr>
        </p:nvSpPr>
        <p:spPr>
          <a:xfrm>
            <a:off x="6457951" y="1447800"/>
            <a:ext cx="3749675" cy="4572000"/>
          </a:xfrm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000" b="1"/>
              <a:t>Advantages: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000"/>
              <a:t>Almost same</a:t>
            </a:r>
          </a:p>
          <a:p>
            <a:pPr eaLnBrk="1" hangingPunct="1"/>
            <a:r>
              <a:rPr lang="en-US" altLang="en-US" sz="2000" b="1"/>
              <a:t>Disadvantages: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000"/>
              <a:t>More interference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000"/>
              <a:t>Increases N/W band width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000"/>
              <a:t>Shared disk less sensitive to partitioning</a:t>
            </a:r>
          </a:p>
        </p:txBody>
      </p:sp>
      <p:pic>
        <p:nvPicPr>
          <p:cNvPr id="46085" name="Picture 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3810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68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3D399F-EFD7-42B7-8717-17503B8D2338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48131" name="Tit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/>
            <a:r>
              <a:rPr lang="en-US" altLang="en-US">
                <a:solidFill>
                  <a:schemeClr val="tx1"/>
                </a:solidFill>
              </a:rPr>
              <a:t>Shared Nothing</a:t>
            </a:r>
          </a:p>
        </p:txBody>
      </p:sp>
      <p:sp>
        <p:nvSpPr>
          <p:cNvPr id="48132" name="Content Placeholder 9"/>
          <p:cNvSpPr>
            <a:spLocks noGrp="1" noChangeArrowheads="1"/>
          </p:cNvSpPr>
          <p:nvPr>
            <p:ph sz="quarter" idx="4294967295"/>
          </p:nvPr>
        </p:nvSpPr>
        <p:spPr>
          <a:xfrm>
            <a:off x="6457951" y="1447800"/>
            <a:ext cx="3749675" cy="4572000"/>
          </a:xfrm>
        </p:spPr>
        <p:txBody>
          <a:bodyPr/>
          <a:lstStyle/>
          <a:p>
            <a:pPr marL="514350" indent="-514350"/>
            <a:r>
              <a:rPr lang="en-US" altLang="en-US" sz="2000" b="1"/>
              <a:t>Advantages: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000"/>
              <a:t>It provides linear scale up &amp;linear speed up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000"/>
              <a:t>Shared nothing benefits from "good" partitioning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000"/>
              <a:t>Cheap to build</a:t>
            </a:r>
          </a:p>
          <a:p>
            <a:pPr marL="514350" indent="-514350"/>
            <a:r>
              <a:rPr lang="en-US" altLang="en-US" sz="2000" b="1"/>
              <a:t>Disadvantage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000"/>
              <a:t>Hard to program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altLang="en-US" sz="2000"/>
              <a:t>Addition of new nodes requires reorganizing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endParaRPr lang="en-US" altLang="en-US" sz="2000"/>
          </a:p>
        </p:txBody>
      </p:sp>
      <p:pic>
        <p:nvPicPr>
          <p:cNvPr id="48133" name="Picture 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47800"/>
            <a:ext cx="3733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73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CF9570-04A2-4E76-B1FC-2BB8E659C82F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50181" name="Rectangle 119"/>
          <p:cNvSpPr>
            <a:spLocks noChangeArrowheads="1"/>
          </p:cNvSpPr>
          <p:nvPr/>
        </p:nvSpPr>
        <p:spPr bwMode="auto">
          <a:xfrm>
            <a:off x="2209800" y="1270000"/>
            <a:ext cx="7797800" cy="523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  <p:grpSp>
        <p:nvGrpSpPr>
          <p:cNvPr id="50182" name="Group 47"/>
          <p:cNvGrpSpPr>
            <a:grpSpLocks/>
          </p:cNvGrpSpPr>
          <p:nvPr/>
        </p:nvGrpSpPr>
        <p:grpSpPr bwMode="auto">
          <a:xfrm>
            <a:off x="3128964" y="1498600"/>
            <a:ext cx="155575" cy="4491038"/>
            <a:chOff x="1003" y="760"/>
            <a:chExt cx="98" cy="2829"/>
          </a:xfrm>
        </p:grpSpPr>
        <p:sp>
          <p:nvSpPr>
            <p:cNvPr id="50241" name="Line 45"/>
            <p:cNvSpPr>
              <a:spLocks noChangeShapeType="1"/>
            </p:cNvSpPr>
            <p:nvPr/>
          </p:nvSpPr>
          <p:spPr bwMode="auto">
            <a:xfrm>
              <a:off x="1051" y="760"/>
              <a:ext cx="1" cy="2829"/>
            </a:xfrm>
            <a:prstGeom prst="line">
              <a:avLst/>
            </a:prstGeom>
            <a:noFill/>
            <a:ln w="14288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2" name="Freeform 46"/>
            <p:cNvSpPr>
              <a:spLocks/>
            </p:cNvSpPr>
            <p:nvPr/>
          </p:nvSpPr>
          <p:spPr bwMode="auto">
            <a:xfrm>
              <a:off x="1003" y="760"/>
              <a:ext cx="98" cy="96"/>
            </a:xfrm>
            <a:custGeom>
              <a:avLst/>
              <a:gdLst>
                <a:gd name="T0" fmla="*/ 98 w 98"/>
                <a:gd name="T1" fmla="*/ 96 h 96"/>
                <a:gd name="T2" fmla="*/ 48 w 98"/>
                <a:gd name="T3" fmla="*/ 0 h 96"/>
                <a:gd name="T4" fmla="*/ 0 w 98"/>
                <a:gd name="T5" fmla="*/ 96 h 96"/>
                <a:gd name="T6" fmla="*/ 0 60000 65536"/>
                <a:gd name="T7" fmla="*/ 0 60000 65536"/>
                <a:gd name="T8" fmla="*/ 0 60000 65536"/>
                <a:gd name="T9" fmla="*/ 0 w 98"/>
                <a:gd name="T10" fmla="*/ 0 h 96"/>
                <a:gd name="T11" fmla="*/ 98 w 9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" h="96">
                  <a:moveTo>
                    <a:pt x="98" y="96"/>
                  </a:moveTo>
                  <a:lnTo>
                    <a:pt x="48" y="0"/>
                  </a:lnTo>
                  <a:lnTo>
                    <a:pt x="0" y="96"/>
                  </a:lnTo>
                </a:path>
              </a:pathLst>
            </a:custGeom>
            <a:noFill/>
            <a:ln w="14288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183" name="Group 50"/>
          <p:cNvGrpSpPr>
            <a:grpSpLocks/>
          </p:cNvGrpSpPr>
          <p:nvPr/>
        </p:nvGrpSpPr>
        <p:grpSpPr bwMode="auto">
          <a:xfrm>
            <a:off x="3205164" y="5913439"/>
            <a:ext cx="5786437" cy="155575"/>
            <a:chOff x="1051" y="3541"/>
            <a:chExt cx="3645" cy="98"/>
          </a:xfrm>
        </p:grpSpPr>
        <p:sp>
          <p:nvSpPr>
            <p:cNvPr id="50239" name="Line 48"/>
            <p:cNvSpPr>
              <a:spLocks noChangeShapeType="1"/>
            </p:cNvSpPr>
            <p:nvPr/>
          </p:nvSpPr>
          <p:spPr bwMode="auto">
            <a:xfrm>
              <a:off x="1051" y="3589"/>
              <a:ext cx="3645" cy="1"/>
            </a:xfrm>
            <a:prstGeom prst="line">
              <a:avLst/>
            </a:prstGeom>
            <a:noFill/>
            <a:ln w="14288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40" name="Freeform 49"/>
            <p:cNvSpPr>
              <a:spLocks/>
            </p:cNvSpPr>
            <p:nvPr/>
          </p:nvSpPr>
          <p:spPr bwMode="auto">
            <a:xfrm>
              <a:off x="4600" y="3541"/>
              <a:ext cx="96" cy="98"/>
            </a:xfrm>
            <a:custGeom>
              <a:avLst/>
              <a:gdLst>
                <a:gd name="T0" fmla="*/ 0 w 96"/>
                <a:gd name="T1" fmla="*/ 98 h 98"/>
                <a:gd name="T2" fmla="*/ 96 w 96"/>
                <a:gd name="T3" fmla="*/ 48 h 98"/>
                <a:gd name="T4" fmla="*/ 0 w 96"/>
                <a:gd name="T5" fmla="*/ 0 h 98"/>
                <a:gd name="T6" fmla="*/ 0 60000 65536"/>
                <a:gd name="T7" fmla="*/ 0 60000 65536"/>
                <a:gd name="T8" fmla="*/ 0 60000 65536"/>
                <a:gd name="T9" fmla="*/ 0 w 96"/>
                <a:gd name="T10" fmla="*/ 0 h 98"/>
                <a:gd name="T11" fmla="*/ 96 w 96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8">
                  <a:moveTo>
                    <a:pt x="0" y="98"/>
                  </a:moveTo>
                  <a:lnTo>
                    <a:pt x="96" y="48"/>
                  </a:lnTo>
                  <a:lnTo>
                    <a:pt x="0" y="0"/>
                  </a:lnTo>
                </a:path>
              </a:pathLst>
            </a:custGeom>
            <a:noFill/>
            <a:ln w="14288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84" name="Freeform 51"/>
          <p:cNvSpPr>
            <a:spLocks/>
          </p:cNvSpPr>
          <p:nvPr/>
        </p:nvSpPr>
        <p:spPr bwMode="auto">
          <a:xfrm>
            <a:off x="3508375" y="3038475"/>
            <a:ext cx="3970338" cy="2624138"/>
          </a:xfrm>
          <a:custGeom>
            <a:avLst/>
            <a:gdLst>
              <a:gd name="T0" fmla="*/ 0 w 2501"/>
              <a:gd name="T1" fmla="*/ 2147483646 h 1653"/>
              <a:gd name="T2" fmla="*/ 2147483646 w 2501"/>
              <a:gd name="T3" fmla="*/ 2147483646 h 1653"/>
              <a:gd name="T4" fmla="*/ 2147483646 w 2501"/>
              <a:gd name="T5" fmla="*/ 2147483646 h 1653"/>
              <a:gd name="T6" fmla="*/ 2147483646 w 2501"/>
              <a:gd name="T7" fmla="*/ 0 h 1653"/>
              <a:gd name="T8" fmla="*/ 0 w 2501"/>
              <a:gd name="T9" fmla="*/ 2147483646 h 16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01"/>
              <a:gd name="T16" fmla="*/ 0 h 1653"/>
              <a:gd name="T17" fmla="*/ 2501 w 2501"/>
              <a:gd name="T18" fmla="*/ 1653 h 16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01" h="1653">
                <a:moveTo>
                  <a:pt x="0" y="1637"/>
                </a:moveTo>
                <a:lnTo>
                  <a:pt x="9" y="1653"/>
                </a:lnTo>
                <a:lnTo>
                  <a:pt x="2501" y="15"/>
                </a:lnTo>
                <a:lnTo>
                  <a:pt x="2492" y="0"/>
                </a:lnTo>
                <a:lnTo>
                  <a:pt x="0" y="1637"/>
                </a:lnTo>
                <a:close/>
              </a:path>
            </a:pathLst>
          </a:custGeom>
          <a:solidFill>
            <a:srgbClr val="00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Rectangle 78"/>
          <p:cNvSpPr>
            <a:spLocks noChangeArrowheads="1"/>
          </p:cNvSpPr>
          <p:nvPr/>
        </p:nvSpPr>
        <p:spPr bwMode="auto">
          <a:xfrm>
            <a:off x="6038851" y="4216401"/>
            <a:ext cx="28225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  <p:grpSp>
        <p:nvGrpSpPr>
          <p:cNvPr id="4" name="Group 121"/>
          <p:cNvGrpSpPr>
            <a:grpSpLocks/>
          </p:cNvGrpSpPr>
          <p:nvPr/>
        </p:nvGrpSpPr>
        <p:grpSpPr bwMode="auto">
          <a:xfrm>
            <a:off x="3906838" y="3613150"/>
            <a:ext cx="5200650" cy="1797050"/>
            <a:chOff x="1501" y="2276"/>
            <a:chExt cx="3276" cy="1132"/>
          </a:xfrm>
        </p:grpSpPr>
        <p:grpSp>
          <p:nvGrpSpPr>
            <p:cNvPr id="50212" name="Group 77"/>
            <p:cNvGrpSpPr>
              <a:grpSpLocks/>
            </p:cNvGrpSpPr>
            <p:nvPr/>
          </p:nvGrpSpPr>
          <p:grpSpPr bwMode="auto">
            <a:xfrm>
              <a:off x="1501" y="2276"/>
              <a:ext cx="2909" cy="1132"/>
              <a:chOff x="1493" y="2092"/>
              <a:chExt cx="2909" cy="1132"/>
            </a:xfrm>
          </p:grpSpPr>
          <p:sp>
            <p:nvSpPr>
              <p:cNvPr id="50214" name="Freeform 52"/>
              <p:cNvSpPr>
                <a:spLocks/>
              </p:cNvSpPr>
              <p:nvPr/>
            </p:nvSpPr>
            <p:spPr bwMode="auto">
              <a:xfrm>
                <a:off x="1493" y="3167"/>
                <a:ext cx="71" cy="57"/>
              </a:xfrm>
              <a:custGeom>
                <a:avLst/>
                <a:gdLst>
                  <a:gd name="T0" fmla="*/ 0 w 71"/>
                  <a:gd name="T1" fmla="*/ 42 h 57"/>
                  <a:gd name="T2" fmla="*/ 11 w 71"/>
                  <a:gd name="T3" fmla="*/ 57 h 57"/>
                  <a:gd name="T4" fmla="*/ 71 w 71"/>
                  <a:gd name="T5" fmla="*/ 16 h 57"/>
                  <a:gd name="T6" fmla="*/ 60 w 71"/>
                  <a:gd name="T7" fmla="*/ 0 h 57"/>
                  <a:gd name="T8" fmla="*/ 0 w 71"/>
                  <a:gd name="T9" fmla="*/ 42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57"/>
                  <a:gd name="T17" fmla="*/ 71 w 71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57">
                    <a:moveTo>
                      <a:pt x="0" y="42"/>
                    </a:moveTo>
                    <a:lnTo>
                      <a:pt x="11" y="57"/>
                    </a:lnTo>
                    <a:lnTo>
                      <a:pt x="71" y="16"/>
                    </a:lnTo>
                    <a:lnTo>
                      <a:pt x="60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5" name="Freeform 53"/>
              <p:cNvSpPr>
                <a:spLocks/>
              </p:cNvSpPr>
              <p:nvPr/>
            </p:nvSpPr>
            <p:spPr bwMode="auto">
              <a:xfrm>
                <a:off x="1598" y="3093"/>
                <a:ext cx="73" cy="57"/>
              </a:xfrm>
              <a:custGeom>
                <a:avLst/>
                <a:gdLst>
                  <a:gd name="T0" fmla="*/ 0 w 73"/>
                  <a:gd name="T1" fmla="*/ 42 h 57"/>
                  <a:gd name="T2" fmla="*/ 11 w 73"/>
                  <a:gd name="T3" fmla="*/ 57 h 57"/>
                  <a:gd name="T4" fmla="*/ 34 w 73"/>
                  <a:gd name="T5" fmla="*/ 43 h 57"/>
                  <a:gd name="T6" fmla="*/ 73 w 73"/>
                  <a:gd name="T7" fmla="*/ 15 h 57"/>
                  <a:gd name="T8" fmla="*/ 62 w 73"/>
                  <a:gd name="T9" fmla="*/ 0 h 57"/>
                  <a:gd name="T10" fmla="*/ 20 w 73"/>
                  <a:gd name="T11" fmla="*/ 29 h 57"/>
                  <a:gd name="T12" fmla="*/ 0 w 73"/>
                  <a:gd name="T13" fmla="*/ 42 h 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"/>
                  <a:gd name="T22" fmla="*/ 0 h 57"/>
                  <a:gd name="T23" fmla="*/ 73 w 73"/>
                  <a:gd name="T24" fmla="*/ 57 h 5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" h="57">
                    <a:moveTo>
                      <a:pt x="0" y="42"/>
                    </a:moveTo>
                    <a:lnTo>
                      <a:pt x="11" y="57"/>
                    </a:lnTo>
                    <a:lnTo>
                      <a:pt x="34" y="43"/>
                    </a:lnTo>
                    <a:lnTo>
                      <a:pt x="73" y="15"/>
                    </a:lnTo>
                    <a:lnTo>
                      <a:pt x="62" y="0"/>
                    </a:lnTo>
                    <a:lnTo>
                      <a:pt x="20" y="29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6" name="Freeform 54"/>
              <p:cNvSpPr>
                <a:spLocks/>
              </p:cNvSpPr>
              <p:nvPr/>
            </p:nvSpPr>
            <p:spPr bwMode="auto">
              <a:xfrm>
                <a:off x="1707" y="3020"/>
                <a:ext cx="71" cy="57"/>
              </a:xfrm>
              <a:custGeom>
                <a:avLst/>
                <a:gdLst>
                  <a:gd name="T0" fmla="*/ 0 w 71"/>
                  <a:gd name="T1" fmla="*/ 42 h 57"/>
                  <a:gd name="T2" fmla="*/ 10 w 71"/>
                  <a:gd name="T3" fmla="*/ 57 h 57"/>
                  <a:gd name="T4" fmla="*/ 54 w 71"/>
                  <a:gd name="T5" fmla="*/ 28 h 57"/>
                  <a:gd name="T6" fmla="*/ 46 w 71"/>
                  <a:gd name="T7" fmla="*/ 21 h 57"/>
                  <a:gd name="T8" fmla="*/ 51 w 71"/>
                  <a:gd name="T9" fmla="*/ 29 h 57"/>
                  <a:gd name="T10" fmla="*/ 71 w 71"/>
                  <a:gd name="T11" fmla="*/ 15 h 57"/>
                  <a:gd name="T12" fmla="*/ 62 w 71"/>
                  <a:gd name="T13" fmla="*/ 0 h 57"/>
                  <a:gd name="T14" fmla="*/ 43 w 71"/>
                  <a:gd name="T15" fmla="*/ 12 h 57"/>
                  <a:gd name="T16" fmla="*/ 40 w 71"/>
                  <a:gd name="T17" fmla="*/ 14 h 57"/>
                  <a:gd name="T18" fmla="*/ 0 w 71"/>
                  <a:gd name="T19" fmla="*/ 42 h 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1"/>
                  <a:gd name="T31" fmla="*/ 0 h 57"/>
                  <a:gd name="T32" fmla="*/ 71 w 71"/>
                  <a:gd name="T33" fmla="*/ 57 h 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1" h="57">
                    <a:moveTo>
                      <a:pt x="0" y="42"/>
                    </a:moveTo>
                    <a:lnTo>
                      <a:pt x="10" y="57"/>
                    </a:lnTo>
                    <a:lnTo>
                      <a:pt x="54" y="28"/>
                    </a:lnTo>
                    <a:lnTo>
                      <a:pt x="46" y="21"/>
                    </a:lnTo>
                    <a:lnTo>
                      <a:pt x="51" y="29"/>
                    </a:lnTo>
                    <a:lnTo>
                      <a:pt x="71" y="15"/>
                    </a:lnTo>
                    <a:lnTo>
                      <a:pt x="62" y="0"/>
                    </a:lnTo>
                    <a:lnTo>
                      <a:pt x="43" y="12"/>
                    </a:lnTo>
                    <a:lnTo>
                      <a:pt x="40" y="14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7" name="Freeform 55"/>
              <p:cNvSpPr>
                <a:spLocks/>
              </p:cNvSpPr>
              <p:nvPr/>
            </p:nvSpPr>
            <p:spPr bwMode="auto">
              <a:xfrm>
                <a:off x="1815" y="2948"/>
                <a:ext cx="73" cy="56"/>
              </a:xfrm>
              <a:custGeom>
                <a:avLst/>
                <a:gdLst>
                  <a:gd name="T0" fmla="*/ 0 w 73"/>
                  <a:gd name="T1" fmla="*/ 41 h 56"/>
                  <a:gd name="T2" fmla="*/ 9 w 73"/>
                  <a:gd name="T3" fmla="*/ 56 h 56"/>
                  <a:gd name="T4" fmla="*/ 73 w 73"/>
                  <a:gd name="T5" fmla="*/ 16 h 56"/>
                  <a:gd name="T6" fmla="*/ 64 w 73"/>
                  <a:gd name="T7" fmla="*/ 0 h 56"/>
                  <a:gd name="T8" fmla="*/ 0 w 73"/>
                  <a:gd name="T9" fmla="*/ 41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"/>
                  <a:gd name="T16" fmla="*/ 0 h 56"/>
                  <a:gd name="T17" fmla="*/ 73 w 73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" h="56">
                    <a:moveTo>
                      <a:pt x="0" y="41"/>
                    </a:moveTo>
                    <a:lnTo>
                      <a:pt x="9" y="56"/>
                    </a:lnTo>
                    <a:lnTo>
                      <a:pt x="73" y="16"/>
                    </a:lnTo>
                    <a:lnTo>
                      <a:pt x="64" y="0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8" name="Freeform 56"/>
              <p:cNvSpPr>
                <a:spLocks/>
              </p:cNvSpPr>
              <p:nvPr/>
            </p:nvSpPr>
            <p:spPr bwMode="auto">
              <a:xfrm>
                <a:off x="1925" y="2880"/>
                <a:ext cx="73" cy="54"/>
              </a:xfrm>
              <a:custGeom>
                <a:avLst/>
                <a:gdLst>
                  <a:gd name="T0" fmla="*/ 0 w 73"/>
                  <a:gd name="T1" fmla="*/ 39 h 54"/>
                  <a:gd name="T2" fmla="*/ 9 w 73"/>
                  <a:gd name="T3" fmla="*/ 54 h 54"/>
                  <a:gd name="T4" fmla="*/ 33 w 73"/>
                  <a:gd name="T5" fmla="*/ 41 h 54"/>
                  <a:gd name="T6" fmla="*/ 73 w 73"/>
                  <a:gd name="T7" fmla="*/ 16 h 54"/>
                  <a:gd name="T8" fmla="*/ 64 w 73"/>
                  <a:gd name="T9" fmla="*/ 0 h 54"/>
                  <a:gd name="T10" fmla="*/ 25 w 73"/>
                  <a:gd name="T11" fmla="*/ 23 h 54"/>
                  <a:gd name="T12" fmla="*/ 0 w 73"/>
                  <a:gd name="T13" fmla="*/ 39 h 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"/>
                  <a:gd name="T22" fmla="*/ 0 h 54"/>
                  <a:gd name="T23" fmla="*/ 73 w 73"/>
                  <a:gd name="T24" fmla="*/ 54 h 5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" h="54">
                    <a:moveTo>
                      <a:pt x="0" y="39"/>
                    </a:moveTo>
                    <a:lnTo>
                      <a:pt x="9" y="54"/>
                    </a:lnTo>
                    <a:lnTo>
                      <a:pt x="33" y="41"/>
                    </a:lnTo>
                    <a:lnTo>
                      <a:pt x="73" y="16"/>
                    </a:lnTo>
                    <a:lnTo>
                      <a:pt x="64" y="0"/>
                    </a:lnTo>
                    <a:lnTo>
                      <a:pt x="25" y="23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19" name="Freeform 57"/>
              <p:cNvSpPr>
                <a:spLocks/>
              </p:cNvSpPr>
              <p:nvPr/>
            </p:nvSpPr>
            <p:spPr bwMode="auto">
              <a:xfrm>
                <a:off x="2037" y="2814"/>
                <a:ext cx="73" cy="52"/>
              </a:xfrm>
              <a:custGeom>
                <a:avLst/>
                <a:gdLst>
                  <a:gd name="T0" fmla="*/ 0 w 73"/>
                  <a:gd name="T1" fmla="*/ 37 h 52"/>
                  <a:gd name="T2" fmla="*/ 9 w 73"/>
                  <a:gd name="T3" fmla="*/ 52 h 52"/>
                  <a:gd name="T4" fmla="*/ 62 w 73"/>
                  <a:gd name="T5" fmla="*/ 23 h 52"/>
                  <a:gd name="T6" fmla="*/ 73 w 73"/>
                  <a:gd name="T7" fmla="*/ 15 h 52"/>
                  <a:gd name="T8" fmla="*/ 63 w 73"/>
                  <a:gd name="T9" fmla="*/ 0 h 52"/>
                  <a:gd name="T10" fmla="*/ 54 w 73"/>
                  <a:gd name="T11" fmla="*/ 6 h 52"/>
                  <a:gd name="T12" fmla="*/ 0 w 73"/>
                  <a:gd name="T13" fmla="*/ 37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3"/>
                  <a:gd name="T22" fmla="*/ 0 h 52"/>
                  <a:gd name="T23" fmla="*/ 73 w 73"/>
                  <a:gd name="T24" fmla="*/ 52 h 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3" h="52">
                    <a:moveTo>
                      <a:pt x="0" y="37"/>
                    </a:moveTo>
                    <a:lnTo>
                      <a:pt x="9" y="52"/>
                    </a:lnTo>
                    <a:lnTo>
                      <a:pt x="62" y="23"/>
                    </a:lnTo>
                    <a:lnTo>
                      <a:pt x="73" y="15"/>
                    </a:lnTo>
                    <a:lnTo>
                      <a:pt x="63" y="0"/>
                    </a:lnTo>
                    <a:lnTo>
                      <a:pt x="54" y="6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0" name="Freeform 58"/>
              <p:cNvSpPr>
                <a:spLocks/>
              </p:cNvSpPr>
              <p:nvPr/>
            </p:nvSpPr>
            <p:spPr bwMode="auto">
              <a:xfrm>
                <a:off x="2150" y="2751"/>
                <a:ext cx="74" cy="52"/>
              </a:xfrm>
              <a:custGeom>
                <a:avLst/>
                <a:gdLst>
                  <a:gd name="T0" fmla="*/ 0 w 74"/>
                  <a:gd name="T1" fmla="*/ 36 h 52"/>
                  <a:gd name="T2" fmla="*/ 9 w 74"/>
                  <a:gd name="T3" fmla="*/ 52 h 52"/>
                  <a:gd name="T4" fmla="*/ 22 w 74"/>
                  <a:gd name="T5" fmla="*/ 44 h 52"/>
                  <a:gd name="T6" fmla="*/ 74 w 74"/>
                  <a:gd name="T7" fmla="*/ 16 h 52"/>
                  <a:gd name="T8" fmla="*/ 65 w 74"/>
                  <a:gd name="T9" fmla="*/ 0 h 52"/>
                  <a:gd name="T10" fmla="*/ 14 w 74"/>
                  <a:gd name="T11" fmla="*/ 27 h 52"/>
                  <a:gd name="T12" fmla="*/ 0 w 74"/>
                  <a:gd name="T13" fmla="*/ 36 h 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"/>
                  <a:gd name="T22" fmla="*/ 0 h 52"/>
                  <a:gd name="T23" fmla="*/ 74 w 74"/>
                  <a:gd name="T24" fmla="*/ 52 h 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" h="52">
                    <a:moveTo>
                      <a:pt x="0" y="36"/>
                    </a:moveTo>
                    <a:lnTo>
                      <a:pt x="9" y="52"/>
                    </a:lnTo>
                    <a:lnTo>
                      <a:pt x="22" y="44"/>
                    </a:lnTo>
                    <a:lnTo>
                      <a:pt x="74" y="16"/>
                    </a:lnTo>
                    <a:lnTo>
                      <a:pt x="65" y="0"/>
                    </a:lnTo>
                    <a:lnTo>
                      <a:pt x="14" y="27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1" name="Freeform 59"/>
              <p:cNvSpPr>
                <a:spLocks/>
              </p:cNvSpPr>
              <p:nvPr/>
            </p:nvSpPr>
            <p:spPr bwMode="auto">
              <a:xfrm>
                <a:off x="2265" y="2691"/>
                <a:ext cx="74" cy="51"/>
              </a:xfrm>
              <a:custGeom>
                <a:avLst/>
                <a:gdLst>
                  <a:gd name="T0" fmla="*/ 0 w 74"/>
                  <a:gd name="T1" fmla="*/ 34 h 51"/>
                  <a:gd name="T2" fmla="*/ 7 w 74"/>
                  <a:gd name="T3" fmla="*/ 51 h 51"/>
                  <a:gd name="T4" fmla="*/ 60 w 74"/>
                  <a:gd name="T5" fmla="*/ 25 h 51"/>
                  <a:gd name="T6" fmla="*/ 74 w 74"/>
                  <a:gd name="T7" fmla="*/ 17 h 51"/>
                  <a:gd name="T8" fmla="*/ 66 w 74"/>
                  <a:gd name="T9" fmla="*/ 0 h 51"/>
                  <a:gd name="T10" fmla="*/ 52 w 74"/>
                  <a:gd name="T11" fmla="*/ 8 h 51"/>
                  <a:gd name="T12" fmla="*/ 0 w 74"/>
                  <a:gd name="T13" fmla="*/ 34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"/>
                  <a:gd name="T22" fmla="*/ 0 h 51"/>
                  <a:gd name="T23" fmla="*/ 74 w 74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" h="51">
                    <a:moveTo>
                      <a:pt x="0" y="34"/>
                    </a:moveTo>
                    <a:lnTo>
                      <a:pt x="7" y="51"/>
                    </a:lnTo>
                    <a:lnTo>
                      <a:pt x="60" y="25"/>
                    </a:lnTo>
                    <a:lnTo>
                      <a:pt x="74" y="17"/>
                    </a:lnTo>
                    <a:lnTo>
                      <a:pt x="66" y="0"/>
                    </a:lnTo>
                    <a:lnTo>
                      <a:pt x="52" y="8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2" name="Freeform 60"/>
              <p:cNvSpPr>
                <a:spLocks/>
              </p:cNvSpPr>
              <p:nvPr/>
            </p:nvSpPr>
            <p:spPr bwMode="auto">
              <a:xfrm>
                <a:off x="2382" y="2637"/>
                <a:ext cx="75" cy="48"/>
              </a:xfrm>
              <a:custGeom>
                <a:avLst/>
                <a:gdLst>
                  <a:gd name="T0" fmla="*/ 0 w 75"/>
                  <a:gd name="T1" fmla="*/ 31 h 48"/>
                  <a:gd name="T2" fmla="*/ 8 w 75"/>
                  <a:gd name="T3" fmla="*/ 48 h 48"/>
                  <a:gd name="T4" fmla="*/ 22 w 75"/>
                  <a:gd name="T5" fmla="*/ 40 h 48"/>
                  <a:gd name="T6" fmla="*/ 75 w 75"/>
                  <a:gd name="T7" fmla="*/ 17 h 48"/>
                  <a:gd name="T8" fmla="*/ 67 w 75"/>
                  <a:gd name="T9" fmla="*/ 0 h 48"/>
                  <a:gd name="T10" fmla="*/ 14 w 75"/>
                  <a:gd name="T11" fmla="*/ 23 h 48"/>
                  <a:gd name="T12" fmla="*/ 0 w 75"/>
                  <a:gd name="T13" fmla="*/ 31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5"/>
                  <a:gd name="T22" fmla="*/ 0 h 48"/>
                  <a:gd name="T23" fmla="*/ 75 w 75"/>
                  <a:gd name="T24" fmla="*/ 48 h 4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5" h="48">
                    <a:moveTo>
                      <a:pt x="0" y="31"/>
                    </a:moveTo>
                    <a:lnTo>
                      <a:pt x="8" y="48"/>
                    </a:lnTo>
                    <a:lnTo>
                      <a:pt x="22" y="40"/>
                    </a:lnTo>
                    <a:lnTo>
                      <a:pt x="75" y="17"/>
                    </a:lnTo>
                    <a:lnTo>
                      <a:pt x="67" y="0"/>
                    </a:lnTo>
                    <a:lnTo>
                      <a:pt x="14" y="23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3" name="Freeform 61"/>
              <p:cNvSpPr>
                <a:spLocks/>
              </p:cNvSpPr>
              <p:nvPr/>
            </p:nvSpPr>
            <p:spPr bwMode="auto">
              <a:xfrm>
                <a:off x="2500" y="2584"/>
                <a:ext cx="76" cy="47"/>
              </a:xfrm>
              <a:custGeom>
                <a:avLst/>
                <a:gdLst>
                  <a:gd name="T0" fmla="*/ 0 w 76"/>
                  <a:gd name="T1" fmla="*/ 29 h 47"/>
                  <a:gd name="T2" fmla="*/ 8 w 76"/>
                  <a:gd name="T3" fmla="*/ 47 h 47"/>
                  <a:gd name="T4" fmla="*/ 73 w 76"/>
                  <a:gd name="T5" fmla="*/ 19 h 47"/>
                  <a:gd name="T6" fmla="*/ 76 w 76"/>
                  <a:gd name="T7" fmla="*/ 17 h 47"/>
                  <a:gd name="T8" fmla="*/ 70 w 76"/>
                  <a:gd name="T9" fmla="*/ 0 h 47"/>
                  <a:gd name="T10" fmla="*/ 65 w 76"/>
                  <a:gd name="T11" fmla="*/ 2 h 47"/>
                  <a:gd name="T12" fmla="*/ 0 w 76"/>
                  <a:gd name="T13" fmla="*/ 29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47"/>
                  <a:gd name="T23" fmla="*/ 76 w 76"/>
                  <a:gd name="T24" fmla="*/ 47 h 4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47">
                    <a:moveTo>
                      <a:pt x="0" y="29"/>
                    </a:moveTo>
                    <a:lnTo>
                      <a:pt x="8" y="47"/>
                    </a:lnTo>
                    <a:lnTo>
                      <a:pt x="73" y="19"/>
                    </a:lnTo>
                    <a:lnTo>
                      <a:pt x="76" y="17"/>
                    </a:lnTo>
                    <a:lnTo>
                      <a:pt x="70" y="0"/>
                    </a:lnTo>
                    <a:lnTo>
                      <a:pt x="65" y="2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4" name="Freeform 62"/>
              <p:cNvSpPr>
                <a:spLocks/>
              </p:cNvSpPr>
              <p:nvPr/>
            </p:nvSpPr>
            <p:spPr bwMode="auto">
              <a:xfrm>
                <a:off x="2623" y="2537"/>
                <a:ext cx="74" cy="44"/>
              </a:xfrm>
              <a:custGeom>
                <a:avLst/>
                <a:gdLst>
                  <a:gd name="T0" fmla="*/ 0 w 74"/>
                  <a:gd name="T1" fmla="*/ 27 h 44"/>
                  <a:gd name="T2" fmla="*/ 6 w 74"/>
                  <a:gd name="T3" fmla="*/ 44 h 44"/>
                  <a:gd name="T4" fmla="*/ 38 w 74"/>
                  <a:gd name="T5" fmla="*/ 31 h 44"/>
                  <a:gd name="T6" fmla="*/ 74 w 74"/>
                  <a:gd name="T7" fmla="*/ 18 h 44"/>
                  <a:gd name="T8" fmla="*/ 68 w 74"/>
                  <a:gd name="T9" fmla="*/ 0 h 44"/>
                  <a:gd name="T10" fmla="*/ 32 w 74"/>
                  <a:gd name="T11" fmla="*/ 14 h 44"/>
                  <a:gd name="T12" fmla="*/ 0 w 74"/>
                  <a:gd name="T13" fmla="*/ 27 h 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"/>
                  <a:gd name="T22" fmla="*/ 0 h 44"/>
                  <a:gd name="T23" fmla="*/ 74 w 74"/>
                  <a:gd name="T24" fmla="*/ 44 h 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" h="44">
                    <a:moveTo>
                      <a:pt x="0" y="27"/>
                    </a:moveTo>
                    <a:lnTo>
                      <a:pt x="6" y="44"/>
                    </a:lnTo>
                    <a:lnTo>
                      <a:pt x="38" y="31"/>
                    </a:lnTo>
                    <a:lnTo>
                      <a:pt x="74" y="18"/>
                    </a:lnTo>
                    <a:lnTo>
                      <a:pt x="68" y="0"/>
                    </a:lnTo>
                    <a:lnTo>
                      <a:pt x="32" y="14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5" name="Freeform 63"/>
              <p:cNvSpPr>
                <a:spLocks/>
              </p:cNvSpPr>
              <p:nvPr/>
            </p:nvSpPr>
            <p:spPr bwMode="auto">
              <a:xfrm>
                <a:off x="2743" y="2494"/>
                <a:ext cx="78" cy="42"/>
              </a:xfrm>
              <a:custGeom>
                <a:avLst/>
                <a:gdLst>
                  <a:gd name="T0" fmla="*/ 0 w 78"/>
                  <a:gd name="T1" fmla="*/ 25 h 42"/>
                  <a:gd name="T2" fmla="*/ 7 w 78"/>
                  <a:gd name="T3" fmla="*/ 42 h 42"/>
                  <a:gd name="T4" fmla="*/ 14 w 78"/>
                  <a:gd name="T5" fmla="*/ 39 h 42"/>
                  <a:gd name="T6" fmla="*/ 66 w 78"/>
                  <a:gd name="T7" fmla="*/ 22 h 42"/>
                  <a:gd name="T8" fmla="*/ 78 w 78"/>
                  <a:gd name="T9" fmla="*/ 17 h 42"/>
                  <a:gd name="T10" fmla="*/ 72 w 78"/>
                  <a:gd name="T11" fmla="*/ 0 h 42"/>
                  <a:gd name="T12" fmla="*/ 58 w 78"/>
                  <a:gd name="T13" fmla="*/ 5 h 42"/>
                  <a:gd name="T14" fmla="*/ 7 w 78"/>
                  <a:gd name="T15" fmla="*/ 22 h 42"/>
                  <a:gd name="T16" fmla="*/ 0 w 78"/>
                  <a:gd name="T17" fmla="*/ 25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42"/>
                  <a:gd name="T29" fmla="*/ 78 w 78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42">
                    <a:moveTo>
                      <a:pt x="0" y="25"/>
                    </a:moveTo>
                    <a:lnTo>
                      <a:pt x="7" y="42"/>
                    </a:lnTo>
                    <a:lnTo>
                      <a:pt x="14" y="39"/>
                    </a:lnTo>
                    <a:lnTo>
                      <a:pt x="66" y="22"/>
                    </a:lnTo>
                    <a:lnTo>
                      <a:pt x="78" y="17"/>
                    </a:lnTo>
                    <a:lnTo>
                      <a:pt x="72" y="0"/>
                    </a:lnTo>
                    <a:lnTo>
                      <a:pt x="58" y="5"/>
                    </a:lnTo>
                    <a:lnTo>
                      <a:pt x="7" y="2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6" name="Freeform 64"/>
              <p:cNvSpPr>
                <a:spLocks/>
              </p:cNvSpPr>
              <p:nvPr/>
            </p:nvSpPr>
            <p:spPr bwMode="auto">
              <a:xfrm>
                <a:off x="2867" y="2455"/>
                <a:ext cx="76" cy="39"/>
              </a:xfrm>
              <a:custGeom>
                <a:avLst/>
                <a:gdLst>
                  <a:gd name="T0" fmla="*/ 0 w 76"/>
                  <a:gd name="T1" fmla="*/ 22 h 39"/>
                  <a:gd name="T2" fmla="*/ 7 w 76"/>
                  <a:gd name="T3" fmla="*/ 39 h 39"/>
                  <a:gd name="T4" fmla="*/ 48 w 76"/>
                  <a:gd name="T5" fmla="*/ 27 h 39"/>
                  <a:gd name="T6" fmla="*/ 76 w 76"/>
                  <a:gd name="T7" fmla="*/ 17 h 39"/>
                  <a:gd name="T8" fmla="*/ 72 w 76"/>
                  <a:gd name="T9" fmla="*/ 0 h 39"/>
                  <a:gd name="T10" fmla="*/ 41 w 76"/>
                  <a:gd name="T11" fmla="*/ 10 h 39"/>
                  <a:gd name="T12" fmla="*/ 0 w 76"/>
                  <a:gd name="T13" fmla="*/ 22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39"/>
                  <a:gd name="T23" fmla="*/ 76 w 76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39">
                    <a:moveTo>
                      <a:pt x="0" y="22"/>
                    </a:moveTo>
                    <a:lnTo>
                      <a:pt x="7" y="39"/>
                    </a:lnTo>
                    <a:lnTo>
                      <a:pt x="48" y="27"/>
                    </a:lnTo>
                    <a:lnTo>
                      <a:pt x="76" y="17"/>
                    </a:lnTo>
                    <a:lnTo>
                      <a:pt x="72" y="0"/>
                    </a:lnTo>
                    <a:lnTo>
                      <a:pt x="41" y="1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7" name="Freeform 65"/>
              <p:cNvSpPr>
                <a:spLocks/>
              </p:cNvSpPr>
              <p:nvPr/>
            </p:nvSpPr>
            <p:spPr bwMode="auto">
              <a:xfrm>
                <a:off x="2993" y="2418"/>
                <a:ext cx="76" cy="37"/>
              </a:xfrm>
              <a:custGeom>
                <a:avLst/>
                <a:gdLst>
                  <a:gd name="T0" fmla="*/ 0 w 76"/>
                  <a:gd name="T1" fmla="*/ 20 h 37"/>
                  <a:gd name="T2" fmla="*/ 5 w 76"/>
                  <a:gd name="T3" fmla="*/ 37 h 37"/>
                  <a:gd name="T4" fmla="*/ 76 w 76"/>
                  <a:gd name="T5" fmla="*/ 17 h 37"/>
                  <a:gd name="T6" fmla="*/ 71 w 76"/>
                  <a:gd name="T7" fmla="*/ 0 h 37"/>
                  <a:gd name="T8" fmla="*/ 0 w 76"/>
                  <a:gd name="T9" fmla="*/ 2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37"/>
                  <a:gd name="T17" fmla="*/ 76 w 76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37">
                    <a:moveTo>
                      <a:pt x="0" y="20"/>
                    </a:moveTo>
                    <a:lnTo>
                      <a:pt x="5" y="37"/>
                    </a:lnTo>
                    <a:lnTo>
                      <a:pt x="76" y="17"/>
                    </a:lnTo>
                    <a:lnTo>
                      <a:pt x="71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8" name="Freeform 66"/>
              <p:cNvSpPr>
                <a:spLocks/>
              </p:cNvSpPr>
              <p:nvPr/>
            </p:nvSpPr>
            <p:spPr bwMode="auto">
              <a:xfrm>
                <a:off x="3117" y="2382"/>
                <a:ext cx="77" cy="38"/>
              </a:xfrm>
              <a:custGeom>
                <a:avLst/>
                <a:gdLst>
                  <a:gd name="T0" fmla="*/ 0 w 77"/>
                  <a:gd name="T1" fmla="*/ 21 h 38"/>
                  <a:gd name="T2" fmla="*/ 5 w 77"/>
                  <a:gd name="T3" fmla="*/ 38 h 38"/>
                  <a:gd name="T4" fmla="*/ 77 w 77"/>
                  <a:gd name="T5" fmla="*/ 17 h 38"/>
                  <a:gd name="T6" fmla="*/ 73 w 77"/>
                  <a:gd name="T7" fmla="*/ 0 h 38"/>
                  <a:gd name="T8" fmla="*/ 0 w 77"/>
                  <a:gd name="T9" fmla="*/ 21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"/>
                  <a:gd name="T16" fmla="*/ 0 h 38"/>
                  <a:gd name="T17" fmla="*/ 77 w 77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" h="38">
                    <a:moveTo>
                      <a:pt x="0" y="21"/>
                    </a:moveTo>
                    <a:lnTo>
                      <a:pt x="5" y="38"/>
                    </a:lnTo>
                    <a:lnTo>
                      <a:pt x="77" y="17"/>
                    </a:lnTo>
                    <a:lnTo>
                      <a:pt x="73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29" name="Freeform 67"/>
              <p:cNvSpPr>
                <a:spLocks/>
              </p:cNvSpPr>
              <p:nvPr/>
            </p:nvSpPr>
            <p:spPr bwMode="auto">
              <a:xfrm>
                <a:off x="3242" y="2350"/>
                <a:ext cx="78" cy="35"/>
              </a:xfrm>
              <a:custGeom>
                <a:avLst/>
                <a:gdLst>
                  <a:gd name="T0" fmla="*/ 0 w 78"/>
                  <a:gd name="T1" fmla="*/ 18 h 35"/>
                  <a:gd name="T2" fmla="*/ 5 w 78"/>
                  <a:gd name="T3" fmla="*/ 35 h 35"/>
                  <a:gd name="T4" fmla="*/ 78 w 78"/>
                  <a:gd name="T5" fmla="*/ 17 h 35"/>
                  <a:gd name="T6" fmla="*/ 73 w 78"/>
                  <a:gd name="T7" fmla="*/ 0 h 35"/>
                  <a:gd name="T8" fmla="*/ 0 w 78"/>
                  <a:gd name="T9" fmla="*/ 18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35"/>
                  <a:gd name="T17" fmla="*/ 78 w 78"/>
                  <a:gd name="T18" fmla="*/ 35 h 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35">
                    <a:moveTo>
                      <a:pt x="0" y="18"/>
                    </a:moveTo>
                    <a:lnTo>
                      <a:pt x="5" y="35"/>
                    </a:lnTo>
                    <a:lnTo>
                      <a:pt x="78" y="17"/>
                    </a:lnTo>
                    <a:lnTo>
                      <a:pt x="73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0" name="Freeform 68"/>
              <p:cNvSpPr>
                <a:spLocks/>
              </p:cNvSpPr>
              <p:nvPr/>
            </p:nvSpPr>
            <p:spPr bwMode="auto">
              <a:xfrm>
                <a:off x="3370" y="2317"/>
                <a:ext cx="75" cy="36"/>
              </a:xfrm>
              <a:custGeom>
                <a:avLst/>
                <a:gdLst>
                  <a:gd name="T0" fmla="*/ 0 w 75"/>
                  <a:gd name="T1" fmla="*/ 19 h 36"/>
                  <a:gd name="T2" fmla="*/ 4 w 75"/>
                  <a:gd name="T3" fmla="*/ 36 h 36"/>
                  <a:gd name="T4" fmla="*/ 75 w 75"/>
                  <a:gd name="T5" fmla="*/ 17 h 36"/>
                  <a:gd name="T6" fmla="*/ 71 w 75"/>
                  <a:gd name="T7" fmla="*/ 0 h 36"/>
                  <a:gd name="T8" fmla="*/ 0 w 75"/>
                  <a:gd name="T9" fmla="*/ 19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36"/>
                  <a:gd name="T17" fmla="*/ 75 w 75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36">
                    <a:moveTo>
                      <a:pt x="0" y="19"/>
                    </a:moveTo>
                    <a:lnTo>
                      <a:pt x="4" y="36"/>
                    </a:lnTo>
                    <a:lnTo>
                      <a:pt x="75" y="17"/>
                    </a:lnTo>
                    <a:lnTo>
                      <a:pt x="71" y="0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1" name="Freeform 69"/>
              <p:cNvSpPr>
                <a:spLocks/>
              </p:cNvSpPr>
              <p:nvPr/>
            </p:nvSpPr>
            <p:spPr bwMode="auto">
              <a:xfrm>
                <a:off x="3495" y="2286"/>
                <a:ext cx="78" cy="34"/>
              </a:xfrm>
              <a:custGeom>
                <a:avLst/>
                <a:gdLst>
                  <a:gd name="T0" fmla="*/ 0 w 78"/>
                  <a:gd name="T1" fmla="*/ 17 h 34"/>
                  <a:gd name="T2" fmla="*/ 5 w 78"/>
                  <a:gd name="T3" fmla="*/ 34 h 34"/>
                  <a:gd name="T4" fmla="*/ 78 w 78"/>
                  <a:gd name="T5" fmla="*/ 17 h 34"/>
                  <a:gd name="T6" fmla="*/ 73 w 78"/>
                  <a:gd name="T7" fmla="*/ 0 h 34"/>
                  <a:gd name="T8" fmla="*/ 0 w 78"/>
                  <a:gd name="T9" fmla="*/ 1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34"/>
                  <a:gd name="T17" fmla="*/ 78 w 78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34">
                    <a:moveTo>
                      <a:pt x="0" y="17"/>
                    </a:moveTo>
                    <a:lnTo>
                      <a:pt x="5" y="34"/>
                    </a:lnTo>
                    <a:lnTo>
                      <a:pt x="78" y="17"/>
                    </a:lnTo>
                    <a:lnTo>
                      <a:pt x="73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2" name="Freeform 70"/>
              <p:cNvSpPr>
                <a:spLocks/>
              </p:cNvSpPr>
              <p:nvPr/>
            </p:nvSpPr>
            <p:spPr bwMode="auto">
              <a:xfrm>
                <a:off x="3622" y="2255"/>
                <a:ext cx="76" cy="34"/>
              </a:xfrm>
              <a:custGeom>
                <a:avLst/>
                <a:gdLst>
                  <a:gd name="T0" fmla="*/ 0 w 76"/>
                  <a:gd name="T1" fmla="*/ 17 h 34"/>
                  <a:gd name="T2" fmla="*/ 5 w 76"/>
                  <a:gd name="T3" fmla="*/ 34 h 34"/>
                  <a:gd name="T4" fmla="*/ 76 w 76"/>
                  <a:gd name="T5" fmla="*/ 17 h 34"/>
                  <a:gd name="T6" fmla="*/ 71 w 76"/>
                  <a:gd name="T7" fmla="*/ 0 h 34"/>
                  <a:gd name="T8" fmla="*/ 0 w 76"/>
                  <a:gd name="T9" fmla="*/ 17 h 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34"/>
                  <a:gd name="T17" fmla="*/ 76 w 76"/>
                  <a:gd name="T18" fmla="*/ 34 h 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34">
                    <a:moveTo>
                      <a:pt x="0" y="17"/>
                    </a:moveTo>
                    <a:lnTo>
                      <a:pt x="5" y="34"/>
                    </a:lnTo>
                    <a:lnTo>
                      <a:pt x="76" y="17"/>
                    </a:lnTo>
                    <a:lnTo>
                      <a:pt x="71" y="0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3" name="Freeform 71"/>
              <p:cNvSpPr>
                <a:spLocks/>
              </p:cNvSpPr>
              <p:nvPr/>
            </p:nvSpPr>
            <p:spPr bwMode="auto">
              <a:xfrm>
                <a:off x="3748" y="2224"/>
                <a:ext cx="77" cy="36"/>
              </a:xfrm>
              <a:custGeom>
                <a:avLst/>
                <a:gdLst>
                  <a:gd name="T0" fmla="*/ 0 w 77"/>
                  <a:gd name="T1" fmla="*/ 19 h 36"/>
                  <a:gd name="T2" fmla="*/ 4 w 77"/>
                  <a:gd name="T3" fmla="*/ 36 h 36"/>
                  <a:gd name="T4" fmla="*/ 77 w 77"/>
                  <a:gd name="T5" fmla="*/ 19 h 36"/>
                  <a:gd name="T6" fmla="*/ 73 w 77"/>
                  <a:gd name="T7" fmla="*/ 0 h 36"/>
                  <a:gd name="T8" fmla="*/ 69 w 77"/>
                  <a:gd name="T9" fmla="*/ 2 h 36"/>
                  <a:gd name="T10" fmla="*/ 0 w 77"/>
                  <a:gd name="T11" fmla="*/ 19 h 3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7"/>
                  <a:gd name="T19" fmla="*/ 0 h 36"/>
                  <a:gd name="T20" fmla="*/ 77 w 77"/>
                  <a:gd name="T21" fmla="*/ 36 h 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7" h="36">
                    <a:moveTo>
                      <a:pt x="0" y="19"/>
                    </a:moveTo>
                    <a:lnTo>
                      <a:pt x="4" y="36"/>
                    </a:lnTo>
                    <a:lnTo>
                      <a:pt x="77" y="19"/>
                    </a:lnTo>
                    <a:lnTo>
                      <a:pt x="73" y="0"/>
                    </a:lnTo>
                    <a:lnTo>
                      <a:pt x="69" y="2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4" name="Freeform 72"/>
              <p:cNvSpPr>
                <a:spLocks/>
              </p:cNvSpPr>
              <p:nvPr/>
            </p:nvSpPr>
            <p:spPr bwMode="auto">
              <a:xfrm>
                <a:off x="3875" y="2195"/>
                <a:ext cx="77" cy="35"/>
              </a:xfrm>
              <a:custGeom>
                <a:avLst/>
                <a:gdLst>
                  <a:gd name="T0" fmla="*/ 0 w 77"/>
                  <a:gd name="T1" fmla="*/ 17 h 35"/>
                  <a:gd name="T2" fmla="*/ 4 w 77"/>
                  <a:gd name="T3" fmla="*/ 35 h 35"/>
                  <a:gd name="T4" fmla="*/ 66 w 77"/>
                  <a:gd name="T5" fmla="*/ 21 h 35"/>
                  <a:gd name="T6" fmla="*/ 77 w 77"/>
                  <a:gd name="T7" fmla="*/ 18 h 35"/>
                  <a:gd name="T8" fmla="*/ 73 w 77"/>
                  <a:gd name="T9" fmla="*/ 0 h 35"/>
                  <a:gd name="T10" fmla="*/ 59 w 77"/>
                  <a:gd name="T11" fmla="*/ 4 h 35"/>
                  <a:gd name="T12" fmla="*/ 0 w 77"/>
                  <a:gd name="T13" fmla="*/ 17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7"/>
                  <a:gd name="T22" fmla="*/ 0 h 35"/>
                  <a:gd name="T23" fmla="*/ 77 w 77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7" h="35">
                    <a:moveTo>
                      <a:pt x="0" y="17"/>
                    </a:moveTo>
                    <a:lnTo>
                      <a:pt x="4" y="35"/>
                    </a:lnTo>
                    <a:lnTo>
                      <a:pt x="66" y="21"/>
                    </a:lnTo>
                    <a:lnTo>
                      <a:pt x="77" y="18"/>
                    </a:lnTo>
                    <a:lnTo>
                      <a:pt x="73" y="0"/>
                    </a:lnTo>
                    <a:lnTo>
                      <a:pt x="59" y="4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5" name="Freeform 73"/>
              <p:cNvSpPr>
                <a:spLocks/>
              </p:cNvSpPr>
              <p:nvPr/>
            </p:nvSpPr>
            <p:spPr bwMode="auto">
              <a:xfrm>
                <a:off x="4002" y="2167"/>
                <a:ext cx="77" cy="34"/>
              </a:xfrm>
              <a:custGeom>
                <a:avLst/>
                <a:gdLst>
                  <a:gd name="T0" fmla="*/ 0 w 77"/>
                  <a:gd name="T1" fmla="*/ 15 h 34"/>
                  <a:gd name="T2" fmla="*/ 4 w 77"/>
                  <a:gd name="T3" fmla="*/ 34 h 34"/>
                  <a:gd name="T4" fmla="*/ 49 w 77"/>
                  <a:gd name="T5" fmla="*/ 25 h 34"/>
                  <a:gd name="T6" fmla="*/ 77 w 77"/>
                  <a:gd name="T7" fmla="*/ 18 h 34"/>
                  <a:gd name="T8" fmla="*/ 73 w 77"/>
                  <a:gd name="T9" fmla="*/ 0 h 34"/>
                  <a:gd name="T10" fmla="*/ 42 w 77"/>
                  <a:gd name="T11" fmla="*/ 8 h 34"/>
                  <a:gd name="T12" fmla="*/ 0 w 77"/>
                  <a:gd name="T13" fmla="*/ 15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7"/>
                  <a:gd name="T22" fmla="*/ 0 h 34"/>
                  <a:gd name="T23" fmla="*/ 77 w 77"/>
                  <a:gd name="T24" fmla="*/ 34 h 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7" h="34">
                    <a:moveTo>
                      <a:pt x="0" y="15"/>
                    </a:moveTo>
                    <a:lnTo>
                      <a:pt x="4" y="34"/>
                    </a:lnTo>
                    <a:lnTo>
                      <a:pt x="49" y="25"/>
                    </a:lnTo>
                    <a:lnTo>
                      <a:pt x="77" y="18"/>
                    </a:lnTo>
                    <a:lnTo>
                      <a:pt x="73" y="0"/>
                    </a:lnTo>
                    <a:lnTo>
                      <a:pt x="42" y="8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6" name="Freeform 74"/>
              <p:cNvSpPr>
                <a:spLocks/>
              </p:cNvSpPr>
              <p:nvPr/>
            </p:nvSpPr>
            <p:spPr bwMode="auto">
              <a:xfrm>
                <a:off x="4129" y="2137"/>
                <a:ext cx="77" cy="36"/>
              </a:xfrm>
              <a:custGeom>
                <a:avLst/>
                <a:gdLst>
                  <a:gd name="T0" fmla="*/ 0 w 77"/>
                  <a:gd name="T1" fmla="*/ 17 h 36"/>
                  <a:gd name="T2" fmla="*/ 5 w 77"/>
                  <a:gd name="T3" fmla="*/ 36 h 36"/>
                  <a:gd name="T4" fmla="*/ 25 w 77"/>
                  <a:gd name="T5" fmla="*/ 30 h 36"/>
                  <a:gd name="T6" fmla="*/ 73 w 77"/>
                  <a:gd name="T7" fmla="*/ 19 h 36"/>
                  <a:gd name="T8" fmla="*/ 77 w 77"/>
                  <a:gd name="T9" fmla="*/ 19 h 36"/>
                  <a:gd name="T10" fmla="*/ 73 w 77"/>
                  <a:gd name="T11" fmla="*/ 0 h 36"/>
                  <a:gd name="T12" fmla="*/ 65 w 77"/>
                  <a:gd name="T13" fmla="*/ 2 h 36"/>
                  <a:gd name="T14" fmla="*/ 17 w 77"/>
                  <a:gd name="T15" fmla="*/ 13 h 36"/>
                  <a:gd name="T16" fmla="*/ 0 w 77"/>
                  <a:gd name="T17" fmla="*/ 17 h 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7"/>
                  <a:gd name="T28" fmla="*/ 0 h 36"/>
                  <a:gd name="T29" fmla="*/ 77 w 77"/>
                  <a:gd name="T30" fmla="*/ 36 h 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7" h="36">
                    <a:moveTo>
                      <a:pt x="0" y="17"/>
                    </a:moveTo>
                    <a:lnTo>
                      <a:pt x="5" y="36"/>
                    </a:lnTo>
                    <a:lnTo>
                      <a:pt x="25" y="30"/>
                    </a:lnTo>
                    <a:lnTo>
                      <a:pt x="73" y="19"/>
                    </a:lnTo>
                    <a:lnTo>
                      <a:pt x="77" y="19"/>
                    </a:lnTo>
                    <a:lnTo>
                      <a:pt x="73" y="0"/>
                    </a:lnTo>
                    <a:lnTo>
                      <a:pt x="65" y="2"/>
                    </a:lnTo>
                    <a:lnTo>
                      <a:pt x="17" y="13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7" name="Freeform 75"/>
              <p:cNvSpPr>
                <a:spLocks/>
              </p:cNvSpPr>
              <p:nvPr/>
            </p:nvSpPr>
            <p:spPr bwMode="auto">
              <a:xfrm>
                <a:off x="4256" y="2108"/>
                <a:ext cx="78" cy="34"/>
              </a:xfrm>
              <a:custGeom>
                <a:avLst/>
                <a:gdLst>
                  <a:gd name="T0" fmla="*/ 0 w 78"/>
                  <a:gd name="T1" fmla="*/ 17 h 34"/>
                  <a:gd name="T2" fmla="*/ 5 w 78"/>
                  <a:gd name="T3" fmla="*/ 34 h 34"/>
                  <a:gd name="T4" fmla="*/ 34 w 78"/>
                  <a:gd name="T5" fmla="*/ 28 h 34"/>
                  <a:gd name="T6" fmla="*/ 74 w 78"/>
                  <a:gd name="T7" fmla="*/ 19 h 34"/>
                  <a:gd name="T8" fmla="*/ 78 w 78"/>
                  <a:gd name="T9" fmla="*/ 17 h 34"/>
                  <a:gd name="T10" fmla="*/ 73 w 78"/>
                  <a:gd name="T11" fmla="*/ 0 h 34"/>
                  <a:gd name="T12" fmla="*/ 67 w 78"/>
                  <a:gd name="T13" fmla="*/ 1 h 34"/>
                  <a:gd name="T14" fmla="*/ 26 w 78"/>
                  <a:gd name="T15" fmla="*/ 11 h 34"/>
                  <a:gd name="T16" fmla="*/ 0 w 78"/>
                  <a:gd name="T17" fmla="*/ 17 h 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8"/>
                  <a:gd name="T28" fmla="*/ 0 h 34"/>
                  <a:gd name="T29" fmla="*/ 78 w 78"/>
                  <a:gd name="T30" fmla="*/ 34 h 3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8" h="34">
                    <a:moveTo>
                      <a:pt x="0" y="17"/>
                    </a:moveTo>
                    <a:lnTo>
                      <a:pt x="5" y="34"/>
                    </a:lnTo>
                    <a:lnTo>
                      <a:pt x="34" y="28"/>
                    </a:lnTo>
                    <a:lnTo>
                      <a:pt x="74" y="19"/>
                    </a:lnTo>
                    <a:lnTo>
                      <a:pt x="78" y="17"/>
                    </a:lnTo>
                    <a:lnTo>
                      <a:pt x="73" y="0"/>
                    </a:lnTo>
                    <a:lnTo>
                      <a:pt x="67" y="1"/>
                    </a:lnTo>
                    <a:lnTo>
                      <a:pt x="26" y="11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38" name="Freeform 76"/>
              <p:cNvSpPr>
                <a:spLocks/>
              </p:cNvSpPr>
              <p:nvPr/>
            </p:nvSpPr>
            <p:spPr bwMode="auto">
              <a:xfrm>
                <a:off x="4383" y="2092"/>
                <a:ext cx="19" cy="21"/>
              </a:xfrm>
              <a:custGeom>
                <a:avLst/>
                <a:gdLst>
                  <a:gd name="T0" fmla="*/ 0 w 19"/>
                  <a:gd name="T1" fmla="*/ 4 h 21"/>
                  <a:gd name="T2" fmla="*/ 5 w 19"/>
                  <a:gd name="T3" fmla="*/ 21 h 21"/>
                  <a:gd name="T4" fmla="*/ 19 w 19"/>
                  <a:gd name="T5" fmla="*/ 17 h 21"/>
                  <a:gd name="T6" fmla="*/ 14 w 19"/>
                  <a:gd name="T7" fmla="*/ 0 h 21"/>
                  <a:gd name="T8" fmla="*/ 0 w 19"/>
                  <a:gd name="T9" fmla="*/ 4 h 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21"/>
                  <a:gd name="T17" fmla="*/ 19 w 19"/>
                  <a:gd name="T18" fmla="*/ 21 h 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21">
                    <a:moveTo>
                      <a:pt x="0" y="4"/>
                    </a:moveTo>
                    <a:lnTo>
                      <a:pt x="5" y="21"/>
                    </a:lnTo>
                    <a:lnTo>
                      <a:pt x="19" y="17"/>
                    </a:lnTo>
                    <a:lnTo>
                      <a:pt x="14" y="0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 algn="ctr">
                <a:solidFill>
                  <a:srgbClr val="DA1F28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213" name="Rectangle 79"/>
            <p:cNvSpPr>
              <a:spLocks noChangeArrowheads="1"/>
            </p:cNvSpPr>
            <p:nvPr/>
          </p:nvSpPr>
          <p:spPr bwMode="auto">
            <a:xfrm>
              <a:off x="3158" y="2572"/>
              <a:ext cx="161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500" i="1">
                  <a:solidFill>
                    <a:srgbClr val="000000"/>
                  </a:solidFill>
                  <a:latin typeface="Constantia" panose="02030602050306030303" pitchFamily="18" charset="0"/>
                </a:rPr>
                <a:t>Sub-linear speed-up</a:t>
              </a:r>
            </a:p>
          </p:txBody>
        </p:sp>
      </p:grpSp>
      <p:sp>
        <p:nvSpPr>
          <p:cNvPr id="50187" name="Rectangle 80"/>
          <p:cNvSpPr>
            <a:spLocks noChangeArrowheads="1"/>
          </p:cNvSpPr>
          <p:nvPr/>
        </p:nvSpPr>
        <p:spPr bwMode="auto">
          <a:xfrm>
            <a:off x="5492751" y="2511426"/>
            <a:ext cx="3235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  <p:sp>
        <p:nvSpPr>
          <p:cNvPr id="50188" name="Rectangle 81"/>
          <p:cNvSpPr>
            <a:spLocks noChangeArrowheads="1"/>
          </p:cNvSpPr>
          <p:nvPr/>
        </p:nvSpPr>
        <p:spPr bwMode="auto">
          <a:xfrm>
            <a:off x="6053138" y="2606675"/>
            <a:ext cx="30035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 i="1">
                <a:solidFill>
                  <a:srgbClr val="000000"/>
                </a:solidFill>
                <a:latin typeface="Constantia" panose="02030602050306030303" pitchFamily="18" charset="0"/>
              </a:rPr>
              <a:t>Linear speed-up (ideal)</a:t>
            </a:r>
          </a:p>
        </p:txBody>
      </p:sp>
      <p:sp>
        <p:nvSpPr>
          <p:cNvPr id="50189" name="Rectangle 82"/>
          <p:cNvSpPr>
            <a:spLocks noChangeArrowheads="1"/>
          </p:cNvSpPr>
          <p:nvPr/>
        </p:nvSpPr>
        <p:spPr bwMode="auto">
          <a:xfrm>
            <a:off x="4503738" y="6026151"/>
            <a:ext cx="24749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  <p:sp>
        <p:nvSpPr>
          <p:cNvPr id="50190" name="Rectangle 83"/>
          <p:cNvSpPr>
            <a:spLocks noChangeArrowheads="1"/>
          </p:cNvSpPr>
          <p:nvPr/>
        </p:nvSpPr>
        <p:spPr bwMode="auto">
          <a:xfrm>
            <a:off x="4646614" y="6042025"/>
            <a:ext cx="23272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accent2"/>
                </a:solidFill>
                <a:latin typeface="Constantia" panose="02030602050306030303" pitchFamily="18" charset="0"/>
              </a:rPr>
              <a:t>Number of CPUs</a:t>
            </a:r>
          </a:p>
        </p:txBody>
      </p:sp>
      <p:sp>
        <p:nvSpPr>
          <p:cNvPr id="50191" name="Rectangle 84"/>
          <p:cNvSpPr>
            <a:spLocks noChangeArrowheads="1"/>
          </p:cNvSpPr>
          <p:nvPr/>
        </p:nvSpPr>
        <p:spPr bwMode="auto">
          <a:xfrm rot="-5400000">
            <a:off x="811213" y="3676651"/>
            <a:ext cx="4219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accent2"/>
                </a:solidFill>
                <a:latin typeface="Constantia" panose="02030602050306030303" pitchFamily="18" charset="0"/>
              </a:rPr>
              <a:t>Number of transactions/second</a:t>
            </a:r>
          </a:p>
        </p:txBody>
      </p: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3152775" y="4710113"/>
            <a:ext cx="1919288" cy="1293812"/>
            <a:chOff x="1026" y="2967"/>
            <a:chExt cx="1209" cy="815"/>
          </a:xfrm>
        </p:grpSpPr>
        <p:sp>
          <p:nvSpPr>
            <p:cNvPr id="50208" name="Line 87"/>
            <p:cNvSpPr>
              <a:spLocks noChangeShapeType="1"/>
            </p:cNvSpPr>
            <p:nvPr/>
          </p:nvSpPr>
          <p:spPr bwMode="auto">
            <a:xfrm>
              <a:off x="1060" y="3093"/>
              <a:ext cx="896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9" name="Line 88"/>
            <p:cNvSpPr>
              <a:spLocks noChangeShapeType="1"/>
            </p:cNvSpPr>
            <p:nvPr/>
          </p:nvSpPr>
          <p:spPr bwMode="auto">
            <a:xfrm>
              <a:off x="1949" y="3100"/>
              <a:ext cx="0" cy="682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10" name="Text Box 91"/>
            <p:cNvSpPr>
              <a:spLocks noChangeArrowheads="1"/>
            </p:cNvSpPr>
            <p:nvPr/>
          </p:nvSpPr>
          <p:spPr bwMode="auto">
            <a:xfrm>
              <a:off x="1026" y="2967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1000/Sec</a:t>
              </a:r>
            </a:p>
          </p:txBody>
        </p:sp>
        <p:sp>
          <p:nvSpPr>
            <p:cNvPr id="50211" name="Text Box 93"/>
            <p:cNvSpPr>
              <a:spLocks noChangeArrowheads="1"/>
            </p:cNvSpPr>
            <p:nvPr/>
          </p:nvSpPr>
          <p:spPr bwMode="auto">
            <a:xfrm>
              <a:off x="1659" y="3475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5 CPUs</a:t>
              </a:r>
            </a:p>
          </p:txBody>
        </p:sp>
      </p:grpSp>
      <p:grpSp>
        <p:nvGrpSpPr>
          <p:cNvPr id="7" name="Group 105"/>
          <p:cNvGrpSpPr>
            <a:grpSpLocks/>
          </p:cNvGrpSpPr>
          <p:nvPr/>
        </p:nvGrpSpPr>
        <p:grpSpPr bwMode="auto">
          <a:xfrm>
            <a:off x="3176589" y="3675063"/>
            <a:ext cx="3544887" cy="2317750"/>
            <a:chOff x="1033" y="2131"/>
            <a:chExt cx="2233" cy="1460"/>
          </a:xfrm>
        </p:grpSpPr>
        <p:sp>
          <p:nvSpPr>
            <p:cNvPr id="50204" name="Line 90"/>
            <p:cNvSpPr>
              <a:spLocks noChangeShapeType="1"/>
            </p:cNvSpPr>
            <p:nvPr/>
          </p:nvSpPr>
          <p:spPr bwMode="auto">
            <a:xfrm>
              <a:off x="2965" y="2247"/>
              <a:ext cx="0" cy="1344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05" name="Line 89"/>
            <p:cNvSpPr>
              <a:spLocks noChangeShapeType="1"/>
            </p:cNvSpPr>
            <p:nvPr/>
          </p:nvSpPr>
          <p:spPr bwMode="auto">
            <a:xfrm flipV="1">
              <a:off x="1052" y="2247"/>
              <a:ext cx="1913" cy="0"/>
            </a:xfrm>
            <a:prstGeom prst="line">
              <a:avLst/>
            </a:prstGeom>
            <a:noFill/>
            <a:ln w="9525" algn="ctr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6" name="Text Box 92"/>
            <p:cNvSpPr>
              <a:spLocks noChangeArrowheads="1"/>
            </p:cNvSpPr>
            <p:nvPr/>
          </p:nvSpPr>
          <p:spPr bwMode="auto">
            <a:xfrm>
              <a:off x="1033" y="2131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2000/Sec</a:t>
              </a:r>
            </a:p>
          </p:txBody>
        </p:sp>
        <p:sp>
          <p:nvSpPr>
            <p:cNvPr id="50207" name="Text Box 94"/>
            <p:cNvSpPr>
              <a:spLocks noChangeArrowheads="1"/>
            </p:cNvSpPr>
            <p:nvPr/>
          </p:nvSpPr>
          <p:spPr bwMode="auto">
            <a:xfrm>
              <a:off x="2618" y="3305"/>
              <a:ext cx="6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10 CPUs</a:t>
              </a:r>
            </a:p>
          </p:txBody>
        </p:sp>
      </p:grpSp>
      <p:grpSp>
        <p:nvGrpSpPr>
          <p:cNvPr id="8" name="Group 106"/>
          <p:cNvGrpSpPr>
            <a:grpSpLocks/>
          </p:cNvGrpSpPr>
          <p:nvPr/>
        </p:nvGrpSpPr>
        <p:grpSpPr bwMode="auto">
          <a:xfrm>
            <a:off x="6242051" y="3860800"/>
            <a:ext cx="1774825" cy="2133600"/>
            <a:chOff x="2964" y="2248"/>
            <a:chExt cx="1118" cy="1344"/>
          </a:xfrm>
        </p:grpSpPr>
        <p:sp>
          <p:nvSpPr>
            <p:cNvPr id="50201" name="Line 99"/>
            <p:cNvSpPr>
              <a:spLocks noChangeShapeType="1"/>
            </p:cNvSpPr>
            <p:nvPr/>
          </p:nvSpPr>
          <p:spPr bwMode="auto">
            <a:xfrm>
              <a:off x="2964" y="2248"/>
              <a:ext cx="796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02" name="Line 100"/>
            <p:cNvSpPr>
              <a:spLocks noChangeShapeType="1"/>
            </p:cNvSpPr>
            <p:nvPr/>
          </p:nvSpPr>
          <p:spPr bwMode="auto">
            <a:xfrm>
              <a:off x="3776" y="2248"/>
              <a:ext cx="0" cy="134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03" name="Text Box 101"/>
            <p:cNvSpPr>
              <a:spLocks noChangeArrowheads="1"/>
            </p:cNvSpPr>
            <p:nvPr/>
          </p:nvSpPr>
          <p:spPr bwMode="auto">
            <a:xfrm>
              <a:off x="3434" y="3297"/>
              <a:ext cx="6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16 CPUs</a:t>
              </a:r>
            </a:p>
          </p:txBody>
        </p:sp>
      </p:grpSp>
      <p:grpSp>
        <p:nvGrpSpPr>
          <p:cNvPr id="9" name="Group 107"/>
          <p:cNvGrpSpPr>
            <a:grpSpLocks/>
          </p:cNvGrpSpPr>
          <p:nvPr/>
        </p:nvGrpSpPr>
        <p:grpSpPr bwMode="auto">
          <a:xfrm>
            <a:off x="3189288" y="3979863"/>
            <a:ext cx="3071812" cy="366712"/>
            <a:chOff x="1041" y="2323"/>
            <a:chExt cx="1935" cy="231"/>
          </a:xfrm>
        </p:grpSpPr>
        <p:sp>
          <p:nvSpPr>
            <p:cNvPr id="50199" name="Line 102"/>
            <p:cNvSpPr>
              <a:spLocks noChangeShapeType="1"/>
            </p:cNvSpPr>
            <p:nvPr/>
          </p:nvSpPr>
          <p:spPr bwMode="auto">
            <a:xfrm flipH="1">
              <a:off x="1048" y="2448"/>
              <a:ext cx="1928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200" name="Text Box 103"/>
            <p:cNvSpPr>
              <a:spLocks noChangeArrowheads="1"/>
            </p:cNvSpPr>
            <p:nvPr/>
          </p:nvSpPr>
          <p:spPr bwMode="auto">
            <a:xfrm>
              <a:off x="1041" y="2323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1600/Sec</a:t>
              </a:r>
            </a:p>
          </p:txBody>
        </p:sp>
      </p:grpSp>
      <p:grpSp>
        <p:nvGrpSpPr>
          <p:cNvPr id="50196" name="Group 115"/>
          <p:cNvGrpSpPr>
            <a:grpSpLocks/>
          </p:cNvGrpSpPr>
          <p:nvPr/>
        </p:nvGrpSpPr>
        <p:grpSpPr bwMode="auto">
          <a:xfrm>
            <a:off x="2120900" y="0"/>
            <a:ext cx="8166100" cy="1220788"/>
            <a:chOff x="376" y="0"/>
            <a:chExt cx="5144" cy="769"/>
          </a:xfrm>
        </p:grpSpPr>
        <p:sp>
          <p:nvSpPr>
            <p:cNvPr id="50197" name="Text Box 116"/>
            <p:cNvSpPr>
              <a:spLocks noChangeArrowheads="1"/>
            </p:cNvSpPr>
            <p:nvPr/>
          </p:nvSpPr>
          <p:spPr bwMode="auto">
            <a:xfrm>
              <a:off x="376" y="0"/>
              <a:ext cx="51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3600" u="sng">
                  <a:latin typeface="Constantia" panose="02030602050306030303" pitchFamily="18" charset="0"/>
                </a:rPr>
                <a:t>PARALLEL DBMSs</a:t>
              </a:r>
            </a:p>
          </p:txBody>
        </p:sp>
        <p:sp>
          <p:nvSpPr>
            <p:cNvPr id="50198" name="Text Box 117"/>
            <p:cNvSpPr>
              <a:spLocks noChangeArrowheads="1"/>
            </p:cNvSpPr>
            <p:nvPr/>
          </p:nvSpPr>
          <p:spPr bwMode="auto">
            <a:xfrm>
              <a:off x="622" y="442"/>
              <a:ext cx="4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SPEED-UP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40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57DAD9-ED9B-4446-AD2F-2DD5666B2963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52229" name="Rectangle 129"/>
          <p:cNvSpPr>
            <a:spLocks noChangeArrowheads="1"/>
          </p:cNvSpPr>
          <p:nvPr/>
        </p:nvSpPr>
        <p:spPr bwMode="auto">
          <a:xfrm>
            <a:off x="2209800" y="1270000"/>
            <a:ext cx="7797800" cy="523240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3200401" y="3543300"/>
            <a:ext cx="4265613" cy="2400300"/>
            <a:chOff x="704" y="2128"/>
            <a:chExt cx="2687" cy="1512"/>
          </a:xfrm>
        </p:grpSpPr>
        <p:sp>
          <p:nvSpPr>
            <p:cNvPr id="52281" name="Line 110"/>
            <p:cNvSpPr>
              <a:spLocks noChangeShapeType="1"/>
            </p:cNvSpPr>
            <p:nvPr/>
          </p:nvSpPr>
          <p:spPr bwMode="auto">
            <a:xfrm>
              <a:off x="2552" y="2144"/>
              <a:ext cx="0" cy="1496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282" name="Line 111"/>
            <p:cNvSpPr>
              <a:spLocks noChangeShapeType="1"/>
            </p:cNvSpPr>
            <p:nvPr/>
          </p:nvSpPr>
          <p:spPr bwMode="auto">
            <a:xfrm flipV="1">
              <a:off x="704" y="2128"/>
              <a:ext cx="1840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3" name="Text Box 112"/>
            <p:cNvSpPr>
              <a:spLocks noChangeArrowheads="1"/>
            </p:cNvSpPr>
            <p:nvPr/>
          </p:nvSpPr>
          <p:spPr bwMode="auto">
            <a:xfrm>
              <a:off x="2355" y="3211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10 CPUs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2 GB Database</a:t>
              </a:r>
            </a:p>
          </p:txBody>
        </p:sp>
      </p:grpSp>
      <p:grpSp>
        <p:nvGrpSpPr>
          <p:cNvPr id="52231" name="Group 65"/>
          <p:cNvGrpSpPr>
            <a:grpSpLocks/>
          </p:cNvGrpSpPr>
          <p:nvPr/>
        </p:nvGrpSpPr>
        <p:grpSpPr bwMode="auto">
          <a:xfrm>
            <a:off x="3106739" y="1449389"/>
            <a:ext cx="155575" cy="4479925"/>
            <a:chOff x="645" y="809"/>
            <a:chExt cx="98" cy="2822"/>
          </a:xfrm>
        </p:grpSpPr>
        <p:sp>
          <p:nvSpPr>
            <p:cNvPr id="52279" name="Line 63"/>
            <p:cNvSpPr>
              <a:spLocks noChangeShapeType="1"/>
            </p:cNvSpPr>
            <p:nvPr/>
          </p:nvSpPr>
          <p:spPr bwMode="auto">
            <a:xfrm>
              <a:off x="693" y="809"/>
              <a:ext cx="1" cy="2822"/>
            </a:xfrm>
            <a:prstGeom prst="line">
              <a:avLst/>
            </a:prstGeom>
            <a:noFill/>
            <a:ln w="14288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80" name="Freeform 64"/>
            <p:cNvSpPr>
              <a:spLocks/>
            </p:cNvSpPr>
            <p:nvPr/>
          </p:nvSpPr>
          <p:spPr bwMode="auto">
            <a:xfrm>
              <a:off x="645" y="809"/>
              <a:ext cx="98" cy="96"/>
            </a:xfrm>
            <a:custGeom>
              <a:avLst/>
              <a:gdLst>
                <a:gd name="T0" fmla="*/ 98 w 98"/>
                <a:gd name="T1" fmla="*/ 96 h 96"/>
                <a:gd name="T2" fmla="*/ 48 w 98"/>
                <a:gd name="T3" fmla="*/ 0 h 96"/>
                <a:gd name="T4" fmla="*/ 0 w 98"/>
                <a:gd name="T5" fmla="*/ 96 h 96"/>
                <a:gd name="T6" fmla="*/ 0 60000 65536"/>
                <a:gd name="T7" fmla="*/ 0 60000 65536"/>
                <a:gd name="T8" fmla="*/ 0 60000 65536"/>
                <a:gd name="T9" fmla="*/ 0 w 98"/>
                <a:gd name="T10" fmla="*/ 0 h 96"/>
                <a:gd name="T11" fmla="*/ 98 w 9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" h="96">
                  <a:moveTo>
                    <a:pt x="98" y="96"/>
                  </a:moveTo>
                  <a:lnTo>
                    <a:pt x="48" y="0"/>
                  </a:lnTo>
                  <a:lnTo>
                    <a:pt x="0" y="96"/>
                  </a:lnTo>
                </a:path>
              </a:pathLst>
            </a:custGeom>
            <a:noFill/>
            <a:ln w="14288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32" name="Group 68"/>
          <p:cNvGrpSpPr>
            <a:grpSpLocks/>
          </p:cNvGrpSpPr>
          <p:nvPr/>
        </p:nvGrpSpPr>
        <p:grpSpPr bwMode="auto">
          <a:xfrm>
            <a:off x="3182939" y="5853114"/>
            <a:ext cx="5773737" cy="155575"/>
            <a:chOff x="693" y="3583"/>
            <a:chExt cx="3637" cy="98"/>
          </a:xfrm>
        </p:grpSpPr>
        <p:sp>
          <p:nvSpPr>
            <p:cNvPr id="52277" name="Line 66"/>
            <p:cNvSpPr>
              <a:spLocks noChangeShapeType="1"/>
            </p:cNvSpPr>
            <p:nvPr/>
          </p:nvSpPr>
          <p:spPr bwMode="auto">
            <a:xfrm>
              <a:off x="693" y="3631"/>
              <a:ext cx="3637" cy="1"/>
            </a:xfrm>
            <a:prstGeom prst="line">
              <a:avLst/>
            </a:prstGeom>
            <a:noFill/>
            <a:ln w="14288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78" name="Freeform 67"/>
            <p:cNvSpPr>
              <a:spLocks/>
            </p:cNvSpPr>
            <p:nvPr/>
          </p:nvSpPr>
          <p:spPr bwMode="auto">
            <a:xfrm>
              <a:off x="4234" y="3583"/>
              <a:ext cx="96" cy="98"/>
            </a:xfrm>
            <a:custGeom>
              <a:avLst/>
              <a:gdLst>
                <a:gd name="T0" fmla="*/ 0 w 96"/>
                <a:gd name="T1" fmla="*/ 98 h 98"/>
                <a:gd name="T2" fmla="*/ 96 w 96"/>
                <a:gd name="T3" fmla="*/ 48 h 98"/>
                <a:gd name="T4" fmla="*/ 0 w 96"/>
                <a:gd name="T5" fmla="*/ 0 h 98"/>
                <a:gd name="T6" fmla="*/ 0 60000 65536"/>
                <a:gd name="T7" fmla="*/ 0 60000 65536"/>
                <a:gd name="T8" fmla="*/ 0 60000 65536"/>
                <a:gd name="T9" fmla="*/ 0 w 96"/>
                <a:gd name="T10" fmla="*/ 0 h 98"/>
                <a:gd name="T11" fmla="*/ 96 w 96"/>
                <a:gd name="T12" fmla="*/ 98 h 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8">
                  <a:moveTo>
                    <a:pt x="0" y="98"/>
                  </a:moveTo>
                  <a:lnTo>
                    <a:pt x="96" y="48"/>
                  </a:lnTo>
                  <a:lnTo>
                    <a:pt x="0" y="0"/>
                  </a:lnTo>
                </a:path>
              </a:pathLst>
            </a:custGeom>
            <a:noFill/>
            <a:ln w="14288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33" name="Rectangle 69"/>
          <p:cNvSpPr>
            <a:spLocks noChangeArrowheads="1"/>
          </p:cNvSpPr>
          <p:nvPr/>
        </p:nvSpPr>
        <p:spPr bwMode="auto">
          <a:xfrm>
            <a:off x="3860800" y="5951539"/>
            <a:ext cx="43497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  <p:sp>
        <p:nvSpPr>
          <p:cNvPr id="52234" name="Rectangle 70"/>
          <p:cNvSpPr>
            <a:spLocks noChangeArrowheads="1"/>
          </p:cNvSpPr>
          <p:nvPr/>
        </p:nvSpPr>
        <p:spPr bwMode="auto">
          <a:xfrm>
            <a:off x="4003675" y="6048375"/>
            <a:ext cx="43132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accent2"/>
                </a:solidFill>
                <a:latin typeface="Constantia" panose="02030602050306030303" pitchFamily="18" charset="0"/>
              </a:rPr>
              <a:t>Number of CPUs, Database size</a:t>
            </a:r>
          </a:p>
        </p:txBody>
      </p:sp>
      <p:sp>
        <p:nvSpPr>
          <p:cNvPr id="52235" name="Rectangle 71"/>
          <p:cNvSpPr>
            <a:spLocks noChangeArrowheads="1"/>
          </p:cNvSpPr>
          <p:nvPr/>
        </p:nvSpPr>
        <p:spPr bwMode="auto">
          <a:xfrm rot="-5400000">
            <a:off x="769938" y="3436938"/>
            <a:ext cx="42195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500">
                <a:solidFill>
                  <a:schemeClr val="accent2"/>
                </a:solidFill>
                <a:latin typeface="Constantia" panose="02030602050306030303" pitchFamily="18" charset="0"/>
              </a:rPr>
              <a:t>Number of transactions/second</a:t>
            </a:r>
          </a:p>
        </p:txBody>
      </p:sp>
      <p:sp>
        <p:nvSpPr>
          <p:cNvPr id="52236" name="Rectangle 76"/>
          <p:cNvSpPr>
            <a:spLocks noChangeArrowheads="1"/>
          </p:cNvSpPr>
          <p:nvPr/>
        </p:nvSpPr>
        <p:spPr bwMode="auto">
          <a:xfrm>
            <a:off x="4891089" y="2901950"/>
            <a:ext cx="3228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  <p:sp>
        <p:nvSpPr>
          <p:cNvPr id="52237" name="Rectangle 77"/>
          <p:cNvSpPr>
            <a:spLocks noChangeArrowheads="1"/>
          </p:cNvSpPr>
          <p:nvPr/>
        </p:nvSpPr>
        <p:spPr bwMode="auto">
          <a:xfrm>
            <a:off x="5986464" y="3124201"/>
            <a:ext cx="28082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1" dirty="0">
                <a:solidFill>
                  <a:srgbClr val="000000"/>
                </a:solidFill>
                <a:latin typeface="Constantia" panose="02030602050306030303" pitchFamily="18" charset="0"/>
              </a:rPr>
              <a:t>Linear scale-up (ideal)</a:t>
            </a:r>
          </a:p>
        </p:txBody>
      </p:sp>
      <p:sp>
        <p:nvSpPr>
          <p:cNvPr id="52238" name="Rectangle 78"/>
          <p:cNvSpPr>
            <a:spLocks noChangeArrowheads="1"/>
          </p:cNvSpPr>
          <p:nvPr/>
        </p:nvSpPr>
        <p:spPr bwMode="auto">
          <a:xfrm>
            <a:off x="3654425" y="3527426"/>
            <a:ext cx="4478338" cy="301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  <p:grpSp>
        <p:nvGrpSpPr>
          <p:cNvPr id="5" name="Group 131"/>
          <p:cNvGrpSpPr>
            <a:grpSpLocks/>
          </p:cNvGrpSpPr>
          <p:nvPr/>
        </p:nvGrpSpPr>
        <p:grpSpPr bwMode="auto">
          <a:xfrm>
            <a:off x="3668713" y="3525838"/>
            <a:ext cx="5948362" cy="939800"/>
            <a:chOff x="1351" y="2221"/>
            <a:chExt cx="3747" cy="592"/>
          </a:xfrm>
        </p:grpSpPr>
        <p:sp>
          <p:nvSpPr>
            <p:cNvPr id="52252" name="Rectangle 75"/>
            <p:cNvSpPr>
              <a:spLocks noChangeArrowheads="1"/>
            </p:cNvSpPr>
            <p:nvPr/>
          </p:nvSpPr>
          <p:spPr bwMode="auto">
            <a:xfrm>
              <a:off x="3590" y="2399"/>
              <a:ext cx="150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400" i="1">
                  <a:solidFill>
                    <a:srgbClr val="000000"/>
                  </a:solidFill>
                  <a:latin typeface="Constantia" panose="02030602050306030303" pitchFamily="18" charset="0"/>
                </a:rPr>
                <a:t>Sub-linear scale-up</a:t>
              </a:r>
            </a:p>
          </p:txBody>
        </p:sp>
        <p:grpSp>
          <p:nvGrpSpPr>
            <p:cNvPr id="52253" name="Group 102"/>
            <p:cNvGrpSpPr>
              <a:grpSpLocks/>
            </p:cNvGrpSpPr>
            <p:nvPr/>
          </p:nvGrpSpPr>
          <p:grpSpPr bwMode="auto">
            <a:xfrm>
              <a:off x="1351" y="2221"/>
              <a:ext cx="2782" cy="592"/>
              <a:chOff x="999" y="2117"/>
              <a:chExt cx="2782" cy="592"/>
            </a:xfrm>
          </p:grpSpPr>
          <p:sp>
            <p:nvSpPr>
              <p:cNvPr id="52254" name="Freeform 79"/>
              <p:cNvSpPr>
                <a:spLocks/>
              </p:cNvSpPr>
              <p:nvPr/>
            </p:nvSpPr>
            <p:spPr bwMode="auto">
              <a:xfrm>
                <a:off x="999" y="2124"/>
                <a:ext cx="75" cy="22"/>
              </a:xfrm>
              <a:custGeom>
                <a:avLst/>
                <a:gdLst>
                  <a:gd name="T0" fmla="*/ 0 w 75"/>
                  <a:gd name="T1" fmla="*/ 3 h 22"/>
                  <a:gd name="T2" fmla="*/ 0 w 75"/>
                  <a:gd name="T3" fmla="*/ 22 h 22"/>
                  <a:gd name="T4" fmla="*/ 75 w 75"/>
                  <a:gd name="T5" fmla="*/ 19 h 22"/>
                  <a:gd name="T6" fmla="*/ 75 w 75"/>
                  <a:gd name="T7" fmla="*/ 0 h 22"/>
                  <a:gd name="T8" fmla="*/ 0 w 75"/>
                  <a:gd name="T9" fmla="*/ 3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2"/>
                  <a:gd name="T17" fmla="*/ 75 w 75"/>
                  <a:gd name="T18" fmla="*/ 22 h 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2">
                    <a:moveTo>
                      <a:pt x="0" y="3"/>
                    </a:moveTo>
                    <a:lnTo>
                      <a:pt x="0" y="22"/>
                    </a:lnTo>
                    <a:lnTo>
                      <a:pt x="75" y="19"/>
                    </a:lnTo>
                    <a:lnTo>
                      <a:pt x="7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5" name="Freeform 80"/>
              <p:cNvSpPr>
                <a:spLocks/>
              </p:cNvSpPr>
              <p:nvPr/>
            </p:nvSpPr>
            <p:spPr bwMode="auto">
              <a:xfrm>
                <a:off x="1129" y="2120"/>
                <a:ext cx="74" cy="21"/>
              </a:xfrm>
              <a:custGeom>
                <a:avLst/>
                <a:gdLst>
                  <a:gd name="T0" fmla="*/ 0 w 74"/>
                  <a:gd name="T1" fmla="*/ 3 h 21"/>
                  <a:gd name="T2" fmla="*/ 0 w 74"/>
                  <a:gd name="T3" fmla="*/ 21 h 21"/>
                  <a:gd name="T4" fmla="*/ 11 w 74"/>
                  <a:gd name="T5" fmla="*/ 20 h 21"/>
                  <a:gd name="T6" fmla="*/ 74 w 74"/>
                  <a:gd name="T7" fmla="*/ 18 h 21"/>
                  <a:gd name="T8" fmla="*/ 74 w 74"/>
                  <a:gd name="T9" fmla="*/ 0 h 21"/>
                  <a:gd name="T10" fmla="*/ 11 w 74"/>
                  <a:gd name="T11" fmla="*/ 1 h 21"/>
                  <a:gd name="T12" fmla="*/ 0 w 74"/>
                  <a:gd name="T13" fmla="*/ 3 h 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"/>
                  <a:gd name="T22" fmla="*/ 0 h 21"/>
                  <a:gd name="T23" fmla="*/ 74 w 74"/>
                  <a:gd name="T24" fmla="*/ 21 h 2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" h="21">
                    <a:moveTo>
                      <a:pt x="0" y="3"/>
                    </a:moveTo>
                    <a:lnTo>
                      <a:pt x="0" y="21"/>
                    </a:lnTo>
                    <a:lnTo>
                      <a:pt x="11" y="20"/>
                    </a:lnTo>
                    <a:lnTo>
                      <a:pt x="74" y="18"/>
                    </a:lnTo>
                    <a:lnTo>
                      <a:pt x="74" y="0"/>
                    </a:lnTo>
                    <a:lnTo>
                      <a:pt x="11" y="1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6" name="Freeform 81"/>
              <p:cNvSpPr>
                <a:spLocks/>
              </p:cNvSpPr>
              <p:nvPr/>
            </p:nvSpPr>
            <p:spPr bwMode="auto">
              <a:xfrm>
                <a:off x="1259" y="2117"/>
                <a:ext cx="74" cy="20"/>
              </a:xfrm>
              <a:custGeom>
                <a:avLst/>
                <a:gdLst>
                  <a:gd name="T0" fmla="*/ 0 w 74"/>
                  <a:gd name="T1" fmla="*/ 1 h 20"/>
                  <a:gd name="T2" fmla="*/ 0 w 74"/>
                  <a:gd name="T3" fmla="*/ 20 h 20"/>
                  <a:gd name="T4" fmla="*/ 23 w 74"/>
                  <a:gd name="T5" fmla="*/ 20 h 20"/>
                  <a:gd name="T6" fmla="*/ 74 w 74"/>
                  <a:gd name="T7" fmla="*/ 18 h 20"/>
                  <a:gd name="T8" fmla="*/ 74 w 74"/>
                  <a:gd name="T9" fmla="*/ 0 h 20"/>
                  <a:gd name="T10" fmla="*/ 23 w 74"/>
                  <a:gd name="T11" fmla="*/ 1 h 20"/>
                  <a:gd name="T12" fmla="*/ 0 w 74"/>
                  <a:gd name="T13" fmla="*/ 1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"/>
                  <a:gd name="T22" fmla="*/ 0 h 20"/>
                  <a:gd name="T23" fmla="*/ 74 w 74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" h="20">
                    <a:moveTo>
                      <a:pt x="0" y="1"/>
                    </a:moveTo>
                    <a:lnTo>
                      <a:pt x="0" y="20"/>
                    </a:lnTo>
                    <a:lnTo>
                      <a:pt x="23" y="20"/>
                    </a:lnTo>
                    <a:lnTo>
                      <a:pt x="74" y="18"/>
                    </a:lnTo>
                    <a:lnTo>
                      <a:pt x="74" y="0"/>
                    </a:lnTo>
                    <a:lnTo>
                      <a:pt x="2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7" name="Freeform 82"/>
              <p:cNvSpPr>
                <a:spLocks/>
              </p:cNvSpPr>
              <p:nvPr/>
            </p:nvSpPr>
            <p:spPr bwMode="auto">
              <a:xfrm>
                <a:off x="1389" y="2117"/>
                <a:ext cx="74" cy="18"/>
              </a:xfrm>
              <a:custGeom>
                <a:avLst/>
                <a:gdLst>
                  <a:gd name="T0" fmla="*/ 0 w 74"/>
                  <a:gd name="T1" fmla="*/ 0 h 18"/>
                  <a:gd name="T2" fmla="*/ 0 w 74"/>
                  <a:gd name="T3" fmla="*/ 18 h 18"/>
                  <a:gd name="T4" fmla="*/ 37 w 74"/>
                  <a:gd name="T5" fmla="*/ 18 h 18"/>
                  <a:gd name="T6" fmla="*/ 74 w 74"/>
                  <a:gd name="T7" fmla="*/ 18 h 18"/>
                  <a:gd name="T8" fmla="*/ 74 w 74"/>
                  <a:gd name="T9" fmla="*/ 0 h 18"/>
                  <a:gd name="T10" fmla="*/ 37 w 74"/>
                  <a:gd name="T11" fmla="*/ 0 h 18"/>
                  <a:gd name="T12" fmla="*/ 0 w 74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"/>
                  <a:gd name="T22" fmla="*/ 0 h 18"/>
                  <a:gd name="T23" fmla="*/ 74 w 74"/>
                  <a:gd name="T24" fmla="*/ 18 h 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" h="18">
                    <a:moveTo>
                      <a:pt x="0" y="0"/>
                    </a:moveTo>
                    <a:lnTo>
                      <a:pt x="0" y="18"/>
                    </a:lnTo>
                    <a:lnTo>
                      <a:pt x="37" y="18"/>
                    </a:lnTo>
                    <a:lnTo>
                      <a:pt x="74" y="18"/>
                    </a:lnTo>
                    <a:lnTo>
                      <a:pt x="74" y="0"/>
                    </a:lnTo>
                    <a:lnTo>
                      <a:pt x="3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8" name="Freeform 83"/>
              <p:cNvSpPr>
                <a:spLocks/>
              </p:cNvSpPr>
              <p:nvPr/>
            </p:nvSpPr>
            <p:spPr bwMode="auto">
              <a:xfrm>
                <a:off x="1519" y="2118"/>
                <a:ext cx="74" cy="20"/>
              </a:xfrm>
              <a:custGeom>
                <a:avLst/>
                <a:gdLst>
                  <a:gd name="T0" fmla="*/ 0 w 74"/>
                  <a:gd name="T1" fmla="*/ 0 h 20"/>
                  <a:gd name="T2" fmla="*/ 0 w 74"/>
                  <a:gd name="T3" fmla="*/ 19 h 20"/>
                  <a:gd name="T4" fmla="*/ 54 w 74"/>
                  <a:gd name="T5" fmla="*/ 19 h 20"/>
                  <a:gd name="T6" fmla="*/ 74 w 74"/>
                  <a:gd name="T7" fmla="*/ 20 h 20"/>
                  <a:gd name="T8" fmla="*/ 74 w 74"/>
                  <a:gd name="T9" fmla="*/ 2 h 20"/>
                  <a:gd name="T10" fmla="*/ 54 w 74"/>
                  <a:gd name="T11" fmla="*/ 0 h 20"/>
                  <a:gd name="T12" fmla="*/ 0 w 74"/>
                  <a:gd name="T13" fmla="*/ 0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4"/>
                  <a:gd name="T22" fmla="*/ 0 h 20"/>
                  <a:gd name="T23" fmla="*/ 74 w 74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4" h="20">
                    <a:moveTo>
                      <a:pt x="0" y="0"/>
                    </a:moveTo>
                    <a:lnTo>
                      <a:pt x="0" y="19"/>
                    </a:lnTo>
                    <a:lnTo>
                      <a:pt x="54" y="19"/>
                    </a:lnTo>
                    <a:lnTo>
                      <a:pt x="74" y="20"/>
                    </a:lnTo>
                    <a:lnTo>
                      <a:pt x="74" y="2"/>
                    </a:lnTo>
                    <a:lnTo>
                      <a:pt x="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9" name="Freeform 84"/>
              <p:cNvSpPr>
                <a:spLocks/>
              </p:cNvSpPr>
              <p:nvPr/>
            </p:nvSpPr>
            <p:spPr bwMode="auto">
              <a:xfrm>
                <a:off x="1647" y="2121"/>
                <a:ext cx="76" cy="23"/>
              </a:xfrm>
              <a:custGeom>
                <a:avLst/>
                <a:gdLst>
                  <a:gd name="T0" fmla="*/ 2 w 76"/>
                  <a:gd name="T1" fmla="*/ 0 h 23"/>
                  <a:gd name="T2" fmla="*/ 0 w 76"/>
                  <a:gd name="T3" fmla="*/ 19 h 23"/>
                  <a:gd name="T4" fmla="*/ 75 w 76"/>
                  <a:gd name="T5" fmla="*/ 23 h 23"/>
                  <a:gd name="T6" fmla="*/ 76 w 76"/>
                  <a:gd name="T7" fmla="*/ 5 h 23"/>
                  <a:gd name="T8" fmla="*/ 2 w 76"/>
                  <a:gd name="T9" fmla="*/ 0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3"/>
                  <a:gd name="T17" fmla="*/ 76 w 76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3">
                    <a:moveTo>
                      <a:pt x="2" y="0"/>
                    </a:moveTo>
                    <a:lnTo>
                      <a:pt x="0" y="19"/>
                    </a:lnTo>
                    <a:lnTo>
                      <a:pt x="75" y="23"/>
                    </a:lnTo>
                    <a:lnTo>
                      <a:pt x="76" y="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0" name="Freeform 85"/>
              <p:cNvSpPr>
                <a:spLocks/>
              </p:cNvSpPr>
              <p:nvPr/>
            </p:nvSpPr>
            <p:spPr bwMode="auto">
              <a:xfrm>
                <a:off x="1777" y="2130"/>
                <a:ext cx="76" cy="25"/>
              </a:xfrm>
              <a:custGeom>
                <a:avLst/>
                <a:gdLst>
                  <a:gd name="T0" fmla="*/ 2 w 76"/>
                  <a:gd name="T1" fmla="*/ 0 h 25"/>
                  <a:gd name="T2" fmla="*/ 0 w 76"/>
                  <a:gd name="T3" fmla="*/ 19 h 25"/>
                  <a:gd name="T4" fmla="*/ 25 w 76"/>
                  <a:gd name="T5" fmla="*/ 21 h 25"/>
                  <a:gd name="T6" fmla="*/ 74 w 76"/>
                  <a:gd name="T7" fmla="*/ 25 h 25"/>
                  <a:gd name="T8" fmla="*/ 76 w 76"/>
                  <a:gd name="T9" fmla="*/ 7 h 25"/>
                  <a:gd name="T10" fmla="*/ 25 w 76"/>
                  <a:gd name="T11" fmla="*/ 2 h 25"/>
                  <a:gd name="T12" fmla="*/ 2 w 76"/>
                  <a:gd name="T13" fmla="*/ 0 h 2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25"/>
                  <a:gd name="T23" fmla="*/ 76 w 76"/>
                  <a:gd name="T24" fmla="*/ 25 h 2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25">
                    <a:moveTo>
                      <a:pt x="2" y="0"/>
                    </a:moveTo>
                    <a:lnTo>
                      <a:pt x="0" y="19"/>
                    </a:lnTo>
                    <a:lnTo>
                      <a:pt x="25" y="21"/>
                    </a:lnTo>
                    <a:lnTo>
                      <a:pt x="74" y="25"/>
                    </a:lnTo>
                    <a:lnTo>
                      <a:pt x="76" y="7"/>
                    </a:lnTo>
                    <a:lnTo>
                      <a:pt x="25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1" name="Freeform 86"/>
              <p:cNvSpPr>
                <a:spLocks/>
              </p:cNvSpPr>
              <p:nvPr/>
            </p:nvSpPr>
            <p:spPr bwMode="auto">
              <a:xfrm>
                <a:off x="1907" y="2143"/>
                <a:ext cx="76" cy="28"/>
              </a:xfrm>
              <a:custGeom>
                <a:avLst/>
                <a:gdLst>
                  <a:gd name="T0" fmla="*/ 2 w 76"/>
                  <a:gd name="T1" fmla="*/ 0 h 28"/>
                  <a:gd name="T2" fmla="*/ 0 w 76"/>
                  <a:gd name="T3" fmla="*/ 18 h 28"/>
                  <a:gd name="T4" fmla="*/ 54 w 76"/>
                  <a:gd name="T5" fmla="*/ 25 h 28"/>
                  <a:gd name="T6" fmla="*/ 73 w 76"/>
                  <a:gd name="T7" fmla="*/ 28 h 28"/>
                  <a:gd name="T8" fmla="*/ 76 w 76"/>
                  <a:gd name="T9" fmla="*/ 9 h 28"/>
                  <a:gd name="T10" fmla="*/ 54 w 76"/>
                  <a:gd name="T11" fmla="*/ 6 h 28"/>
                  <a:gd name="T12" fmla="*/ 2 w 76"/>
                  <a:gd name="T13" fmla="*/ 0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28"/>
                  <a:gd name="T23" fmla="*/ 76 w 76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28">
                    <a:moveTo>
                      <a:pt x="2" y="0"/>
                    </a:moveTo>
                    <a:lnTo>
                      <a:pt x="0" y="18"/>
                    </a:lnTo>
                    <a:lnTo>
                      <a:pt x="54" y="25"/>
                    </a:lnTo>
                    <a:lnTo>
                      <a:pt x="73" y="28"/>
                    </a:lnTo>
                    <a:lnTo>
                      <a:pt x="76" y="9"/>
                    </a:lnTo>
                    <a:lnTo>
                      <a:pt x="54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2" name="Freeform 87"/>
              <p:cNvSpPr>
                <a:spLocks/>
              </p:cNvSpPr>
              <p:nvPr/>
            </p:nvSpPr>
            <p:spPr bwMode="auto">
              <a:xfrm>
                <a:off x="2035" y="2160"/>
                <a:ext cx="76" cy="31"/>
              </a:xfrm>
              <a:custGeom>
                <a:avLst/>
                <a:gdLst>
                  <a:gd name="T0" fmla="*/ 4 w 76"/>
                  <a:gd name="T1" fmla="*/ 0 h 31"/>
                  <a:gd name="T2" fmla="*/ 0 w 76"/>
                  <a:gd name="T3" fmla="*/ 18 h 31"/>
                  <a:gd name="T4" fmla="*/ 8 w 76"/>
                  <a:gd name="T5" fmla="*/ 20 h 31"/>
                  <a:gd name="T6" fmla="*/ 73 w 76"/>
                  <a:gd name="T7" fmla="*/ 31 h 31"/>
                  <a:gd name="T8" fmla="*/ 76 w 76"/>
                  <a:gd name="T9" fmla="*/ 12 h 31"/>
                  <a:gd name="T10" fmla="*/ 8 w 76"/>
                  <a:gd name="T11" fmla="*/ 1 h 31"/>
                  <a:gd name="T12" fmla="*/ 4 w 76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31"/>
                  <a:gd name="T23" fmla="*/ 76 w 76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31">
                    <a:moveTo>
                      <a:pt x="4" y="0"/>
                    </a:moveTo>
                    <a:lnTo>
                      <a:pt x="0" y="18"/>
                    </a:lnTo>
                    <a:lnTo>
                      <a:pt x="8" y="20"/>
                    </a:lnTo>
                    <a:lnTo>
                      <a:pt x="73" y="31"/>
                    </a:lnTo>
                    <a:lnTo>
                      <a:pt x="76" y="12"/>
                    </a:lnTo>
                    <a:lnTo>
                      <a:pt x="8" y="1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3" name="Freeform 88"/>
              <p:cNvSpPr>
                <a:spLocks/>
              </p:cNvSpPr>
              <p:nvPr/>
            </p:nvSpPr>
            <p:spPr bwMode="auto">
              <a:xfrm>
                <a:off x="2162" y="2181"/>
                <a:ext cx="76" cy="33"/>
              </a:xfrm>
              <a:custGeom>
                <a:avLst/>
                <a:gdLst>
                  <a:gd name="T0" fmla="*/ 3 w 76"/>
                  <a:gd name="T1" fmla="*/ 0 h 33"/>
                  <a:gd name="T2" fmla="*/ 0 w 76"/>
                  <a:gd name="T3" fmla="*/ 19 h 33"/>
                  <a:gd name="T4" fmla="*/ 50 w 76"/>
                  <a:gd name="T5" fmla="*/ 28 h 33"/>
                  <a:gd name="T6" fmla="*/ 73 w 76"/>
                  <a:gd name="T7" fmla="*/ 33 h 33"/>
                  <a:gd name="T8" fmla="*/ 76 w 76"/>
                  <a:gd name="T9" fmla="*/ 14 h 33"/>
                  <a:gd name="T10" fmla="*/ 53 w 76"/>
                  <a:gd name="T11" fmla="*/ 10 h 33"/>
                  <a:gd name="T12" fmla="*/ 3 w 76"/>
                  <a:gd name="T13" fmla="*/ 0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33"/>
                  <a:gd name="T23" fmla="*/ 76 w 76"/>
                  <a:gd name="T24" fmla="*/ 33 h 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33">
                    <a:moveTo>
                      <a:pt x="3" y="0"/>
                    </a:moveTo>
                    <a:lnTo>
                      <a:pt x="0" y="19"/>
                    </a:lnTo>
                    <a:lnTo>
                      <a:pt x="50" y="28"/>
                    </a:lnTo>
                    <a:lnTo>
                      <a:pt x="73" y="33"/>
                    </a:lnTo>
                    <a:lnTo>
                      <a:pt x="76" y="14"/>
                    </a:lnTo>
                    <a:lnTo>
                      <a:pt x="53" y="1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4" name="Freeform 89"/>
              <p:cNvSpPr>
                <a:spLocks/>
              </p:cNvSpPr>
              <p:nvPr/>
            </p:nvSpPr>
            <p:spPr bwMode="auto">
              <a:xfrm>
                <a:off x="2289" y="2208"/>
                <a:ext cx="77" cy="35"/>
              </a:xfrm>
              <a:custGeom>
                <a:avLst/>
                <a:gdLst>
                  <a:gd name="T0" fmla="*/ 5 w 77"/>
                  <a:gd name="T1" fmla="*/ 0 h 35"/>
                  <a:gd name="T2" fmla="*/ 0 w 77"/>
                  <a:gd name="T3" fmla="*/ 18 h 35"/>
                  <a:gd name="T4" fmla="*/ 11 w 77"/>
                  <a:gd name="T5" fmla="*/ 20 h 35"/>
                  <a:gd name="T6" fmla="*/ 59 w 77"/>
                  <a:gd name="T7" fmla="*/ 32 h 35"/>
                  <a:gd name="T8" fmla="*/ 73 w 77"/>
                  <a:gd name="T9" fmla="*/ 35 h 35"/>
                  <a:gd name="T10" fmla="*/ 77 w 77"/>
                  <a:gd name="T11" fmla="*/ 18 h 35"/>
                  <a:gd name="T12" fmla="*/ 67 w 77"/>
                  <a:gd name="T13" fmla="*/ 15 h 35"/>
                  <a:gd name="T14" fmla="*/ 19 w 77"/>
                  <a:gd name="T15" fmla="*/ 3 h 35"/>
                  <a:gd name="T16" fmla="*/ 5 w 77"/>
                  <a:gd name="T17" fmla="*/ 0 h 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7"/>
                  <a:gd name="T28" fmla="*/ 0 h 35"/>
                  <a:gd name="T29" fmla="*/ 77 w 77"/>
                  <a:gd name="T30" fmla="*/ 35 h 3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7" h="35">
                    <a:moveTo>
                      <a:pt x="5" y="0"/>
                    </a:moveTo>
                    <a:lnTo>
                      <a:pt x="0" y="18"/>
                    </a:lnTo>
                    <a:lnTo>
                      <a:pt x="11" y="20"/>
                    </a:lnTo>
                    <a:lnTo>
                      <a:pt x="59" y="32"/>
                    </a:lnTo>
                    <a:lnTo>
                      <a:pt x="73" y="35"/>
                    </a:lnTo>
                    <a:lnTo>
                      <a:pt x="77" y="18"/>
                    </a:lnTo>
                    <a:lnTo>
                      <a:pt x="67" y="15"/>
                    </a:lnTo>
                    <a:lnTo>
                      <a:pt x="19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5" name="Freeform 90"/>
              <p:cNvSpPr>
                <a:spLocks/>
              </p:cNvSpPr>
              <p:nvPr/>
            </p:nvSpPr>
            <p:spPr bwMode="auto">
              <a:xfrm>
                <a:off x="2416" y="2240"/>
                <a:ext cx="76" cy="37"/>
              </a:xfrm>
              <a:custGeom>
                <a:avLst/>
                <a:gdLst>
                  <a:gd name="T0" fmla="*/ 4 w 76"/>
                  <a:gd name="T1" fmla="*/ 0 h 37"/>
                  <a:gd name="T2" fmla="*/ 0 w 76"/>
                  <a:gd name="T3" fmla="*/ 17 h 37"/>
                  <a:gd name="T4" fmla="*/ 71 w 76"/>
                  <a:gd name="T5" fmla="*/ 37 h 37"/>
                  <a:gd name="T6" fmla="*/ 76 w 76"/>
                  <a:gd name="T7" fmla="*/ 20 h 37"/>
                  <a:gd name="T8" fmla="*/ 4 w 76"/>
                  <a:gd name="T9" fmla="*/ 0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37"/>
                  <a:gd name="T17" fmla="*/ 76 w 76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37">
                    <a:moveTo>
                      <a:pt x="4" y="0"/>
                    </a:moveTo>
                    <a:lnTo>
                      <a:pt x="0" y="17"/>
                    </a:lnTo>
                    <a:lnTo>
                      <a:pt x="71" y="37"/>
                    </a:lnTo>
                    <a:lnTo>
                      <a:pt x="76" y="2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6" name="Freeform 91"/>
              <p:cNvSpPr>
                <a:spLocks/>
              </p:cNvSpPr>
              <p:nvPr/>
            </p:nvSpPr>
            <p:spPr bwMode="auto">
              <a:xfrm>
                <a:off x="2540" y="2276"/>
                <a:ext cx="77" cy="37"/>
              </a:xfrm>
              <a:custGeom>
                <a:avLst/>
                <a:gdLst>
                  <a:gd name="T0" fmla="*/ 4 w 77"/>
                  <a:gd name="T1" fmla="*/ 0 h 37"/>
                  <a:gd name="T2" fmla="*/ 0 w 77"/>
                  <a:gd name="T3" fmla="*/ 17 h 37"/>
                  <a:gd name="T4" fmla="*/ 66 w 77"/>
                  <a:gd name="T5" fmla="*/ 35 h 37"/>
                  <a:gd name="T6" fmla="*/ 71 w 77"/>
                  <a:gd name="T7" fmla="*/ 37 h 37"/>
                  <a:gd name="T8" fmla="*/ 77 w 77"/>
                  <a:gd name="T9" fmla="*/ 20 h 37"/>
                  <a:gd name="T10" fmla="*/ 74 w 77"/>
                  <a:gd name="T11" fmla="*/ 18 h 37"/>
                  <a:gd name="T12" fmla="*/ 4 w 77"/>
                  <a:gd name="T13" fmla="*/ 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7"/>
                  <a:gd name="T22" fmla="*/ 0 h 37"/>
                  <a:gd name="T23" fmla="*/ 77 w 77"/>
                  <a:gd name="T24" fmla="*/ 37 h 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7" h="37">
                    <a:moveTo>
                      <a:pt x="4" y="0"/>
                    </a:moveTo>
                    <a:lnTo>
                      <a:pt x="0" y="17"/>
                    </a:lnTo>
                    <a:lnTo>
                      <a:pt x="66" y="35"/>
                    </a:lnTo>
                    <a:lnTo>
                      <a:pt x="71" y="37"/>
                    </a:lnTo>
                    <a:lnTo>
                      <a:pt x="77" y="20"/>
                    </a:lnTo>
                    <a:lnTo>
                      <a:pt x="74" y="18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7" name="Freeform 92"/>
              <p:cNvSpPr>
                <a:spLocks/>
              </p:cNvSpPr>
              <p:nvPr/>
            </p:nvSpPr>
            <p:spPr bwMode="auto">
              <a:xfrm>
                <a:off x="2663" y="2313"/>
                <a:ext cx="78" cy="39"/>
              </a:xfrm>
              <a:custGeom>
                <a:avLst/>
                <a:gdLst>
                  <a:gd name="T0" fmla="*/ 6 w 78"/>
                  <a:gd name="T1" fmla="*/ 0 h 39"/>
                  <a:gd name="T2" fmla="*/ 0 w 78"/>
                  <a:gd name="T3" fmla="*/ 17 h 39"/>
                  <a:gd name="T4" fmla="*/ 51 w 78"/>
                  <a:gd name="T5" fmla="*/ 32 h 39"/>
                  <a:gd name="T6" fmla="*/ 71 w 78"/>
                  <a:gd name="T7" fmla="*/ 39 h 39"/>
                  <a:gd name="T8" fmla="*/ 78 w 78"/>
                  <a:gd name="T9" fmla="*/ 22 h 39"/>
                  <a:gd name="T10" fmla="*/ 59 w 78"/>
                  <a:gd name="T11" fmla="*/ 15 h 39"/>
                  <a:gd name="T12" fmla="*/ 6 w 78"/>
                  <a:gd name="T13" fmla="*/ 0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8"/>
                  <a:gd name="T22" fmla="*/ 0 h 39"/>
                  <a:gd name="T23" fmla="*/ 78 w 78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8" h="39">
                    <a:moveTo>
                      <a:pt x="6" y="0"/>
                    </a:moveTo>
                    <a:lnTo>
                      <a:pt x="0" y="17"/>
                    </a:lnTo>
                    <a:lnTo>
                      <a:pt x="51" y="32"/>
                    </a:lnTo>
                    <a:lnTo>
                      <a:pt x="71" y="39"/>
                    </a:lnTo>
                    <a:lnTo>
                      <a:pt x="78" y="22"/>
                    </a:lnTo>
                    <a:lnTo>
                      <a:pt x="59" y="1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8" name="Freeform 93"/>
              <p:cNvSpPr>
                <a:spLocks/>
              </p:cNvSpPr>
              <p:nvPr/>
            </p:nvSpPr>
            <p:spPr bwMode="auto">
              <a:xfrm>
                <a:off x="2788" y="2352"/>
                <a:ext cx="76" cy="40"/>
              </a:xfrm>
              <a:custGeom>
                <a:avLst/>
                <a:gdLst>
                  <a:gd name="T0" fmla="*/ 7 w 76"/>
                  <a:gd name="T1" fmla="*/ 0 h 40"/>
                  <a:gd name="T2" fmla="*/ 0 w 76"/>
                  <a:gd name="T3" fmla="*/ 17 h 40"/>
                  <a:gd name="T4" fmla="*/ 38 w 76"/>
                  <a:gd name="T5" fmla="*/ 29 h 40"/>
                  <a:gd name="T6" fmla="*/ 70 w 76"/>
                  <a:gd name="T7" fmla="*/ 40 h 40"/>
                  <a:gd name="T8" fmla="*/ 76 w 76"/>
                  <a:gd name="T9" fmla="*/ 23 h 40"/>
                  <a:gd name="T10" fmla="*/ 45 w 76"/>
                  <a:gd name="T11" fmla="*/ 12 h 40"/>
                  <a:gd name="T12" fmla="*/ 7 w 76"/>
                  <a:gd name="T13" fmla="*/ 0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40"/>
                  <a:gd name="T23" fmla="*/ 76 w 76"/>
                  <a:gd name="T24" fmla="*/ 40 h 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40">
                    <a:moveTo>
                      <a:pt x="7" y="0"/>
                    </a:moveTo>
                    <a:lnTo>
                      <a:pt x="0" y="17"/>
                    </a:lnTo>
                    <a:lnTo>
                      <a:pt x="38" y="29"/>
                    </a:lnTo>
                    <a:lnTo>
                      <a:pt x="70" y="40"/>
                    </a:lnTo>
                    <a:lnTo>
                      <a:pt x="76" y="23"/>
                    </a:lnTo>
                    <a:lnTo>
                      <a:pt x="45" y="1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69" name="Freeform 94"/>
              <p:cNvSpPr>
                <a:spLocks/>
              </p:cNvSpPr>
              <p:nvPr/>
            </p:nvSpPr>
            <p:spPr bwMode="auto">
              <a:xfrm>
                <a:off x="2911" y="2392"/>
                <a:ext cx="77" cy="40"/>
              </a:xfrm>
              <a:custGeom>
                <a:avLst/>
                <a:gdLst>
                  <a:gd name="T0" fmla="*/ 6 w 77"/>
                  <a:gd name="T1" fmla="*/ 0 h 40"/>
                  <a:gd name="T2" fmla="*/ 0 w 77"/>
                  <a:gd name="T3" fmla="*/ 17 h 40"/>
                  <a:gd name="T4" fmla="*/ 26 w 77"/>
                  <a:gd name="T5" fmla="*/ 26 h 40"/>
                  <a:gd name="T6" fmla="*/ 71 w 77"/>
                  <a:gd name="T7" fmla="*/ 40 h 40"/>
                  <a:gd name="T8" fmla="*/ 77 w 77"/>
                  <a:gd name="T9" fmla="*/ 23 h 40"/>
                  <a:gd name="T10" fmla="*/ 34 w 77"/>
                  <a:gd name="T11" fmla="*/ 9 h 40"/>
                  <a:gd name="T12" fmla="*/ 6 w 77"/>
                  <a:gd name="T13" fmla="*/ 0 h 4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7"/>
                  <a:gd name="T22" fmla="*/ 0 h 40"/>
                  <a:gd name="T23" fmla="*/ 77 w 77"/>
                  <a:gd name="T24" fmla="*/ 40 h 4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7" h="40">
                    <a:moveTo>
                      <a:pt x="6" y="0"/>
                    </a:moveTo>
                    <a:lnTo>
                      <a:pt x="0" y="17"/>
                    </a:lnTo>
                    <a:lnTo>
                      <a:pt x="26" y="26"/>
                    </a:lnTo>
                    <a:lnTo>
                      <a:pt x="71" y="40"/>
                    </a:lnTo>
                    <a:lnTo>
                      <a:pt x="77" y="23"/>
                    </a:lnTo>
                    <a:lnTo>
                      <a:pt x="34" y="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0" name="Freeform 95"/>
              <p:cNvSpPr>
                <a:spLocks/>
              </p:cNvSpPr>
              <p:nvPr/>
            </p:nvSpPr>
            <p:spPr bwMode="auto">
              <a:xfrm>
                <a:off x="3034" y="2432"/>
                <a:ext cx="76" cy="42"/>
              </a:xfrm>
              <a:custGeom>
                <a:avLst/>
                <a:gdLst>
                  <a:gd name="T0" fmla="*/ 7 w 76"/>
                  <a:gd name="T1" fmla="*/ 0 h 42"/>
                  <a:gd name="T2" fmla="*/ 0 w 76"/>
                  <a:gd name="T3" fmla="*/ 17 h 42"/>
                  <a:gd name="T4" fmla="*/ 14 w 76"/>
                  <a:gd name="T5" fmla="*/ 23 h 42"/>
                  <a:gd name="T6" fmla="*/ 70 w 76"/>
                  <a:gd name="T7" fmla="*/ 42 h 42"/>
                  <a:gd name="T8" fmla="*/ 76 w 76"/>
                  <a:gd name="T9" fmla="*/ 25 h 42"/>
                  <a:gd name="T10" fmla="*/ 22 w 76"/>
                  <a:gd name="T11" fmla="*/ 6 h 42"/>
                  <a:gd name="T12" fmla="*/ 7 w 76"/>
                  <a:gd name="T13" fmla="*/ 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6"/>
                  <a:gd name="T22" fmla="*/ 0 h 42"/>
                  <a:gd name="T23" fmla="*/ 76 w 76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6" h="42">
                    <a:moveTo>
                      <a:pt x="7" y="0"/>
                    </a:moveTo>
                    <a:lnTo>
                      <a:pt x="0" y="17"/>
                    </a:lnTo>
                    <a:lnTo>
                      <a:pt x="14" y="23"/>
                    </a:lnTo>
                    <a:lnTo>
                      <a:pt x="70" y="42"/>
                    </a:lnTo>
                    <a:lnTo>
                      <a:pt x="76" y="25"/>
                    </a:lnTo>
                    <a:lnTo>
                      <a:pt x="22" y="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1" name="Freeform 96"/>
              <p:cNvSpPr>
                <a:spLocks/>
              </p:cNvSpPr>
              <p:nvPr/>
            </p:nvSpPr>
            <p:spPr bwMode="auto">
              <a:xfrm>
                <a:off x="3158" y="2475"/>
                <a:ext cx="76" cy="41"/>
              </a:xfrm>
              <a:custGeom>
                <a:avLst/>
                <a:gdLst>
                  <a:gd name="T0" fmla="*/ 6 w 76"/>
                  <a:gd name="T1" fmla="*/ 0 h 41"/>
                  <a:gd name="T2" fmla="*/ 0 w 76"/>
                  <a:gd name="T3" fmla="*/ 17 h 41"/>
                  <a:gd name="T4" fmla="*/ 70 w 76"/>
                  <a:gd name="T5" fmla="*/ 41 h 41"/>
                  <a:gd name="T6" fmla="*/ 76 w 76"/>
                  <a:gd name="T7" fmla="*/ 24 h 41"/>
                  <a:gd name="T8" fmla="*/ 8 w 76"/>
                  <a:gd name="T9" fmla="*/ 0 h 41"/>
                  <a:gd name="T10" fmla="*/ 6 w 76"/>
                  <a:gd name="T11" fmla="*/ 0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6"/>
                  <a:gd name="T19" fmla="*/ 0 h 41"/>
                  <a:gd name="T20" fmla="*/ 76 w 76"/>
                  <a:gd name="T21" fmla="*/ 41 h 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6" h="41">
                    <a:moveTo>
                      <a:pt x="6" y="0"/>
                    </a:moveTo>
                    <a:lnTo>
                      <a:pt x="0" y="17"/>
                    </a:lnTo>
                    <a:lnTo>
                      <a:pt x="70" y="41"/>
                    </a:lnTo>
                    <a:lnTo>
                      <a:pt x="76" y="24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2" name="Freeform 97"/>
              <p:cNvSpPr>
                <a:spLocks/>
              </p:cNvSpPr>
              <p:nvPr/>
            </p:nvSpPr>
            <p:spPr bwMode="auto">
              <a:xfrm>
                <a:off x="3280" y="2517"/>
                <a:ext cx="76" cy="42"/>
              </a:xfrm>
              <a:custGeom>
                <a:avLst/>
                <a:gdLst>
                  <a:gd name="T0" fmla="*/ 6 w 76"/>
                  <a:gd name="T1" fmla="*/ 0 h 42"/>
                  <a:gd name="T2" fmla="*/ 0 w 76"/>
                  <a:gd name="T3" fmla="*/ 17 h 42"/>
                  <a:gd name="T4" fmla="*/ 70 w 76"/>
                  <a:gd name="T5" fmla="*/ 42 h 42"/>
                  <a:gd name="T6" fmla="*/ 76 w 76"/>
                  <a:gd name="T7" fmla="*/ 25 h 42"/>
                  <a:gd name="T8" fmla="*/ 6 w 76"/>
                  <a:gd name="T9" fmla="*/ 0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42"/>
                  <a:gd name="T17" fmla="*/ 76 w 76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42">
                    <a:moveTo>
                      <a:pt x="6" y="0"/>
                    </a:moveTo>
                    <a:lnTo>
                      <a:pt x="0" y="17"/>
                    </a:lnTo>
                    <a:lnTo>
                      <a:pt x="70" y="42"/>
                    </a:lnTo>
                    <a:lnTo>
                      <a:pt x="76" y="2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3" name="Freeform 98"/>
              <p:cNvSpPr>
                <a:spLocks/>
              </p:cNvSpPr>
              <p:nvPr/>
            </p:nvSpPr>
            <p:spPr bwMode="auto">
              <a:xfrm>
                <a:off x="3402" y="2560"/>
                <a:ext cx="76" cy="42"/>
              </a:xfrm>
              <a:custGeom>
                <a:avLst/>
                <a:gdLst>
                  <a:gd name="T0" fmla="*/ 7 w 76"/>
                  <a:gd name="T1" fmla="*/ 0 h 42"/>
                  <a:gd name="T2" fmla="*/ 0 w 76"/>
                  <a:gd name="T3" fmla="*/ 18 h 42"/>
                  <a:gd name="T4" fmla="*/ 14 w 76"/>
                  <a:gd name="T5" fmla="*/ 22 h 42"/>
                  <a:gd name="T6" fmla="*/ 61 w 76"/>
                  <a:gd name="T7" fmla="*/ 39 h 42"/>
                  <a:gd name="T8" fmla="*/ 70 w 76"/>
                  <a:gd name="T9" fmla="*/ 42 h 42"/>
                  <a:gd name="T10" fmla="*/ 76 w 76"/>
                  <a:gd name="T11" fmla="*/ 25 h 42"/>
                  <a:gd name="T12" fmla="*/ 68 w 76"/>
                  <a:gd name="T13" fmla="*/ 22 h 42"/>
                  <a:gd name="T14" fmla="*/ 22 w 76"/>
                  <a:gd name="T15" fmla="*/ 5 h 42"/>
                  <a:gd name="T16" fmla="*/ 7 w 76"/>
                  <a:gd name="T17" fmla="*/ 0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2"/>
                  <a:gd name="T29" fmla="*/ 76 w 76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2">
                    <a:moveTo>
                      <a:pt x="7" y="0"/>
                    </a:moveTo>
                    <a:lnTo>
                      <a:pt x="0" y="18"/>
                    </a:lnTo>
                    <a:lnTo>
                      <a:pt x="14" y="22"/>
                    </a:lnTo>
                    <a:lnTo>
                      <a:pt x="61" y="39"/>
                    </a:lnTo>
                    <a:lnTo>
                      <a:pt x="70" y="42"/>
                    </a:lnTo>
                    <a:lnTo>
                      <a:pt x="76" y="25"/>
                    </a:lnTo>
                    <a:lnTo>
                      <a:pt x="68" y="22"/>
                    </a:lnTo>
                    <a:lnTo>
                      <a:pt x="22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4" name="Freeform 99"/>
              <p:cNvSpPr>
                <a:spLocks/>
              </p:cNvSpPr>
              <p:nvPr/>
            </p:nvSpPr>
            <p:spPr bwMode="auto">
              <a:xfrm>
                <a:off x="3525" y="2604"/>
                <a:ext cx="77" cy="42"/>
              </a:xfrm>
              <a:custGeom>
                <a:avLst/>
                <a:gdLst>
                  <a:gd name="T0" fmla="*/ 6 w 77"/>
                  <a:gd name="T1" fmla="*/ 0 h 42"/>
                  <a:gd name="T2" fmla="*/ 0 w 77"/>
                  <a:gd name="T3" fmla="*/ 17 h 42"/>
                  <a:gd name="T4" fmla="*/ 29 w 77"/>
                  <a:gd name="T5" fmla="*/ 28 h 42"/>
                  <a:gd name="T6" fmla="*/ 71 w 77"/>
                  <a:gd name="T7" fmla="*/ 42 h 42"/>
                  <a:gd name="T8" fmla="*/ 77 w 77"/>
                  <a:gd name="T9" fmla="*/ 25 h 42"/>
                  <a:gd name="T10" fmla="*/ 37 w 77"/>
                  <a:gd name="T11" fmla="*/ 11 h 42"/>
                  <a:gd name="T12" fmla="*/ 6 w 77"/>
                  <a:gd name="T13" fmla="*/ 0 h 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7"/>
                  <a:gd name="T22" fmla="*/ 0 h 42"/>
                  <a:gd name="T23" fmla="*/ 77 w 77"/>
                  <a:gd name="T24" fmla="*/ 42 h 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7" h="42">
                    <a:moveTo>
                      <a:pt x="6" y="0"/>
                    </a:moveTo>
                    <a:lnTo>
                      <a:pt x="0" y="17"/>
                    </a:lnTo>
                    <a:lnTo>
                      <a:pt x="29" y="28"/>
                    </a:lnTo>
                    <a:lnTo>
                      <a:pt x="71" y="42"/>
                    </a:lnTo>
                    <a:lnTo>
                      <a:pt x="77" y="25"/>
                    </a:lnTo>
                    <a:lnTo>
                      <a:pt x="37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5" name="Freeform 100"/>
              <p:cNvSpPr>
                <a:spLocks/>
              </p:cNvSpPr>
              <p:nvPr/>
            </p:nvSpPr>
            <p:spPr bwMode="auto">
              <a:xfrm>
                <a:off x="3648" y="2647"/>
                <a:ext cx="76" cy="42"/>
              </a:xfrm>
              <a:custGeom>
                <a:avLst/>
                <a:gdLst>
                  <a:gd name="T0" fmla="*/ 6 w 76"/>
                  <a:gd name="T1" fmla="*/ 0 h 42"/>
                  <a:gd name="T2" fmla="*/ 0 w 76"/>
                  <a:gd name="T3" fmla="*/ 17 h 42"/>
                  <a:gd name="T4" fmla="*/ 27 w 76"/>
                  <a:gd name="T5" fmla="*/ 28 h 42"/>
                  <a:gd name="T6" fmla="*/ 62 w 76"/>
                  <a:gd name="T7" fmla="*/ 40 h 42"/>
                  <a:gd name="T8" fmla="*/ 70 w 76"/>
                  <a:gd name="T9" fmla="*/ 42 h 42"/>
                  <a:gd name="T10" fmla="*/ 76 w 76"/>
                  <a:gd name="T11" fmla="*/ 25 h 42"/>
                  <a:gd name="T12" fmla="*/ 70 w 76"/>
                  <a:gd name="T13" fmla="*/ 23 h 42"/>
                  <a:gd name="T14" fmla="*/ 34 w 76"/>
                  <a:gd name="T15" fmla="*/ 11 h 42"/>
                  <a:gd name="T16" fmla="*/ 6 w 76"/>
                  <a:gd name="T17" fmla="*/ 0 h 4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"/>
                  <a:gd name="T28" fmla="*/ 0 h 42"/>
                  <a:gd name="T29" fmla="*/ 76 w 76"/>
                  <a:gd name="T30" fmla="*/ 42 h 4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" h="42">
                    <a:moveTo>
                      <a:pt x="6" y="0"/>
                    </a:moveTo>
                    <a:lnTo>
                      <a:pt x="0" y="17"/>
                    </a:lnTo>
                    <a:lnTo>
                      <a:pt x="27" y="28"/>
                    </a:lnTo>
                    <a:lnTo>
                      <a:pt x="62" y="40"/>
                    </a:lnTo>
                    <a:lnTo>
                      <a:pt x="70" y="42"/>
                    </a:lnTo>
                    <a:lnTo>
                      <a:pt x="76" y="25"/>
                    </a:lnTo>
                    <a:lnTo>
                      <a:pt x="70" y="23"/>
                    </a:lnTo>
                    <a:lnTo>
                      <a:pt x="34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76" name="Freeform 101"/>
              <p:cNvSpPr>
                <a:spLocks/>
              </p:cNvSpPr>
              <p:nvPr/>
            </p:nvSpPr>
            <p:spPr bwMode="auto">
              <a:xfrm>
                <a:off x="3770" y="2689"/>
                <a:ext cx="11" cy="20"/>
              </a:xfrm>
              <a:custGeom>
                <a:avLst/>
                <a:gdLst>
                  <a:gd name="T0" fmla="*/ 7 w 11"/>
                  <a:gd name="T1" fmla="*/ 0 h 20"/>
                  <a:gd name="T2" fmla="*/ 0 w 11"/>
                  <a:gd name="T3" fmla="*/ 17 h 20"/>
                  <a:gd name="T4" fmla="*/ 5 w 11"/>
                  <a:gd name="T5" fmla="*/ 20 h 20"/>
                  <a:gd name="T6" fmla="*/ 11 w 11"/>
                  <a:gd name="T7" fmla="*/ 3 h 20"/>
                  <a:gd name="T8" fmla="*/ 7 w 11"/>
                  <a:gd name="T9" fmla="*/ 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20"/>
                  <a:gd name="T17" fmla="*/ 11 w 11"/>
                  <a:gd name="T18" fmla="*/ 20 h 2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20">
                    <a:moveTo>
                      <a:pt x="7" y="0"/>
                    </a:moveTo>
                    <a:lnTo>
                      <a:pt x="0" y="17"/>
                    </a:lnTo>
                    <a:lnTo>
                      <a:pt x="5" y="20"/>
                    </a:lnTo>
                    <a:lnTo>
                      <a:pt x="11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" name="Group 132"/>
          <p:cNvGrpSpPr>
            <a:grpSpLocks/>
          </p:cNvGrpSpPr>
          <p:nvPr/>
        </p:nvGrpSpPr>
        <p:grpSpPr bwMode="auto">
          <a:xfrm>
            <a:off x="3178175" y="3236914"/>
            <a:ext cx="2509838" cy="2693987"/>
            <a:chOff x="1042" y="2039"/>
            <a:chExt cx="1581" cy="1697"/>
          </a:xfrm>
        </p:grpSpPr>
        <p:sp>
          <p:nvSpPr>
            <p:cNvPr id="52247" name="Text Box 107"/>
            <p:cNvSpPr>
              <a:spLocks noChangeArrowheads="1"/>
            </p:cNvSpPr>
            <p:nvPr/>
          </p:nvSpPr>
          <p:spPr bwMode="auto">
            <a:xfrm>
              <a:off x="1042" y="2039"/>
              <a:ext cx="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1000/Sec</a:t>
              </a:r>
            </a:p>
          </p:txBody>
        </p:sp>
        <p:grpSp>
          <p:nvGrpSpPr>
            <p:cNvPr id="52248" name="Group 116"/>
            <p:cNvGrpSpPr>
              <a:grpSpLocks/>
            </p:cNvGrpSpPr>
            <p:nvPr/>
          </p:nvGrpSpPr>
          <p:grpSpPr bwMode="auto">
            <a:xfrm>
              <a:off x="1064" y="2224"/>
              <a:ext cx="1559" cy="1512"/>
              <a:chOff x="712" y="2120"/>
              <a:chExt cx="1559" cy="1512"/>
            </a:xfrm>
          </p:grpSpPr>
          <p:sp>
            <p:nvSpPr>
              <p:cNvPr id="52249" name="Line 105"/>
              <p:cNvSpPr>
                <a:spLocks noChangeShapeType="1"/>
              </p:cNvSpPr>
              <p:nvPr/>
            </p:nvSpPr>
            <p:spPr bwMode="auto">
              <a:xfrm flipV="1">
                <a:off x="712" y="2120"/>
                <a:ext cx="856" cy="8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50" name="Line 106"/>
              <p:cNvSpPr>
                <a:spLocks noChangeShapeType="1"/>
              </p:cNvSpPr>
              <p:nvPr/>
            </p:nvSpPr>
            <p:spPr bwMode="auto">
              <a:xfrm>
                <a:off x="1576" y="2136"/>
                <a:ext cx="0" cy="1496"/>
              </a:xfrm>
              <a:prstGeom prst="line">
                <a:avLst/>
              </a:prstGeom>
              <a:noFill/>
              <a:ln w="9525" algn="ctr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2251" name="Text Box 108"/>
              <p:cNvSpPr>
                <a:spLocks noChangeArrowheads="1"/>
              </p:cNvSpPr>
              <p:nvPr/>
            </p:nvSpPr>
            <p:spPr bwMode="auto">
              <a:xfrm>
                <a:off x="1235" y="3219"/>
                <a:ext cx="103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spcBef>
                    <a:spcPts val="575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ts val="375"/>
                  </a:spcBef>
                  <a:buClr>
                    <a:schemeClr val="accent2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ts val="375"/>
                  </a:spcBef>
                  <a:buClr>
                    <a:srgbClr val="ADCEDC"/>
                  </a:buClr>
                  <a:buSzPct val="8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ts val="375"/>
                  </a:spcBef>
                  <a:buClr>
                    <a:srgbClr val="EB641B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ts val="375"/>
                  </a:spcBef>
                  <a:buClr>
                    <a:srgbClr val="EB641B"/>
                  </a:buClr>
                  <a:buSzPct val="80000"/>
                  <a:buFont typeface="Wingdings 2" panose="05020102010507070707" pitchFamily="18" charset="2"/>
                  <a:buChar char="o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B641B"/>
                  </a:buClr>
                  <a:buSzPct val="80000"/>
                  <a:buFont typeface="Wingdings 2" panose="05020102010507070707" pitchFamily="18" charset="2"/>
                  <a:buChar char="o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B641B"/>
                  </a:buClr>
                  <a:buSzPct val="80000"/>
                  <a:buFont typeface="Wingdings 2" panose="05020102010507070707" pitchFamily="18" charset="2"/>
                  <a:buChar char="o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B641B"/>
                  </a:buClr>
                  <a:buSzPct val="80000"/>
                  <a:buFont typeface="Wingdings 2" panose="05020102010507070707" pitchFamily="18" charset="2"/>
                  <a:buChar char="o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rgbClr val="EB641B"/>
                  </a:buClr>
                  <a:buSzPct val="80000"/>
                  <a:buFont typeface="Wingdings 2" panose="05020102010507070707" pitchFamily="18" charset="2"/>
                  <a:buChar char="o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800">
                    <a:latin typeface="Constantia" panose="02030602050306030303" pitchFamily="18" charset="0"/>
                  </a:rPr>
                  <a:t>5 CPUs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800">
                    <a:latin typeface="Constantia" panose="02030602050306030303" pitchFamily="18" charset="0"/>
                  </a:rPr>
                  <a:t>1 GB Database</a:t>
                </a:r>
              </a:p>
            </p:txBody>
          </p:sp>
        </p:grp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3200400" y="3744913"/>
            <a:ext cx="2921000" cy="366712"/>
            <a:chOff x="704" y="2255"/>
            <a:chExt cx="1840" cy="231"/>
          </a:xfrm>
        </p:grpSpPr>
        <p:sp>
          <p:nvSpPr>
            <p:cNvPr id="52245" name="Line 113"/>
            <p:cNvSpPr>
              <a:spLocks noChangeShapeType="1"/>
            </p:cNvSpPr>
            <p:nvPr/>
          </p:nvSpPr>
          <p:spPr bwMode="auto">
            <a:xfrm flipV="1">
              <a:off x="704" y="2296"/>
              <a:ext cx="1840" cy="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Text Box 114"/>
            <p:cNvSpPr>
              <a:spLocks noChangeArrowheads="1"/>
            </p:cNvSpPr>
            <p:nvPr/>
          </p:nvSpPr>
          <p:spPr bwMode="auto">
            <a:xfrm>
              <a:off x="706" y="2255"/>
              <a:ext cx="5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900/Sec</a:t>
              </a:r>
            </a:p>
          </p:txBody>
        </p:sp>
      </p:grpSp>
      <p:sp>
        <p:nvSpPr>
          <p:cNvPr id="52242" name="Text Box 127"/>
          <p:cNvSpPr>
            <a:spLocks noChangeArrowheads="1"/>
          </p:cNvSpPr>
          <p:nvPr/>
        </p:nvSpPr>
        <p:spPr bwMode="auto">
          <a:xfrm>
            <a:off x="2133600" y="152400"/>
            <a:ext cx="8166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3600" u="sng">
                <a:latin typeface="Constantia" panose="02030602050306030303" pitchFamily="18" charset="0"/>
              </a:rPr>
              <a:t>PARALLEL DBMSs</a:t>
            </a:r>
          </a:p>
        </p:txBody>
      </p:sp>
      <p:sp>
        <p:nvSpPr>
          <p:cNvPr id="52243" name="Text Box 128"/>
          <p:cNvSpPr>
            <a:spLocks noChangeArrowheads="1"/>
          </p:cNvSpPr>
          <p:nvPr/>
        </p:nvSpPr>
        <p:spPr bwMode="auto">
          <a:xfrm>
            <a:off x="2511425" y="701676"/>
            <a:ext cx="728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800">
                <a:latin typeface="Constantia" panose="02030602050306030303" pitchFamily="18" charset="0"/>
              </a:rPr>
              <a:t>SCALE-UP</a:t>
            </a:r>
          </a:p>
        </p:txBody>
      </p:sp>
      <p:sp>
        <p:nvSpPr>
          <p:cNvPr id="52244" name="Rectangle 74"/>
          <p:cNvSpPr>
            <a:spLocks noChangeArrowheads="1"/>
          </p:cNvSpPr>
          <p:nvPr/>
        </p:nvSpPr>
        <p:spPr bwMode="auto">
          <a:xfrm>
            <a:off x="6026150" y="4500564"/>
            <a:ext cx="2814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5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5A7F52-DDAA-4770-96A5-00E0EFF2CF8F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54275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2595563" y="214314"/>
            <a:ext cx="7772400" cy="1362075"/>
          </a:xfrm>
        </p:spPr>
        <p:txBody>
          <a:bodyPr/>
          <a:lstStyle/>
          <a:p>
            <a:pPr eaLnBrk="1" hangingPunct="1"/>
            <a:r>
              <a:rPr lang="en-US" altLang="en-US" sz="3600"/>
              <a:t>PARALLEL QUERY EVALUATION</a:t>
            </a:r>
          </a:p>
        </p:txBody>
      </p:sp>
      <p:sp>
        <p:nvSpPr>
          <p:cNvPr id="54276" name="Text Placeholder 8"/>
          <p:cNvSpPr>
            <a:spLocks noGrp="1" noChangeArrowheads="1"/>
          </p:cNvSpPr>
          <p:nvPr>
            <p:ph type="body" idx="4294967295"/>
          </p:nvPr>
        </p:nvSpPr>
        <p:spPr>
          <a:xfrm>
            <a:off x="969962" y="1414462"/>
            <a:ext cx="11117263" cy="2843213"/>
          </a:xfrm>
        </p:spPr>
        <p:txBody>
          <a:bodyPr/>
          <a:lstStyle/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 relational query execution plan is graph/tree of relational  algebra operators (based on this operators can execute in parallel)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728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9CB066-BF30-43CA-9E84-5FE90D36206B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56323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51595"/>
            <a:ext cx="10515600" cy="1325563"/>
          </a:xfrm>
        </p:spPr>
        <p:txBody>
          <a:bodyPr/>
          <a:lstStyle/>
          <a:p>
            <a:pPr eaLnBrk="1" hangingPunct="1"/>
            <a:br>
              <a:rPr lang="en-US" altLang="en-US" b="1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Different Types of DBMS ||-ism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6324" name="Content Placeholder 2"/>
          <p:cNvSpPr>
            <a:spLocks noGrp="1" noChangeArrowheads="1"/>
          </p:cNvSpPr>
          <p:nvPr>
            <p:ph sz="quarter" idx="4294967295"/>
          </p:nvPr>
        </p:nvSpPr>
        <p:spPr>
          <a:xfrm>
            <a:off x="390525" y="1447802"/>
            <a:ext cx="10858500" cy="490854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Parallel evaluation of a relational query in DBMS With shared –nothing architecture</a:t>
            </a:r>
          </a:p>
          <a:p>
            <a:pPr algn="just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Inter-query parallelism</a:t>
            </a:r>
          </a:p>
          <a:p>
            <a:pPr marL="850900" lvl="1" indent="-457200" algn="just">
              <a:spcBef>
                <a:spcPts val="363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Multiple queries execution run on different sites</a:t>
            </a:r>
          </a:p>
          <a:p>
            <a:pPr algn="just"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Intra-query parallelism</a:t>
            </a:r>
          </a:p>
          <a:p>
            <a:pPr marL="850900" lvl="1" indent="-457200" algn="just">
              <a:spcBef>
                <a:spcPts val="363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Parallel execution of single  query  run on different sites.</a:t>
            </a:r>
          </a:p>
          <a:p>
            <a:pPr marL="850900" lvl="1" indent="-457200" algn="just">
              <a:spcBef>
                <a:spcPts val="575"/>
              </a:spcBef>
              <a:buFont typeface="Times New Roman" panose="02020603050405020304" pitchFamily="18" charset="0"/>
              <a:buAutoNum type="alphaLcParenR"/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Intra-operator parallelism</a:t>
            </a:r>
          </a:p>
          <a:p>
            <a:pPr marL="1123950" lvl="2" indent="-457200" algn="just">
              <a:spcBef>
                <a:spcPts val="363"/>
              </a:spcBef>
              <a:buFont typeface="Times New Roman" panose="02020603050405020304" pitchFamily="18" charset="0"/>
              <a:buAutoNum type="alphaLcParenR"/>
            </a:pPr>
            <a:r>
              <a:rPr lang="en-US" altLang="en-US" sz="1600" dirty="0">
                <a:ea typeface="ＭＳ Ｐゴシック" panose="020B0600070205080204" pitchFamily="34" charset="-128"/>
              </a:rPr>
              <a:t>get all machines working together to compute a given operation (scan, sort, join).</a:t>
            </a:r>
          </a:p>
          <a:p>
            <a:pPr marL="850900" lvl="1" indent="-457200" algn="just">
              <a:spcBef>
                <a:spcPts val="575"/>
              </a:spcBef>
              <a:buFont typeface="Times New Roman" panose="02020603050405020304" pitchFamily="18" charset="0"/>
              <a:buAutoNum type="alphaLcParenR"/>
            </a:pPr>
            <a:r>
              <a:rPr lang="en-US" altLang="en-US" sz="1800" b="1" dirty="0">
                <a:ea typeface="ＭＳ Ｐゴシック" panose="020B0600070205080204" pitchFamily="34" charset="-128"/>
              </a:rPr>
              <a:t>Inter-operator parallelism</a:t>
            </a:r>
          </a:p>
          <a:p>
            <a:pPr marL="850900" lvl="1" indent="-457200" algn="just">
              <a:spcBef>
                <a:spcPts val="363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each operator may run concurrently on a different site (exploits pipelining).</a:t>
            </a:r>
          </a:p>
          <a:p>
            <a:pPr marL="850900" lvl="1" indent="-457200" algn="just">
              <a:spcBef>
                <a:spcPts val="363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In  order to evaluate different operators in parallel, we need to evaluate each operator  in query plan in Parallel.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en-US" altLang="en-US" sz="2000" b="1" i="1" dirty="0">
                <a:ea typeface="ＭＳ Ｐゴシック" panose="020B0600070205080204" pitchFamily="34" charset="-128"/>
              </a:rPr>
              <a:t> 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algn="just" eaLnBrk="1" hangingPunct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850900" lvl="1" indent="-457200" algn="just">
              <a:spcBef>
                <a:spcPts val="363"/>
              </a:spcBef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algn="just" eaLnBrk="1" hangingPunct="1"/>
            <a:endParaRPr lang="en-US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524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0B9A97-24C5-4751-9ED5-F7CE5116B090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58371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65125"/>
            <a:ext cx="10515600" cy="900149"/>
          </a:xfrm>
        </p:spPr>
        <p:txBody>
          <a:bodyPr/>
          <a:lstStyle/>
          <a:p>
            <a:pPr algn="ctr" eaLnBrk="1" hangingPunct="1"/>
            <a:r>
              <a:rPr lang="en-US" altLang="en-US" sz="3600" dirty="0"/>
              <a:t>Data Partitioning</a:t>
            </a:r>
          </a:p>
        </p:txBody>
      </p:sp>
      <p:sp>
        <p:nvSpPr>
          <p:cNvPr id="58372" name="Content Placeholder 2"/>
          <p:cNvSpPr>
            <a:spLocks noGrp="1" noChangeArrowheads="1"/>
          </p:cNvSpPr>
          <p:nvPr>
            <p:ph sz="quarter" idx="4294967295"/>
          </p:nvPr>
        </p:nvSpPr>
        <p:spPr>
          <a:xfrm>
            <a:off x="317203" y="1357792"/>
            <a:ext cx="11591261" cy="499855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000" b="1" dirty="0">
                <a:solidFill>
                  <a:srgbClr val="C00000"/>
                </a:solidFill>
              </a:rPr>
              <a:t>Types of Partitioning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b="1" dirty="0"/>
              <a:t>Horizontal Partitioning</a:t>
            </a:r>
            <a:r>
              <a:rPr lang="en-US" altLang="en-US" dirty="0"/>
              <a:t>:  tuple of a relation are divided among many disks such that each tuple resides on one disk.</a:t>
            </a:r>
          </a:p>
          <a:p>
            <a:pPr lvl="1" indent="0" algn="just">
              <a:spcBef>
                <a:spcPts val="363"/>
              </a:spcBef>
              <a:buClr>
                <a:schemeClr val="bg2"/>
              </a:buClr>
            </a:pPr>
            <a:r>
              <a:rPr lang="en-US" altLang="en-US" sz="2800" i="1" dirty="0"/>
              <a:t>It enables to exploit the I/O band width of disks by reading &amp; writing them in parallel.</a:t>
            </a:r>
          </a:p>
          <a:p>
            <a:pPr lvl="1" indent="0" algn="just">
              <a:spcBef>
                <a:spcPts val="363"/>
              </a:spcBef>
              <a:buClr>
                <a:schemeClr val="bg2"/>
              </a:buClr>
            </a:pPr>
            <a:r>
              <a:rPr lang="en-US" altLang="en-US" sz="2800" i="1" dirty="0"/>
              <a:t>Reduce the time required to retrieve relations from disk by partitioning  the relations on multiple disks.</a:t>
            </a:r>
          </a:p>
          <a:p>
            <a:pPr marL="1098550" lvl="2" indent="-457200">
              <a:spcBef>
                <a:spcPts val="363"/>
              </a:spcBef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Range Partitioning</a:t>
            </a:r>
          </a:p>
          <a:p>
            <a:pPr marL="1098550" lvl="2" indent="-457200">
              <a:spcBef>
                <a:spcPts val="363"/>
              </a:spcBef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Hash Partitioning</a:t>
            </a:r>
          </a:p>
          <a:p>
            <a:pPr marL="1098550" lvl="2" indent="-457200">
              <a:spcBef>
                <a:spcPts val="363"/>
              </a:spcBef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altLang="en-US" sz="2800" b="1" dirty="0">
                <a:solidFill>
                  <a:schemeClr val="accent2"/>
                </a:solidFill>
                <a:latin typeface="Calibri" panose="020F0502020204030204" pitchFamily="34" charset="0"/>
              </a:rPr>
              <a:t>Round Robin Partitioning</a:t>
            </a:r>
          </a:p>
          <a:p>
            <a:pPr marL="1098550" lvl="2" indent="-457200">
              <a:spcBef>
                <a:spcPts val="363"/>
              </a:spcBef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endParaRPr lang="en-US" altLang="en-US" sz="2800" b="1" dirty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b="1" dirty="0"/>
              <a:t>Vertical Partitioning </a:t>
            </a:r>
            <a:r>
              <a:rPr lang="en-US" altLang="en-US" dirty="0"/>
              <a:t>fields of a relation are divided among many disks.</a:t>
            </a:r>
          </a:p>
        </p:txBody>
      </p:sp>
    </p:spTree>
    <p:extLst>
      <p:ext uri="{BB962C8B-B14F-4D97-AF65-F5344CB8AC3E}">
        <p14:creationId xmlns:p14="http://schemas.microsoft.com/office/powerpoint/2010/main" val="234407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5D4DC5-91D9-488B-AEC3-BA380A0F3A75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60419" name="Title 6"/>
          <p:cNvSpPr>
            <a:spLocks noGrp="1" noChangeArrowheads="1"/>
          </p:cNvSpPr>
          <p:nvPr>
            <p:ph type="title" idx="4294967295"/>
          </p:nvPr>
        </p:nvSpPr>
        <p:spPr>
          <a:xfrm>
            <a:off x="295275" y="350837"/>
            <a:ext cx="10515600" cy="1325563"/>
          </a:xfrm>
        </p:spPr>
        <p:txBody>
          <a:bodyPr/>
          <a:lstStyle/>
          <a:p>
            <a:pPr marL="342900" indent="-342900"/>
            <a:r>
              <a:rPr lang="en-US" altLang="en-US" sz="3600" b="1" dirty="0"/>
              <a:t>1.Range Partitioning</a:t>
            </a:r>
          </a:p>
        </p:txBody>
      </p:sp>
      <p:sp>
        <p:nvSpPr>
          <p:cNvPr id="60420" name="Content Placeholder 7"/>
          <p:cNvSpPr>
            <a:spLocks noGrp="1" noChangeArrowheads="1"/>
          </p:cNvSpPr>
          <p:nvPr>
            <p:ph sz="quarter" idx="4294967295"/>
          </p:nvPr>
        </p:nvSpPr>
        <p:spPr>
          <a:xfrm>
            <a:off x="476251" y="1676400"/>
            <a:ext cx="11134724" cy="43910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Tuples  are sorted (conceptually), and </a:t>
            </a:r>
            <a:r>
              <a:rPr lang="en-US" altLang="en-US" dirty="0">
                <a:solidFill>
                  <a:srgbClr val="FF0000"/>
                </a:solidFill>
              </a:rPr>
              <a:t>n</a:t>
            </a:r>
            <a:r>
              <a:rPr lang="en-US" altLang="en-US" dirty="0"/>
              <a:t> ranges are chosen for the sort key values so that each range contains roughly the same number of tuples;  </a:t>
            </a:r>
          </a:p>
          <a:p>
            <a:pPr eaLnBrk="1" hangingPunct="1"/>
            <a:r>
              <a:rPr lang="en-US" altLang="en-US" dirty="0"/>
              <a:t>tuples in range</a:t>
            </a:r>
            <a:r>
              <a:rPr lang="en-US" altLang="en-US" dirty="0">
                <a:solidFill>
                  <a:srgbClr val="FF0000"/>
                </a:solidFill>
              </a:rPr>
              <a:t> i </a:t>
            </a:r>
            <a:r>
              <a:rPr lang="en-US" altLang="en-US" dirty="0"/>
              <a:t>are assigned to processor </a:t>
            </a:r>
            <a:r>
              <a:rPr lang="en-US" altLang="en-US" dirty="0">
                <a:solidFill>
                  <a:srgbClr val="FF0000"/>
                </a:solidFill>
              </a:rPr>
              <a:t>i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Eg: </a:t>
            </a:r>
          </a:p>
          <a:p>
            <a:pPr lvl="1" eaLnBrk="1" hangingPunct="1"/>
            <a:r>
              <a:rPr lang="en-US" altLang="en-US" sz="2800" dirty="0"/>
              <a:t>sailor _id 1-10 assigned to disk 1</a:t>
            </a:r>
          </a:p>
          <a:p>
            <a:pPr lvl="1" eaLnBrk="1" hangingPunct="1"/>
            <a:r>
              <a:rPr lang="en-US" altLang="en-US" sz="2800" dirty="0"/>
              <a:t>sailor _id 10-20 assigned to disk 2</a:t>
            </a:r>
          </a:p>
          <a:p>
            <a:pPr lvl="1" eaLnBrk="1" hangingPunct="1"/>
            <a:r>
              <a:rPr lang="en-US" altLang="en-US" sz="2800" dirty="0"/>
              <a:t>sailor _id 20-30 assigned to disk 3</a:t>
            </a:r>
          </a:p>
          <a:p>
            <a:pPr lvl="1" eaLnBrk="1" hangingPunct="1"/>
            <a:endParaRPr lang="en-US" altLang="en-US" sz="2800" dirty="0"/>
          </a:p>
          <a:p>
            <a:pPr eaLnBrk="1" hangingPunct="1"/>
            <a:r>
              <a:rPr lang="en-US" altLang="en-US" i="1" dirty="0"/>
              <a:t>range partitioning can lead to </a:t>
            </a:r>
            <a:r>
              <a:rPr lang="en-US" altLang="en-US" b="1" i="1" dirty="0"/>
              <a:t>data skew; </a:t>
            </a:r>
            <a:r>
              <a:rPr lang="en-US" altLang="en-US" i="1" dirty="0"/>
              <a:t>that is, partitions with widely varying number of tuples across</a:t>
            </a:r>
            <a:endParaRPr lang="en-US" altLang="en-US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0485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B2CEE8-967C-455E-BFF2-3B3146AE4220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62467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/>
            <a:r>
              <a:rPr lang="en-US" altLang="en-US" sz="3600" b="1"/>
              <a:t>2.Hash Partitioning</a:t>
            </a:r>
            <a:endParaRPr lang="en-US" altLang="en-US" sz="5400"/>
          </a:p>
        </p:txBody>
      </p:sp>
      <p:sp>
        <p:nvSpPr>
          <p:cNvPr id="62468" name="Content Placeholder 2"/>
          <p:cNvSpPr>
            <a:spLocks noGrp="1" noChangeArrowheads="1"/>
          </p:cNvSpPr>
          <p:nvPr>
            <p:ph sz="quarter" idx="4294967295"/>
          </p:nvPr>
        </p:nvSpPr>
        <p:spPr>
          <a:xfrm>
            <a:off x="180975" y="1404144"/>
            <a:ext cx="11601450" cy="1746250"/>
          </a:xfrm>
        </p:spPr>
        <p:txBody>
          <a:bodyPr/>
          <a:lstStyle/>
          <a:p>
            <a:pPr eaLnBrk="1" hangingPunct="1"/>
            <a:r>
              <a:rPr lang="en-US" altLang="en-US" sz="2000" b="1" dirty="0"/>
              <a:t>A hash function </a:t>
            </a:r>
            <a:r>
              <a:rPr lang="en-US" altLang="en-US" sz="2000" dirty="0"/>
              <a:t>is applied to selected fields of a tuple to determine its processor.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Hash partitioning has the additional virtue that it keeps data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evenly distributed </a:t>
            </a:r>
            <a:r>
              <a:rPr lang="en-US" altLang="en-US" sz="2000" dirty="0"/>
              <a:t>even if the data grows and shrinks over time.</a:t>
            </a:r>
          </a:p>
        </p:txBody>
      </p:sp>
    </p:spTree>
    <p:extLst>
      <p:ext uri="{BB962C8B-B14F-4D97-AF65-F5344CB8AC3E}">
        <p14:creationId xmlns:p14="http://schemas.microsoft.com/office/powerpoint/2010/main" val="188600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DB729F-AD1A-4ECD-B082-D403354B844C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64515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/>
            <a:r>
              <a:rPr lang="en-US" altLang="en-US" sz="3600" b="1"/>
              <a:t>3.Round Robin Partitioning</a:t>
            </a:r>
            <a:endParaRPr lang="en-US" altLang="en-US" sz="4800"/>
          </a:p>
        </p:txBody>
      </p:sp>
      <p:sp>
        <p:nvSpPr>
          <p:cNvPr id="2534" name="Content Placeholder 2"/>
          <p:cNvSpPr>
            <a:spLocks noGrp="1" noChangeArrowheads="1"/>
          </p:cNvSpPr>
          <p:nvPr>
            <p:ph sz="quarter" idx="4294967295"/>
          </p:nvPr>
        </p:nvSpPr>
        <p:spPr>
          <a:xfrm>
            <a:off x="123825" y="1234281"/>
            <a:ext cx="11944350" cy="43894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If there are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n </a:t>
            </a:r>
            <a:r>
              <a:rPr lang="en-US" i="1" dirty="0"/>
              <a:t>processors, the </a:t>
            </a:r>
            <a:r>
              <a:rPr lang="en-US" i="1" dirty="0" err="1">
                <a:solidFill>
                  <a:srgbClr val="FF0000"/>
                </a:solidFill>
              </a:rPr>
              <a:t>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/>
              <a:t>t</a:t>
            </a:r>
            <a:r>
              <a:rPr lang="en-US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n-US" i="1" dirty="0"/>
              <a:t> tuple is assigned to processor </a:t>
            </a:r>
            <a:r>
              <a:rPr lang="en-US" b="1" i="1" dirty="0" err="1">
                <a:solidFill>
                  <a:srgbClr val="FF0000"/>
                </a:solidFill>
              </a:rPr>
              <a:t>i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/>
              <a:t>mod </a:t>
            </a:r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b="1" i="1" dirty="0"/>
              <a:t> </a:t>
            </a:r>
            <a:r>
              <a:rPr lang="en-US" dirty="0"/>
              <a:t>in </a:t>
            </a:r>
            <a:r>
              <a:rPr lang="en-US" b="1" dirty="0"/>
              <a:t>round-robin partitioning.</a:t>
            </a:r>
          </a:p>
          <a:p>
            <a:pPr eaLnBrk="1" hangingPunct="1">
              <a:defRPr/>
            </a:pPr>
            <a:endParaRPr lang="en-US" b="1" dirty="0"/>
          </a:p>
          <a:p>
            <a:pPr eaLnBrk="1" hangingPunct="1">
              <a:defRPr/>
            </a:pPr>
            <a:r>
              <a:rPr lang="en-US" dirty="0"/>
              <a:t>Round-robin partitioning is suitable for efficiently evaluating queries that access the entire relation.</a:t>
            </a:r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sz="2800" i="1" dirty="0"/>
              <a:t>If only a subset of the tuples (e.g., those that satisfy the selection condition age = 20) is required, hash partitioning and range partitioning are better than round-robin partitioning</a:t>
            </a:r>
          </a:p>
        </p:txBody>
      </p:sp>
    </p:spTree>
    <p:extLst>
      <p:ext uri="{BB962C8B-B14F-4D97-AF65-F5344CB8AC3E}">
        <p14:creationId xmlns:p14="http://schemas.microsoft.com/office/powerpoint/2010/main" val="118936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62B107-CB76-40CD-875D-E735F7363FC0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0723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Introduction</a:t>
            </a:r>
          </a:p>
        </p:txBody>
      </p:sp>
      <p:sp>
        <p:nvSpPr>
          <p:cNvPr id="30724" name="Content Placeholder 2"/>
          <p:cNvSpPr>
            <a:spLocks noGrp="1" noChangeArrowheads="1"/>
          </p:cNvSpPr>
          <p:nvPr>
            <p:ph sz="quarter" idx="4294967295"/>
          </p:nvPr>
        </p:nvSpPr>
        <p:spPr>
          <a:xfrm>
            <a:off x="1981200" y="1905000"/>
            <a:ext cx="8229600" cy="438943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What is  a  Centralized Database ?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dirty="0"/>
              <a:t>-</a:t>
            </a:r>
            <a:r>
              <a:rPr lang="en-US" altLang="en-US" sz="2000" dirty="0"/>
              <a:t>all the data is maintained at a single site and assumed that the processing  of individual  transaction is essentially sequential.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000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884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3B96D8-6581-4AFE-BF19-F6610AC89177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4676775" y="6226176"/>
            <a:ext cx="28384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712914" y="949326"/>
            <a:ext cx="8815387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tabLst>
                <a:tab pos="4057650" algn="ctr"/>
                <a:tab pos="7486650" algn="ctr"/>
              </a:tabLst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tabLst>
                <a:tab pos="4057650" algn="ctr"/>
                <a:tab pos="7486650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tabLst>
                <a:tab pos="4057650" algn="ctr"/>
                <a:tab pos="748665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tabLst>
                <a:tab pos="4057650" algn="ctr"/>
                <a:tab pos="748665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tabLst>
                <a:tab pos="4057650" algn="ctr"/>
                <a:tab pos="748665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tabLst>
                <a:tab pos="4057650" algn="ctr"/>
                <a:tab pos="748665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tabLst>
                <a:tab pos="4057650" algn="ctr"/>
                <a:tab pos="748665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tabLst>
                <a:tab pos="4057650" algn="ctr"/>
                <a:tab pos="748665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tabLst>
                <a:tab pos="4057650" algn="ctr"/>
                <a:tab pos="7486650" algn="ctr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b="1">
              <a:latin typeface="Arial" panose="020B0604020202020204" pitchFamily="34" charset="0"/>
            </a:endParaRPr>
          </a:p>
          <a:p>
            <a:pPr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8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Range	Hash	Round Robin</a:t>
            </a: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1712914" y="4137026"/>
            <a:ext cx="2600325" cy="347663"/>
          </a:xfrm>
          <a:prstGeom prst="rect">
            <a:avLst/>
          </a:prstGeom>
          <a:pattFill prst="pct50">
            <a:fgClr>
              <a:srgbClr val="FCF305"/>
            </a:fgClr>
            <a:bgClr>
              <a:srgbClr val="FFFFFF"/>
            </a:bgClr>
          </a:patt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66" name="Rectangle 7"/>
          <p:cNvSpPr>
            <a:spLocks noChangeArrowheads="1"/>
          </p:cNvSpPr>
          <p:nvPr/>
        </p:nvSpPr>
        <p:spPr bwMode="auto">
          <a:xfrm>
            <a:off x="1747839" y="3476626"/>
            <a:ext cx="376237" cy="201613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67" name="Rectangle 8"/>
          <p:cNvSpPr>
            <a:spLocks noChangeArrowheads="1"/>
          </p:cNvSpPr>
          <p:nvPr/>
        </p:nvSpPr>
        <p:spPr bwMode="auto">
          <a:xfrm>
            <a:off x="1819276" y="2684463"/>
            <a:ext cx="315913" cy="51911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68" name="Rectangle 9"/>
          <p:cNvSpPr>
            <a:spLocks noChangeArrowheads="1"/>
          </p:cNvSpPr>
          <p:nvPr/>
        </p:nvSpPr>
        <p:spPr bwMode="auto">
          <a:xfrm>
            <a:off x="1758950" y="2770188"/>
            <a:ext cx="317500" cy="506412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69" name="Freeform 10"/>
          <p:cNvSpPr>
            <a:spLocks/>
          </p:cNvSpPr>
          <p:nvPr/>
        </p:nvSpPr>
        <p:spPr bwMode="auto">
          <a:xfrm>
            <a:off x="1741489" y="2678114"/>
            <a:ext cx="377825" cy="592137"/>
          </a:xfrm>
          <a:custGeom>
            <a:avLst/>
            <a:gdLst>
              <a:gd name="T0" fmla="*/ 0 w 238"/>
              <a:gd name="T1" fmla="*/ 2147483646 h 373"/>
              <a:gd name="T2" fmla="*/ 2147483646 w 238"/>
              <a:gd name="T3" fmla="*/ 0 h 373"/>
              <a:gd name="T4" fmla="*/ 2147483646 w 238"/>
              <a:gd name="T5" fmla="*/ 0 h 373"/>
              <a:gd name="T6" fmla="*/ 2147483646 w 238"/>
              <a:gd name="T7" fmla="*/ 2147483646 h 373"/>
              <a:gd name="T8" fmla="*/ 2147483646 w 238"/>
              <a:gd name="T9" fmla="*/ 2147483646 h 373"/>
              <a:gd name="T10" fmla="*/ 2147483646 w 238"/>
              <a:gd name="T11" fmla="*/ 2147483646 h 373"/>
              <a:gd name="T12" fmla="*/ 2147483646 w 238"/>
              <a:gd name="T13" fmla="*/ 2147483646 h 373"/>
              <a:gd name="T14" fmla="*/ 2147483646 w 238"/>
              <a:gd name="T15" fmla="*/ 2147483646 h 373"/>
              <a:gd name="T16" fmla="*/ 0 w 238"/>
              <a:gd name="T17" fmla="*/ 2147483646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8"/>
              <a:gd name="T28" fmla="*/ 0 h 373"/>
              <a:gd name="T29" fmla="*/ 238 w 238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8" h="373">
                <a:moveTo>
                  <a:pt x="0" y="45"/>
                </a:moveTo>
                <a:lnTo>
                  <a:pt x="37" y="0"/>
                </a:lnTo>
                <a:lnTo>
                  <a:pt x="237" y="0"/>
                </a:lnTo>
                <a:lnTo>
                  <a:pt x="237" y="326"/>
                </a:lnTo>
                <a:lnTo>
                  <a:pt x="208" y="372"/>
                </a:lnTo>
                <a:lnTo>
                  <a:pt x="208" y="45"/>
                </a:lnTo>
                <a:lnTo>
                  <a:pt x="104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570" name="Line 11"/>
          <p:cNvSpPr>
            <a:spLocks noChangeShapeType="1"/>
          </p:cNvSpPr>
          <p:nvPr/>
        </p:nvSpPr>
        <p:spPr bwMode="auto">
          <a:xfrm flipH="1">
            <a:off x="2095500" y="2678114"/>
            <a:ext cx="46038" cy="84137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1" name="Oval 12"/>
          <p:cNvSpPr>
            <a:spLocks noChangeArrowheads="1"/>
          </p:cNvSpPr>
          <p:nvPr/>
        </p:nvSpPr>
        <p:spPr bwMode="auto">
          <a:xfrm>
            <a:off x="1747839" y="3446463"/>
            <a:ext cx="376237" cy="74612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572" name="Group 17"/>
          <p:cNvGrpSpPr>
            <a:grpSpLocks/>
          </p:cNvGrpSpPr>
          <p:nvPr/>
        </p:nvGrpSpPr>
        <p:grpSpPr bwMode="auto">
          <a:xfrm>
            <a:off x="1747839" y="3686175"/>
            <a:ext cx="382587" cy="63500"/>
            <a:chOff x="141" y="2189"/>
            <a:chExt cx="241" cy="40"/>
          </a:xfrm>
        </p:grpSpPr>
        <p:sp>
          <p:nvSpPr>
            <p:cNvPr id="66926" name="Arc 13"/>
            <p:cNvSpPr>
              <a:spLocks/>
            </p:cNvSpPr>
            <p:nvPr/>
          </p:nvSpPr>
          <p:spPr bwMode="auto">
            <a:xfrm>
              <a:off x="256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27" name="Arc 14"/>
            <p:cNvSpPr>
              <a:spLocks/>
            </p:cNvSpPr>
            <p:nvPr/>
          </p:nvSpPr>
          <p:spPr bwMode="auto">
            <a:xfrm>
              <a:off x="256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28" name="Arc 15"/>
            <p:cNvSpPr>
              <a:spLocks/>
            </p:cNvSpPr>
            <p:nvPr/>
          </p:nvSpPr>
          <p:spPr bwMode="auto">
            <a:xfrm>
              <a:off x="141" y="2192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29" name="Arc 16"/>
            <p:cNvSpPr>
              <a:spLocks/>
            </p:cNvSpPr>
            <p:nvPr/>
          </p:nvSpPr>
          <p:spPr bwMode="auto">
            <a:xfrm>
              <a:off x="141" y="2192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73" name="Line 18"/>
          <p:cNvSpPr>
            <a:spLocks noChangeShapeType="1"/>
          </p:cNvSpPr>
          <p:nvPr/>
        </p:nvSpPr>
        <p:spPr bwMode="auto">
          <a:xfrm>
            <a:off x="1741488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4" name="Line 19"/>
          <p:cNvSpPr>
            <a:spLocks noChangeShapeType="1"/>
          </p:cNvSpPr>
          <p:nvPr/>
        </p:nvSpPr>
        <p:spPr bwMode="auto">
          <a:xfrm>
            <a:off x="2130425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5" name="Rectangle 20"/>
          <p:cNvSpPr>
            <a:spLocks noChangeArrowheads="1"/>
          </p:cNvSpPr>
          <p:nvPr/>
        </p:nvSpPr>
        <p:spPr bwMode="auto">
          <a:xfrm>
            <a:off x="2278063" y="3476626"/>
            <a:ext cx="387350" cy="201613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76" name="Rectangle 21"/>
          <p:cNvSpPr>
            <a:spLocks noChangeArrowheads="1"/>
          </p:cNvSpPr>
          <p:nvPr/>
        </p:nvSpPr>
        <p:spPr bwMode="auto">
          <a:xfrm>
            <a:off x="2347913" y="2684463"/>
            <a:ext cx="328612" cy="51911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77" name="Rectangle 22"/>
          <p:cNvSpPr>
            <a:spLocks noChangeArrowheads="1"/>
          </p:cNvSpPr>
          <p:nvPr/>
        </p:nvSpPr>
        <p:spPr bwMode="auto">
          <a:xfrm>
            <a:off x="2301876" y="2770188"/>
            <a:ext cx="315913" cy="506412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78" name="Freeform 23"/>
          <p:cNvSpPr>
            <a:spLocks/>
          </p:cNvSpPr>
          <p:nvPr/>
        </p:nvSpPr>
        <p:spPr bwMode="auto">
          <a:xfrm>
            <a:off x="2282826" y="2678114"/>
            <a:ext cx="390525" cy="592137"/>
          </a:xfrm>
          <a:custGeom>
            <a:avLst/>
            <a:gdLst>
              <a:gd name="T0" fmla="*/ 0 w 246"/>
              <a:gd name="T1" fmla="*/ 2147483646 h 373"/>
              <a:gd name="T2" fmla="*/ 2147483646 w 246"/>
              <a:gd name="T3" fmla="*/ 0 h 373"/>
              <a:gd name="T4" fmla="*/ 2147483646 w 246"/>
              <a:gd name="T5" fmla="*/ 0 h 373"/>
              <a:gd name="T6" fmla="*/ 2147483646 w 246"/>
              <a:gd name="T7" fmla="*/ 2147483646 h 373"/>
              <a:gd name="T8" fmla="*/ 2147483646 w 246"/>
              <a:gd name="T9" fmla="*/ 2147483646 h 373"/>
              <a:gd name="T10" fmla="*/ 2147483646 w 246"/>
              <a:gd name="T11" fmla="*/ 2147483646 h 373"/>
              <a:gd name="T12" fmla="*/ 2147483646 w 246"/>
              <a:gd name="T13" fmla="*/ 2147483646 h 373"/>
              <a:gd name="T14" fmla="*/ 2147483646 w 246"/>
              <a:gd name="T15" fmla="*/ 2147483646 h 373"/>
              <a:gd name="T16" fmla="*/ 0 w 246"/>
              <a:gd name="T17" fmla="*/ 2147483646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3"/>
              <a:gd name="T29" fmla="*/ 246 w 246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3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6"/>
                </a:lnTo>
                <a:lnTo>
                  <a:pt x="200" y="372"/>
                </a:lnTo>
                <a:lnTo>
                  <a:pt x="200" y="45"/>
                </a:lnTo>
                <a:lnTo>
                  <a:pt x="104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579" name="Line 24"/>
          <p:cNvSpPr>
            <a:spLocks noChangeShapeType="1"/>
          </p:cNvSpPr>
          <p:nvPr/>
        </p:nvSpPr>
        <p:spPr bwMode="auto">
          <a:xfrm flipH="1">
            <a:off x="2624139" y="2678114"/>
            <a:ext cx="58737" cy="857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0" name="Oval 25"/>
          <p:cNvSpPr>
            <a:spLocks noChangeArrowheads="1"/>
          </p:cNvSpPr>
          <p:nvPr/>
        </p:nvSpPr>
        <p:spPr bwMode="auto">
          <a:xfrm>
            <a:off x="2278063" y="3446463"/>
            <a:ext cx="387350" cy="74612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581" name="Group 30"/>
          <p:cNvGrpSpPr>
            <a:grpSpLocks/>
          </p:cNvGrpSpPr>
          <p:nvPr/>
        </p:nvGrpSpPr>
        <p:grpSpPr bwMode="auto">
          <a:xfrm>
            <a:off x="2278063" y="3686175"/>
            <a:ext cx="381000" cy="63500"/>
            <a:chOff x="475" y="2189"/>
            <a:chExt cx="240" cy="40"/>
          </a:xfrm>
        </p:grpSpPr>
        <p:sp>
          <p:nvSpPr>
            <p:cNvPr id="66922" name="Arc 26"/>
            <p:cNvSpPr>
              <a:spLocks/>
            </p:cNvSpPr>
            <p:nvPr/>
          </p:nvSpPr>
          <p:spPr bwMode="auto">
            <a:xfrm>
              <a:off x="589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23" name="Arc 27"/>
            <p:cNvSpPr>
              <a:spLocks/>
            </p:cNvSpPr>
            <p:nvPr/>
          </p:nvSpPr>
          <p:spPr bwMode="auto">
            <a:xfrm>
              <a:off x="589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24" name="Arc 28"/>
            <p:cNvSpPr>
              <a:spLocks/>
            </p:cNvSpPr>
            <p:nvPr/>
          </p:nvSpPr>
          <p:spPr bwMode="auto">
            <a:xfrm>
              <a:off x="475" y="2192"/>
              <a:ext cx="122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87" y="24915"/>
                  </a:moveTo>
                  <a:cubicBezTo>
                    <a:pt x="9123" y="24426"/>
                    <a:pt x="0" y="14909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87" y="24915"/>
                  </a:moveTo>
                  <a:cubicBezTo>
                    <a:pt x="9123" y="24426"/>
                    <a:pt x="0" y="14909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87" y="24915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25" name="Arc 29"/>
            <p:cNvSpPr>
              <a:spLocks/>
            </p:cNvSpPr>
            <p:nvPr/>
          </p:nvSpPr>
          <p:spPr bwMode="auto">
            <a:xfrm>
              <a:off x="475" y="2192"/>
              <a:ext cx="122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87" y="24915"/>
                  </a:moveTo>
                  <a:cubicBezTo>
                    <a:pt x="9123" y="24426"/>
                    <a:pt x="0" y="14909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87" y="24915"/>
                  </a:moveTo>
                  <a:cubicBezTo>
                    <a:pt x="9123" y="24426"/>
                    <a:pt x="0" y="14909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87" y="249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82" name="Line 31"/>
          <p:cNvSpPr>
            <a:spLocks noChangeShapeType="1"/>
          </p:cNvSpPr>
          <p:nvPr/>
        </p:nvSpPr>
        <p:spPr bwMode="auto">
          <a:xfrm>
            <a:off x="2271713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3" name="Line 32"/>
          <p:cNvSpPr>
            <a:spLocks noChangeShapeType="1"/>
          </p:cNvSpPr>
          <p:nvPr/>
        </p:nvSpPr>
        <p:spPr bwMode="auto">
          <a:xfrm>
            <a:off x="2671763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4" name="Rectangle 33"/>
          <p:cNvSpPr>
            <a:spLocks noChangeArrowheads="1"/>
          </p:cNvSpPr>
          <p:nvPr/>
        </p:nvSpPr>
        <p:spPr bwMode="auto">
          <a:xfrm>
            <a:off x="2830514" y="3476626"/>
            <a:ext cx="376237" cy="201613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85" name="Rectangle 34"/>
          <p:cNvSpPr>
            <a:spLocks noChangeArrowheads="1"/>
          </p:cNvSpPr>
          <p:nvPr/>
        </p:nvSpPr>
        <p:spPr bwMode="auto">
          <a:xfrm>
            <a:off x="2901951" y="2684463"/>
            <a:ext cx="315913" cy="51911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86" name="Rectangle 35"/>
          <p:cNvSpPr>
            <a:spLocks noChangeArrowheads="1"/>
          </p:cNvSpPr>
          <p:nvPr/>
        </p:nvSpPr>
        <p:spPr bwMode="auto">
          <a:xfrm>
            <a:off x="2830513" y="2770188"/>
            <a:ext cx="328612" cy="506412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87" name="Freeform 36"/>
          <p:cNvSpPr>
            <a:spLocks/>
          </p:cNvSpPr>
          <p:nvPr/>
        </p:nvSpPr>
        <p:spPr bwMode="auto">
          <a:xfrm>
            <a:off x="2824164" y="2678114"/>
            <a:ext cx="390525" cy="592137"/>
          </a:xfrm>
          <a:custGeom>
            <a:avLst/>
            <a:gdLst>
              <a:gd name="T0" fmla="*/ 0 w 246"/>
              <a:gd name="T1" fmla="*/ 2147483646 h 373"/>
              <a:gd name="T2" fmla="*/ 2147483646 w 246"/>
              <a:gd name="T3" fmla="*/ 0 h 373"/>
              <a:gd name="T4" fmla="*/ 2147483646 w 246"/>
              <a:gd name="T5" fmla="*/ 0 h 373"/>
              <a:gd name="T6" fmla="*/ 2147483646 w 246"/>
              <a:gd name="T7" fmla="*/ 2147483646 h 373"/>
              <a:gd name="T8" fmla="*/ 2147483646 w 246"/>
              <a:gd name="T9" fmla="*/ 2147483646 h 373"/>
              <a:gd name="T10" fmla="*/ 2147483646 w 246"/>
              <a:gd name="T11" fmla="*/ 2147483646 h 373"/>
              <a:gd name="T12" fmla="*/ 2147483646 w 246"/>
              <a:gd name="T13" fmla="*/ 2147483646 h 373"/>
              <a:gd name="T14" fmla="*/ 2147483646 w 246"/>
              <a:gd name="T15" fmla="*/ 2147483646 h 373"/>
              <a:gd name="T16" fmla="*/ 0 w 246"/>
              <a:gd name="T17" fmla="*/ 2147483646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3"/>
              <a:gd name="T29" fmla="*/ 246 w 246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3">
                <a:moveTo>
                  <a:pt x="0" y="45"/>
                </a:moveTo>
                <a:lnTo>
                  <a:pt x="30" y="0"/>
                </a:lnTo>
                <a:lnTo>
                  <a:pt x="245" y="0"/>
                </a:lnTo>
                <a:lnTo>
                  <a:pt x="245" y="326"/>
                </a:lnTo>
                <a:lnTo>
                  <a:pt x="208" y="372"/>
                </a:lnTo>
                <a:lnTo>
                  <a:pt x="208" y="45"/>
                </a:lnTo>
                <a:lnTo>
                  <a:pt x="97" y="45"/>
                </a:lnTo>
                <a:lnTo>
                  <a:pt x="45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588" name="Line 37"/>
          <p:cNvSpPr>
            <a:spLocks noChangeShapeType="1"/>
          </p:cNvSpPr>
          <p:nvPr/>
        </p:nvSpPr>
        <p:spPr bwMode="auto">
          <a:xfrm flipH="1">
            <a:off x="3165476" y="2678114"/>
            <a:ext cx="47625" cy="857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9" name="Oval 38"/>
          <p:cNvSpPr>
            <a:spLocks noChangeArrowheads="1"/>
          </p:cNvSpPr>
          <p:nvPr/>
        </p:nvSpPr>
        <p:spPr bwMode="auto">
          <a:xfrm>
            <a:off x="2830514" y="3446463"/>
            <a:ext cx="376237" cy="74612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590" name="Group 43"/>
          <p:cNvGrpSpPr>
            <a:grpSpLocks/>
          </p:cNvGrpSpPr>
          <p:nvPr/>
        </p:nvGrpSpPr>
        <p:grpSpPr bwMode="auto">
          <a:xfrm>
            <a:off x="2830513" y="3684589"/>
            <a:ext cx="373062" cy="65087"/>
            <a:chOff x="823" y="2188"/>
            <a:chExt cx="235" cy="41"/>
          </a:xfrm>
        </p:grpSpPr>
        <p:sp>
          <p:nvSpPr>
            <p:cNvPr id="66918" name="Arc 39"/>
            <p:cNvSpPr>
              <a:spLocks/>
            </p:cNvSpPr>
            <p:nvPr/>
          </p:nvSpPr>
          <p:spPr bwMode="auto">
            <a:xfrm>
              <a:off x="930" y="2188"/>
              <a:ext cx="128" cy="29"/>
            </a:xfrm>
            <a:custGeom>
              <a:avLst/>
              <a:gdLst>
                <a:gd name="T0" fmla="*/ 0 w 22510"/>
                <a:gd name="T1" fmla="*/ 0 h 22377"/>
                <a:gd name="T2" fmla="*/ 0 w 22510"/>
                <a:gd name="T3" fmla="*/ 0 h 22377"/>
                <a:gd name="T4" fmla="*/ 0 w 22510"/>
                <a:gd name="T5" fmla="*/ 0 h 22377"/>
                <a:gd name="T6" fmla="*/ 0 w 22510"/>
                <a:gd name="T7" fmla="*/ 0 h 22377"/>
                <a:gd name="T8" fmla="*/ 0 w 22510"/>
                <a:gd name="T9" fmla="*/ 0 h 22377"/>
                <a:gd name="T10" fmla="*/ 0 w 22510"/>
                <a:gd name="T11" fmla="*/ 0 h 22377"/>
                <a:gd name="T12" fmla="*/ 0 w 22510"/>
                <a:gd name="T13" fmla="*/ 0 h 22377"/>
                <a:gd name="T14" fmla="*/ 0 w 22510"/>
                <a:gd name="T15" fmla="*/ 0 h 22377"/>
                <a:gd name="T16" fmla="*/ 0 w 22510"/>
                <a:gd name="T17" fmla="*/ 0 h 223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10"/>
                <a:gd name="T28" fmla="*/ 0 h 22377"/>
                <a:gd name="T29" fmla="*/ 22510 w 22510"/>
                <a:gd name="T30" fmla="*/ 22377 h 223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10" h="22377" fill="none">
                  <a:moveTo>
                    <a:pt x="22496" y="-1"/>
                  </a:moveTo>
                  <a:cubicBezTo>
                    <a:pt x="22505" y="258"/>
                    <a:pt x="22510" y="517"/>
                    <a:pt x="22510" y="777"/>
                  </a:cubicBezTo>
                  <a:cubicBezTo>
                    <a:pt x="22510" y="12706"/>
                    <a:pt x="12839" y="22377"/>
                    <a:pt x="910" y="22377"/>
                  </a:cubicBezTo>
                  <a:cubicBezTo>
                    <a:pt x="606" y="22376"/>
                    <a:pt x="303" y="22370"/>
                    <a:pt x="0" y="22357"/>
                  </a:cubicBezTo>
                </a:path>
                <a:path w="22510" h="22377" stroke="0">
                  <a:moveTo>
                    <a:pt x="22496" y="-1"/>
                  </a:moveTo>
                  <a:cubicBezTo>
                    <a:pt x="22505" y="258"/>
                    <a:pt x="22510" y="517"/>
                    <a:pt x="22510" y="777"/>
                  </a:cubicBezTo>
                  <a:cubicBezTo>
                    <a:pt x="22510" y="12706"/>
                    <a:pt x="12839" y="22377"/>
                    <a:pt x="910" y="22377"/>
                  </a:cubicBezTo>
                  <a:cubicBezTo>
                    <a:pt x="606" y="22376"/>
                    <a:pt x="303" y="22370"/>
                    <a:pt x="0" y="22357"/>
                  </a:cubicBezTo>
                  <a:lnTo>
                    <a:pt x="910" y="777"/>
                  </a:lnTo>
                  <a:lnTo>
                    <a:pt x="22496" y="-1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19" name="Arc 40"/>
            <p:cNvSpPr>
              <a:spLocks/>
            </p:cNvSpPr>
            <p:nvPr/>
          </p:nvSpPr>
          <p:spPr bwMode="auto">
            <a:xfrm>
              <a:off x="930" y="2188"/>
              <a:ext cx="128" cy="29"/>
            </a:xfrm>
            <a:custGeom>
              <a:avLst/>
              <a:gdLst>
                <a:gd name="T0" fmla="*/ 0 w 22510"/>
                <a:gd name="T1" fmla="*/ 0 h 22377"/>
                <a:gd name="T2" fmla="*/ 0 w 22510"/>
                <a:gd name="T3" fmla="*/ 0 h 22377"/>
                <a:gd name="T4" fmla="*/ 0 w 22510"/>
                <a:gd name="T5" fmla="*/ 0 h 22377"/>
                <a:gd name="T6" fmla="*/ 0 w 22510"/>
                <a:gd name="T7" fmla="*/ 0 h 22377"/>
                <a:gd name="T8" fmla="*/ 0 w 22510"/>
                <a:gd name="T9" fmla="*/ 0 h 22377"/>
                <a:gd name="T10" fmla="*/ 0 w 22510"/>
                <a:gd name="T11" fmla="*/ 0 h 22377"/>
                <a:gd name="T12" fmla="*/ 0 w 22510"/>
                <a:gd name="T13" fmla="*/ 0 h 22377"/>
                <a:gd name="T14" fmla="*/ 0 w 22510"/>
                <a:gd name="T15" fmla="*/ 0 h 22377"/>
                <a:gd name="T16" fmla="*/ 0 w 22510"/>
                <a:gd name="T17" fmla="*/ 0 h 223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10"/>
                <a:gd name="T28" fmla="*/ 0 h 22377"/>
                <a:gd name="T29" fmla="*/ 22510 w 22510"/>
                <a:gd name="T30" fmla="*/ 22377 h 223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10" h="22377" fill="none">
                  <a:moveTo>
                    <a:pt x="22496" y="-1"/>
                  </a:moveTo>
                  <a:cubicBezTo>
                    <a:pt x="22505" y="258"/>
                    <a:pt x="22510" y="517"/>
                    <a:pt x="22510" y="777"/>
                  </a:cubicBezTo>
                  <a:cubicBezTo>
                    <a:pt x="22510" y="12706"/>
                    <a:pt x="12839" y="22377"/>
                    <a:pt x="910" y="22377"/>
                  </a:cubicBezTo>
                  <a:cubicBezTo>
                    <a:pt x="606" y="22376"/>
                    <a:pt x="303" y="22370"/>
                    <a:pt x="0" y="22357"/>
                  </a:cubicBezTo>
                </a:path>
                <a:path w="22510" h="22377" stroke="0">
                  <a:moveTo>
                    <a:pt x="22496" y="-1"/>
                  </a:moveTo>
                  <a:cubicBezTo>
                    <a:pt x="22505" y="258"/>
                    <a:pt x="22510" y="517"/>
                    <a:pt x="22510" y="777"/>
                  </a:cubicBezTo>
                  <a:cubicBezTo>
                    <a:pt x="22510" y="12706"/>
                    <a:pt x="12839" y="22377"/>
                    <a:pt x="910" y="22377"/>
                  </a:cubicBezTo>
                  <a:cubicBezTo>
                    <a:pt x="606" y="22376"/>
                    <a:pt x="303" y="22370"/>
                    <a:pt x="0" y="22357"/>
                  </a:cubicBezTo>
                  <a:lnTo>
                    <a:pt x="910" y="777"/>
                  </a:lnTo>
                  <a:lnTo>
                    <a:pt x="22496" y="-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20" name="Arc 41"/>
            <p:cNvSpPr>
              <a:spLocks/>
            </p:cNvSpPr>
            <p:nvPr/>
          </p:nvSpPr>
          <p:spPr bwMode="auto">
            <a:xfrm>
              <a:off x="823" y="2192"/>
              <a:ext cx="119" cy="37"/>
            </a:xfrm>
            <a:custGeom>
              <a:avLst/>
              <a:gdLst>
                <a:gd name="T0" fmla="*/ 0 w 21600"/>
                <a:gd name="T1" fmla="*/ 0 h 24928"/>
                <a:gd name="T2" fmla="*/ 0 w 21600"/>
                <a:gd name="T3" fmla="*/ 0 h 24928"/>
                <a:gd name="T4" fmla="*/ 0 w 21600"/>
                <a:gd name="T5" fmla="*/ 0 h 24928"/>
                <a:gd name="T6" fmla="*/ 0 w 21600"/>
                <a:gd name="T7" fmla="*/ 0 h 24928"/>
                <a:gd name="T8" fmla="*/ 0 w 21600"/>
                <a:gd name="T9" fmla="*/ 0 h 24928"/>
                <a:gd name="T10" fmla="*/ 0 w 21600"/>
                <a:gd name="T11" fmla="*/ 0 h 24928"/>
                <a:gd name="T12" fmla="*/ 0 w 21600"/>
                <a:gd name="T13" fmla="*/ 0 h 249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28"/>
                <a:gd name="T23" fmla="*/ 21600 w 21600"/>
                <a:gd name="T24" fmla="*/ 24928 h 249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28" fill="none">
                  <a:moveTo>
                    <a:pt x="21038" y="24927"/>
                  </a:moveTo>
                  <a:cubicBezTo>
                    <a:pt x="9331" y="24623"/>
                    <a:pt x="0" y="15045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28" stroke="0">
                  <a:moveTo>
                    <a:pt x="21038" y="24927"/>
                  </a:moveTo>
                  <a:cubicBezTo>
                    <a:pt x="9331" y="24623"/>
                    <a:pt x="0" y="15045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1038" y="24927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21" name="Arc 42"/>
            <p:cNvSpPr>
              <a:spLocks/>
            </p:cNvSpPr>
            <p:nvPr/>
          </p:nvSpPr>
          <p:spPr bwMode="auto">
            <a:xfrm>
              <a:off x="823" y="2192"/>
              <a:ext cx="119" cy="37"/>
            </a:xfrm>
            <a:custGeom>
              <a:avLst/>
              <a:gdLst>
                <a:gd name="T0" fmla="*/ 0 w 21600"/>
                <a:gd name="T1" fmla="*/ 0 h 24928"/>
                <a:gd name="T2" fmla="*/ 0 w 21600"/>
                <a:gd name="T3" fmla="*/ 0 h 24928"/>
                <a:gd name="T4" fmla="*/ 0 w 21600"/>
                <a:gd name="T5" fmla="*/ 0 h 24928"/>
                <a:gd name="T6" fmla="*/ 0 w 21600"/>
                <a:gd name="T7" fmla="*/ 0 h 24928"/>
                <a:gd name="T8" fmla="*/ 0 w 21600"/>
                <a:gd name="T9" fmla="*/ 0 h 24928"/>
                <a:gd name="T10" fmla="*/ 0 w 21600"/>
                <a:gd name="T11" fmla="*/ 0 h 24928"/>
                <a:gd name="T12" fmla="*/ 0 w 21600"/>
                <a:gd name="T13" fmla="*/ 0 h 249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28"/>
                <a:gd name="T23" fmla="*/ 21600 w 21600"/>
                <a:gd name="T24" fmla="*/ 24928 h 249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28" fill="none">
                  <a:moveTo>
                    <a:pt x="21038" y="24927"/>
                  </a:moveTo>
                  <a:cubicBezTo>
                    <a:pt x="9331" y="24623"/>
                    <a:pt x="0" y="15045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28" stroke="0">
                  <a:moveTo>
                    <a:pt x="21038" y="24927"/>
                  </a:moveTo>
                  <a:cubicBezTo>
                    <a:pt x="9331" y="24623"/>
                    <a:pt x="0" y="15045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1038" y="24927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591" name="Line 44"/>
          <p:cNvSpPr>
            <a:spLocks noChangeShapeType="1"/>
          </p:cNvSpPr>
          <p:nvPr/>
        </p:nvSpPr>
        <p:spPr bwMode="auto">
          <a:xfrm>
            <a:off x="2824163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2" name="Line 45"/>
          <p:cNvSpPr>
            <a:spLocks noChangeShapeType="1"/>
          </p:cNvSpPr>
          <p:nvPr/>
        </p:nvSpPr>
        <p:spPr bwMode="auto">
          <a:xfrm>
            <a:off x="3201988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3" name="Rectangle 46"/>
          <p:cNvSpPr>
            <a:spLocks noChangeArrowheads="1"/>
          </p:cNvSpPr>
          <p:nvPr/>
        </p:nvSpPr>
        <p:spPr bwMode="auto">
          <a:xfrm>
            <a:off x="3371850" y="3476626"/>
            <a:ext cx="376238" cy="201613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94" name="Rectangle 47"/>
          <p:cNvSpPr>
            <a:spLocks noChangeArrowheads="1"/>
          </p:cNvSpPr>
          <p:nvPr/>
        </p:nvSpPr>
        <p:spPr bwMode="auto">
          <a:xfrm>
            <a:off x="3430588" y="2684463"/>
            <a:ext cx="317500" cy="51911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95" name="Rectangle 48"/>
          <p:cNvSpPr>
            <a:spLocks noChangeArrowheads="1"/>
          </p:cNvSpPr>
          <p:nvPr/>
        </p:nvSpPr>
        <p:spPr bwMode="auto">
          <a:xfrm>
            <a:off x="3384551" y="2770188"/>
            <a:ext cx="315913" cy="506412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596" name="Freeform 49"/>
          <p:cNvSpPr>
            <a:spLocks/>
          </p:cNvSpPr>
          <p:nvPr/>
        </p:nvSpPr>
        <p:spPr bwMode="auto">
          <a:xfrm>
            <a:off x="3354389" y="2678114"/>
            <a:ext cx="390525" cy="592137"/>
          </a:xfrm>
          <a:custGeom>
            <a:avLst/>
            <a:gdLst>
              <a:gd name="T0" fmla="*/ 0 w 246"/>
              <a:gd name="T1" fmla="*/ 2147483646 h 373"/>
              <a:gd name="T2" fmla="*/ 2147483646 w 246"/>
              <a:gd name="T3" fmla="*/ 0 h 373"/>
              <a:gd name="T4" fmla="*/ 2147483646 w 246"/>
              <a:gd name="T5" fmla="*/ 0 h 373"/>
              <a:gd name="T6" fmla="*/ 2147483646 w 246"/>
              <a:gd name="T7" fmla="*/ 2147483646 h 373"/>
              <a:gd name="T8" fmla="*/ 2147483646 w 246"/>
              <a:gd name="T9" fmla="*/ 2147483646 h 373"/>
              <a:gd name="T10" fmla="*/ 2147483646 w 246"/>
              <a:gd name="T11" fmla="*/ 2147483646 h 373"/>
              <a:gd name="T12" fmla="*/ 2147483646 w 246"/>
              <a:gd name="T13" fmla="*/ 2147483646 h 373"/>
              <a:gd name="T14" fmla="*/ 2147483646 w 246"/>
              <a:gd name="T15" fmla="*/ 2147483646 h 373"/>
              <a:gd name="T16" fmla="*/ 0 w 246"/>
              <a:gd name="T17" fmla="*/ 2147483646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3"/>
              <a:gd name="T29" fmla="*/ 246 w 246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3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6"/>
                </a:lnTo>
                <a:lnTo>
                  <a:pt x="215" y="372"/>
                </a:lnTo>
                <a:lnTo>
                  <a:pt x="215" y="45"/>
                </a:lnTo>
                <a:lnTo>
                  <a:pt x="111" y="45"/>
                </a:lnTo>
                <a:lnTo>
                  <a:pt x="59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597" name="Line 50"/>
          <p:cNvSpPr>
            <a:spLocks noChangeShapeType="1"/>
          </p:cNvSpPr>
          <p:nvPr/>
        </p:nvSpPr>
        <p:spPr bwMode="auto">
          <a:xfrm flipH="1">
            <a:off x="3695700" y="2678114"/>
            <a:ext cx="58738" cy="857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98" name="Oval 51"/>
          <p:cNvSpPr>
            <a:spLocks noChangeArrowheads="1"/>
          </p:cNvSpPr>
          <p:nvPr/>
        </p:nvSpPr>
        <p:spPr bwMode="auto">
          <a:xfrm>
            <a:off x="3371850" y="3446463"/>
            <a:ext cx="376238" cy="74612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599" name="Group 56"/>
          <p:cNvGrpSpPr>
            <a:grpSpLocks/>
          </p:cNvGrpSpPr>
          <p:nvPr/>
        </p:nvGrpSpPr>
        <p:grpSpPr bwMode="auto">
          <a:xfrm>
            <a:off x="3371850" y="3686175"/>
            <a:ext cx="382588" cy="63500"/>
            <a:chOff x="1164" y="2189"/>
            <a:chExt cx="241" cy="40"/>
          </a:xfrm>
        </p:grpSpPr>
        <p:sp>
          <p:nvSpPr>
            <p:cNvPr id="66914" name="Arc 52"/>
            <p:cNvSpPr>
              <a:spLocks/>
            </p:cNvSpPr>
            <p:nvPr/>
          </p:nvSpPr>
          <p:spPr bwMode="auto">
            <a:xfrm>
              <a:off x="1279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15" name="Arc 53"/>
            <p:cNvSpPr>
              <a:spLocks/>
            </p:cNvSpPr>
            <p:nvPr/>
          </p:nvSpPr>
          <p:spPr bwMode="auto">
            <a:xfrm>
              <a:off x="1279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16" name="Arc 54"/>
            <p:cNvSpPr>
              <a:spLocks/>
            </p:cNvSpPr>
            <p:nvPr/>
          </p:nvSpPr>
          <p:spPr bwMode="auto">
            <a:xfrm>
              <a:off x="1164" y="2192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17" name="Arc 55"/>
            <p:cNvSpPr>
              <a:spLocks/>
            </p:cNvSpPr>
            <p:nvPr/>
          </p:nvSpPr>
          <p:spPr bwMode="auto">
            <a:xfrm>
              <a:off x="1164" y="2192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600" name="Line 57"/>
          <p:cNvSpPr>
            <a:spLocks noChangeShapeType="1"/>
          </p:cNvSpPr>
          <p:nvPr/>
        </p:nvSpPr>
        <p:spPr bwMode="auto">
          <a:xfrm>
            <a:off x="3365500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1" name="Line 58"/>
          <p:cNvSpPr>
            <a:spLocks noChangeShapeType="1"/>
          </p:cNvSpPr>
          <p:nvPr/>
        </p:nvSpPr>
        <p:spPr bwMode="auto">
          <a:xfrm>
            <a:off x="3754438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2" name="Rectangle 59"/>
          <p:cNvSpPr>
            <a:spLocks noChangeArrowheads="1"/>
          </p:cNvSpPr>
          <p:nvPr/>
        </p:nvSpPr>
        <p:spPr bwMode="auto">
          <a:xfrm>
            <a:off x="3902075" y="3476626"/>
            <a:ext cx="376238" cy="201613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03" name="Rectangle 60"/>
          <p:cNvSpPr>
            <a:spLocks noChangeArrowheads="1"/>
          </p:cNvSpPr>
          <p:nvPr/>
        </p:nvSpPr>
        <p:spPr bwMode="auto">
          <a:xfrm>
            <a:off x="3973513" y="2684463"/>
            <a:ext cx="315912" cy="51911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04" name="Rectangle 61"/>
          <p:cNvSpPr>
            <a:spLocks noChangeArrowheads="1"/>
          </p:cNvSpPr>
          <p:nvPr/>
        </p:nvSpPr>
        <p:spPr bwMode="auto">
          <a:xfrm>
            <a:off x="3913188" y="2770188"/>
            <a:ext cx="317500" cy="506412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05" name="Freeform 62"/>
          <p:cNvSpPr>
            <a:spLocks/>
          </p:cNvSpPr>
          <p:nvPr/>
        </p:nvSpPr>
        <p:spPr bwMode="auto">
          <a:xfrm>
            <a:off x="3895726" y="2678114"/>
            <a:ext cx="390525" cy="592137"/>
          </a:xfrm>
          <a:custGeom>
            <a:avLst/>
            <a:gdLst>
              <a:gd name="T0" fmla="*/ 0 w 246"/>
              <a:gd name="T1" fmla="*/ 2147483646 h 373"/>
              <a:gd name="T2" fmla="*/ 2147483646 w 246"/>
              <a:gd name="T3" fmla="*/ 0 h 373"/>
              <a:gd name="T4" fmla="*/ 2147483646 w 246"/>
              <a:gd name="T5" fmla="*/ 0 h 373"/>
              <a:gd name="T6" fmla="*/ 2147483646 w 246"/>
              <a:gd name="T7" fmla="*/ 2147483646 h 373"/>
              <a:gd name="T8" fmla="*/ 2147483646 w 246"/>
              <a:gd name="T9" fmla="*/ 2147483646 h 373"/>
              <a:gd name="T10" fmla="*/ 2147483646 w 246"/>
              <a:gd name="T11" fmla="*/ 2147483646 h 373"/>
              <a:gd name="T12" fmla="*/ 2147483646 w 246"/>
              <a:gd name="T13" fmla="*/ 2147483646 h 373"/>
              <a:gd name="T14" fmla="*/ 2147483646 w 246"/>
              <a:gd name="T15" fmla="*/ 2147483646 h 373"/>
              <a:gd name="T16" fmla="*/ 0 w 246"/>
              <a:gd name="T17" fmla="*/ 2147483646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3"/>
              <a:gd name="T29" fmla="*/ 246 w 246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3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6"/>
                </a:lnTo>
                <a:lnTo>
                  <a:pt x="208" y="372"/>
                </a:lnTo>
                <a:lnTo>
                  <a:pt x="208" y="45"/>
                </a:lnTo>
                <a:lnTo>
                  <a:pt x="111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06" name="Line 63"/>
          <p:cNvSpPr>
            <a:spLocks noChangeShapeType="1"/>
          </p:cNvSpPr>
          <p:nvPr/>
        </p:nvSpPr>
        <p:spPr bwMode="auto">
          <a:xfrm flipH="1">
            <a:off x="4249739" y="2678114"/>
            <a:ext cx="58737" cy="84137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7" name="Oval 64"/>
          <p:cNvSpPr>
            <a:spLocks noChangeArrowheads="1"/>
          </p:cNvSpPr>
          <p:nvPr/>
        </p:nvSpPr>
        <p:spPr bwMode="auto">
          <a:xfrm>
            <a:off x="3902075" y="3446463"/>
            <a:ext cx="376238" cy="74612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608" name="Group 69"/>
          <p:cNvGrpSpPr>
            <a:grpSpLocks/>
          </p:cNvGrpSpPr>
          <p:nvPr/>
        </p:nvGrpSpPr>
        <p:grpSpPr bwMode="auto">
          <a:xfrm>
            <a:off x="3902075" y="3686175"/>
            <a:ext cx="382588" cy="63500"/>
            <a:chOff x="1498" y="2189"/>
            <a:chExt cx="241" cy="40"/>
          </a:xfrm>
        </p:grpSpPr>
        <p:sp>
          <p:nvSpPr>
            <p:cNvPr id="66910" name="Arc 65"/>
            <p:cNvSpPr>
              <a:spLocks/>
            </p:cNvSpPr>
            <p:nvPr/>
          </p:nvSpPr>
          <p:spPr bwMode="auto">
            <a:xfrm>
              <a:off x="1613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11" name="Arc 66"/>
            <p:cNvSpPr>
              <a:spLocks/>
            </p:cNvSpPr>
            <p:nvPr/>
          </p:nvSpPr>
          <p:spPr bwMode="auto">
            <a:xfrm>
              <a:off x="1613" y="2189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12" name="Arc 67"/>
            <p:cNvSpPr>
              <a:spLocks/>
            </p:cNvSpPr>
            <p:nvPr/>
          </p:nvSpPr>
          <p:spPr bwMode="auto">
            <a:xfrm>
              <a:off x="1498" y="2192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13" name="Arc 68"/>
            <p:cNvSpPr>
              <a:spLocks/>
            </p:cNvSpPr>
            <p:nvPr/>
          </p:nvSpPr>
          <p:spPr bwMode="auto">
            <a:xfrm>
              <a:off x="1498" y="2192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609" name="Line 70"/>
          <p:cNvSpPr>
            <a:spLocks noChangeShapeType="1"/>
          </p:cNvSpPr>
          <p:nvPr/>
        </p:nvSpPr>
        <p:spPr bwMode="auto">
          <a:xfrm>
            <a:off x="3895725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10" name="Line 71"/>
          <p:cNvSpPr>
            <a:spLocks noChangeShapeType="1"/>
          </p:cNvSpPr>
          <p:nvPr/>
        </p:nvSpPr>
        <p:spPr bwMode="auto">
          <a:xfrm>
            <a:off x="4284663" y="3470276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11" name="Line 72"/>
          <p:cNvSpPr>
            <a:spLocks noChangeShapeType="1"/>
          </p:cNvSpPr>
          <p:nvPr/>
        </p:nvSpPr>
        <p:spPr bwMode="auto">
          <a:xfrm>
            <a:off x="1917700" y="3368675"/>
            <a:ext cx="2178050" cy="0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12" name="Line 73"/>
          <p:cNvSpPr>
            <a:spLocks noChangeShapeType="1"/>
          </p:cNvSpPr>
          <p:nvPr/>
        </p:nvSpPr>
        <p:spPr bwMode="auto">
          <a:xfrm>
            <a:off x="1930400" y="3254375"/>
            <a:ext cx="0" cy="215900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13" name="Line 74"/>
          <p:cNvSpPr>
            <a:spLocks noChangeShapeType="1"/>
          </p:cNvSpPr>
          <p:nvPr/>
        </p:nvSpPr>
        <p:spPr bwMode="auto">
          <a:xfrm>
            <a:off x="2459038" y="3268663"/>
            <a:ext cx="0" cy="201612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14" name="Line 75"/>
          <p:cNvSpPr>
            <a:spLocks noChangeShapeType="1"/>
          </p:cNvSpPr>
          <p:nvPr/>
        </p:nvSpPr>
        <p:spPr bwMode="auto">
          <a:xfrm>
            <a:off x="3001963" y="3268663"/>
            <a:ext cx="0" cy="201612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15" name="Line 76"/>
          <p:cNvSpPr>
            <a:spLocks noChangeShapeType="1"/>
          </p:cNvSpPr>
          <p:nvPr/>
        </p:nvSpPr>
        <p:spPr bwMode="auto">
          <a:xfrm>
            <a:off x="3554413" y="3268663"/>
            <a:ext cx="0" cy="201612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16" name="Line 77"/>
          <p:cNvSpPr>
            <a:spLocks noChangeShapeType="1"/>
          </p:cNvSpPr>
          <p:nvPr/>
        </p:nvSpPr>
        <p:spPr bwMode="auto">
          <a:xfrm>
            <a:off x="4084638" y="3268663"/>
            <a:ext cx="0" cy="201612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617" name="Group 83"/>
          <p:cNvGrpSpPr>
            <a:grpSpLocks/>
          </p:cNvGrpSpPr>
          <p:nvPr/>
        </p:nvGrpSpPr>
        <p:grpSpPr bwMode="auto">
          <a:xfrm>
            <a:off x="1771650" y="4195764"/>
            <a:ext cx="2459038" cy="217487"/>
            <a:chOff x="156" y="2510"/>
            <a:chExt cx="1549" cy="137"/>
          </a:xfrm>
        </p:grpSpPr>
        <p:sp>
          <p:nvSpPr>
            <p:cNvPr id="66905" name="Rectangle 78"/>
            <p:cNvSpPr>
              <a:spLocks noChangeArrowheads="1"/>
            </p:cNvSpPr>
            <p:nvPr/>
          </p:nvSpPr>
          <p:spPr bwMode="auto">
            <a:xfrm>
              <a:off x="156" y="2510"/>
              <a:ext cx="281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906" name="Rectangle 79"/>
            <p:cNvSpPr>
              <a:spLocks noChangeArrowheads="1"/>
            </p:cNvSpPr>
            <p:nvPr/>
          </p:nvSpPr>
          <p:spPr bwMode="auto">
            <a:xfrm>
              <a:off x="475" y="2510"/>
              <a:ext cx="281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907" name="Rectangle 80"/>
            <p:cNvSpPr>
              <a:spLocks noChangeArrowheads="1"/>
            </p:cNvSpPr>
            <p:nvPr/>
          </p:nvSpPr>
          <p:spPr bwMode="auto">
            <a:xfrm>
              <a:off x="801" y="2510"/>
              <a:ext cx="281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908" name="Rectangle 81"/>
            <p:cNvSpPr>
              <a:spLocks noChangeArrowheads="1"/>
            </p:cNvSpPr>
            <p:nvPr/>
          </p:nvSpPr>
          <p:spPr bwMode="auto">
            <a:xfrm>
              <a:off x="1120" y="2510"/>
              <a:ext cx="281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909" name="Rectangle 82"/>
            <p:cNvSpPr>
              <a:spLocks noChangeArrowheads="1"/>
            </p:cNvSpPr>
            <p:nvPr/>
          </p:nvSpPr>
          <p:spPr bwMode="auto">
            <a:xfrm>
              <a:off x="1439" y="2510"/>
              <a:ext cx="266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6618" name="Rectangle 84"/>
          <p:cNvSpPr>
            <a:spLocks noChangeArrowheads="1"/>
          </p:cNvSpPr>
          <p:nvPr/>
        </p:nvSpPr>
        <p:spPr bwMode="auto">
          <a:xfrm>
            <a:off x="1685925" y="4141788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A...E</a:t>
            </a:r>
          </a:p>
        </p:txBody>
      </p:sp>
      <p:sp>
        <p:nvSpPr>
          <p:cNvPr id="66619" name="Rectangle 85"/>
          <p:cNvSpPr>
            <a:spLocks noChangeArrowheads="1"/>
          </p:cNvSpPr>
          <p:nvPr/>
        </p:nvSpPr>
        <p:spPr bwMode="auto">
          <a:xfrm>
            <a:off x="2209800" y="4129088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F...J</a:t>
            </a:r>
          </a:p>
        </p:txBody>
      </p:sp>
      <p:sp>
        <p:nvSpPr>
          <p:cNvPr id="66620" name="Rectangle 86"/>
          <p:cNvSpPr>
            <a:spLocks noChangeArrowheads="1"/>
          </p:cNvSpPr>
          <p:nvPr/>
        </p:nvSpPr>
        <p:spPr bwMode="auto">
          <a:xfrm>
            <a:off x="2716214" y="4138613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K...N</a:t>
            </a:r>
          </a:p>
        </p:txBody>
      </p:sp>
      <p:sp>
        <p:nvSpPr>
          <p:cNvPr id="66621" name="Rectangle 87"/>
          <p:cNvSpPr>
            <a:spLocks noChangeArrowheads="1"/>
          </p:cNvSpPr>
          <p:nvPr/>
        </p:nvSpPr>
        <p:spPr bwMode="auto">
          <a:xfrm>
            <a:off x="3208338" y="4138613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O...S</a:t>
            </a:r>
          </a:p>
        </p:txBody>
      </p:sp>
      <p:sp>
        <p:nvSpPr>
          <p:cNvPr id="66622" name="Rectangle 88"/>
          <p:cNvSpPr>
            <a:spLocks noChangeArrowheads="1"/>
          </p:cNvSpPr>
          <p:nvPr/>
        </p:nvSpPr>
        <p:spPr bwMode="auto">
          <a:xfrm>
            <a:off x="3714751" y="4138613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T...Z</a:t>
            </a:r>
          </a:p>
        </p:txBody>
      </p:sp>
      <p:sp>
        <p:nvSpPr>
          <p:cNvPr id="66623" name="Freeform 89"/>
          <p:cNvSpPr>
            <a:spLocks/>
          </p:cNvSpPr>
          <p:nvPr/>
        </p:nvSpPr>
        <p:spPr bwMode="auto">
          <a:xfrm>
            <a:off x="2954339" y="3613150"/>
            <a:ext cx="84137" cy="592138"/>
          </a:xfrm>
          <a:custGeom>
            <a:avLst/>
            <a:gdLst>
              <a:gd name="T0" fmla="*/ 2147483646 w 52"/>
              <a:gd name="T1" fmla="*/ 2147483646 h 373"/>
              <a:gd name="T2" fmla="*/ 2147483646 w 52"/>
              <a:gd name="T3" fmla="*/ 2147483646 h 373"/>
              <a:gd name="T4" fmla="*/ 0 w 52"/>
              <a:gd name="T5" fmla="*/ 2147483646 h 373"/>
              <a:gd name="T6" fmla="*/ 2147483646 w 52"/>
              <a:gd name="T7" fmla="*/ 0 h 373"/>
              <a:gd name="T8" fmla="*/ 2147483646 w 52"/>
              <a:gd name="T9" fmla="*/ 2147483646 h 373"/>
              <a:gd name="T10" fmla="*/ 2147483646 w 52"/>
              <a:gd name="T11" fmla="*/ 2147483646 h 373"/>
              <a:gd name="T12" fmla="*/ 2147483646 w 52"/>
              <a:gd name="T13" fmla="*/ 2147483646 h 373"/>
              <a:gd name="T14" fmla="*/ 2147483646 w 52"/>
              <a:gd name="T15" fmla="*/ 2147483646 h 373"/>
              <a:gd name="T16" fmla="*/ 2147483646 w 52"/>
              <a:gd name="T17" fmla="*/ 2147483646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2"/>
              <a:gd name="T28" fmla="*/ 0 h 373"/>
              <a:gd name="T29" fmla="*/ 52 w 52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2" h="373">
                <a:moveTo>
                  <a:pt x="15" y="372"/>
                </a:moveTo>
                <a:lnTo>
                  <a:pt x="15" y="172"/>
                </a:lnTo>
                <a:lnTo>
                  <a:pt x="0" y="172"/>
                </a:lnTo>
                <a:lnTo>
                  <a:pt x="22" y="0"/>
                </a:lnTo>
                <a:lnTo>
                  <a:pt x="52" y="172"/>
                </a:lnTo>
                <a:lnTo>
                  <a:pt x="37" y="172"/>
                </a:lnTo>
                <a:lnTo>
                  <a:pt x="37" y="372"/>
                </a:lnTo>
                <a:lnTo>
                  <a:pt x="22" y="372"/>
                </a:lnTo>
                <a:lnTo>
                  <a:pt x="15" y="372"/>
                </a:lnTo>
              </a:path>
            </a:pathLst>
          </a:custGeom>
          <a:solidFill>
            <a:srgbClr val="008011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24" name="Freeform 90"/>
          <p:cNvSpPr>
            <a:spLocks/>
          </p:cNvSpPr>
          <p:nvPr/>
        </p:nvSpPr>
        <p:spPr bwMode="auto">
          <a:xfrm>
            <a:off x="3506789" y="3627439"/>
            <a:ext cx="84137" cy="592137"/>
          </a:xfrm>
          <a:custGeom>
            <a:avLst/>
            <a:gdLst>
              <a:gd name="T0" fmla="*/ 2147483646 w 52"/>
              <a:gd name="T1" fmla="*/ 2147483646 h 373"/>
              <a:gd name="T2" fmla="*/ 2147483646 w 52"/>
              <a:gd name="T3" fmla="*/ 2147483646 h 373"/>
              <a:gd name="T4" fmla="*/ 0 w 52"/>
              <a:gd name="T5" fmla="*/ 2147483646 h 373"/>
              <a:gd name="T6" fmla="*/ 2147483646 w 52"/>
              <a:gd name="T7" fmla="*/ 0 h 373"/>
              <a:gd name="T8" fmla="*/ 2147483646 w 52"/>
              <a:gd name="T9" fmla="*/ 2147483646 h 373"/>
              <a:gd name="T10" fmla="*/ 2147483646 w 52"/>
              <a:gd name="T11" fmla="*/ 2147483646 h 373"/>
              <a:gd name="T12" fmla="*/ 2147483646 w 52"/>
              <a:gd name="T13" fmla="*/ 2147483646 h 373"/>
              <a:gd name="T14" fmla="*/ 2147483646 w 52"/>
              <a:gd name="T15" fmla="*/ 2147483646 h 373"/>
              <a:gd name="T16" fmla="*/ 2147483646 w 52"/>
              <a:gd name="T17" fmla="*/ 2147483646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2"/>
              <a:gd name="T28" fmla="*/ 0 h 373"/>
              <a:gd name="T29" fmla="*/ 52 w 52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2" h="373">
                <a:moveTo>
                  <a:pt x="15" y="372"/>
                </a:moveTo>
                <a:lnTo>
                  <a:pt x="15" y="172"/>
                </a:lnTo>
                <a:lnTo>
                  <a:pt x="0" y="172"/>
                </a:lnTo>
                <a:lnTo>
                  <a:pt x="23" y="0"/>
                </a:lnTo>
                <a:lnTo>
                  <a:pt x="52" y="172"/>
                </a:lnTo>
                <a:lnTo>
                  <a:pt x="30" y="172"/>
                </a:lnTo>
                <a:lnTo>
                  <a:pt x="30" y="372"/>
                </a:lnTo>
                <a:lnTo>
                  <a:pt x="23" y="372"/>
                </a:lnTo>
                <a:lnTo>
                  <a:pt x="15" y="372"/>
                </a:lnTo>
              </a:path>
            </a:pathLst>
          </a:custGeom>
          <a:solidFill>
            <a:srgbClr val="008011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25" name="Freeform 91"/>
          <p:cNvSpPr>
            <a:spLocks/>
          </p:cNvSpPr>
          <p:nvPr/>
        </p:nvSpPr>
        <p:spPr bwMode="auto">
          <a:xfrm>
            <a:off x="4037013" y="3627439"/>
            <a:ext cx="95250" cy="606425"/>
          </a:xfrm>
          <a:custGeom>
            <a:avLst/>
            <a:gdLst>
              <a:gd name="T0" fmla="*/ 2147483646 w 60"/>
              <a:gd name="T1" fmla="*/ 2147483646 h 382"/>
              <a:gd name="T2" fmla="*/ 2147483646 w 60"/>
              <a:gd name="T3" fmla="*/ 2147483646 h 382"/>
              <a:gd name="T4" fmla="*/ 0 w 60"/>
              <a:gd name="T5" fmla="*/ 2147483646 h 382"/>
              <a:gd name="T6" fmla="*/ 2147483646 w 60"/>
              <a:gd name="T7" fmla="*/ 0 h 382"/>
              <a:gd name="T8" fmla="*/ 2147483646 w 60"/>
              <a:gd name="T9" fmla="*/ 2147483646 h 382"/>
              <a:gd name="T10" fmla="*/ 2147483646 w 60"/>
              <a:gd name="T11" fmla="*/ 2147483646 h 382"/>
              <a:gd name="T12" fmla="*/ 2147483646 w 60"/>
              <a:gd name="T13" fmla="*/ 2147483646 h 382"/>
              <a:gd name="T14" fmla="*/ 2147483646 w 60"/>
              <a:gd name="T15" fmla="*/ 2147483646 h 3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"/>
              <a:gd name="T25" fmla="*/ 0 h 382"/>
              <a:gd name="T26" fmla="*/ 60 w 60"/>
              <a:gd name="T27" fmla="*/ 382 h 38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" h="382">
                <a:moveTo>
                  <a:pt x="30" y="381"/>
                </a:moveTo>
                <a:lnTo>
                  <a:pt x="30" y="181"/>
                </a:lnTo>
                <a:lnTo>
                  <a:pt x="0" y="181"/>
                </a:lnTo>
                <a:lnTo>
                  <a:pt x="37" y="0"/>
                </a:lnTo>
                <a:lnTo>
                  <a:pt x="59" y="181"/>
                </a:lnTo>
                <a:lnTo>
                  <a:pt x="37" y="181"/>
                </a:lnTo>
                <a:lnTo>
                  <a:pt x="37" y="381"/>
                </a:lnTo>
                <a:lnTo>
                  <a:pt x="30" y="381"/>
                </a:lnTo>
              </a:path>
            </a:pathLst>
          </a:custGeom>
          <a:solidFill>
            <a:srgbClr val="008011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26" name="Freeform 92"/>
          <p:cNvSpPr>
            <a:spLocks/>
          </p:cNvSpPr>
          <p:nvPr/>
        </p:nvSpPr>
        <p:spPr bwMode="auto">
          <a:xfrm>
            <a:off x="2413000" y="3613150"/>
            <a:ext cx="95250" cy="592138"/>
          </a:xfrm>
          <a:custGeom>
            <a:avLst/>
            <a:gdLst>
              <a:gd name="T0" fmla="*/ 2147483646 w 60"/>
              <a:gd name="T1" fmla="*/ 2147483646 h 373"/>
              <a:gd name="T2" fmla="*/ 2147483646 w 60"/>
              <a:gd name="T3" fmla="*/ 2147483646 h 373"/>
              <a:gd name="T4" fmla="*/ 0 w 60"/>
              <a:gd name="T5" fmla="*/ 2147483646 h 373"/>
              <a:gd name="T6" fmla="*/ 2147483646 w 60"/>
              <a:gd name="T7" fmla="*/ 0 h 373"/>
              <a:gd name="T8" fmla="*/ 2147483646 w 60"/>
              <a:gd name="T9" fmla="*/ 2147483646 h 373"/>
              <a:gd name="T10" fmla="*/ 2147483646 w 60"/>
              <a:gd name="T11" fmla="*/ 2147483646 h 373"/>
              <a:gd name="T12" fmla="*/ 2147483646 w 60"/>
              <a:gd name="T13" fmla="*/ 2147483646 h 373"/>
              <a:gd name="T14" fmla="*/ 2147483646 w 60"/>
              <a:gd name="T15" fmla="*/ 2147483646 h 3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"/>
              <a:gd name="T25" fmla="*/ 0 h 373"/>
              <a:gd name="T26" fmla="*/ 60 w 60"/>
              <a:gd name="T27" fmla="*/ 373 h 37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" h="373">
                <a:moveTo>
                  <a:pt x="29" y="372"/>
                </a:moveTo>
                <a:lnTo>
                  <a:pt x="29" y="172"/>
                </a:lnTo>
                <a:lnTo>
                  <a:pt x="0" y="172"/>
                </a:lnTo>
                <a:lnTo>
                  <a:pt x="37" y="0"/>
                </a:lnTo>
                <a:lnTo>
                  <a:pt x="59" y="172"/>
                </a:lnTo>
                <a:lnTo>
                  <a:pt x="37" y="172"/>
                </a:lnTo>
                <a:lnTo>
                  <a:pt x="37" y="372"/>
                </a:lnTo>
                <a:lnTo>
                  <a:pt x="29" y="372"/>
                </a:lnTo>
              </a:path>
            </a:pathLst>
          </a:custGeom>
          <a:solidFill>
            <a:srgbClr val="008011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27" name="Freeform 93"/>
          <p:cNvSpPr>
            <a:spLocks/>
          </p:cNvSpPr>
          <p:nvPr/>
        </p:nvSpPr>
        <p:spPr bwMode="auto">
          <a:xfrm>
            <a:off x="1893889" y="3627439"/>
            <a:ext cx="84137" cy="592137"/>
          </a:xfrm>
          <a:custGeom>
            <a:avLst/>
            <a:gdLst>
              <a:gd name="T0" fmla="*/ 2147483646 w 52"/>
              <a:gd name="T1" fmla="*/ 2147483646 h 373"/>
              <a:gd name="T2" fmla="*/ 2147483646 w 52"/>
              <a:gd name="T3" fmla="*/ 2147483646 h 373"/>
              <a:gd name="T4" fmla="*/ 0 w 52"/>
              <a:gd name="T5" fmla="*/ 2147483646 h 373"/>
              <a:gd name="T6" fmla="*/ 2147483646 w 52"/>
              <a:gd name="T7" fmla="*/ 0 h 373"/>
              <a:gd name="T8" fmla="*/ 2147483646 w 52"/>
              <a:gd name="T9" fmla="*/ 2147483646 h 373"/>
              <a:gd name="T10" fmla="*/ 2147483646 w 52"/>
              <a:gd name="T11" fmla="*/ 2147483646 h 373"/>
              <a:gd name="T12" fmla="*/ 2147483646 w 52"/>
              <a:gd name="T13" fmla="*/ 2147483646 h 373"/>
              <a:gd name="T14" fmla="*/ 2147483646 w 52"/>
              <a:gd name="T15" fmla="*/ 2147483646 h 373"/>
              <a:gd name="T16" fmla="*/ 2147483646 w 52"/>
              <a:gd name="T17" fmla="*/ 2147483646 h 37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2"/>
              <a:gd name="T28" fmla="*/ 0 h 373"/>
              <a:gd name="T29" fmla="*/ 52 w 52"/>
              <a:gd name="T30" fmla="*/ 373 h 37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2" h="373">
                <a:moveTo>
                  <a:pt x="15" y="372"/>
                </a:moveTo>
                <a:lnTo>
                  <a:pt x="15" y="172"/>
                </a:lnTo>
                <a:lnTo>
                  <a:pt x="0" y="172"/>
                </a:lnTo>
                <a:lnTo>
                  <a:pt x="23" y="0"/>
                </a:lnTo>
                <a:lnTo>
                  <a:pt x="52" y="172"/>
                </a:lnTo>
                <a:lnTo>
                  <a:pt x="38" y="172"/>
                </a:lnTo>
                <a:lnTo>
                  <a:pt x="38" y="372"/>
                </a:lnTo>
                <a:lnTo>
                  <a:pt x="23" y="372"/>
                </a:lnTo>
                <a:lnTo>
                  <a:pt x="15" y="372"/>
                </a:lnTo>
              </a:path>
            </a:pathLst>
          </a:custGeom>
          <a:solidFill>
            <a:srgbClr val="008011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28" name="Rectangle 94"/>
          <p:cNvSpPr>
            <a:spLocks noChangeArrowheads="1"/>
          </p:cNvSpPr>
          <p:nvPr/>
        </p:nvSpPr>
        <p:spPr bwMode="auto">
          <a:xfrm>
            <a:off x="4659313" y="4144963"/>
            <a:ext cx="2601912" cy="349250"/>
          </a:xfrm>
          <a:prstGeom prst="rect">
            <a:avLst/>
          </a:prstGeom>
          <a:pattFill prst="pct50">
            <a:fgClr>
              <a:srgbClr val="FCF305"/>
            </a:fgClr>
            <a:bgClr>
              <a:srgbClr val="FFFFFF"/>
            </a:bgClr>
          </a:patt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29" name="Rectangle 95"/>
          <p:cNvSpPr>
            <a:spLocks noChangeArrowheads="1"/>
          </p:cNvSpPr>
          <p:nvPr/>
        </p:nvSpPr>
        <p:spPr bwMode="auto">
          <a:xfrm>
            <a:off x="4694239" y="3479800"/>
            <a:ext cx="376237" cy="204788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30" name="Rectangle 96"/>
          <p:cNvSpPr>
            <a:spLocks noChangeArrowheads="1"/>
          </p:cNvSpPr>
          <p:nvPr/>
        </p:nvSpPr>
        <p:spPr bwMode="auto">
          <a:xfrm>
            <a:off x="4765676" y="2684464"/>
            <a:ext cx="315913" cy="522287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31" name="Rectangle 97"/>
          <p:cNvSpPr>
            <a:spLocks noChangeArrowheads="1"/>
          </p:cNvSpPr>
          <p:nvPr/>
        </p:nvSpPr>
        <p:spPr bwMode="auto">
          <a:xfrm>
            <a:off x="4706938" y="2771775"/>
            <a:ext cx="315912" cy="508000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32" name="Freeform 98"/>
          <p:cNvSpPr>
            <a:spLocks/>
          </p:cNvSpPr>
          <p:nvPr/>
        </p:nvSpPr>
        <p:spPr bwMode="auto">
          <a:xfrm>
            <a:off x="4687888" y="2678113"/>
            <a:ext cx="379412" cy="595312"/>
          </a:xfrm>
          <a:custGeom>
            <a:avLst/>
            <a:gdLst>
              <a:gd name="T0" fmla="*/ 0 w 239"/>
              <a:gd name="T1" fmla="*/ 2147483646 h 375"/>
              <a:gd name="T2" fmla="*/ 2147483646 w 239"/>
              <a:gd name="T3" fmla="*/ 0 h 375"/>
              <a:gd name="T4" fmla="*/ 2147483646 w 239"/>
              <a:gd name="T5" fmla="*/ 0 h 375"/>
              <a:gd name="T6" fmla="*/ 2147483646 w 239"/>
              <a:gd name="T7" fmla="*/ 2147483646 h 375"/>
              <a:gd name="T8" fmla="*/ 2147483646 w 239"/>
              <a:gd name="T9" fmla="*/ 2147483646 h 375"/>
              <a:gd name="T10" fmla="*/ 2147483646 w 239"/>
              <a:gd name="T11" fmla="*/ 2147483646 h 375"/>
              <a:gd name="T12" fmla="*/ 2147483646 w 239"/>
              <a:gd name="T13" fmla="*/ 2147483646 h 375"/>
              <a:gd name="T14" fmla="*/ 2147483646 w 239"/>
              <a:gd name="T15" fmla="*/ 2147483646 h 375"/>
              <a:gd name="T16" fmla="*/ 0 w 239"/>
              <a:gd name="T17" fmla="*/ 2147483646 h 3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9"/>
              <a:gd name="T28" fmla="*/ 0 h 375"/>
              <a:gd name="T29" fmla="*/ 239 w 239"/>
              <a:gd name="T30" fmla="*/ 375 h 3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9" h="375">
                <a:moveTo>
                  <a:pt x="0" y="46"/>
                </a:moveTo>
                <a:lnTo>
                  <a:pt x="37" y="0"/>
                </a:lnTo>
                <a:lnTo>
                  <a:pt x="238" y="0"/>
                </a:lnTo>
                <a:lnTo>
                  <a:pt x="238" y="328"/>
                </a:lnTo>
                <a:lnTo>
                  <a:pt x="208" y="374"/>
                </a:lnTo>
                <a:lnTo>
                  <a:pt x="208" y="46"/>
                </a:lnTo>
                <a:lnTo>
                  <a:pt x="104" y="46"/>
                </a:lnTo>
                <a:lnTo>
                  <a:pt x="52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33" name="Line 99"/>
          <p:cNvSpPr>
            <a:spLocks noChangeShapeType="1"/>
          </p:cNvSpPr>
          <p:nvPr/>
        </p:nvSpPr>
        <p:spPr bwMode="auto">
          <a:xfrm flipH="1">
            <a:off x="5041900" y="2679700"/>
            <a:ext cx="46038" cy="84138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34" name="Oval 100"/>
          <p:cNvSpPr>
            <a:spLocks noChangeArrowheads="1"/>
          </p:cNvSpPr>
          <p:nvPr/>
        </p:nvSpPr>
        <p:spPr bwMode="auto">
          <a:xfrm>
            <a:off x="4694239" y="3451226"/>
            <a:ext cx="376237" cy="74613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635" name="Group 105"/>
          <p:cNvGrpSpPr>
            <a:grpSpLocks/>
          </p:cNvGrpSpPr>
          <p:nvPr/>
        </p:nvGrpSpPr>
        <p:grpSpPr bwMode="auto">
          <a:xfrm>
            <a:off x="4694239" y="3690938"/>
            <a:ext cx="382587" cy="63500"/>
            <a:chOff x="1997" y="2192"/>
            <a:chExt cx="241" cy="40"/>
          </a:xfrm>
        </p:grpSpPr>
        <p:sp>
          <p:nvSpPr>
            <p:cNvPr id="66901" name="Arc 101"/>
            <p:cNvSpPr>
              <a:spLocks/>
            </p:cNvSpPr>
            <p:nvPr/>
          </p:nvSpPr>
          <p:spPr bwMode="auto">
            <a:xfrm>
              <a:off x="2112" y="2192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02" name="Arc 102"/>
            <p:cNvSpPr>
              <a:spLocks/>
            </p:cNvSpPr>
            <p:nvPr/>
          </p:nvSpPr>
          <p:spPr bwMode="auto">
            <a:xfrm>
              <a:off x="2112" y="2192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03" name="Arc 103"/>
            <p:cNvSpPr>
              <a:spLocks/>
            </p:cNvSpPr>
            <p:nvPr/>
          </p:nvSpPr>
          <p:spPr bwMode="auto">
            <a:xfrm>
              <a:off x="1997" y="2195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04" name="Arc 104"/>
            <p:cNvSpPr>
              <a:spLocks/>
            </p:cNvSpPr>
            <p:nvPr/>
          </p:nvSpPr>
          <p:spPr bwMode="auto">
            <a:xfrm>
              <a:off x="1997" y="2195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636" name="Line 106"/>
          <p:cNvSpPr>
            <a:spLocks noChangeShapeType="1"/>
          </p:cNvSpPr>
          <p:nvPr/>
        </p:nvSpPr>
        <p:spPr bwMode="auto">
          <a:xfrm>
            <a:off x="4687888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37" name="Line 107"/>
          <p:cNvSpPr>
            <a:spLocks noChangeShapeType="1"/>
          </p:cNvSpPr>
          <p:nvPr/>
        </p:nvSpPr>
        <p:spPr bwMode="auto">
          <a:xfrm>
            <a:off x="5076825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38" name="Rectangle 108"/>
          <p:cNvSpPr>
            <a:spLocks noChangeArrowheads="1"/>
          </p:cNvSpPr>
          <p:nvPr/>
        </p:nvSpPr>
        <p:spPr bwMode="auto">
          <a:xfrm>
            <a:off x="5224463" y="3479800"/>
            <a:ext cx="387350" cy="204788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39" name="Rectangle 109"/>
          <p:cNvSpPr>
            <a:spLocks noChangeArrowheads="1"/>
          </p:cNvSpPr>
          <p:nvPr/>
        </p:nvSpPr>
        <p:spPr bwMode="auto">
          <a:xfrm>
            <a:off x="5295901" y="2684464"/>
            <a:ext cx="328613" cy="522287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40" name="Rectangle 110"/>
          <p:cNvSpPr>
            <a:spLocks noChangeArrowheads="1"/>
          </p:cNvSpPr>
          <p:nvPr/>
        </p:nvSpPr>
        <p:spPr bwMode="auto">
          <a:xfrm>
            <a:off x="5248275" y="2771775"/>
            <a:ext cx="317500" cy="508000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41" name="Freeform 111"/>
          <p:cNvSpPr>
            <a:spLocks/>
          </p:cNvSpPr>
          <p:nvPr/>
        </p:nvSpPr>
        <p:spPr bwMode="auto">
          <a:xfrm>
            <a:off x="5229226" y="2678113"/>
            <a:ext cx="390525" cy="595312"/>
          </a:xfrm>
          <a:custGeom>
            <a:avLst/>
            <a:gdLst>
              <a:gd name="T0" fmla="*/ 0 w 246"/>
              <a:gd name="T1" fmla="*/ 2147483646 h 375"/>
              <a:gd name="T2" fmla="*/ 2147483646 w 246"/>
              <a:gd name="T3" fmla="*/ 0 h 375"/>
              <a:gd name="T4" fmla="*/ 2147483646 w 246"/>
              <a:gd name="T5" fmla="*/ 0 h 375"/>
              <a:gd name="T6" fmla="*/ 2147483646 w 246"/>
              <a:gd name="T7" fmla="*/ 2147483646 h 375"/>
              <a:gd name="T8" fmla="*/ 2147483646 w 246"/>
              <a:gd name="T9" fmla="*/ 2147483646 h 375"/>
              <a:gd name="T10" fmla="*/ 2147483646 w 246"/>
              <a:gd name="T11" fmla="*/ 2147483646 h 375"/>
              <a:gd name="T12" fmla="*/ 2147483646 w 246"/>
              <a:gd name="T13" fmla="*/ 2147483646 h 375"/>
              <a:gd name="T14" fmla="*/ 2147483646 w 246"/>
              <a:gd name="T15" fmla="*/ 2147483646 h 375"/>
              <a:gd name="T16" fmla="*/ 0 w 246"/>
              <a:gd name="T17" fmla="*/ 2147483646 h 3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5"/>
              <a:gd name="T29" fmla="*/ 246 w 246"/>
              <a:gd name="T30" fmla="*/ 375 h 3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5">
                <a:moveTo>
                  <a:pt x="0" y="46"/>
                </a:moveTo>
                <a:lnTo>
                  <a:pt x="38" y="0"/>
                </a:lnTo>
                <a:lnTo>
                  <a:pt x="245" y="0"/>
                </a:lnTo>
                <a:lnTo>
                  <a:pt x="245" y="328"/>
                </a:lnTo>
                <a:lnTo>
                  <a:pt x="201" y="374"/>
                </a:lnTo>
                <a:lnTo>
                  <a:pt x="201" y="46"/>
                </a:lnTo>
                <a:lnTo>
                  <a:pt x="104" y="46"/>
                </a:lnTo>
                <a:lnTo>
                  <a:pt x="52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42" name="Line 112"/>
          <p:cNvSpPr>
            <a:spLocks noChangeShapeType="1"/>
          </p:cNvSpPr>
          <p:nvPr/>
        </p:nvSpPr>
        <p:spPr bwMode="auto">
          <a:xfrm flipH="1">
            <a:off x="5572125" y="2678114"/>
            <a:ext cx="58738" cy="857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43" name="Oval 113"/>
          <p:cNvSpPr>
            <a:spLocks noChangeArrowheads="1"/>
          </p:cNvSpPr>
          <p:nvPr/>
        </p:nvSpPr>
        <p:spPr bwMode="auto">
          <a:xfrm>
            <a:off x="5224463" y="3451226"/>
            <a:ext cx="387350" cy="74613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644" name="Group 118"/>
          <p:cNvGrpSpPr>
            <a:grpSpLocks/>
          </p:cNvGrpSpPr>
          <p:nvPr/>
        </p:nvGrpSpPr>
        <p:grpSpPr bwMode="auto">
          <a:xfrm>
            <a:off x="5224464" y="3690938"/>
            <a:ext cx="382587" cy="63500"/>
            <a:chOff x="2331" y="2192"/>
            <a:chExt cx="241" cy="40"/>
          </a:xfrm>
        </p:grpSpPr>
        <p:sp>
          <p:nvSpPr>
            <p:cNvPr id="66897" name="Arc 114"/>
            <p:cNvSpPr>
              <a:spLocks/>
            </p:cNvSpPr>
            <p:nvPr/>
          </p:nvSpPr>
          <p:spPr bwMode="auto">
            <a:xfrm>
              <a:off x="2446" y="2192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98" name="Arc 115"/>
            <p:cNvSpPr>
              <a:spLocks/>
            </p:cNvSpPr>
            <p:nvPr/>
          </p:nvSpPr>
          <p:spPr bwMode="auto">
            <a:xfrm>
              <a:off x="2446" y="2192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99" name="Arc 116"/>
            <p:cNvSpPr>
              <a:spLocks/>
            </p:cNvSpPr>
            <p:nvPr/>
          </p:nvSpPr>
          <p:spPr bwMode="auto">
            <a:xfrm>
              <a:off x="2331" y="2195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900" name="Arc 117"/>
            <p:cNvSpPr>
              <a:spLocks/>
            </p:cNvSpPr>
            <p:nvPr/>
          </p:nvSpPr>
          <p:spPr bwMode="auto">
            <a:xfrm>
              <a:off x="2331" y="2195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645" name="Line 119"/>
          <p:cNvSpPr>
            <a:spLocks noChangeShapeType="1"/>
          </p:cNvSpPr>
          <p:nvPr/>
        </p:nvSpPr>
        <p:spPr bwMode="auto">
          <a:xfrm>
            <a:off x="5218113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46" name="Line 120"/>
          <p:cNvSpPr>
            <a:spLocks noChangeShapeType="1"/>
          </p:cNvSpPr>
          <p:nvPr/>
        </p:nvSpPr>
        <p:spPr bwMode="auto">
          <a:xfrm>
            <a:off x="5618163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47" name="Rectangle 121"/>
          <p:cNvSpPr>
            <a:spLocks noChangeArrowheads="1"/>
          </p:cNvSpPr>
          <p:nvPr/>
        </p:nvSpPr>
        <p:spPr bwMode="auto">
          <a:xfrm>
            <a:off x="5778500" y="3479800"/>
            <a:ext cx="376238" cy="204788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48" name="Rectangle 122"/>
          <p:cNvSpPr>
            <a:spLocks noChangeArrowheads="1"/>
          </p:cNvSpPr>
          <p:nvPr/>
        </p:nvSpPr>
        <p:spPr bwMode="auto">
          <a:xfrm>
            <a:off x="5848350" y="2684464"/>
            <a:ext cx="317500" cy="522287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49" name="Rectangle 123"/>
          <p:cNvSpPr>
            <a:spLocks noChangeArrowheads="1"/>
          </p:cNvSpPr>
          <p:nvPr/>
        </p:nvSpPr>
        <p:spPr bwMode="auto">
          <a:xfrm>
            <a:off x="5778501" y="2771775"/>
            <a:ext cx="328613" cy="508000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50" name="Freeform 124"/>
          <p:cNvSpPr>
            <a:spLocks/>
          </p:cNvSpPr>
          <p:nvPr/>
        </p:nvSpPr>
        <p:spPr bwMode="auto">
          <a:xfrm>
            <a:off x="5772151" y="2678113"/>
            <a:ext cx="390525" cy="595312"/>
          </a:xfrm>
          <a:custGeom>
            <a:avLst/>
            <a:gdLst>
              <a:gd name="T0" fmla="*/ 0 w 246"/>
              <a:gd name="T1" fmla="*/ 2147483646 h 375"/>
              <a:gd name="T2" fmla="*/ 2147483646 w 246"/>
              <a:gd name="T3" fmla="*/ 0 h 375"/>
              <a:gd name="T4" fmla="*/ 2147483646 w 246"/>
              <a:gd name="T5" fmla="*/ 0 h 375"/>
              <a:gd name="T6" fmla="*/ 2147483646 w 246"/>
              <a:gd name="T7" fmla="*/ 2147483646 h 375"/>
              <a:gd name="T8" fmla="*/ 2147483646 w 246"/>
              <a:gd name="T9" fmla="*/ 2147483646 h 375"/>
              <a:gd name="T10" fmla="*/ 2147483646 w 246"/>
              <a:gd name="T11" fmla="*/ 2147483646 h 375"/>
              <a:gd name="T12" fmla="*/ 2147483646 w 246"/>
              <a:gd name="T13" fmla="*/ 2147483646 h 375"/>
              <a:gd name="T14" fmla="*/ 2147483646 w 246"/>
              <a:gd name="T15" fmla="*/ 2147483646 h 375"/>
              <a:gd name="T16" fmla="*/ 0 w 246"/>
              <a:gd name="T17" fmla="*/ 2147483646 h 3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5"/>
              <a:gd name="T29" fmla="*/ 246 w 246"/>
              <a:gd name="T30" fmla="*/ 375 h 3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5">
                <a:moveTo>
                  <a:pt x="0" y="46"/>
                </a:moveTo>
                <a:lnTo>
                  <a:pt x="29" y="0"/>
                </a:lnTo>
                <a:lnTo>
                  <a:pt x="245" y="0"/>
                </a:lnTo>
                <a:lnTo>
                  <a:pt x="245" y="328"/>
                </a:lnTo>
                <a:lnTo>
                  <a:pt x="207" y="374"/>
                </a:lnTo>
                <a:lnTo>
                  <a:pt x="207" y="46"/>
                </a:lnTo>
                <a:lnTo>
                  <a:pt x="96" y="46"/>
                </a:lnTo>
                <a:lnTo>
                  <a:pt x="44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51" name="Line 125"/>
          <p:cNvSpPr>
            <a:spLocks noChangeShapeType="1"/>
          </p:cNvSpPr>
          <p:nvPr/>
        </p:nvSpPr>
        <p:spPr bwMode="auto">
          <a:xfrm flipH="1">
            <a:off x="6113464" y="2678113"/>
            <a:ext cx="47625" cy="87312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52" name="Oval 126"/>
          <p:cNvSpPr>
            <a:spLocks noChangeArrowheads="1"/>
          </p:cNvSpPr>
          <p:nvPr/>
        </p:nvSpPr>
        <p:spPr bwMode="auto">
          <a:xfrm>
            <a:off x="5778500" y="3451226"/>
            <a:ext cx="376238" cy="74613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653" name="Group 131"/>
          <p:cNvGrpSpPr>
            <a:grpSpLocks/>
          </p:cNvGrpSpPr>
          <p:nvPr/>
        </p:nvGrpSpPr>
        <p:grpSpPr bwMode="auto">
          <a:xfrm>
            <a:off x="5778501" y="3689350"/>
            <a:ext cx="371475" cy="65088"/>
            <a:chOff x="2680" y="2191"/>
            <a:chExt cx="234" cy="41"/>
          </a:xfrm>
        </p:grpSpPr>
        <p:sp>
          <p:nvSpPr>
            <p:cNvPr id="66893" name="Arc 127"/>
            <p:cNvSpPr>
              <a:spLocks/>
            </p:cNvSpPr>
            <p:nvPr/>
          </p:nvSpPr>
          <p:spPr bwMode="auto">
            <a:xfrm>
              <a:off x="2786" y="2191"/>
              <a:ext cx="128" cy="29"/>
            </a:xfrm>
            <a:custGeom>
              <a:avLst/>
              <a:gdLst>
                <a:gd name="T0" fmla="*/ 0 w 22510"/>
                <a:gd name="T1" fmla="*/ 0 h 22377"/>
                <a:gd name="T2" fmla="*/ 0 w 22510"/>
                <a:gd name="T3" fmla="*/ 0 h 22377"/>
                <a:gd name="T4" fmla="*/ 0 w 22510"/>
                <a:gd name="T5" fmla="*/ 0 h 22377"/>
                <a:gd name="T6" fmla="*/ 0 w 22510"/>
                <a:gd name="T7" fmla="*/ 0 h 22377"/>
                <a:gd name="T8" fmla="*/ 0 w 22510"/>
                <a:gd name="T9" fmla="*/ 0 h 22377"/>
                <a:gd name="T10" fmla="*/ 0 w 22510"/>
                <a:gd name="T11" fmla="*/ 0 h 22377"/>
                <a:gd name="T12" fmla="*/ 0 w 22510"/>
                <a:gd name="T13" fmla="*/ 0 h 22377"/>
                <a:gd name="T14" fmla="*/ 0 w 22510"/>
                <a:gd name="T15" fmla="*/ 0 h 22377"/>
                <a:gd name="T16" fmla="*/ 0 w 22510"/>
                <a:gd name="T17" fmla="*/ 0 h 223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10"/>
                <a:gd name="T28" fmla="*/ 0 h 22377"/>
                <a:gd name="T29" fmla="*/ 22510 w 22510"/>
                <a:gd name="T30" fmla="*/ 22377 h 223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10" h="22377" fill="none">
                  <a:moveTo>
                    <a:pt x="22496" y="-1"/>
                  </a:moveTo>
                  <a:cubicBezTo>
                    <a:pt x="22505" y="258"/>
                    <a:pt x="22510" y="517"/>
                    <a:pt x="22510" y="777"/>
                  </a:cubicBezTo>
                  <a:cubicBezTo>
                    <a:pt x="22510" y="12706"/>
                    <a:pt x="12839" y="22377"/>
                    <a:pt x="910" y="22377"/>
                  </a:cubicBezTo>
                  <a:cubicBezTo>
                    <a:pt x="606" y="22376"/>
                    <a:pt x="303" y="22370"/>
                    <a:pt x="0" y="22357"/>
                  </a:cubicBezTo>
                </a:path>
                <a:path w="22510" h="22377" stroke="0">
                  <a:moveTo>
                    <a:pt x="22496" y="-1"/>
                  </a:moveTo>
                  <a:cubicBezTo>
                    <a:pt x="22505" y="258"/>
                    <a:pt x="22510" y="517"/>
                    <a:pt x="22510" y="777"/>
                  </a:cubicBezTo>
                  <a:cubicBezTo>
                    <a:pt x="22510" y="12706"/>
                    <a:pt x="12839" y="22377"/>
                    <a:pt x="910" y="22377"/>
                  </a:cubicBezTo>
                  <a:cubicBezTo>
                    <a:pt x="606" y="22376"/>
                    <a:pt x="303" y="22370"/>
                    <a:pt x="0" y="22357"/>
                  </a:cubicBezTo>
                  <a:lnTo>
                    <a:pt x="910" y="777"/>
                  </a:lnTo>
                  <a:lnTo>
                    <a:pt x="22496" y="-1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94" name="Arc 128"/>
            <p:cNvSpPr>
              <a:spLocks/>
            </p:cNvSpPr>
            <p:nvPr/>
          </p:nvSpPr>
          <p:spPr bwMode="auto">
            <a:xfrm>
              <a:off x="2786" y="2191"/>
              <a:ext cx="128" cy="29"/>
            </a:xfrm>
            <a:custGeom>
              <a:avLst/>
              <a:gdLst>
                <a:gd name="T0" fmla="*/ 0 w 22510"/>
                <a:gd name="T1" fmla="*/ 0 h 22377"/>
                <a:gd name="T2" fmla="*/ 0 w 22510"/>
                <a:gd name="T3" fmla="*/ 0 h 22377"/>
                <a:gd name="T4" fmla="*/ 0 w 22510"/>
                <a:gd name="T5" fmla="*/ 0 h 22377"/>
                <a:gd name="T6" fmla="*/ 0 w 22510"/>
                <a:gd name="T7" fmla="*/ 0 h 22377"/>
                <a:gd name="T8" fmla="*/ 0 w 22510"/>
                <a:gd name="T9" fmla="*/ 0 h 22377"/>
                <a:gd name="T10" fmla="*/ 0 w 22510"/>
                <a:gd name="T11" fmla="*/ 0 h 22377"/>
                <a:gd name="T12" fmla="*/ 0 w 22510"/>
                <a:gd name="T13" fmla="*/ 0 h 22377"/>
                <a:gd name="T14" fmla="*/ 0 w 22510"/>
                <a:gd name="T15" fmla="*/ 0 h 22377"/>
                <a:gd name="T16" fmla="*/ 0 w 22510"/>
                <a:gd name="T17" fmla="*/ 0 h 223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10"/>
                <a:gd name="T28" fmla="*/ 0 h 22377"/>
                <a:gd name="T29" fmla="*/ 22510 w 22510"/>
                <a:gd name="T30" fmla="*/ 22377 h 223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10" h="22377" fill="none">
                  <a:moveTo>
                    <a:pt x="22496" y="-1"/>
                  </a:moveTo>
                  <a:cubicBezTo>
                    <a:pt x="22505" y="258"/>
                    <a:pt x="22510" y="517"/>
                    <a:pt x="22510" y="777"/>
                  </a:cubicBezTo>
                  <a:cubicBezTo>
                    <a:pt x="22510" y="12706"/>
                    <a:pt x="12839" y="22377"/>
                    <a:pt x="910" y="22377"/>
                  </a:cubicBezTo>
                  <a:cubicBezTo>
                    <a:pt x="606" y="22376"/>
                    <a:pt x="303" y="22370"/>
                    <a:pt x="0" y="22357"/>
                  </a:cubicBezTo>
                </a:path>
                <a:path w="22510" h="22377" stroke="0">
                  <a:moveTo>
                    <a:pt x="22496" y="-1"/>
                  </a:moveTo>
                  <a:cubicBezTo>
                    <a:pt x="22505" y="258"/>
                    <a:pt x="22510" y="517"/>
                    <a:pt x="22510" y="777"/>
                  </a:cubicBezTo>
                  <a:cubicBezTo>
                    <a:pt x="22510" y="12706"/>
                    <a:pt x="12839" y="22377"/>
                    <a:pt x="910" y="22377"/>
                  </a:cubicBezTo>
                  <a:cubicBezTo>
                    <a:pt x="606" y="22376"/>
                    <a:pt x="303" y="22370"/>
                    <a:pt x="0" y="22357"/>
                  </a:cubicBezTo>
                  <a:lnTo>
                    <a:pt x="910" y="777"/>
                  </a:lnTo>
                  <a:lnTo>
                    <a:pt x="22496" y="-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95" name="Arc 129"/>
            <p:cNvSpPr>
              <a:spLocks/>
            </p:cNvSpPr>
            <p:nvPr/>
          </p:nvSpPr>
          <p:spPr bwMode="auto">
            <a:xfrm>
              <a:off x="2680" y="2195"/>
              <a:ext cx="119" cy="37"/>
            </a:xfrm>
            <a:custGeom>
              <a:avLst/>
              <a:gdLst>
                <a:gd name="T0" fmla="*/ 0 w 21600"/>
                <a:gd name="T1" fmla="*/ 0 h 24922"/>
                <a:gd name="T2" fmla="*/ 0 w 21600"/>
                <a:gd name="T3" fmla="*/ 0 h 24922"/>
                <a:gd name="T4" fmla="*/ 0 w 21600"/>
                <a:gd name="T5" fmla="*/ 0 h 24922"/>
                <a:gd name="T6" fmla="*/ 0 w 21600"/>
                <a:gd name="T7" fmla="*/ 0 h 24922"/>
                <a:gd name="T8" fmla="*/ 0 w 21600"/>
                <a:gd name="T9" fmla="*/ 0 h 24922"/>
                <a:gd name="T10" fmla="*/ 0 w 21600"/>
                <a:gd name="T11" fmla="*/ 0 h 24922"/>
                <a:gd name="T12" fmla="*/ 0 w 21600"/>
                <a:gd name="T13" fmla="*/ 0 h 249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22"/>
                <a:gd name="T23" fmla="*/ 21600 w 21600"/>
                <a:gd name="T24" fmla="*/ 24922 h 249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22" fill="none">
                  <a:moveTo>
                    <a:pt x="20850" y="24922"/>
                  </a:moveTo>
                  <a:cubicBezTo>
                    <a:pt x="9220" y="24518"/>
                    <a:pt x="0" y="14972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22" stroke="0">
                  <a:moveTo>
                    <a:pt x="20850" y="24922"/>
                  </a:moveTo>
                  <a:cubicBezTo>
                    <a:pt x="9220" y="24518"/>
                    <a:pt x="0" y="14972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850" y="24922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96" name="Arc 130"/>
            <p:cNvSpPr>
              <a:spLocks/>
            </p:cNvSpPr>
            <p:nvPr/>
          </p:nvSpPr>
          <p:spPr bwMode="auto">
            <a:xfrm>
              <a:off x="2680" y="2195"/>
              <a:ext cx="119" cy="37"/>
            </a:xfrm>
            <a:custGeom>
              <a:avLst/>
              <a:gdLst>
                <a:gd name="T0" fmla="*/ 0 w 21600"/>
                <a:gd name="T1" fmla="*/ 0 h 24922"/>
                <a:gd name="T2" fmla="*/ 0 w 21600"/>
                <a:gd name="T3" fmla="*/ 0 h 24922"/>
                <a:gd name="T4" fmla="*/ 0 w 21600"/>
                <a:gd name="T5" fmla="*/ 0 h 24922"/>
                <a:gd name="T6" fmla="*/ 0 w 21600"/>
                <a:gd name="T7" fmla="*/ 0 h 24922"/>
                <a:gd name="T8" fmla="*/ 0 w 21600"/>
                <a:gd name="T9" fmla="*/ 0 h 24922"/>
                <a:gd name="T10" fmla="*/ 0 w 21600"/>
                <a:gd name="T11" fmla="*/ 0 h 24922"/>
                <a:gd name="T12" fmla="*/ 0 w 21600"/>
                <a:gd name="T13" fmla="*/ 0 h 249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22"/>
                <a:gd name="T23" fmla="*/ 21600 w 21600"/>
                <a:gd name="T24" fmla="*/ 24922 h 2492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22" fill="none">
                  <a:moveTo>
                    <a:pt x="20850" y="24922"/>
                  </a:moveTo>
                  <a:cubicBezTo>
                    <a:pt x="9220" y="24518"/>
                    <a:pt x="0" y="14972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22" stroke="0">
                  <a:moveTo>
                    <a:pt x="20850" y="24922"/>
                  </a:moveTo>
                  <a:cubicBezTo>
                    <a:pt x="9220" y="24518"/>
                    <a:pt x="0" y="14972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850" y="24922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654" name="Line 132"/>
          <p:cNvSpPr>
            <a:spLocks noChangeShapeType="1"/>
          </p:cNvSpPr>
          <p:nvPr/>
        </p:nvSpPr>
        <p:spPr bwMode="auto">
          <a:xfrm>
            <a:off x="5772150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55" name="Line 133"/>
          <p:cNvSpPr>
            <a:spLocks noChangeShapeType="1"/>
          </p:cNvSpPr>
          <p:nvPr/>
        </p:nvSpPr>
        <p:spPr bwMode="auto">
          <a:xfrm>
            <a:off x="6148388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56" name="Rectangle 134"/>
          <p:cNvSpPr>
            <a:spLocks noChangeArrowheads="1"/>
          </p:cNvSpPr>
          <p:nvPr/>
        </p:nvSpPr>
        <p:spPr bwMode="auto">
          <a:xfrm>
            <a:off x="6319839" y="3479800"/>
            <a:ext cx="376237" cy="204788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57" name="Rectangle 135"/>
          <p:cNvSpPr>
            <a:spLocks noChangeArrowheads="1"/>
          </p:cNvSpPr>
          <p:nvPr/>
        </p:nvSpPr>
        <p:spPr bwMode="auto">
          <a:xfrm>
            <a:off x="6378575" y="2684464"/>
            <a:ext cx="317500" cy="522287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58" name="Rectangle 136"/>
          <p:cNvSpPr>
            <a:spLocks noChangeArrowheads="1"/>
          </p:cNvSpPr>
          <p:nvPr/>
        </p:nvSpPr>
        <p:spPr bwMode="auto">
          <a:xfrm>
            <a:off x="6330950" y="2771775"/>
            <a:ext cx="317500" cy="508000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59" name="Freeform 137"/>
          <p:cNvSpPr>
            <a:spLocks/>
          </p:cNvSpPr>
          <p:nvPr/>
        </p:nvSpPr>
        <p:spPr bwMode="auto">
          <a:xfrm>
            <a:off x="6302375" y="2678113"/>
            <a:ext cx="388938" cy="595312"/>
          </a:xfrm>
          <a:custGeom>
            <a:avLst/>
            <a:gdLst>
              <a:gd name="T0" fmla="*/ 0 w 245"/>
              <a:gd name="T1" fmla="*/ 2147483646 h 375"/>
              <a:gd name="T2" fmla="*/ 2147483646 w 245"/>
              <a:gd name="T3" fmla="*/ 0 h 375"/>
              <a:gd name="T4" fmla="*/ 2147483646 w 245"/>
              <a:gd name="T5" fmla="*/ 0 h 375"/>
              <a:gd name="T6" fmla="*/ 2147483646 w 245"/>
              <a:gd name="T7" fmla="*/ 2147483646 h 375"/>
              <a:gd name="T8" fmla="*/ 2147483646 w 245"/>
              <a:gd name="T9" fmla="*/ 2147483646 h 375"/>
              <a:gd name="T10" fmla="*/ 2147483646 w 245"/>
              <a:gd name="T11" fmla="*/ 2147483646 h 375"/>
              <a:gd name="T12" fmla="*/ 2147483646 w 245"/>
              <a:gd name="T13" fmla="*/ 2147483646 h 375"/>
              <a:gd name="T14" fmla="*/ 2147483646 w 245"/>
              <a:gd name="T15" fmla="*/ 2147483646 h 375"/>
              <a:gd name="T16" fmla="*/ 0 w 245"/>
              <a:gd name="T17" fmla="*/ 2147483646 h 3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5"/>
              <a:gd name="T28" fmla="*/ 0 h 375"/>
              <a:gd name="T29" fmla="*/ 245 w 245"/>
              <a:gd name="T30" fmla="*/ 375 h 3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5" h="375">
                <a:moveTo>
                  <a:pt x="0" y="46"/>
                </a:moveTo>
                <a:lnTo>
                  <a:pt x="37" y="0"/>
                </a:lnTo>
                <a:lnTo>
                  <a:pt x="244" y="0"/>
                </a:lnTo>
                <a:lnTo>
                  <a:pt x="244" y="328"/>
                </a:lnTo>
                <a:lnTo>
                  <a:pt x="215" y="374"/>
                </a:lnTo>
                <a:lnTo>
                  <a:pt x="215" y="46"/>
                </a:lnTo>
                <a:lnTo>
                  <a:pt x="111" y="46"/>
                </a:lnTo>
                <a:lnTo>
                  <a:pt x="59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60" name="Line 138"/>
          <p:cNvSpPr>
            <a:spLocks noChangeShapeType="1"/>
          </p:cNvSpPr>
          <p:nvPr/>
        </p:nvSpPr>
        <p:spPr bwMode="auto">
          <a:xfrm flipH="1">
            <a:off x="6643689" y="2678114"/>
            <a:ext cx="58737" cy="857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61" name="Oval 139"/>
          <p:cNvSpPr>
            <a:spLocks noChangeArrowheads="1"/>
          </p:cNvSpPr>
          <p:nvPr/>
        </p:nvSpPr>
        <p:spPr bwMode="auto">
          <a:xfrm>
            <a:off x="6319839" y="3451226"/>
            <a:ext cx="376237" cy="74613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662" name="Group 144"/>
          <p:cNvGrpSpPr>
            <a:grpSpLocks/>
          </p:cNvGrpSpPr>
          <p:nvPr/>
        </p:nvGrpSpPr>
        <p:grpSpPr bwMode="auto">
          <a:xfrm>
            <a:off x="6319839" y="3690938"/>
            <a:ext cx="382587" cy="63500"/>
            <a:chOff x="3021" y="2192"/>
            <a:chExt cx="241" cy="40"/>
          </a:xfrm>
        </p:grpSpPr>
        <p:sp>
          <p:nvSpPr>
            <p:cNvPr id="66889" name="Arc 140"/>
            <p:cNvSpPr>
              <a:spLocks/>
            </p:cNvSpPr>
            <p:nvPr/>
          </p:nvSpPr>
          <p:spPr bwMode="auto">
            <a:xfrm>
              <a:off x="3136" y="2192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90" name="Arc 141"/>
            <p:cNvSpPr>
              <a:spLocks/>
            </p:cNvSpPr>
            <p:nvPr/>
          </p:nvSpPr>
          <p:spPr bwMode="auto">
            <a:xfrm>
              <a:off x="3136" y="2192"/>
              <a:ext cx="126" cy="28"/>
            </a:xfrm>
            <a:custGeom>
              <a:avLst/>
              <a:gdLst>
                <a:gd name="T0" fmla="*/ 0 w 21600"/>
                <a:gd name="T1" fmla="*/ 0 h 22406"/>
                <a:gd name="T2" fmla="*/ 0 w 21600"/>
                <a:gd name="T3" fmla="*/ 0 h 22406"/>
                <a:gd name="T4" fmla="*/ 0 w 21600"/>
                <a:gd name="T5" fmla="*/ 0 h 22406"/>
                <a:gd name="T6" fmla="*/ 0 w 21600"/>
                <a:gd name="T7" fmla="*/ 0 h 22406"/>
                <a:gd name="T8" fmla="*/ 0 w 21600"/>
                <a:gd name="T9" fmla="*/ 0 h 22406"/>
                <a:gd name="T10" fmla="*/ 0 w 21600"/>
                <a:gd name="T11" fmla="*/ 0 h 22406"/>
                <a:gd name="T12" fmla="*/ 0 w 21600"/>
                <a:gd name="T13" fmla="*/ 0 h 224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2406"/>
                <a:gd name="T23" fmla="*/ 21600 w 21600"/>
                <a:gd name="T24" fmla="*/ 22406 h 224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2406" fill="none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</a:path>
                <a:path w="21600" h="22406" stroke="0">
                  <a:moveTo>
                    <a:pt x="21584" y="0"/>
                  </a:moveTo>
                  <a:cubicBezTo>
                    <a:pt x="21594" y="268"/>
                    <a:pt x="21600" y="537"/>
                    <a:pt x="21600" y="806"/>
                  </a:cubicBezTo>
                  <a:cubicBezTo>
                    <a:pt x="21600" y="12735"/>
                    <a:pt x="11929" y="22406"/>
                    <a:pt x="-1" y="22406"/>
                  </a:cubicBezTo>
                  <a:lnTo>
                    <a:pt x="0" y="806"/>
                  </a:lnTo>
                  <a:lnTo>
                    <a:pt x="21584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91" name="Arc 142"/>
            <p:cNvSpPr>
              <a:spLocks/>
            </p:cNvSpPr>
            <p:nvPr/>
          </p:nvSpPr>
          <p:spPr bwMode="auto">
            <a:xfrm>
              <a:off x="3021" y="2195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92" name="Arc 143"/>
            <p:cNvSpPr>
              <a:spLocks/>
            </p:cNvSpPr>
            <p:nvPr/>
          </p:nvSpPr>
          <p:spPr bwMode="auto">
            <a:xfrm>
              <a:off x="3021" y="2195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663" name="Line 145"/>
          <p:cNvSpPr>
            <a:spLocks noChangeShapeType="1"/>
          </p:cNvSpPr>
          <p:nvPr/>
        </p:nvSpPr>
        <p:spPr bwMode="auto">
          <a:xfrm>
            <a:off x="6313488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64" name="Line 146"/>
          <p:cNvSpPr>
            <a:spLocks noChangeShapeType="1"/>
          </p:cNvSpPr>
          <p:nvPr/>
        </p:nvSpPr>
        <p:spPr bwMode="auto">
          <a:xfrm>
            <a:off x="6702425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65" name="Rectangle 147"/>
          <p:cNvSpPr>
            <a:spLocks noChangeArrowheads="1"/>
          </p:cNvSpPr>
          <p:nvPr/>
        </p:nvSpPr>
        <p:spPr bwMode="auto">
          <a:xfrm>
            <a:off x="6850064" y="3479800"/>
            <a:ext cx="376237" cy="204788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66" name="Rectangle 148"/>
          <p:cNvSpPr>
            <a:spLocks noChangeArrowheads="1"/>
          </p:cNvSpPr>
          <p:nvPr/>
        </p:nvSpPr>
        <p:spPr bwMode="auto">
          <a:xfrm>
            <a:off x="6919913" y="2684464"/>
            <a:ext cx="317500" cy="522287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67" name="Rectangle 149"/>
          <p:cNvSpPr>
            <a:spLocks noChangeArrowheads="1"/>
          </p:cNvSpPr>
          <p:nvPr/>
        </p:nvSpPr>
        <p:spPr bwMode="auto">
          <a:xfrm>
            <a:off x="6861175" y="2771775"/>
            <a:ext cx="317500" cy="508000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668" name="Freeform 150"/>
          <p:cNvSpPr>
            <a:spLocks/>
          </p:cNvSpPr>
          <p:nvPr/>
        </p:nvSpPr>
        <p:spPr bwMode="auto">
          <a:xfrm>
            <a:off x="6843714" y="2678113"/>
            <a:ext cx="390525" cy="595312"/>
          </a:xfrm>
          <a:custGeom>
            <a:avLst/>
            <a:gdLst>
              <a:gd name="T0" fmla="*/ 0 w 246"/>
              <a:gd name="T1" fmla="*/ 2147483646 h 375"/>
              <a:gd name="T2" fmla="*/ 2147483646 w 246"/>
              <a:gd name="T3" fmla="*/ 0 h 375"/>
              <a:gd name="T4" fmla="*/ 2147483646 w 246"/>
              <a:gd name="T5" fmla="*/ 0 h 375"/>
              <a:gd name="T6" fmla="*/ 2147483646 w 246"/>
              <a:gd name="T7" fmla="*/ 2147483646 h 375"/>
              <a:gd name="T8" fmla="*/ 2147483646 w 246"/>
              <a:gd name="T9" fmla="*/ 2147483646 h 375"/>
              <a:gd name="T10" fmla="*/ 2147483646 w 246"/>
              <a:gd name="T11" fmla="*/ 2147483646 h 375"/>
              <a:gd name="T12" fmla="*/ 2147483646 w 246"/>
              <a:gd name="T13" fmla="*/ 2147483646 h 375"/>
              <a:gd name="T14" fmla="*/ 2147483646 w 246"/>
              <a:gd name="T15" fmla="*/ 2147483646 h 375"/>
              <a:gd name="T16" fmla="*/ 0 w 246"/>
              <a:gd name="T17" fmla="*/ 2147483646 h 37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5"/>
              <a:gd name="T29" fmla="*/ 246 w 246"/>
              <a:gd name="T30" fmla="*/ 375 h 37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5">
                <a:moveTo>
                  <a:pt x="0" y="46"/>
                </a:moveTo>
                <a:lnTo>
                  <a:pt x="37" y="0"/>
                </a:lnTo>
                <a:lnTo>
                  <a:pt x="245" y="0"/>
                </a:lnTo>
                <a:lnTo>
                  <a:pt x="245" y="328"/>
                </a:lnTo>
                <a:lnTo>
                  <a:pt x="208" y="374"/>
                </a:lnTo>
                <a:lnTo>
                  <a:pt x="208" y="46"/>
                </a:lnTo>
                <a:lnTo>
                  <a:pt x="111" y="46"/>
                </a:lnTo>
                <a:lnTo>
                  <a:pt x="52" y="46"/>
                </a:lnTo>
                <a:lnTo>
                  <a:pt x="0" y="46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669" name="Line 151"/>
          <p:cNvSpPr>
            <a:spLocks noChangeShapeType="1"/>
          </p:cNvSpPr>
          <p:nvPr/>
        </p:nvSpPr>
        <p:spPr bwMode="auto">
          <a:xfrm flipH="1">
            <a:off x="7196139" y="2678113"/>
            <a:ext cx="60325" cy="87312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0" name="Oval 152"/>
          <p:cNvSpPr>
            <a:spLocks noChangeArrowheads="1"/>
          </p:cNvSpPr>
          <p:nvPr/>
        </p:nvSpPr>
        <p:spPr bwMode="auto">
          <a:xfrm>
            <a:off x="6850064" y="3451226"/>
            <a:ext cx="376237" cy="74613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671" name="Group 157"/>
          <p:cNvGrpSpPr>
            <a:grpSpLocks/>
          </p:cNvGrpSpPr>
          <p:nvPr/>
        </p:nvGrpSpPr>
        <p:grpSpPr bwMode="auto">
          <a:xfrm>
            <a:off x="6850064" y="3689350"/>
            <a:ext cx="384175" cy="65088"/>
            <a:chOff x="3355" y="2191"/>
            <a:chExt cx="242" cy="41"/>
          </a:xfrm>
        </p:grpSpPr>
        <p:sp>
          <p:nvSpPr>
            <p:cNvPr id="66885" name="Arc 153"/>
            <p:cNvSpPr>
              <a:spLocks/>
            </p:cNvSpPr>
            <p:nvPr/>
          </p:nvSpPr>
          <p:spPr bwMode="auto">
            <a:xfrm>
              <a:off x="3466" y="2191"/>
              <a:ext cx="131" cy="29"/>
            </a:xfrm>
            <a:custGeom>
              <a:avLst/>
              <a:gdLst>
                <a:gd name="T0" fmla="*/ 0 w 22305"/>
                <a:gd name="T1" fmla="*/ 0 h 22377"/>
                <a:gd name="T2" fmla="*/ 0 w 22305"/>
                <a:gd name="T3" fmla="*/ 0 h 22377"/>
                <a:gd name="T4" fmla="*/ 0 w 22305"/>
                <a:gd name="T5" fmla="*/ 0 h 22377"/>
                <a:gd name="T6" fmla="*/ 0 w 22305"/>
                <a:gd name="T7" fmla="*/ 0 h 22377"/>
                <a:gd name="T8" fmla="*/ 0 w 22305"/>
                <a:gd name="T9" fmla="*/ 0 h 22377"/>
                <a:gd name="T10" fmla="*/ 0 w 22305"/>
                <a:gd name="T11" fmla="*/ 0 h 22377"/>
                <a:gd name="T12" fmla="*/ 0 w 22305"/>
                <a:gd name="T13" fmla="*/ 0 h 22377"/>
                <a:gd name="T14" fmla="*/ 0 w 22305"/>
                <a:gd name="T15" fmla="*/ 0 h 22377"/>
                <a:gd name="T16" fmla="*/ 0 w 22305"/>
                <a:gd name="T17" fmla="*/ 0 h 223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305"/>
                <a:gd name="T28" fmla="*/ 0 h 22377"/>
                <a:gd name="T29" fmla="*/ 22305 w 22305"/>
                <a:gd name="T30" fmla="*/ 22377 h 223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305" h="22377" fill="none">
                  <a:moveTo>
                    <a:pt x="22291" y="-1"/>
                  </a:moveTo>
                  <a:cubicBezTo>
                    <a:pt x="22300" y="258"/>
                    <a:pt x="22305" y="517"/>
                    <a:pt x="22305" y="777"/>
                  </a:cubicBezTo>
                  <a:cubicBezTo>
                    <a:pt x="22305" y="12706"/>
                    <a:pt x="12634" y="22377"/>
                    <a:pt x="705" y="22377"/>
                  </a:cubicBezTo>
                  <a:cubicBezTo>
                    <a:pt x="469" y="22376"/>
                    <a:pt x="234" y="22373"/>
                    <a:pt x="-1" y="22365"/>
                  </a:cubicBezTo>
                </a:path>
                <a:path w="22305" h="22377" stroke="0">
                  <a:moveTo>
                    <a:pt x="22291" y="-1"/>
                  </a:moveTo>
                  <a:cubicBezTo>
                    <a:pt x="22300" y="258"/>
                    <a:pt x="22305" y="517"/>
                    <a:pt x="22305" y="777"/>
                  </a:cubicBezTo>
                  <a:cubicBezTo>
                    <a:pt x="22305" y="12706"/>
                    <a:pt x="12634" y="22377"/>
                    <a:pt x="705" y="22377"/>
                  </a:cubicBezTo>
                  <a:cubicBezTo>
                    <a:pt x="469" y="22376"/>
                    <a:pt x="234" y="22373"/>
                    <a:pt x="-1" y="22365"/>
                  </a:cubicBezTo>
                  <a:lnTo>
                    <a:pt x="705" y="777"/>
                  </a:lnTo>
                  <a:lnTo>
                    <a:pt x="22291" y="-1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86" name="Arc 154"/>
            <p:cNvSpPr>
              <a:spLocks/>
            </p:cNvSpPr>
            <p:nvPr/>
          </p:nvSpPr>
          <p:spPr bwMode="auto">
            <a:xfrm>
              <a:off x="3466" y="2191"/>
              <a:ext cx="131" cy="29"/>
            </a:xfrm>
            <a:custGeom>
              <a:avLst/>
              <a:gdLst>
                <a:gd name="T0" fmla="*/ 0 w 22305"/>
                <a:gd name="T1" fmla="*/ 0 h 22377"/>
                <a:gd name="T2" fmla="*/ 0 w 22305"/>
                <a:gd name="T3" fmla="*/ 0 h 22377"/>
                <a:gd name="T4" fmla="*/ 0 w 22305"/>
                <a:gd name="T5" fmla="*/ 0 h 22377"/>
                <a:gd name="T6" fmla="*/ 0 w 22305"/>
                <a:gd name="T7" fmla="*/ 0 h 22377"/>
                <a:gd name="T8" fmla="*/ 0 w 22305"/>
                <a:gd name="T9" fmla="*/ 0 h 22377"/>
                <a:gd name="T10" fmla="*/ 0 w 22305"/>
                <a:gd name="T11" fmla="*/ 0 h 22377"/>
                <a:gd name="T12" fmla="*/ 0 w 22305"/>
                <a:gd name="T13" fmla="*/ 0 h 22377"/>
                <a:gd name="T14" fmla="*/ 0 w 22305"/>
                <a:gd name="T15" fmla="*/ 0 h 22377"/>
                <a:gd name="T16" fmla="*/ 0 w 22305"/>
                <a:gd name="T17" fmla="*/ 0 h 223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305"/>
                <a:gd name="T28" fmla="*/ 0 h 22377"/>
                <a:gd name="T29" fmla="*/ 22305 w 22305"/>
                <a:gd name="T30" fmla="*/ 22377 h 223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305" h="22377" fill="none">
                  <a:moveTo>
                    <a:pt x="22291" y="-1"/>
                  </a:moveTo>
                  <a:cubicBezTo>
                    <a:pt x="22300" y="258"/>
                    <a:pt x="22305" y="517"/>
                    <a:pt x="22305" y="777"/>
                  </a:cubicBezTo>
                  <a:cubicBezTo>
                    <a:pt x="22305" y="12706"/>
                    <a:pt x="12634" y="22377"/>
                    <a:pt x="705" y="22377"/>
                  </a:cubicBezTo>
                  <a:cubicBezTo>
                    <a:pt x="469" y="22376"/>
                    <a:pt x="234" y="22373"/>
                    <a:pt x="-1" y="22365"/>
                  </a:cubicBezTo>
                </a:path>
                <a:path w="22305" h="22377" stroke="0">
                  <a:moveTo>
                    <a:pt x="22291" y="-1"/>
                  </a:moveTo>
                  <a:cubicBezTo>
                    <a:pt x="22300" y="258"/>
                    <a:pt x="22305" y="517"/>
                    <a:pt x="22305" y="777"/>
                  </a:cubicBezTo>
                  <a:cubicBezTo>
                    <a:pt x="22305" y="12706"/>
                    <a:pt x="12634" y="22377"/>
                    <a:pt x="705" y="22377"/>
                  </a:cubicBezTo>
                  <a:cubicBezTo>
                    <a:pt x="469" y="22376"/>
                    <a:pt x="234" y="22373"/>
                    <a:pt x="-1" y="22365"/>
                  </a:cubicBezTo>
                  <a:lnTo>
                    <a:pt x="705" y="777"/>
                  </a:lnTo>
                  <a:lnTo>
                    <a:pt x="22291" y="-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87" name="Arc 155"/>
            <p:cNvSpPr>
              <a:spLocks/>
            </p:cNvSpPr>
            <p:nvPr/>
          </p:nvSpPr>
          <p:spPr bwMode="auto">
            <a:xfrm>
              <a:off x="3355" y="2195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88" name="Arc 156"/>
            <p:cNvSpPr>
              <a:spLocks/>
            </p:cNvSpPr>
            <p:nvPr/>
          </p:nvSpPr>
          <p:spPr bwMode="auto">
            <a:xfrm>
              <a:off x="3355" y="2195"/>
              <a:ext cx="123" cy="37"/>
            </a:xfrm>
            <a:custGeom>
              <a:avLst/>
              <a:gdLst>
                <a:gd name="T0" fmla="*/ 0 w 21600"/>
                <a:gd name="T1" fmla="*/ 0 h 24916"/>
                <a:gd name="T2" fmla="*/ 0 w 21600"/>
                <a:gd name="T3" fmla="*/ 0 h 24916"/>
                <a:gd name="T4" fmla="*/ 0 w 21600"/>
                <a:gd name="T5" fmla="*/ 0 h 24916"/>
                <a:gd name="T6" fmla="*/ 0 w 21600"/>
                <a:gd name="T7" fmla="*/ 0 h 24916"/>
                <a:gd name="T8" fmla="*/ 0 w 21600"/>
                <a:gd name="T9" fmla="*/ 0 h 24916"/>
                <a:gd name="T10" fmla="*/ 0 w 21600"/>
                <a:gd name="T11" fmla="*/ 0 h 24916"/>
                <a:gd name="T12" fmla="*/ 0 w 21600"/>
                <a:gd name="T13" fmla="*/ 0 h 249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4916"/>
                <a:gd name="T23" fmla="*/ 21600 w 21600"/>
                <a:gd name="T24" fmla="*/ 24916 h 249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4916" fill="none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</a:path>
                <a:path w="21600" h="24916" stroke="0">
                  <a:moveTo>
                    <a:pt x="20694" y="24915"/>
                  </a:moveTo>
                  <a:cubicBezTo>
                    <a:pt x="9127" y="24430"/>
                    <a:pt x="0" y="14911"/>
                    <a:pt x="0" y="3335"/>
                  </a:cubicBezTo>
                  <a:cubicBezTo>
                    <a:pt x="0" y="2218"/>
                    <a:pt x="86" y="1103"/>
                    <a:pt x="259" y="0"/>
                  </a:cubicBezTo>
                  <a:lnTo>
                    <a:pt x="21600" y="3335"/>
                  </a:lnTo>
                  <a:lnTo>
                    <a:pt x="20694" y="249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672" name="Line 158"/>
          <p:cNvSpPr>
            <a:spLocks noChangeShapeType="1"/>
          </p:cNvSpPr>
          <p:nvPr/>
        </p:nvSpPr>
        <p:spPr bwMode="auto">
          <a:xfrm>
            <a:off x="6843713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3" name="Line 159"/>
          <p:cNvSpPr>
            <a:spLocks noChangeShapeType="1"/>
          </p:cNvSpPr>
          <p:nvPr/>
        </p:nvSpPr>
        <p:spPr bwMode="auto">
          <a:xfrm>
            <a:off x="7232650" y="3473450"/>
            <a:ext cx="0" cy="2032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4" name="Line 160"/>
          <p:cNvSpPr>
            <a:spLocks noChangeShapeType="1"/>
          </p:cNvSpPr>
          <p:nvPr/>
        </p:nvSpPr>
        <p:spPr bwMode="auto">
          <a:xfrm>
            <a:off x="4864100" y="3371850"/>
            <a:ext cx="2179638" cy="0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5" name="Line 161"/>
          <p:cNvSpPr>
            <a:spLocks noChangeShapeType="1"/>
          </p:cNvSpPr>
          <p:nvPr/>
        </p:nvSpPr>
        <p:spPr bwMode="auto">
          <a:xfrm>
            <a:off x="4876800" y="3257550"/>
            <a:ext cx="0" cy="215900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6" name="Line 162"/>
          <p:cNvSpPr>
            <a:spLocks noChangeShapeType="1"/>
          </p:cNvSpPr>
          <p:nvPr/>
        </p:nvSpPr>
        <p:spPr bwMode="auto">
          <a:xfrm>
            <a:off x="5407025" y="3271838"/>
            <a:ext cx="0" cy="201612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7" name="Line 163"/>
          <p:cNvSpPr>
            <a:spLocks noChangeShapeType="1"/>
          </p:cNvSpPr>
          <p:nvPr/>
        </p:nvSpPr>
        <p:spPr bwMode="auto">
          <a:xfrm>
            <a:off x="5948363" y="3271838"/>
            <a:ext cx="0" cy="201612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8" name="Line 164"/>
          <p:cNvSpPr>
            <a:spLocks noChangeShapeType="1"/>
          </p:cNvSpPr>
          <p:nvPr/>
        </p:nvSpPr>
        <p:spPr bwMode="auto">
          <a:xfrm>
            <a:off x="6502400" y="3271838"/>
            <a:ext cx="0" cy="201612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9" name="Line 165"/>
          <p:cNvSpPr>
            <a:spLocks noChangeShapeType="1"/>
          </p:cNvSpPr>
          <p:nvPr/>
        </p:nvSpPr>
        <p:spPr bwMode="auto">
          <a:xfrm>
            <a:off x="7032625" y="3271838"/>
            <a:ext cx="0" cy="201612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680" name="Group 171"/>
          <p:cNvGrpSpPr>
            <a:grpSpLocks/>
          </p:cNvGrpSpPr>
          <p:nvPr/>
        </p:nvGrpSpPr>
        <p:grpSpPr bwMode="auto">
          <a:xfrm>
            <a:off x="4718051" y="4203700"/>
            <a:ext cx="2460625" cy="217488"/>
            <a:chOff x="2012" y="2515"/>
            <a:chExt cx="1550" cy="137"/>
          </a:xfrm>
        </p:grpSpPr>
        <p:sp>
          <p:nvSpPr>
            <p:cNvPr id="66880" name="Rectangle 166"/>
            <p:cNvSpPr>
              <a:spLocks noChangeArrowheads="1"/>
            </p:cNvSpPr>
            <p:nvPr/>
          </p:nvSpPr>
          <p:spPr bwMode="auto">
            <a:xfrm>
              <a:off x="2012" y="2515"/>
              <a:ext cx="281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881" name="Rectangle 167"/>
            <p:cNvSpPr>
              <a:spLocks noChangeArrowheads="1"/>
            </p:cNvSpPr>
            <p:nvPr/>
          </p:nvSpPr>
          <p:spPr bwMode="auto">
            <a:xfrm>
              <a:off x="2331" y="2515"/>
              <a:ext cx="281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882" name="Rectangle 168"/>
            <p:cNvSpPr>
              <a:spLocks noChangeArrowheads="1"/>
            </p:cNvSpPr>
            <p:nvPr/>
          </p:nvSpPr>
          <p:spPr bwMode="auto">
            <a:xfrm>
              <a:off x="2657" y="2515"/>
              <a:ext cx="282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883" name="Rectangle 169"/>
            <p:cNvSpPr>
              <a:spLocks noChangeArrowheads="1"/>
            </p:cNvSpPr>
            <p:nvPr/>
          </p:nvSpPr>
          <p:spPr bwMode="auto">
            <a:xfrm>
              <a:off x="2976" y="2515"/>
              <a:ext cx="282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884" name="Rectangle 170"/>
            <p:cNvSpPr>
              <a:spLocks noChangeArrowheads="1"/>
            </p:cNvSpPr>
            <p:nvPr/>
          </p:nvSpPr>
          <p:spPr bwMode="auto">
            <a:xfrm>
              <a:off x="3296" y="2515"/>
              <a:ext cx="266" cy="137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6681" name="Rectangle 172"/>
          <p:cNvSpPr>
            <a:spLocks noChangeArrowheads="1"/>
          </p:cNvSpPr>
          <p:nvPr/>
        </p:nvSpPr>
        <p:spPr bwMode="auto">
          <a:xfrm>
            <a:off x="4622800" y="4149725"/>
            <a:ext cx="623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A...E</a:t>
            </a:r>
          </a:p>
        </p:txBody>
      </p:sp>
      <p:sp>
        <p:nvSpPr>
          <p:cNvPr id="66682" name="Rectangle 173"/>
          <p:cNvSpPr>
            <a:spLocks noChangeArrowheads="1"/>
          </p:cNvSpPr>
          <p:nvPr/>
        </p:nvSpPr>
        <p:spPr bwMode="auto">
          <a:xfrm>
            <a:off x="5122864" y="4138613"/>
            <a:ext cx="579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F...J</a:t>
            </a:r>
          </a:p>
        </p:txBody>
      </p:sp>
      <p:sp>
        <p:nvSpPr>
          <p:cNvPr id="66683" name="Rectangle 174"/>
          <p:cNvSpPr>
            <a:spLocks noChangeArrowheads="1"/>
          </p:cNvSpPr>
          <p:nvPr/>
        </p:nvSpPr>
        <p:spPr bwMode="auto">
          <a:xfrm>
            <a:off x="5654675" y="4138613"/>
            <a:ext cx="636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K...N</a:t>
            </a:r>
          </a:p>
        </p:txBody>
      </p:sp>
      <p:sp>
        <p:nvSpPr>
          <p:cNvPr id="66684" name="Rectangle 175"/>
          <p:cNvSpPr>
            <a:spLocks noChangeArrowheads="1"/>
          </p:cNvSpPr>
          <p:nvPr/>
        </p:nvSpPr>
        <p:spPr bwMode="auto">
          <a:xfrm>
            <a:off x="6146800" y="4138613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O...S</a:t>
            </a:r>
          </a:p>
        </p:txBody>
      </p:sp>
      <p:sp>
        <p:nvSpPr>
          <p:cNvPr id="66685" name="Rectangle 176"/>
          <p:cNvSpPr>
            <a:spLocks noChangeArrowheads="1"/>
          </p:cNvSpPr>
          <p:nvPr/>
        </p:nvSpPr>
        <p:spPr bwMode="auto">
          <a:xfrm>
            <a:off x="6654801" y="4137025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T...Z</a:t>
            </a:r>
          </a:p>
        </p:txBody>
      </p:sp>
      <p:grpSp>
        <p:nvGrpSpPr>
          <p:cNvPr id="66686" name="Group 179"/>
          <p:cNvGrpSpPr>
            <a:grpSpLocks/>
          </p:cNvGrpSpPr>
          <p:nvPr/>
        </p:nvGrpSpPr>
        <p:grpSpPr bwMode="auto">
          <a:xfrm>
            <a:off x="4946650" y="3748088"/>
            <a:ext cx="438150" cy="398462"/>
            <a:chOff x="2156" y="2228"/>
            <a:chExt cx="276" cy="251"/>
          </a:xfrm>
        </p:grpSpPr>
        <p:sp>
          <p:nvSpPr>
            <p:cNvPr id="66878" name="Freeform 177"/>
            <p:cNvSpPr>
              <a:spLocks/>
            </p:cNvSpPr>
            <p:nvPr/>
          </p:nvSpPr>
          <p:spPr bwMode="auto">
            <a:xfrm>
              <a:off x="2312" y="2228"/>
              <a:ext cx="120" cy="120"/>
            </a:xfrm>
            <a:custGeom>
              <a:avLst/>
              <a:gdLst>
                <a:gd name="T0" fmla="*/ 119 w 120"/>
                <a:gd name="T1" fmla="*/ 0 h 120"/>
                <a:gd name="T2" fmla="*/ 37 w 120"/>
                <a:gd name="T3" fmla="*/ 119 h 120"/>
                <a:gd name="T4" fmla="*/ 15 w 120"/>
                <a:gd name="T5" fmla="*/ 91 h 120"/>
                <a:gd name="T6" fmla="*/ 0 w 120"/>
                <a:gd name="T7" fmla="*/ 55 h 120"/>
                <a:gd name="T8" fmla="*/ 119 w 120"/>
                <a:gd name="T9" fmla="*/ 0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20"/>
                <a:gd name="T17" fmla="*/ 120 w 120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20">
                  <a:moveTo>
                    <a:pt x="119" y="0"/>
                  </a:moveTo>
                  <a:lnTo>
                    <a:pt x="37" y="119"/>
                  </a:lnTo>
                  <a:lnTo>
                    <a:pt x="15" y="91"/>
                  </a:lnTo>
                  <a:lnTo>
                    <a:pt x="0" y="55"/>
                  </a:lnTo>
                  <a:lnTo>
                    <a:pt x="119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79" name="Line 178"/>
            <p:cNvSpPr>
              <a:spLocks noChangeShapeType="1"/>
            </p:cNvSpPr>
            <p:nvPr/>
          </p:nvSpPr>
          <p:spPr bwMode="auto">
            <a:xfrm flipV="1">
              <a:off x="2156" y="2310"/>
              <a:ext cx="178" cy="16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87" name="Group 182"/>
          <p:cNvGrpSpPr>
            <a:grpSpLocks/>
          </p:cNvGrpSpPr>
          <p:nvPr/>
        </p:nvGrpSpPr>
        <p:grpSpPr bwMode="auto">
          <a:xfrm>
            <a:off x="5048250" y="3733801"/>
            <a:ext cx="1397000" cy="409575"/>
            <a:chOff x="2220" y="2219"/>
            <a:chExt cx="880" cy="258"/>
          </a:xfrm>
        </p:grpSpPr>
        <p:sp>
          <p:nvSpPr>
            <p:cNvPr id="66876" name="Freeform 180"/>
            <p:cNvSpPr>
              <a:spLocks/>
            </p:cNvSpPr>
            <p:nvPr/>
          </p:nvSpPr>
          <p:spPr bwMode="auto">
            <a:xfrm>
              <a:off x="2965" y="2219"/>
              <a:ext cx="135" cy="83"/>
            </a:xfrm>
            <a:custGeom>
              <a:avLst/>
              <a:gdLst>
                <a:gd name="T0" fmla="*/ 134 w 135"/>
                <a:gd name="T1" fmla="*/ 9 h 83"/>
                <a:gd name="T2" fmla="*/ 15 w 135"/>
                <a:gd name="T3" fmla="*/ 82 h 83"/>
                <a:gd name="T4" fmla="*/ 7 w 135"/>
                <a:gd name="T5" fmla="*/ 46 h 83"/>
                <a:gd name="T6" fmla="*/ 0 w 135"/>
                <a:gd name="T7" fmla="*/ 0 h 83"/>
                <a:gd name="T8" fmla="*/ 134 w 135"/>
                <a:gd name="T9" fmla="*/ 9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83"/>
                <a:gd name="T17" fmla="*/ 135 w 135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83">
                  <a:moveTo>
                    <a:pt x="134" y="9"/>
                  </a:moveTo>
                  <a:lnTo>
                    <a:pt x="15" y="82"/>
                  </a:lnTo>
                  <a:lnTo>
                    <a:pt x="7" y="46"/>
                  </a:lnTo>
                  <a:lnTo>
                    <a:pt x="0" y="0"/>
                  </a:lnTo>
                  <a:lnTo>
                    <a:pt x="134" y="9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77" name="Line 181"/>
            <p:cNvSpPr>
              <a:spLocks noChangeShapeType="1"/>
            </p:cNvSpPr>
            <p:nvPr/>
          </p:nvSpPr>
          <p:spPr bwMode="auto">
            <a:xfrm flipV="1">
              <a:off x="2220" y="2263"/>
              <a:ext cx="757" cy="214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88" name="Group 185"/>
          <p:cNvGrpSpPr>
            <a:grpSpLocks/>
          </p:cNvGrpSpPr>
          <p:nvPr/>
        </p:nvGrpSpPr>
        <p:grpSpPr bwMode="auto">
          <a:xfrm>
            <a:off x="4794250" y="3748088"/>
            <a:ext cx="107950" cy="400050"/>
            <a:chOff x="2060" y="2228"/>
            <a:chExt cx="68" cy="252"/>
          </a:xfrm>
        </p:grpSpPr>
        <p:sp>
          <p:nvSpPr>
            <p:cNvPr id="66874" name="Freeform 183"/>
            <p:cNvSpPr>
              <a:spLocks/>
            </p:cNvSpPr>
            <p:nvPr/>
          </p:nvSpPr>
          <p:spPr bwMode="auto">
            <a:xfrm>
              <a:off x="2060" y="2228"/>
              <a:ext cx="68" cy="156"/>
            </a:xfrm>
            <a:custGeom>
              <a:avLst/>
              <a:gdLst>
                <a:gd name="T0" fmla="*/ 37 w 68"/>
                <a:gd name="T1" fmla="*/ 0 h 156"/>
                <a:gd name="T2" fmla="*/ 67 w 68"/>
                <a:gd name="T3" fmla="*/ 155 h 156"/>
                <a:gd name="T4" fmla="*/ 37 w 68"/>
                <a:gd name="T5" fmla="*/ 155 h 156"/>
                <a:gd name="T6" fmla="*/ 0 w 68"/>
                <a:gd name="T7" fmla="*/ 155 h 156"/>
                <a:gd name="T8" fmla="*/ 37 w 68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6"/>
                <a:gd name="T17" fmla="*/ 68 w 6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6">
                  <a:moveTo>
                    <a:pt x="37" y="0"/>
                  </a:moveTo>
                  <a:lnTo>
                    <a:pt x="67" y="155"/>
                  </a:lnTo>
                  <a:lnTo>
                    <a:pt x="37" y="155"/>
                  </a:lnTo>
                  <a:lnTo>
                    <a:pt x="0" y="155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75" name="Line 184"/>
            <p:cNvSpPr>
              <a:spLocks noChangeShapeType="1"/>
            </p:cNvSpPr>
            <p:nvPr/>
          </p:nvSpPr>
          <p:spPr bwMode="auto">
            <a:xfrm flipV="1">
              <a:off x="2097" y="2371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89" name="Group 188"/>
          <p:cNvGrpSpPr>
            <a:grpSpLocks/>
          </p:cNvGrpSpPr>
          <p:nvPr/>
        </p:nvGrpSpPr>
        <p:grpSpPr bwMode="auto">
          <a:xfrm>
            <a:off x="5430838" y="3748088"/>
            <a:ext cx="106362" cy="400050"/>
            <a:chOff x="2461" y="2228"/>
            <a:chExt cx="67" cy="252"/>
          </a:xfrm>
        </p:grpSpPr>
        <p:sp>
          <p:nvSpPr>
            <p:cNvPr id="66872" name="Freeform 186"/>
            <p:cNvSpPr>
              <a:spLocks/>
            </p:cNvSpPr>
            <p:nvPr/>
          </p:nvSpPr>
          <p:spPr bwMode="auto">
            <a:xfrm>
              <a:off x="2461" y="2228"/>
              <a:ext cx="67" cy="156"/>
            </a:xfrm>
            <a:custGeom>
              <a:avLst/>
              <a:gdLst>
                <a:gd name="T0" fmla="*/ 37 w 67"/>
                <a:gd name="T1" fmla="*/ 0 h 156"/>
                <a:gd name="T2" fmla="*/ 66 w 67"/>
                <a:gd name="T3" fmla="*/ 155 h 156"/>
                <a:gd name="T4" fmla="*/ 37 w 67"/>
                <a:gd name="T5" fmla="*/ 155 h 156"/>
                <a:gd name="T6" fmla="*/ 0 w 67"/>
                <a:gd name="T7" fmla="*/ 155 h 156"/>
                <a:gd name="T8" fmla="*/ 37 w 67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56"/>
                <a:gd name="T17" fmla="*/ 67 w 67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56">
                  <a:moveTo>
                    <a:pt x="37" y="0"/>
                  </a:moveTo>
                  <a:lnTo>
                    <a:pt x="66" y="155"/>
                  </a:lnTo>
                  <a:lnTo>
                    <a:pt x="37" y="155"/>
                  </a:lnTo>
                  <a:lnTo>
                    <a:pt x="0" y="155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73" name="Line 187"/>
            <p:cNvSpPr>
              <a:spLocks noChangeShapeType="1"/>
            </p:cNvSpPr>
            <p:nvPr/>
          </p:nvSpPr>
          <p:spPr bwMode="auto">
            <a:xfrm flipV="1">
              <a:off x="2498" y="2371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0" name="Group 191"/>
          <p:cNvGrpSpPr>
            <a:grpSpLocks/>
          </p:cNvGrpSpPr>
          <p:nvPr/>
        </p:nvGrpSpPr>
        <p:grpSpPr bwMode="auto">
          <a:xfrm>
            <a:off x="5959475" y="3748088"/>
            <a:ext cx="107950" cy="400050"/>
            <a:chOff x="2794" y="2228"/>
            <a:chExt cx="68" cy="252"/>
          </a:xfrm>
        </p:grpSpPr>
        <p:sp>
          <p:nvSpPr>
            <p:cNvPr id="66870" name="Freeform 189"/>
            <p:cNvSpPr>
              <a:spLocks/>
            </p:cNvSpPr>
            <p:nvPr/>
          </p:nvSpPr>
          <p:spPr bwMode="auto">
            <a:xfrm>
              <a:off x="2794" y="2228"/>
              <a:ext cx="68" cy="156"/>
            </a:xfrm>
            <a:custGeom>
              <a:avLst/>
              <a:gdLst>
                <a:gd name="T0" fmla="*/ 38 w 68"/>
                <a:gd name="T1" fmla="*/ 0 h 156"/>
                <a:gd name="T2" fmla="*/ 67 w 68"/>
                <a:gd name="T3" fmla="*/ 155 h 156"/>
                <a:gd name="T4" fmla="*/ 38 w 68"/>
                <a:gd name="T5" fmla="*/ 155 h 156"/>
                <a:gd name="T6" fmla="*/ 0 w 68"/>
                <a:gd name="T7" fmla="*/ 155 h 156"/>
                <a:gd name="T8" fmla="*/ 38 w 68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6"/>
                <a:gd name="T17" fmla="*/ 68 w 6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6">
                  <a:moveTo>
                    <a:pt x="38" y="0"/>
                  </a:moveTo>
                  <a:lnTo>
                    <a:pt x="67" y="155"/>
                  </a:lnTo>
                  <a:lnTo>
                    <a:pt x="38" y="155"/>
                  </a:lnTo>
                  <a:lnTo>
                    <a:pt x="0" y="155"/>
                  </a:lnTo>
                  <a:lnTo>
                    <a:pt x="38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71" name="Line 190"/>
            <p:cNvSpPr>
              <a:spLocks noChangeShapeType="1"/>
            </p:cNvSpPr>
            <p:nvPr/>
          </p:nvSpPr>
          <p:spPr bwMode="auto">
            <a:xfrm flipV="1">
              <a:off x="2832" y="2371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1" name="Group 194"/>
          <p:cNvGrpSpPr>
            <a:grpSpLocks/>
          </p:cNvGrpSpPr>
          <p:nvPr/>
        </p:nvGrpSpPr>
        <p:grpSpPr bwMode="auto">
          <a:xfrm>
            <a:off x="6489700" y="3748088"/>
            <a:ext cx="107950" cy="400050"/>
            <a:chOff x="3128" y="2228"/>
            <a:chExt cx="68" cy="252"/>
          </a:xfrm>
        </p:grpSpPr>
        <p:sp>
          <p:nvSpPr>
            <p:cNvPr id="66868" name="Freeform 192"/>
            <p:cNvSpPr>
              <a:spLocks/>
            </p:cNvSpPr>
            <p:nvPr/>
          </p:nvSpPr>
          <p:spPr bwMode="auto">
            <a:xfrm>
              <a:off x="3128" y="2228"/>
              <a:ext cx="68" cy="156"/>
            </a:xfrm>
            <a:custGeom>
              <a:avLst/>
              <a:gdLst>
                <a:gd name="T0" fmla="*/ 37 w 68"/>
                <a:gd name="T1" fmla="*/ 0 h 156"/>
                <a:gd name="T2" fmla="*/ 67 w 68"/>
                <a:gd name="T3" fmla="*/ 155 h 156"/>
                <a:gd name="T4" fmla="*/ 37 w 68"/>
                <a:gd name="T5" fmla="*/ 155 h 156"/>
                <a:gd name="T6" fmla="*/ 0 w 68"/>
                <a:gd name="T7" fmla="*/ 155 h 156"/>
                <a:gd name="T8" fmla="*/ 37 w 68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6"/>
                <a:gd name="T17" fmla="*/ 68 w 6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6">
                  <a:moveTo>
                    <a:pt x="37" y="0"/>
                  </a:moveTo>
                  <a:lnTo>
                    <a:pt x="67" y="155"/>
                  </a:lnTo>
                  <a:lnTo>
                    <a:pt x="37" y="155"/>
                  </a:lnTo>
                  <a:lnTo>
                    <a:pt x="0" y="155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69" name="Line 193"/>
            <p:cNvSpPr>
              <a:spLocks noChangeShapeType="1"/>
            </p:cNvSpPr>
            <p:nvPr/>
          </p:nvSpPr>
          <p:spPr bwMode="auto">
            <a:xfrm flipV="1">
              <a:off x="3165" y="2371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2" name="Group 197"/>
          <p:cNvGrpSpPr>
            <a:grpSpLocks/>
          </p:cNvGrpSpPr>
          <p:nvPr/>
        </p:nvGrpSpPr>
        <p:grpSpPr bwMode="auto">
          <a:xfrm>
            <a:off x="7019925" y="3748088"/>
            <a:ext cx="107950" cy="400050"/>
            <a:chOff x="3462" y="2228"/>
            <a:chExt cx="68" cy="252"/>
          </a:xfrm>
        </p:grpSpPr>
        <p:sp>
          <p:nvSpPr>
            <p:cNvPr id="66866" name="Freeform 195"/>
            <p:cNvSpPr>
              <a:spLocks/>
            </p:cNvSpPr>
            <p:nvPr/>
          </p:nvSpPr>
          <p:spPr bwMode="auto">
            <a:xfrm>
              <a:off x="3462" y="2228"/>
              <a:ext cx="68" cy="156"/>
            </a:xfrm>
            <a:custGeom>
              <a:avLst/>
              <a:gdLst>
                <a:gd name="T0" fmla="*/ 37 w 68"/>
                <a:gd name="T1" fmla="*/ 0 h 156"/>
                <a:gd name="T2" fmla="*/ 67 w 68"/>
                <a:gd name="T3" fmla="*/ 155 h 156"/>
                <a:gd name="T4" fmla="*/ 37 w 68"/>
                <a:gd name="T5" fmla="*/ 155 h 156"/>
                <a:gd name="T6" fmla="*/ 0 w 68"/>
                <a:gd name="T7" fmla="*/ 155 h 156"/>
                <a:gd name="T8" fmla="*/ 37 w 68"/>
                <a:gd name="T9" fmla="*/ 0 h 1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6"/>
                <a:gd name="T17" fmla="*/ 68 w 68"/>
                <a:gd name="T18" fmla="*/ 156 h 1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6">
                  <a:moveTo>
                    <a:pt x="37" y="0"/>
                  </a:moveTo>
                  <a:lnTo>
                    <a:pt x="67" y="155"/>
                  </a:lnTo>
                  <a:lnTo>
                    <a:pt x="37" y="155"/>
                  </a:lnTo>
                  <a:lnTo>
                    <a:pt x="0" y="155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67" name="Line 196"/>
            <p:cNvSpPr>
              <a:spLocks noChangeShapeType="1"/>
            </p:cNvSpPr>
            <p:nvPr/>
          </p:nvSpPr>
          <p:spPr bwMode="auto">
            <a:xfrm flipV="1">
              <a:off x="3499" y="2371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3" name="Group 200"/>
          <p:cNvGrpSpPr>
            <a:grpSpLocks/>
          </p:cNvGrpSpPr>
          <p:nvPr/>
        </p:nvGrpSpPr>
        <p:grpSpPr bwMode="auto">
          <a:xfrm>
            <a:off x="6654800" y="3748088"/>
            <a:ext cx="330200" cy="404812"/>
            <a:chOff x="3232" y="2228"/>
            <a:chExt cx="208" cy="255"/>
          </a:xfrm>
        </p:grpSpPr>
        <p:sp>
          <p:nvSpPr>
            <p:cNvPr id="66864" name="Freeform 198"/>
            <p:cNvSpPr>
              <a:spLocks/>
            </p:cNvSpPr>
            <p:nvPr/>
          </p:nvSpPr>
          <p:spPr bwMode="auto">
            <a:xfrm>
              <a:off x="3232" y="2228"/>
              <a:ext cx="105" cy="138"/>
            </a:xfrm>
            <a:custGeom>
              <a:avLst/>
              <a:gdLst>
                <a:gd name="T0" fmla="*/ 0 w 105"/>
                <a:gd name="T1" fmla="*/ 0 h 138"/>
                <a:gd name="T2" fmla="*/ 104 w 105"/>
                <a:gd name="T3" fmla="*/ 82 h 138"/>
                <a:gd name="T4" fmla="*/ 82 w 105"/>
                <a:gd name="T5" fmla="*/ 110 h 138"/>
                <a:gd name="T6" fmla="*/ 60 w 105"/>
                <a:gd name="T7" fmla="*/ 137 h 138"/>
                <a:gd name="T8" fmla="*/ 0 w 105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138"/>
                <a:gd name="T17" fmla="*/ 105 w 105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138">
                  <a:moveTo>
                    <a:pt x="0" y="0"/>
                  </a:moveTo>
                  <a:lnTo>
                    <a:pt x="104" y="82"/>
                  </a:lnTo>
                  <a:lnTo>
                    <a:pt x="82" y="110"/>
                  </a:lnTo>
                  <a:lnTo>
                    <a:pt x="60" y="137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65" name="Line 199"/>
            <p:cNvSpPr>
              <a:spLocks noChangeShapeType="1"/>
            </p:cNvSpPr>
            <p:nvPr/>
          </p:nvSpPr>
          <p:spPr bwMode="auto">
            <a:xfrm flipH="1" flipV="1">
              <a:off x="3306" y="2329"/>
              <a:ext cx="134" cy="154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4" name="Group 203"/>
          <p:cNvGrpSpPr>
            <a:grpSpLocks/>
          </p:cNvGrpSpPr>
          <p:nvPr/>
        </p:nvGrpSpPr>
        <p:grpSpPr bwMode="auto">
          <a:xfrm>
            <a:off x="6124575" y="3748089"/>
            <a:ext cx="749300" cy="396875"/>
            <a:chOff x="2898" y="2228"/>
            <a:chExt cx="472" cy="250"/>
          </a:xfrm>
        </p:grpSpPr>
        <p:sp>
          <p:nvSpPr>
            <p:cNvPr id="66862" name="Freeform 201"/>
            <p:cNvSpPr>
              <a:spLocks/>
            </p:cNvSpPr>
            <p:nvPr/>
          </p:nvSpPr>
          <p:spPr bwMode="auto">
            <a:xfrm>
              <a:off x="2898" y="2228"/>
              <a:ext cx="127" cy="92"/>
            </a:xfrm>
            <a:custGeom>
              <a:avLst/>
              <a:gdLst>
                <a:gd name="T0" fmla="*/ 0 w 127"/>
                <a:gd name="T1" fmla="*/ 0 h 92"/>
                <a:gd name="T2" fmla="*/ 126 w 127"/>
                <a:gd name="T3" fmla="*/ 28 h 92"/>
                <a:gd name="T4" fmla="*/ 112 w 127"/>
                <a:gd name="T5" fmla="*/ 55 h 92"/>
                <a:gd name="T6" fmla="*/ 97 w 127"/>
                <a:gd name="T7" fmla="*/ 91 h 92"/>
                <a:gd name="T8" fmla="*/ 0 w 127"/>
                <a:gd name="T9" fmla="*/ 0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92"/>
                <a:gd name="T17" fmla="*/ 127 w 127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92">
                  <a:moveTo>
                    <a:pt x="0" y="0"/>
                  </a:moveTo>
                  <a:lnTo>
                    <a:pt x="126" y="28"/>
                  </a:lnTo>
                  <a:lnTo>
                    <a:pt x="112" y="55"/>
                  </a:lnTo>
                  <a:lnTo>
                    <a:pt x="97" y="91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63" name="Line 202"/>
            <p:cNvSpPr>
              <a:spLocks noChangeShapeType="1"/>
            </p:cNvSpPr>
            <p:nvPr/>
          </p:nvSpPr>
          <p:spPr bwMode="auto">
            <a:xfrm flipH="1" flipV="1">
              <a:off x="2999" y="2280"/>
              <a:ext cx="371" cy="198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5" name="Group 206"/>
          <p:cNvGrpSpPr>
            <a:grpSpLocks/>
          </p:cNvGrpSpPr>
          <p:nvPr/>
        </p:nvGrpSpPr>
        <p:grpSpPr bwMode="auto">
          <a:xfrm>
            <a:off x="5594351" y="3748089"/>
            <a:ext cx="1177925" cy="395287"/>
            <a:chOff x="2564" y="2228"/>
            <a:chExt cx="742" cy="249"/>
          </a:xfrm>
        </p:grpSpPr>
        <p:sp>
          <p:nvSpPr>
            <p:cNvPr id="66860" name="Freeform 204"/>
            <p:cNvSpPr>
              <a:spLocks/>
            </p:cNvSpPr>
            <p:nvPr/>
          </p:nvSpPr>
          <p:spPr bwMode="auto">
            <a:xfrm>
              <a:off x="2564" y="2228"/>
              <a:ext cx="128" cy="74"/>
            </a:xfrm>
            <a:custGeom>
              <a:avLst/>
              <a:gdLst>
                <a:gd name="T0" fmla="*/ 0 w 128"/>
                <a:gd name="T1" fmla="*/ 0 h 74"/>
                <a:gd name="T2" fmla="*/ 127 w 128"/>
                <a:gd name="T3" fmla="*/ 0 h 74"/>
                <a:gd name="T4" fmla="*/ 119 w 128"/>
                <a:gd name="T5" fmla="*/ 37 h 74"/>
                <a:gd name="T6" fmla="*/ 112 w 128"/>
                <a:gd name="T7" fmla="*/ 73 h 74"/>
                <a:gd name="T8" fmla="*/ 0 w 128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74"/>
                <a:gd name="T17" fmla="*/ 128 w 128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74">
                  <a:moveTo>
                    <a:pt x="0" y="0"/>
                  </a:moveTo>
                  <a:lnTo>
                    <a:pt x="127" y="0"/>
                  </a:lnTo>
                  <a:lnTo>
                    <a:pt x="119" y="37"/>
                  </a:lnTo>
                  <a:lnTo>
                    <a:pt x="112" y="73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61" name="Line 205"/>
            <p:cNvSpPr>
              <a:spLocks noChangeShapeType="1"/>
            </p:cNvSpPr>
            <p:nvPr/>
          </p:nvSpPr>
          <p:spPr bwMode="auto">
            <a:xfrm flipH="1" flipV="1">
              <a:off x="2676" y="2263"/>
              <a:ext cx="630" cy="214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6" name="Group 209"/>
          <p:cNvGrpSpPr>
            <a:grpSpLocks/>
          </p:cNvGrpSpPr>
          <p:nvPr/>
        </p:nvGrpSpPr>
        <p:grpSpPr bwMode="auto">
          <a:xfrm>
            <a:off x="6643689" y="3748088"/>
            <a:ext cx="331787" cy="404812"/>
            <a:chOff x="3225" y="2228"/>
            <a:chExt cx="209" cy="255"/>
          </a:xfrm>
        </p:grpSpPr>
        <p:sp>
          <p:nvSpPr>
            <p:cNvPr id="66858" name="Freeform 207"/>
            <p:cNvSpPr>
              <a:spLocks/>
            </p:cNvSpPr>
            <p:nvPr/>
          </p:nvSpPr>
          <p:spPr bwMode="auto">
            <a:xfrm>
              <a:off x="3321" y="2228"/>
              <a:ext cx="113" cy="138"/>
            </a:xfrm>
            <a:custGeom>
              <a:avLst/>
              <a:gdLst>
                <a:gd name="T0" fmla="*/ 112 w 113"/>
                <a:gd name="T1" fmla="*/ 0 h 138"/>
                <a:gd name="T2" fmla="*/ 45 w 113"/>
                <a:gd name="T3" fmla="*/ 137 h 138"/>
                <a:gd name="T4" fmla="*/ 22 w 113"/>
                <a:gd name="T5" fmla="*/ 110 h 138"/>
                <a:gd name="T6" fmla="*/ 0 w 113"/>
                <a:gd name="T7" fmla="*/ 82 h 138"/>
                <a:gd name="T8" fmla="*/ 112 w 113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38"/>
                <a:gd name="T17" fmla="*/ 113 w 113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38">
                  <a:moveTo>
                    <a:pt x="112" y="0"/>
                  </a:moveTo>
                  <a:lnTo>
                    <a:pt x="45" y="137"/>
                  </a:lnTo>
                  <a:lnTo>
                    <a:pt x="22" y="110"/>
                  </a:lnTo>
                  <a:lnTo>
                    <a:pt x="0" y="82"/>
                  </a:lnTo>
                  <a:lnTo>
                    <a:pt x="112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59" name="Line 208"/>
            <p:cNvSpPr>
              <a:spLocks noChangeShapeType="1"/>
            </p:cNvSpPr>
            <p:nvPr/>
          </p:nvSpPr>
          <p:spPr bwMode="auto">
            <a:xfrm flipV="1">
              <a:off x="3225" y="2329"/>
              <a:ext cx="126" cy="154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7" name="Group 212"/>
          <p:cNvGrpSpPr>
            <a:grpSpLocks/>
          </p:cNvGrpSpPr>
          <p:nvPr/>
        </p:nvGrpSpPr>
        <p:grpSpPr bwMode="auto">
          <a:xfrm>
            <a:off x="6019801" y="3748089"/>
            <a:ext cx="430213" cy="401637"/>
            <a:chOff x="2832" y="2228"/>
            <a:chExt cx="271" cy="253"/>
          </a:xfrm>
        </p:grpSpPr>
        <p:sp>
          <p:nvSpPr>
            <p:cNvPr id="66856" name="Freeform 210"/>
            <p:cNvSpPr>
              <a:spLocks/>
            </p:cNvSpPr>
            <p:nvPr/>
          </p:nvSpPr>
          <p:spPr bwMode="auto">
            <a:xfrm>
              <a:off x="2832" y="2228"/>
              <a:ext cx="112" cy="120"/>
            </a:xfrm>
            <a:custGeom>
              <a:avLst/>
              <a:gdLst>
                <a:gd name="T0" fmla="*/ 0 w 112"/>
                <a:gd name="T1" fmla="*/ 0 h 120"/>
                <a:gd name="T2" fmla="*/ 111 w 112"/>
                <a:gd name="T3" fmla="*/ 55 h 120"/>
                <a:gd name="T4" fmla="*/ 96 w 112"/>
                <a:gd name="T5" fmla="*/ 91 h 120"/>
                <a:gd name="T6" fmla="*/ 74 w 112"/>
                <a:gd name="T7" fmla="*/ 119 h 120"/>
                <a:gd name="T8" fmla="*/ 0 w 112"/>
                <a:gd name="T9" fmla="*/ 0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20"/>
                <a:gd name="T17" fmla="*/ 112 w 112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20">
                  <a:moveTo>
                    <a:pt x="0" y="0"/>
                  </a:moveTo>
                  <a:lnTo>
                    <a:pt x="111" y="55"/>
                  </a:lnTo>
                  <a:lnTo>
                    <a:pt x="96" y="91"/>
                  </a:lnTo>
                  <a:lnTo>
                    <a:pt x="74" y="119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57" name="Line 211"/>
            <p:cNvSpPr>
              <a:spLocks noChangeShapeType="1"/>
            </p:cNvSpPr>
            <p:nvPr/>
          </p:nvSpPr>
          <p:spPr bwMode="auto">
            <a:xfrm flipH="1" flipV="1">
              <a:off x="2918" y="2313"/>
              <a:ext cx="185" cy="168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8" name="Group 215"/>
          <p:cNvGrpSpPr>
            <a:grpSpLocks/>
          </p:cNvGrpSpPr>
          <p:nvPr/>
        </p:nvGrpSpPr>
        <p:grpSpPr bwMode="auto">
          <a:xfrm>
            <a:off x="5065714" y="3748089"/>
            <a:ext cx="1176337" cy="395287"/>
            <a:chOff x="2231" y="2228"/>
            <a:chExt cx="741" cy="249"/>
          </a:xfrm>
        </p:grpSpPr>
        <p:sp>
          <p:nvSpPr>
            <p:cNvPr id="66854" name="Freeform 213"/>
            <p:cNvSpPr>
              <a:spLocks/>
            </p:cNvSpPr>
            <p:nvPr/>
          </p:nvSpPr>
          <p:spPr bwMode="auto">
            <a:xfrm>
              <a:off x="2231" y="2228"/>
              <a:ext cx="127" cy="74"/>
            </a:xfrm>
            <a:custGeom>
              <a:avLst/>
              <a:gdLst>
                <a:gd name="T0" fmla="*/ 0 w 127"/>
                <a:gd name="T1" fmla="*/ 0 h 74"/>
                <a:gd name="T2" fmla="*/ 126 w 127"/>
                <a:gd name="T3" fmla="*/ 0 h 74"/>
                <a:gd name="T4" fmla="*/ 118 w 127"/>
                <a:gd name="T5" fmla="*/ 37 h 74"/>
                <a:gd name="T6" fmla="*/ 111 w 127"/>
                <a:gd name="T7" fmla="*/ 73 h 74"/>
                <a:gd name="T8" fmla="*/ 0 w 127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74"/>
                <a:gd name="T17" fmla="*/ 127 w 12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74">
                  <a:moveTo>
                    <a:pt x="0" y="0"/>
                  </a:moveTo>
                  <a:lnTo>
                    <a:pt x="126" y="0"/>
                  </a:lnTo>
                  <a:lnTo>
                    <a:pt x="118" y="37"/>
                  </a:lnTo>
                  <a:lnTo>
                    <a:pt x="111" y="73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55" name="Line 214"/>
            <p:cNvSpPr>
              <a:spLocks noChangeShapeType="1"/>
            </p:cNvSpPr>
            <p:nvPr/>
          </p:nvSpPr>
          <p:spPr bwMode="auto">
            <a:xfrm flipH="1" flipV="1">
              <a:off x="2342" y="2263"/>
              <a:ext cx="630" cy="214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699" name="Group 218"/>
          <p:cNvGrpSpPr>
            <a:grpSpLocks/>
          </p:cNvGrpSpPr>
          <p:nvPr/>
        </p:nvGrpSpPr>
        <p:grpSpPr bwMode="auto">
          <a:xfrm>
            <a:off x="5684839" y="3748089"/>
            <a:ext cx="1184275" cy="395287"/>
            <a:chOff x="2621" y="2228"/>
            <a:chExt cx="746" cy="249"/>
          </a:xfrm>
        </p:grpSpPr>
        <p:sp>
          <p:nvSpPr>
            <p:cNvPr id="66852" name="Freeform 216"/>
            <p:cNvSpPr>
              <a:spLocks/>
            </p:cNvSpPr>
            <p:nvPr/>
          </p:nvSpPr>
          <p:spPr bwMode="auto">
            <a:xfrm>
              <a:off x="3232" y="2228"/>
              <a:ext cx="135" cy="74"/>
            </a:xfrm>
            <a:custGeom>
              <a:avLst/>
              <a:gdLst>
                <a:gd name="T0" fmla="*/ 134 w 135"/>
                <a:gd name="T1" fmla="*/ 0 h 74"/>
                <a:gd name="T2" fmla="*/ 15 w 135"/>
                <a:gd name="T3" fmla="*/ 73 h 74"/>
                <a:gd name="T4" fmla="*/ 8 w 135"/>
                <a:gd name="T5" fmla="*/ 37 h 74"/>
                <a:gd name="T6" fmla="*/ 0 w 135"/>
                <a:gd name="T7" fmla="*/ 0 h 74"/>
                <a:gd name="T8" fmla="*/ 134 w 135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74"/>
                <a:gd name="T17" fmla="*/ 135 w 135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74">
                  <a:moveTo>
                    <a:pt x="134" y="0"/>
                  </a:moveTo>
                  <a:lnTo>
                    <a:pt x="15" y="73"/>
                  </a:lnTo>
                  <a:lnTo>
                    <a:pt x="8" y="37"/>
                  </a:ln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53" name="Line 217"/>
            <p:cNvSpPr>
              <a:spLocks noChangeShapeType="1"/>
            </p:cNvSpPr>
            <p:nvPr/>
          </p:nvSpPr>
          <p:spPr bwMode="auto">
            <a:xfrm flipV="1">
              <a:off x="2621" y="2263"/>
              <a:ext cx="623" cy="214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00" name="Group 221"/>
          <p:cNvGrpSpPr>
            <a:grpSpLocks/>
          </p:cNvGrpSpPr>
          <p:nvPr/>
        </p:nvGrpSpPr>
        <p:grpSpPr bwMode="auto">
          <a:xfrm>
            <a:off x="5489576" y="3748088"/>
            <a:ext cx="854075" cy="392112"/>
            <a:chOff x="2498" y="2228"/>
            <a:chExt cx="538" cy="247"/>
          </a:xfrm>
        </p:grpSpPr>
        <p:sp>
          <p:nvSpPr>
            <p:cNvPr id="66850" name="Freeform 219"/>
            <p:cNvSpPr>
              <a:spLocks/>
            </p:cNvSpPr>
            <p:nvPr/>
          </p:nvSpPr>
          <p:spPr bwMode="auto">
            <a:xfrm>
              <a:off x="2498" y="2228"/>
              <a:ext cx="127" cy="92"/>
            </a:xfrm>
            <a:custGeom>
              <a:avLst/>
              <a:gdLst>
                <a:gd name="T0" fmla="*/ 0 w 127"/>
                <a:gd name="T1" fmla="*/ 0 h 92"/>
                <a:gd name="T2" fmla="*/ 126 w 127"/>
                <a:gd name="T3" fmla="*/ 18 h 92"/>
                <a:gd name="T4" fmla="*/ 111 w 127"/>
                <a:gd name="T5" fmla="*/ 55 h 92"/>
                <a:gd name="T6" fmla="*/ 104 w 127"/>
                <a:gd name="T7" fmla="*/ 91 h 92"/>
                <a:gd name="T8" fmla="*/ 0 w 127"/>
                <a:gd name="T9" fmla="*/ 0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92"/>
                <a:gd name="T17" fmla="*/ 127 w 127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92">
                  <a:moveTo>
                    <a:pt x="0" y="0"/>
                  </a:moveTo>
                  <a:lnTo>
                    <a:pt x="126" y="18"/>
                  </a:lnTo>
                  <a:lnTo>
                    <a:pt x="111" y="55"/>
                  </a:lnTo>
                  <a:lnTo>
                    <a:pt x="104" y="91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51" name="Line 220"/>
            <p:cNvSpPr>
              <a:spLocks noChangeShapeType="1"/>
            </p:cNvSpPr>
            <p:nvPr/>
          </p:nvSpPr>
          <p:spPr bwMode="auto">
            <a:xfrm flipH="1" flipV="1">
              <a:off x="2599" y="2278"/>
              <a:ext cx="437" cy="197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01" name="Group 224"/>
          <p:cNvGrpSpPr>
            <a:grpSpLocks/>
          </p:cNvGrpSpPr>
          <p:nvPr/>
        </p:nvGrpSpPr>
        <p:grpSpPr bwMode="auto">
          <a:xfrm>
            <a:off x="5065713" y="3748088"/>
            <a:ext cx="747712" cy="392112"/>
            <a:chOff x="2231" y="2228"/>
            <a:chExt cx="471" cy="247"/>
          </a:xfrm>
        </p:grpSpPr>
        <p:sp>
          <p:nvSpPr>
            <p:cNvPr id="66848" name="Freeform 222"/>
            <p:cNvSpPr>
              <a:spLocks/>
            </p:cNvSpPr>
            <p:nvPr/>
          </p:nvSpPr>
          <p:spPr bwMode="auto">
            <a:xfrm>
              <a:off x="2231" y="2228"/>
              <a:ext cx="127" cy="92"/>
            </a:xfrm>
            <a:custGeom>
              <a:avLst/>
              <a:gdLst>
                <a:gd name="T0" fmla="*/ 0 w 127"/>
                <a:gd name="T1" fmla="*/ 0 h 92"/>
                <a:gd name="T2" fmla="*/ 126 w 127"/>
                <a:gd name="T3" fmla="*/ 28 h 92"/>
                <a:gd name="T4" fmla="*/ 111 w 127"/>
                <a:gd name="T5" fmla="*/ 55 h 92"/>
                <a:gd name="T6" fmla="*/ 96 w 127"/>
                <a:gd name="T7" fmla="*/ 91 h 92"/>
                <a:gd name="T8" fmla="*/ 0 w 127"/>
                <a:gd name="T9" fmla="*/ 0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92"/>
                <a:gd name="T17" fmla="*/ 127 w 127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92">
                  <a:moveTo>
                    <a:pt x="0" y="0"/>
                  </a:moveTo>
                  <a:lnTo>
                    <a:pt x="126" y="28"/>
                  </a:lnTo>
                  <a:lnTo>
                    <a:pt x="111" y="55"/>
                  </a:lnTo>
                  <a:lnTo>
                    <a:pt x="96" y="91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49" name="Line 223"/>
            <p:cNvSpPr>
              <a:spLocks noChangeShapeType="1"/>
            </p:cNvSpPr>
            <p:nvPr/>
          </p:nvSpPr>
          <p:spPr bwMode="auto">
            <a:xfrm flipH="1" flipV="1">
              <a:off x="2331" y="2276"/>
              <a:ext cx="371" cy="19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02" name="Group 227"/>
          <p:cNvGrpSpPr>
            <a:grpSpLocks/>
          </p:cNvGrpSpPr>
          <p:nvPr/>
        </p:nvGrpSpPr>
        <p:grpSpPr bwMode="auto">
          <a:xfrm>
            <a:off x="4959350" y="3748088"/>
            <a:ext cx="330200" cy="404812"/>
            <a:chOff x="2164" y="2228"/>
            <a:chExt cx="208" cy="255"/>
          </a:xfrm>
        </p:grpSpPr>
        <p:sp>
          <p:nvSpPr>
            <p:cNvPr id="66846" name="Freeform 225"/>
            <p:cNvSpPr>
              <a:spLocks/>
            </p:cNvSpPr>
            <p:nvPr/>
          </p:nvSpPr>
          <p:spPr bwMode="auto">
            <a:xfrm>
              <a:off x="2164" y="2228"/>
              <a:ext cx="105" cy="138"/>
            </a:xfrm>
            <a:custGeom>
              <a:avLst/>
              <a:gdLst>
                <a:gd name="T0" fmla="*/ 0 w 105"/>
                <a:gd name="T1" fmla="*/ 0 h 138"/>
                <a:gd name="T2" fmla="*/ 104 w 105"/>
                <a:gd name="T3" fmla="*/ 82 h 138"/>
                <a:gd name="T4" fmla="*/ 81 w 105"/>
                <a:gd name="T5" fmla="*/ 110 h 138"/>
                <a:gd name="T6" fmla="*/ 59 w 105"/>
                <a:gd name="T7" fmla="*/ 137 h 138"/>
                <a:gd name="T8" fmla="*/ 0 w 105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138"/>
                <a:gd name="T17" fmla="*/ 105 w 105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138">
                  <a:moveTo>
                    <a:pt x="0" y="0"/>
                  </a:moveTo>
                  <a:lnTo>
                    <a:pt x="104" y="82"/>
                  </a:lnTo>
                  <a:lnTo>
                    <a:pt x="81" y="110"/>
                  </a:lnTo>
                  <a:lnTo>
                    <a:pt x="59" y="137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47" name="Line 226"/>
            <p:cNvSpPr>
              <a:spLocks noChangeShapeType="1"/>
            </p:cNvSpPr>
            <p:nvPr/>
          </p:nvSpPr>
          <p:spPr bwMode="auto">
            <a:xfrm flipH="1" flipV="1">
              <a:off x="2238" y="2329"/>
              <a:ext cx="134" cy="154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03" name="Group 230"/>
          <p:cNvGrpSpPr>
            <a:grpSpLocks/>
          </p:cNvGrpSpPr>
          <p:nvPr/>
        </p:nvGrpSpPr>
        <p:grpSpPr bwMode="auto">
          <a:xfrm>
            <a:off x="5583239" y="3748088"/>
            <a:ext cx="331787" cy="404812"/>
            <a:chOff x="2557" y="2228"/>
            <a:chExt cx="209" cy="255"/>
          </a:xfrm>
        </p:grpSpPr>
        <p:sp>
          <p:nvSpPr>
            <p:cNvPr id="66844" name="Freeform 228"/>
            <p:cNvSpPr>
              <a:spLocks/>
            </p:cNvSpPr>
            <p:nvPr/>
          </p:nvSpPr>
          <p:spPr bwMode="auto">
            <a:xfrm>
              <a:off x="2653" y="2228"/>
              <a:ext cx="113" cy="138"/>
            </a:xfrm>
            <a:custGeom>
              <a:avLst/>
              <a:gdLst>
                <a:gd name="T0" fmla="*/ 112 w 113"/>
                <a:gd name="T1" fmla="*/ 0 h 138"/>
                <a:gd name="T2" fmla="*/ 45 w 113"/>
                <a:gd name="T3" fmla="*/ 137 h 138"/>
                <a:gd name="T4" fmla="*/ 23 w 113"/>
                <a:gd name="T5" fmla="*/ 110 h 138"/>
                <a:gd name="T6" fmla="*/ 0 w 113"/>
                <a:gd name="T7" fmla="*/ 82 h 138"/>
                <a:gd name="T8" fmla="*/ 112 w 113"/>
                <a:gd name="T9" fmla="*/ 0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38"/>
                <a:gd name="T17" fmla="*/ 113 w 113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38">
                  <a:moveTo>
                    <a:pt x="112" y="0"/>
                  </a:moveTo>
                  <a:lnTo>
                    <a:pt x="45" y="137"/>
                  </a:lnTo>
                  <a:lnTo>
                    <a:pt x="23" y="110"/>
                  </a:lnTo>
                  <a:lnTo>
                    <a:pt x="0" y="82"/>
                  </a:lnTo>
                  <a:lnTo>
                    <a:pt x="112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45" name="Line 229"/>
            <p:cNvSpPr>
              <a:spLocks noChangeShapeType="1"/>
            </p:cNvSpPr>
            <p:nvPr/>
          </p:nvSpPr>
          <p:spPr bwMode="auto">
            <a:xfrm flipV="1">
              <a:off x="2557" y="2329"/>
              <a:ext cx="126" cy="154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704" name="Rectangle 231"/>
          <p:cNvSpPr>
            <a:spLocks noChangeArrowheads="1"/>
          </p:cNvSpPr>
          <p:nvPr/>
        </p:nvSpPr>
        <p:spPr bwMode="auto">
          <a:xfrm>
            <a:off x="7859714" y="4130675"/>
            <a:ext cx="2600325" cy="344488"/>
          </a:xfrm>
          <a:prstGeom prst="rect">
            <a:avLst/>
          </a:prstGeom>
          <a:pattFill prst="pct50">
            <a:fgClr>
              <a:srgbClr val="FCF305"/>
            </a:fgClr>
            <a:bgClr>
              <a:srgbClr val="FFFFFF"/>
            </a:bgClr>
          </a:patt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05" name="Rectangle 232"/>
          <p:cNvSpPr>
            <a:spLocks noChangeArrowheads="1"/>
          </p:cNvSpPr>
          <p:nvPr/>
        </p:nvSpPr>
        <p:spPr bwMode="auto">
          <a:xfrm>
            <a:off x="7894639" y="3471863"/>
            <a:ext cx="376237" cy="201612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06" name="Rectangle 233"/>
          <p:cNvSpPr>
            <a:spLocks noChangeArrowheads="1"/>
          </p:cNvSpPr>
          <p:nvPr/>
        </p:nvSpPr>
        <p:spPr bwMode="auto">
          <a:xfrm>
            <a:off x="7966076" y="2684464"/>
            <a:ext cx="315913" cy="517525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07" name="Rectangle 234"/>
          <p:cNvSpPr>
            <a:spLocks noChangeArrowheads="1"/>
          </p:cNvSpPr>
          <p:nvPr/>
        </p:nvSpPr>
        <p:spPr bwMode="auto">
          <a:xfrm>
            <a:off x="7905750" y="2770189"/>
            <a:ext cx="317500" cy="503237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08" name="Freeform 235"/>
          <p:cNvSpPr>
            <a:spLocks/>
          </p:cNvSpPr>
          <p:nvPr/>
        </p:nvSpPr>
        <p:spPr bwMode="auto">
          <a:xfrm>
            <a:off x="7888289" y="2678113"/>
            <a:ext cx="377825" cy="588962"/>
          </a:xfrm>
          <a:custGeom>
            <a:avLst/>
            <a:gdLst>
              <a:gd name="T0" fmla="*/ 0 w 238"/>
              <a:gd name="T1" fmla="*/ 2147483646 h 371"/>
              <a:gd name="T2" fmla="*/ 2147483646 w 238"/>
              <a:gd name="T3" fmla="*/ 0 h 371"/>
              <a:gd name="T4" fmla="*/ 2147483646 w 238"/>
              <a:gd name="T5" fmla="*/ 0 h 371"/>
              <a:gd name="T6" fmla="*/ 2147483646 w 238"/>
              <a:gd name="T7" fmla="*/ 2147483646 h 371"/>
              <a:gd name="T8" fmla="*/ 2147483646 w 238"/>
              <a:gd name="T9" fmla="*/ 2147483646 h 371"/>
              <a:gd name="T10" fmla="*/ 2147483646 w 238"/>
              <a:gd name="T11" fmla="*/ 2147483646 h 371"/>
              <a:gd name="T12" fmla="*/ 2147483646 w 238"/>
              <a:gd name="T13" fmla="*/ 2147483646 h 371"/>
              <a:gd name="T14" fmla="*/ 2147483646 w 238"/>
              <a:gd name="T15" fmla="*/ 2147483646 h 371"/>
              <a:gd name="T16" fmla="*/ 0 w 238"/>
              <a:gd name="T17" fmla="*/ 2147483646 h 3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8"/>
              <a:gd name="T28" fmla="*/ 0 h 371"/>
              <a:gd name="T29" fmla="*/ 238 w 238"/>
              <a:gd name="T30" fmla="*/ 371 h 3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8" h="371">
                <a:moveTo>
                  <a:pt x="0" y="45"/>
                </a:moveTo>
                <a:lnTo>
                  <a:pt x="37" y="0"/>
                </a:lnTo>
                <a:lnTo>
                  <a:pt x="237" y="0"/>
                </a:lnTo>
                <a:lnTo>
                  <a:pt x="237" y="325"/>
                </a:lnTo>
                <a:lnTo>
                  <a:pt x="208" y="370"/>
                </a:lnTo>
                <a:lnTo>
                  <a:pt x="208" y="45"/>
                </a:lnTo>
                <a:lnTo>
                  <a:pt x="104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709" name="Line 236"/>
          <p:cNvSpPr>
            <a:spLocks noChangeShapeType="1"/>
          </p:cNvSpPr>
          <p:nvPr/>
        </p:nvSpPr>
        <p:spPr bwMode="auto">
          <a:xfrm flipH="1">
            <a:off x="8242300" y="2678113"/>
            <a:ext cx="46038" cy="8255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10" name="Oval 237"/>
          <p:cNvSpPr>
            <a:spLocks noChangeArrowheads="1"/>
          </p:cNvSpPr>
          <p:nvPr/>
        </p:nvSpPr>
        <p:spPr bwMode="auto">
          <a:xfrm>
            <a:off x="7894639" y="3443289"/>
            <a:ext cx="376237" cy="73025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711" name="Group 242"/>
          <p:cNvGrpSpPr>
            <a:grpSpLocks/>
          </p:cNvGrpSpPr>
          <p:nvPr/>
        </p:nvGrpSpPr>
        <p:grpSpPr bwMode="auto">
          <a:xfrm>
            <a:off x="7894639" y="3679825"/>
            <a:ext cx="382587" cy="63500"/>
            <a:chOff x="4013" y="2185"/>
            <a:chExt cx="241" cy="40"/>
          </a:xfrm>
        </p:grpSpPr>
        <p:sp>
          <p:nvSpPr>
            <p:cNvPr id="66840" name="Arc 238"/>
            <p:cNvSpPr>
              <a:spLocks/>
            </p:cNvSpPr>
            <p:nvPr/>
          </p:nvSpPr>
          <p:spPr bwMode="auto">
            <a:xfrm>
              <a:off x="4128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41" name="Arc 239"/>
            <p:cNvSpPr>
              <a:spLocks/>
            </p:cNvSpPr>
            <p:nvPr/>
          </p:nvSpPr>
          <p:spPr bwMode="auto">
            <a:xfrm>
              <a:off x="4128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42" name="Arc 240"/>
            <p:cNvSpPr>
              <a:spLocks/>
            </p:cNvSpPr>
            <p:nvPr/>
          </p:nvSpPr>
          <p:spPr bwMode="auto">
            <a:xfrm>
              <a:off x="4013" y="2189"/>
              <a:ext cx="123" cy="36"/>
            </a:xfrm>
            <a:custGeom>
              <a:avLst/>
              <a:gdLst>
                <a:gd name="T0" fmla="*/ 0 w 21600"/>
                <a:gd name="T1" fmla="*/ 0 h 25048"/>
                <a:gd name="T2" fmla="*/ 0 w 21600"/>
                <a:gd name="T3" fmla="*/ 0 h 25048"/>
                <a:gd name="T4" fmla="*/ 0 w 21600"/>
                <a:gd name="T5" fmla="*/ 0 h 25048"/>
                <a:gd name="T6" fmla="*/ 0 w 21600"/>
                <a:gd name="T7" fmla="*/ 0 h 25048"/>
                <a:gd name="T8" fmla="*/ 0 w 21600"/>
                <a:gd name="T9" fmla="*/ 0 h 25048"/>
                <a:gd name="T10" fmla="*/ 0 w 21600"/>
                <a:gd name="T11" fmla="*/ 0 h 25048"/>
                <a:gd name="T12" fmla="*/ 0 w 21600"/>
                <a:gd name="T13" fmla="*/ 0 h 250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48"/>
                <a:gd name="T23" fmla="*/ 21600 w 21600"/>
                <a:gd name="T24" fmla="*/ 25048 h 250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48" fill="none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</a:path>
                <a:path w="21600" h="25048" stroke="0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  <a:lnTo>
                    <a:pt x="21600" y="3467"/>
                  </a:lnTo>
                  <a:lnTo>
                    <a:pt x="20693" y="25047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43" name="Arc 241"/>
            <p:cNvSpPr>
              <a:spLocks/>
            </p:cNvSpPr>
            <p:nvPr/>
          </p:nvSpPr>
          <p:spPr bwMode="auto">
            <a:xfrm>
              <a:off x="4013" y="2189"/>
              <a:ext cx="123" cy="36"/>
            </a:xfrm>
            <a:custGeom>
              <a:avLst/>
              <a:gdLst>
                <a:gd name="T0" fmla="*/ 0 w 21600"/>
                <a:gd name="T1" fmla="*/ 0 h 25048"/>
                <a:gd name="T2" fmla="*/ 0 w 21600"/>
                <a:gd name="T3" fmla="*/ 0 h 25048"/>
                <a:gd name="T4" fmla="*/ 0 w 21600"/>
                <a:gd name="T5" fmla="*/ 0 h 25048"/>
                <a:gd name="T6" fmla="*/ 0 w 21600"/>
                <a:gd name="T7" fmla="*/ 0 h 25048"/>
                <a:gd name="T8" fmla="*/ 0 w 21600"/>
                <a:gd name="T9" fmla="*/ 0 h 25048"/>
                <a:gd name="T10" fmla="*/ 0 w 21600"/>
                <a:gd name="T11" fmla="*/ 0 h 25048"/>
                <a:gd name="T12" fmla="*/ 0 w 21600"/>
                <a:gd name="T13" fmla="*/ 0 h 250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48"/>
                <a:gd name="T23" fmla="*/ 21600 w 21600"/>
                <a:gd name="T24" fmla="*/ 25048 h 250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48" fill="none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</a:path>
                <a:path w="21600" h="25048" stroke="0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  <a:lnTo>
                    <a:pt x="21600" y="3467"/>
                  </a:lnTo>
                  <a:lnTo>
                    <a:pt x="20693" y="25047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712" name="Line 243"/>
          <p:cNvSpPr>
            <a:spLocks noChangeShapeType="1"/>
          </p:cNvSpPr>
          <p:nvPr/>
        </p:nvSpPr>
        <p:spPr bwMode="auto">
          <a:xfrm>
            <a:off x="7888288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13" name="Line 244"/>
          <p:cNvSpPr>
            <a:spLocks noChangeShapeType="1"/>
          </p:cNvSpPr>
          <p:nvPr/>
        </p:nvSpPr>
        <p:spPr bwMode="auto">
          <a:xfrm>
            <a:off x="8277225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14" name="Rectangle 245"/>
          <p:cNvSpPr>
            <a:spLocks noChangeArrowheads="1"/>
          </p:cNvSpPr>
          <p:nvPr/>
        </p:nvSpPr>
        <p:spPr bwMode="auto">
          <a:xfrm>
            <a:off x="8424863" y="3471863"/>
            <a:ext cx="387350" cy="201612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15" name="Rectangle 246"/>
          <p:cNvSpPr>
            <a:spLocks noChangeArrowheads="1"/>
          </p:cNvSpPr>
          <p:nvPr/>
        </p:nvSpPr>
        <p:spPr bwMode="auto">
          <a:xfrm>
            <a:off x="8494713" y="2684464"/>
            <a:ext cx="328612" cy="517525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16" name="Rectangle 247"/>
          <p:cNvSpPr>
            <a:spLocks noChangeArrowheads="1"/>
          </p:cNvSpPr>
          <p:nvPr/>
        </p:nvSpPr>
        <p:spPr bwMode="auto">
          <a:xfrm>
            <a:off x="8448676" y="2770189"/>
            <a:ext cx="315913" cy="503237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17" name="Freeform 248"/>
          <p:cNvSpPr>
            <a:spLocks/>
          </p:cNvSpPr>
          <p:nvPr/>
        </p:nvSpPr>
        <p:spPr bwMode="auto">
          <a:xfrm>
            <a:off x="8429626" y="2678113"/>
            <a:ext cx="390525" cy="588962"/>
          </a:xfrm>
          <a:custGeom>
            <a:avLst/>
            <a:gdLst>
              <a:gd name="T0" fmla="*/ 0 w 246"/>
              <a:gd name="T1" fmla="*/ 2147483646 h 371"/>
              <a:gd name="T2" fmla="*/ 2147483646 w 246"/>
              <a:gd name="T3" fmla="*/ 0 h 371"/>
              <a:gd name="T4" fmla="*/ 2147483646 w 246"/>
              <a:gd name="T5" fmla="*/ 0 h 371"/>
              <a:gd name="T6" fmla="*/ 2147483646 w 246"/>
              <a:gd name="T7" fmla="*/ 2147483646 h 371"/>
              <a:gd name="T8" fmla="*/ 2147483646 w 246"/>
              <a:gd name="T9" fmla="*/ 2147483646 h 371"/>
              <a:gd name="T10" fmla="*/ 2147483646 w 246"/>
              <a:gd name="T11" fmla="*/ 2147483646 h 371"/>
              <a:gd name="T12" fmla="*/ 2147483646 w 246"/>
              <a:gd name="T13" fmla="*/ 2147483646 h 371"/>
              <a:gd name="T14" fmla="*/ 2147483646 w 246"/>
              <a:gd name="T15" fmla="*/ 2147483646 h 371"/>
              <a:gd name="T16" fmla="*/ 0 w 246"/>
              <a:gd name="T17" fmla="*/ 2147483646 h 3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1"/>
              <a:gd name="T29" fmla="*/ 246 w 246"/>
              <a:gd name="T30" fmla="*/ 371 h 3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1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5"/>
                </a:lnTo>
                <a:lnTo>
                  <a:pt x="200" y="370"/>
                </a:lnTo>
                <a:lnTo>
                  <a:pt x="200" y="45"/>
                </a:lnTo>
                <a:lnTo>
                  <a:pt x="104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718" name="Line 249"/>
          <p:cNvSpPr>
            <a:spLocks noChangeShapeType="1"/>
          </p:cNvSpPr>
          <p:nvPr/>
        </p:nvSpPr>
        <p:spPr bwMode="auto">
          <a:xfrm flipH="1">
            <a:off x="8770939" y="2678114"/>
            <a:ext cx="58737" cy="857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19" name="Oval 250"/>
          <p:cNvSpPr>
            <a:spLocks noChangeArrowheads="1"/>
          </p:cNvSpPr>
          <p:nvPr/>
        </p:nvSpPr>
        <p:spPr bwMode="auto">
          <a:xfrm>
            <a:off x="8424863" y="3443289"/>
            <a:ext cx="387350" cy="73025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720" name="Group 255"/>
          <p:cNvGrpSpPr>
            <a:grpSpLocks/>
          </p:cNvGrpSpPr>
          <p:nvPr/>
        </p:nvGrpSpPr>
        <p:grpSpPr bwMode="auto">
          <a:xfrm>
            <a:off x="8424863" y="3679825"/>
            <a:ext cx="381000" cy="63500"/>
            <a:chOff x="4347" y="2185"/>
            <a:chExt cx="240" cy="40"/>
          </a:xfrm>
        </p:grpSpPr>
        <p:sp>
          <p:nvSpPr>
            <p:cNvPr id="66836" name="Arc 251"/>
            <p:cNvSpPr>
              <a:spLocks/>
            </p:cNvSpPr>
            <p:nvPr/>
          </p:nvSpPr>
          <p:spPr bwMode="auto">
            <a:xfrm>
              <a:off x="4461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37" name="Arc 252"/>
            <p:cNvSpPr>
              <a:spLocks/>
            </p:cNvSpPr>
            <p:nvPr/>
          </p:nvSpPr>
          <p:spPr bwMode="auto">
            <a:xfrm>
              <a:off x="4461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38" name="Arc 253"/>
            <p:cNvSpPr>
              <a:spLocks/>
            </p:cNvSpPr>
            <p:nvPr/>
          </p:nvSpPr>
          <p:spPr bwMode="auto">
            <a:xfrm>
              <a:off x="4347" y="2189"/>
              <a:ext cx="122" cy="36"/>
            </a:xfrm>
            <a:custGeom>
              <a:avLst/>
              <a:gdLst>
                <a:gd name="T0" fmla="*/ 0 w 21600"/>
                <a:gd name="T1" fmla="*/ 0 h 25048"/>
                <a:gd name="T2" fmla="*/ 0 w 21600"/>
                <a:gd name="T3" fmla="*/ 0 h 25048"/>
                <a:gd name="T4" fmla="*/ 0 w 21600"/>
                <a:gd name="T5" fmla="*/ 0 h 25048"/>
                <a:gd name="T6" fmla="*/ 0 w 21600"/>
                <a:gd name="T7" fmla="*/ 0 h 25048"/>
                <a:gd name="T8" fmla="*/ 0 w 21600"/>
                <a:gd name="T9" fmla="*/ 0 h 25048"/>
                <a:gd name="T10" fmla="*/ 0 w 21600"/>
                <a:gd name="T11" fmla="*/ 0 h 25048"/>
                <a:gd name="T12" fmla="*/ 0 w 21600"/>
                <a:gd name="T13" fmla="*/ 0 h 250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48"/>
                <a:gd name="T23" fmla="*/ 21600 w 21600"/>
                <a:gd name="T24" fmla="*/ 25048 h 250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48" fill="none">
                  <a:moveTo>
                    <a:pt x="20686" y="25047"/>
                  </a:moveTo>
                  <a:cubicBezTo>
                    <a:pt x="9122" y="24557"/>
                    <a:pt x="0" y="15040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</a:path>
                <a:path w="21600" h="25048" stroke="0">
                  <a:moveTo>
                    <a:pt x="20686" y="25047"/>
                  </a:moveTo>
                  <a:cubicBezTo>
                    <a:pt x="9122" y="24557"/>
                    <a:pt x="0" y="15040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  <a:lnTo>
                    <a:pt x="21600" y="3467"/>
                  </a:lnTo>
                  <a:lnTo>
                    <a:pt x="20686" y="25047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39" name="Arc 254"/>
            <p:cNvSpPr>
              <a:spLocks/>
            </p:cNvSpPr>
            <p:nvPr/>
          </p:nvSpPr>
          <p:spPr bwMode="auto">
            <a:xfrm>
              <a:off x="4347" y="2189"/>
              <a:ext cx="122" cy="36"/>
            </a:xfrm>
            <a:custGeom>
              <a:avLst/>
              <a:gdLst>
                <a:gd name="T0" fmla="*/ 0 w 21600"/>
                <a:gd name="T1" fmla="*/ 0 h 25048"/>
                <a:gd name="T2" fmla="*/ 0 w 21600"/>
                <a:gd name="T3" fmla="*/ 0 h 25048"/>
                <a:gd name="T4" fmla="*/ 0 w 21600"/>
                <a:gd name="T5" fmla="*/ 0 h 25048"/>
                <a:gd name="T6" fmla="*/ 0 w 21600"/>
                <a:gd name="T7" fmla="*/ 0 h 25048"/>
                <a:gd name="T8" fmla="*/ 0 w 21600"/>
                <a:gd name="T9" fmla="*/ 0 h 25048"/>
                <a:gd name="T10" fmla="*/ 0 w 21600"/>
                <a:gd name="T11" fmla="*/ 0 h 25048"/>
                <a:gd name="T12" fmla="*/ 0 w 21600"/>
                <a:gd name="T13" fmla="*/ 0 h 250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48"/>
                <a:gd name="T23" fmla="*/ 21600 w 21600"/>
                <a:gd name="T24" fmla="*/ 25048 h 250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48" fill="none">
                  <a:moveTo>
                    <a:pt x="20686" y="25047"/>
                  </a:moveTo>
                  <a:cubicBezTo>
                    <a:pt x="9122" y="24557"/>
                    <a:pt x="0" y="15040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</a:path>
                <a:path w="21600" h="25048" stroke="0">
                  <a:moveTo>
                    <a:pt x="20686" y="25047"/>
                  </a:moveTo>
                  <a:cubicBezTo>
                    <a:pt x="9122" y="24557"/>
                    <a:pt x="0" y="15040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  <a:lnTo>
                    <a:pt x="21600" y="3467"/>
                  </a:lnTo>
                  <a:lnTo>
                    <a:pt x="20686" y="25047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721" name="Line 256"/>
          <p:cNvSpPr>
            <a:spLocks noChangeShapeType="1"/>
          </p:cNvSpPr>
          <p:nvPr/>
        </p:nvSpPr>
        <p:spPr bwMode="auto">
          <a:xfrm>
            <a:off x="8418513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22" name="Line 257"/>
          <p:cNvSpPr>
            <a:spLocks noChangeShapeType="1"/>
          </p:cNvSpPr>
          <p:nvPr/>
        </p:nvSpPr>
        <p:spPr bwMode="auto">
          <a:xfrm>
            <a:off x="8818563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23" name="Rectangle 258"/>
          <p:cNvSpPr>
            <a:spLocks noChangeArrowheads="1"/>
          </p:cNvSpPr>
          <p:nvPr/>
        </p:nvSpPr>
        <p:spPr bwMode="auto">
          <a:xfrm>
            <a:off x="8977314" y="3471863"/>
            <a:ext cx="376237" cy="201612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24" name="Rectangle 259"/>
          <p:cNvSpPr>
            <a:spLocks noChangeArrowheads="1"/>
          </p:cNvSpPr>
          <p:nvPr/>
        </p:nvSpPr>
        <p:spPr bwMode="auto">
          <a:xfrm>
            <a:off x="9048751" y="2684464"/>
            <a:ext cx="315913" cy="517525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25" name="Rectangle 260"/>
          <p:cNvSpPr>
            <a:spLocks noChangeArrowheads="1"/>
          </p:cNvSpPr>
          <p:nvPr/>
        </p:nvSpPr>
        <p:spPr bwMode="auto">
          <a:xfrm>
            <a:off x="8977313" y="2770189"/>
            <a:ext cx="328612" cy="503237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26" name="Freeform 261"/>
          <p:cNvSpPr>
            <a:spLocks/>
          </p:cNvSpPr>
          <p:nvPr/>
        </p:nvSpPr>
        <p:spPr bwMode="auto">
          <a:xfrm>
            <a:off x="8970964" y="2678113"/>
            <a:ext cx="390525" cy="588962"/>
          </a:xfrm>
          <a:custGeom>
            <a:avLst/>
            <a:gdLst>
              <a:gd name="T0" fmla="*/ 0 w 246"/>
              <a:gd name="T1" fmla="*/ 2147483646 h 371"/>
              <a:gd name="T2" fmla="*/ 2147483646 w 246"/>
              <a:gd name="T3" fmla="*/ 0 h 371"/>
              <a:gd name="T4" fmla="*/ 2147483646 w 246"/>
              <a:gd name="T5" fmla="*/ 0 h 371"/>
              <a:gd name="T6" fmla="*/ 2147483646 w 246"/>
              <a:gd name="T7" fmla="*/ 2147483646 h 371"/>
              <a:gd name="T8" fmla="*/ 2147483646 w 246"/>
              <a:gd name="T9" fmla="*/ 2147483646 h 371"/>
              <a:gd name="T10" fmla="*/ 2147483646 w 246"/>
              <a:gd name="T11" fmla="*/ 2147483646 h 371"/>
              <a:gd name="T12" fmla="*/ 2147483646 w 246"/>
              <a:gd name="T13" fmla="*/ 2147483646 h 371"/>
              <a:gd name="T14" fmla="*/ 2147483646 w 246"/>
              <a:gd name="T15" fmla="*/ 2147483646 h 371"/>
              <a:gd name="T16" fmla="*/ 0 w 246"/>
              <a:gd name="T17" fmla="*/ 2147483646 h 3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1"/>
              <a:gd name="T29" fmla="*/ 246 w 246"/>
              <a:gd name="T30" fmla="*/ 371 h 3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1">
                <a:moveTo>
                  <a:pt x="0" y="45"/>
                </a:moveTo>
                <a:lnTo>
                  <a:pt x="30" y="0"/>
                </a:lnTo>
                <a:lnTo>
                  <a:pt x="245" y="0"/>
                </a:lnTo>
                <a:lnTo>
                  <a:pt x="245" y="325"/>
                </a:lnTo>
                <a:lnTo>
                  <a:pt x="208" y="370"/>
                </a:lnTo>
                <a:lnTo>
                  <a:pt x="208" y="45"/>
                </a:lnTo>
                <a:lnTo>
                  <a:pt x="97" y="45"/>
                </a:lnTo>
                <a:lnTo>
                  <a:pt x="45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727" name="Line 262"/>
          <p:cNvSpPr>
            <a:spLocks noChangeShapeType="1"/>
          </p:cNvSpPr>
          <p:nvPr/>
        </p:nvSpPr>
        <p:spPr bwMode="auto">
          <a:xfrm flipH="1">
            <a:off x="9312276" y="2678114"/>
            <a:ext cx="47625" cy="857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28" name="Oval 263"/>
          <p:cNvSpPr>
            <a:spLocks noChangeArrowheads="1"/>
          </p:cNvSpPr>
          <p:nvPr/>
        </p:nvSpPr>
        <p:spPr bwMode="auto">
          <a:xfrm>
            <a:off x="8977314" y="3443289"/>
            <a:ext cx="376237" cy="73025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729" name="Group 268"/>
          <p:cNvGrpSpPr>
            <a:grpSpLocks/>
          </p:cNvGrpSpPr>
          <p:nvPr/>
        </p:nvGrpSpPr>
        <p:grpSpPr bwMode="auto">
          <a:xfrm>
            <a:off x="8977313" y="3679825"/>
            <a:ext cx="373062" cy="63500"/>
            <a:chOff x="4695" y="2185"/>
            <a:chExt cx="235" cy="40"/>
          </a:xfrm>
        </p:grpSpPr>
        <p:sp>
          <p:nvSpPr>
            <p:cNvPr id="66832" name="Arc 264"/>
            <p:cNvSpPr>
              <a:spLocks/>
            </p:cNvSpPr>
            <p:nvPr/>
          </p:nvSpPr>
          <p:spPr bwMode="auto">
            <a:xfrm>
              <a:off x="4802" y="2185"/>
              <a:ext cx="128" cy="27"/>
            </a:xfrm>
            <a:custGeom>
              <a:avLst/>
              <a:gdLst>
                <a:gd name="T0" fmla="*/ 0 w 22511"/>
                <a:gd name="T1" fmla="*/ 0 h 21600"/>
                <a:gd name="T2" fmla="*/ 0 w 22511"/>
                <a:gd name="T3" fmla="*/ 0 h 21600"/>
                <a:gd name="T4" fmla="*/ 0 w 22511"/>
                <a:gd name="T5" fmla="*/ 0 h 21600"/>
                <a:gd name="T6" fmla="*/ 0 w 22511"/>
                <a:gd name="T7" fmla="*/ 0 h 21600"/>
                <a:gd name="T8" fmla="*/ 0 w 22511"/>
                <a:gd name="T9" fmla="*/ 0 h 21600"/>
                <a:gd name="T10" fmla="*/ 0 w 22511"/>
                <a:gd name="T11" fmla="*/ 0 h 21600"/>
                <a:gd name="T12" fmla="*/ 0 w 22511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511"/>
                <a:gd name="T22" fmla="*/ 0 h 21600"/>
                <a:gd name="T23" fmla="*/ 22511 w 22511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511" h="21600" fill="none">
                  <a:moveTo>
                    <a:pt x="22511" y="0"/>
                  </a:moveTo>
                  <a:cubicBezTo>
                    <a:pt x="22511" y="11929"/>
                    <a:pt x="12840" y="21600"/>
                    <a:pt x="911" y="21600"/>
                  </a:cubicBezTo>
                  <a:cubicBezTo>
                    <a:pt x="607" y="21599"/>
                    <a:pt x="303" y="21593"/>
                    <a:pt x="0" y="21580"/>
                  </a:cubicBezTo>
                </a:path>
                <a:path w="22511" h="21600" stroke="0">
                  <a:moveTo>
                    <a:pt x="22511" y="0"/>
                  </a:moveTo>
                  <a:cubicBezTo>
                    <a:pt x="22511" y="11929"/>
                    <a:pt x="12840" y="21600"/>
                    <a:pt x="911" y="21600"/>
                  </a:cubicBezTo>
                  <a:cubicBezTo>
                    <a:pt x="607" y="21599"/>
                    <a:pt x="303" y="21593"/>
                    <a:pt x="0" y="21580"/>
                  </a:cubicBezTo>
                  <a:lnTo>
                    <a:pt x="911" y="0"/>
                  </a:lnTo>
                  <a:lnTo>
                    <a:pt x="22511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33" name="Arc 265"/>
            <p:cNvSpPr>
              <a:spLocks/>
            </p:cNvSpPr>
            <p:nvPr/>
          </p:nvSpPr>
          <p:spPr bwMode="auto">
            <a:xfrm>
              <a:off x="4802" y="2185"/>
              <a:ext cx="128" cy="27"/>
            </a:xfrm>
            <a:custGeom>
              <a:avLst/>
              <a:gdLst>
                <a:gd name="T0" fmla="*/ 0 w 22511"/>
                <a:gd name="T1" fmla="*/ 0 h 21600"/>
                <a:gd name="T2" fmla="*/ 0 w 22511"/>
                <a:gd name="T3" fmla="*/ 0 h 21600"/>
                <a:gd name="T4" fmla="*/ 0 w 22511"/>
                <a:gd name="T5" fmla="*/ 0 h 21600"/>
                <a:gd name="T6" fmla="*/ 0 w 22511"/>
                <a:gd name="T7" fmla="*/ 0 h 21600"/>
                <a:gd name="T8" fmla="*/ 0 w 22511"/>
                <a:gd name="T9" fmla="*/ 0 h 21600"/>
                <a:gd name="T10" fmla="*/ 0 w 22511"/>
                <a:gd name="T11" fmla="*/ 0 h 21600"/>
                <a:gd name="T12" fmla="*/ 0 w 22511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511"/>
                <a:gd name="T22" fmla="*/ 0 h 21600"/>
                <a:gd name="T23" fmla="*/ 22511 w 22511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511" h="21600" fill="none">
                  <a:moveTo>
                    <a:pt x="22511" y="0"/>
                  </a:moveTo>
                  <a:cubicBezTo>
                    <a:pt x="22511" y="11929"/>
                    <a:pt x="12840" y="21600"/>
                    <a:pt x="911" y="21600"/>
                  </a:cubicBezTo>
                  <a:cubicBezTo>
                    <a:pt x="607" y="21599"/>
                    <a:pt x="303" y="21593"/>
                    <a:pt x="0" y="21580"/>
                  </a:cubicBezTo>
                </a:path>
                <a:path w="22511" h="21600" stroke="0">
                  <a:moveTo>
                    <a:pt x="22511" y="0"/>
                  </a:moveTo>
                  <a:cubicBezTo>
                    <a:pt x="22511" y="11929"/>
                    <a:pt x="12840" y="21600"/>
                    <a:pt x="911" y="21600"/>
                  </a:cubicBezTo>
                  <a:cubicBezTo>
                    <a:pt x="607" y="21599"/>
                    <a:pt x="303" y="21593"/>
                    <a:pt x="0" y="21580"/>
                  </a:cubicBezTo>
                  <a:lnTo>
                    <a:pt x="911" y="0"/>
                  </a:lnTo>
                  <a:lnTo>
                    <a:pt x="22511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34" name="Arc 266"/>
            <p:cNvSpPr>
              <a:spLocks/>
            </p:cNvSpPr>
            <p:nvPr/>
          </p:nvSpPr>
          <p:spPr bwMode="auto">
            <a:xfrm>
              <a:off x="4695" y="2189"/>
              <a:ext cx="119" cy="36"/>
            </a:xfrm>
            <a:custGeom>
              <a:avLst/>
              <a:gdLst>
                <a:gd name="T0" fmla="*/ 0 w 21600"/>
                <a:gd name="T1" fmla="*/ 0 h 25061"/>
                <a:gd name="T2" fmla="*/ 0 w 21600"/>
                <a:gd name="T3" fmla="*/ 0 h 25061"/>
                <a:gd name="T4" fmla="*/ 0 w 21600"/>
                <a:gd name="T5" fmla="*/ 0 h 25061"/>
                <a:gd name="T6" fmla="*/ 0 w 21600"/>
                <a:gd name="T7" fmla="*/ 0 h 25061"/>
                <a:gd name="T8" fmla="*/ 0 w 21600"/>
                <a:gd name="T9" fmla="*/ 0 h 25061"/>
                <a:gd name="T10" fmla="*/ 0 w 21600"/>
                <a:gd name="T11" fmla="*/ 0 h 25061"/>
                <a:gd name="T12" fmla="*/ 0 w 21600"/>
                <a:gd name="T13" fmla="*/ 0 h 250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61"/>
                <a:gd name="T23" fmla="*/ 21600 w 21600"/>
                <a:gd name="T24" fmla="*/ 25061 h 250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61" fill="none">
                  <a:moveTo>
                    <a:pt x="21037" y="25060"/>
                  </a:moveTo>
                  <a:cubicBezTo>
                    <a:pt x="9330" y="24755"/>
                    <a:pt x="0" y="15178"/>
                    <a:pt x="0" y="3468"/>
                  </a:cubicBezTo>
                  <a:cubicBezTo>
                    <a:pt x="0" y="2306"/>
                    <a:pt x="93" y="1146"/>
                    <a:pt x="280" y="0"/>
                  </a:cubicBezTo>
                </a:path>
                <a:path w="21600" h="25061" stroke="0">
                  <a:moveTo>
                    <a:pt x="21037" y="25060"/>
                  </a:moveTo>
                  <a:cubicBezTo>
                    <a:pt x="9330" y="24755"/>
                    <a:pt x="0" y="15178"/>
                    <a:pt x="0" y="3468"/>
                  </a:cubicBezTo>
                  <a:cubicBezTo>
                    <a:pt x="0" y="2306"/>
                    <a:pt x="93" y="1146"/>
                    <a:pt x="280" y="0"/>
                  </a:cubicBezTo>
                  <a:lnTo>
                    <a:pt x="21600" y="3468"/>
                  </a:lnTo>
                  <a:lnTo>
                    <a:pt x="21037" y="2506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35" name="Arc 267"/>
            <p:cNvSpPr>
              <a:spLocks/>
            </p:cNvSpPr>
            <p:nvPr/>
          </p:nvSpPr>
          <p:spPr bwMode="auto">
            <a:xfrm>
              <a:off x="4695" y="2189"/>
              <a:ext cx="119" cy="36"/>
            </a:xfrm>
            <a:custGeom>
              <a:avLst/>
              <a:gdLst>
                <a:gd name="T0" fmla="*/ 0 w 21600"/>
                <a:gd name="T1" fmla="*/ 0 h 25061"/>
                <a:gd name="T2" fmla="*/ 0 w 21600"/>
                <a:gd name="T3" fmla="*/ 0 h 25061"/>
                <a:gd name="T4" fmla="*/ 0 w 21600"/>
                <a:gd name="T5" fmla="*/ 0 h 25061"/>
                <a:gd name="T6" fmla="*/ 0 w 21600"/>
                <a:gd name="T7" fmla="*/ 0 h 25061"/>
                <a:gd name="T8" fmla="*/ 0 w 21600"/>
                <a:gd name="T9" fmla="*/ 0 h 25061"/>
                <a:gd name="T10" fmla="*/ 0 w 21600"/>
                <a:gd name="T11" fmla="*/ 0 h 25061"/>
                <a:gd name="T12" fmla="*/ 0 w 21600"/>
                <a:gd name="T13" fmla="*/ 0 h 250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61"/>
                <a:gd name="T23" fmla="*/ 21600 w 21600"/>
                <a:gd name="T24" fmla="*/ 25061 h 250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61" fill="none">
                  <a:moveTo>
                    <a:pt x="21037" y="25060"/>
                  </a:moveTo>
                  <a:cubicBezTo>
                    <a:pt x="9330" y="24755"/>
                    <a:pt x="0" y="15178"/>
                    <a:pt x="0" y="3468"/>
                  </a:cubicBezTo>
                  <a:cubicBezTo>
                    <a:pt x="0" y="2306"/>
                    <a:pt x="93" y="1146"/>
                    <a:pt x="280" y="0"/>
                  </a:cubicBezTo>
                </a:path>
                <a:path w="21600" h="25061" stroke="0">
                  <a:moveTo>
                    <a:pt x="21037" y="25060"/>
                  </a:moveTo>
                  <a:cubicBezTo>
                    <a:pt x="9330" y="24755"/>
                    <a:pt x="0" y="15178"/>
                    <a:pt x="0" y="3468"/>
                  </a:cubicBezTo>
                  <a:cubicBezTo>
                    <a:pt x="0" y="2306"/>
                    <a:pt x="93" y="1146"/>
                    <a:pt x="280" y="0"/>
                  </a:cubicBezTo>
                  <a:lnTo>
                    <a:pt x="21600" y="3468"/>
                  </a:lnTo>
                  <a:lnTo>
                    <a:pt x="21037" y="2506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730" name="Line 269"/>
          <p:cNvSpPr>
            <a:spLocks noChangeShapeType="1"/>
          </p:cNvSpPr>
          <p:nvPr/>
        </p:nvSpPr>
        <p:spPr bwMode="auto">
          <a:xfrm>
            <a:off x="8970963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31" name="Line 270"/>
          <p:cNvSpPr>
            <a:spLocks noChangeShapeType="1"/>
          </p:cNvSpPr>
          <p:nvPr/>
        </p:nvSpPr>
        <p:spPr bwMode="auto">
          <a:xfrm>
            <a:off x="9348788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32" name="Rectangle 271"/>
          <p:cNvSpPr>
            <a:spLocks noChangeArrowheads="1"/>
          </p:cNvSpPr>
          <p:nvPr/>
        </p:nvSpPr>
        <p:spPr bwMode="auto">
          <a:xfrm>
            <a:off x="9518650" y="3471863"/>
            <a:ext cx="376238" cy="201612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33" name="Rectangle 272"/>
          <p:cNvSpPr>
            <a:spLocks noChangeArrowheads="1"/>
          </p:cNvSpPr>
          <p:nvPr/>
        </p:nvSpPr>
        <p:spPr bwMode="auto">
          <a:xfrm>
            <a:off x="9577388" y="2684464"/>
            <a:ext cx="317500" cy="517525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34" name="Rectangle 273"/>
          <p:cNvSpPr>
            <a:spLocks noChangeArrowheads="1"/>
          </p:cNvSpPr>
          <p:nvPr/>
        </p:nvSpPr>
        <p:spPr bwMode="auto">
          <a:xfrm>
            <a:off x="9531351" y="2770189"/>
            <a:ext cx="315913" cy="503237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35" name="Freeform 274"/>
          <p:cNvSpPr>
            <a:spLocks/>
          </p:cNvSpPr>
          <p:nvPr/>
        </p:nvSpPr>
        <p:spPr bwMode="auto">
          <a:xfrm>
            <a:off x="9501189" y="2678113"/>
            <a:ext cx="390525" cy="588962"/>
          </a:xfrm>
          <a:custGeom>
            <a:avLst/>
            <a:gdLst>
              <a:gd name="T0" fmla="*/ 0 w 246"/>
              <a:gd name="T1" fmla="*/ 2147483646 h 371"/>
              <a:gd name="T2" fmla="*/ 2147483646 w 246"/>
              <a:gd name="T3" fmla="*/ 0 h 371"/>
              <a:gd name="T4" fmla="*/ 2147483646 w 246"/>
              <a:gd name="T5" fmla="*/ 0 h 371"/>
              <a:gd name="T6" fmla="*/ 2147483646 w 246"/>
              <a:gd name="T7" fmla="*/ 2147483646 h 371"/>
              <a:gd name="T8" fmla="*/ 2147483646 w 246"/>
              <a:gd name="T9" fmla="*/ 2147483646 h 371"/>
              <a:gd name="T10" fmla="*/ 2147483646 w 246"/>
              <a:gd name="T11" fmla="*/ 2147483646 h 371"/>
              <a:gd name="T12" fmla="*/ 2147483646 w 246"/>
              <a:gd name="T13" fmla="*/ 2147483646 h 371"/>
              <a:gd name="T14" fmla="*/ 2147483646 w 246"/>
              <a:gd name="T15" fmla="*/ 2147483646 h 371"/>
              <a:gd name="T16" fmla="*/ 0 w 246"/>
              <a:gd name="T17" fmla="*/ 2147483646 h 3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1"/>
              <a:gd name="T29" fmla="*/ 246 w 246"/>
              <a:gd name="T30" fmla="*/ 371 h 3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1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5"/>
                </a:lnTo>
                <a:lnTo>
                  <a:pt x="215" y="370"/>
                </a:lnTo>
                <a:lnTo>
                  <a:pt x="215" y="45"/>
                </a:lnTo>
                <a:lnTo>
                  <a:pt x="111" y="45"/>
                </a:lnTo>
                <a:lnTo>
                  <a:pt x="59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736" name="Line 275"/>
          <p:cNvSpPr>
            <a:spLocks noChangeShapeType="1"/>
          </p:cNvSpPr>
          <p:nvPr/>
        </p:nvSpPr>
        <p:spPr bwMode="auto">
          <a:xfrm flipH="1">
            <a:off x="9842500" y="2678114"/>
            <a:ext cx="58738" cy="857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37" name="Oval 276"/>
          <p:cNvSpPr>
            <a:spLocks noChangeArrowheads="1"/>
          </p:cNvSpPr>
          <p:nvPr/>
        </p:nvSpPr>
        <p:spPr bwMode="auto">
          <a:xfrm>
            <a:off x="9518650" y="3443289"/>
            <a:ext cx="376238" cy="73025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738" name="Group 281"/>
          <p:cNvGrpSpPr>
            <a:grpSpLocks/>
          </p:cNvGrpSpPr>
          <p:nvPr/>
        </p:nvGrpSpPr>
        <p:grpSpPr bwMode="auto">
          <a:xfrm>
            <a:off x="9518650" y="3679825"/>
            <a:ext cx="382588" cy="63500"/>
            <a:chOff x="5036" y="2185"/>
            <a:chExt cx="241" cy="40"/>
          </a:xfrm>
        </p:grpSpPr>
        <p:sp>
          <p:nvSpPr>
            <p:cNvPr id="66828" name="Arc 277"/>
            <p:cNvSpPr>
              <a:spLocks/>
            </p:cNvSpPr>
            <p:nvPr/>
          </p:nvSpPr>
          <p:spPr bwMode="auto">
            <a:xfrm>
              <a:off x="5151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29" name="Arc 278"/>
            <p:cNvSpPr>
              <a:spLocks/>
            </p:cNvSpPr>
            <p:nvPr/>
          </p:nvSpPr>
          <p:spPr bwMode="auto">
            <a:xfrm>
              <a:off x="5151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30" name="Arc 279"/>
            <p:cNvSpPr>
              <a:spLocks/>
            </p:cNvSpPr>
            <p:nvPr/>
          </p:nvSpPr>
          <p:spPr bwMode="auto">
            <a:xfrm>
              <a:off x="5036" y="2189"/>
              <a:ext cx="123" cy="36"/>
            </a:xfrm>
            <a:custGeom>
              <a:avLst/>
              <a:gdLst>
                <a:gd name="T0" fmla="*/ 0 w 21600"/>
                <a:gd name="T1" fmla="*/ 0 h 25048"/>
                <a:gd name="T2" fmla="*/ 0 w 21600"/>
                <a:gd name="T3" fmla="*/ 0 h 25048"/>
                <a:gd name="T4" fmla="*/ 0 w 21600"/>
                <a:gd name="T5" fmla="*/ 0 h 25048"/>
                <a:gd name="T6" fmla="*/ 0 w 21600"/>
                <a:gd name="T7" fmla="*/ 0 h 25048"/>
                <a:gd name="T8" fmla="*/ 0 w 21600"/>
                <a:gd name="T9" fmla="*/ 0 h 25048"/>
                <a:gd name="T10" fmla="*/ 0 w 21600"/>
                <a:gd name="T11" fmla="*/ 0 h 25048"/>
                <a:gd name="T12" fmla="*/ 0 w 21600"/>
                <a:gd name="T13" fmla="*/ 0 h 250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48"/>
                <a:gd name="T23" fmla="*/ 21600 w 21600"/>
                <a:gd name="T24" fmla="*/ 25048 h 250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48" fill="none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</a:path>
                <a:path w="21600" h="25048" stroke="0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  <a:lnTo>
                    <a:pt x="21600" y="3467"/>
                  </a:lnTo>
                  <a:lnTo>
                    <a:pt x="20693" y="25047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31" name="Arc 280"/>
            <p:cNvSpPr>
              <a:spLocks/>
            </p:cNvSpPr>
            <p:nvPr/>
          </p:nvSpPr>
          <p:spPr bwMode="auto">
            <a:xfrm>
              <a:off x="5036" y="2189"/>
              <a:ext cx="123" cy="36"/>
            </a:xfrm>
            <a:custGeom>
              <a:avLst/>
              <a:gdLst>
                <a:gd name="T0" fmla="*/ 0 w 21600"/>
                <a:gd name="T1" fmla="*/ 0 h 25048"/>
                <a:gd name="T2" fmla="*/ 0 w 21600"/>
                <a:gd name="T3" fmla="*/ 0 h 25048"/>
                <a:gd name="T4" fmla="*/ 0 w 21600"/>
                <a:gd name="T5" fmla="*/ 0 h 25048"/>
                <a:gd name="T6" fmla="*/ 0 w 21600"/>
                <a:gd name="T7" fmla="*/ 0 h 25048"/>
                <a:gd name="T8" fmla="*/ 0 w 21600"/>
                <a:gd name="T9" fmla="*/ 0 h 25048"/>
                <a:gd name="T10" fmla="*/ 0 w 21600"/>
                <a:gd name="T11" fmla="*/ 0 h 25048"/>
                <a:gd name="T12" fmla="*/ 0 w 21600"/>
                <a:gd name="T13" fmla="*/ 0 h 250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48"/>
                <a:gd name="T23" fmla="*/ 21600 w 21600"/>
                <a:gd name="T24" fmla="*/ 25048 h 250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48" fill="none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</a:path>
                <a:path w="21600" h="25048" stroke="0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  <a:lnTo>
                    <a:pt x="21600" y="3467"/>
                  </a:lnTo>
                  <a:lnTo>
                    <a:pt x="20693" y="25047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739" name="Line 282"/>
          <p:cNvSpPr>
            <a:spLocks noChangeShapeType="1"/>
          </p:cNvSpPr>
          <p:nvPr/>
        </p:nvSpPr>
        <p:spPr bwMode="auto">
          <a:xfrm>
            <a:off x="9512300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40" name="Line 283"/>
          <p:cNvSpPr>
            <a:spLocks noChangeShapeType="1"/>
          </p:cNvSpPr>
          <p:nvPr/>
        </p:nvSpPr>
        <p:spPr bwMode="auto">
          <a:xfrm>
            <a:off x="9901238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41" name="Rectangle 284"/>
          <p:cNvSpPr>
            <a:spLocks noChangeArrowheads="1"/>
          </p:cNvSpPr>
          <p:nvPr/>
        </p:nvSpPr>
        <p:spPr bwMode="auto">
          <a:xfrm>
            <a:off x="10048875" y="3471863"/>
            <a:ext cx="376238" cy="201612"/>
          </a:xfrm>
          <a:prstGeom prst="rect">
            <a:avLst/>
          </a:prstGeom>
          <a:solidFill>
            <a:srgbClr val="0080FF"/>
          </a:solidFill>
          <a:ln w="12700" algn="ctr">
            <a:solidFill>
              <a:srgbClr val="00A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42" name="Rectangle 285"/>
          <p:cNvSpPr>
            <a:spLocks noChangeArrowheads="1"/>
          </p:cNvSpPr>
          <p:nvPr/>
        </p:nvSpPr>
        <p:spPr bwMode="auto">
          <a:xfrm>
            <a:off x="10120313" y="2684464"/>
            <a:ext cx="315912" cy="517525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43" name="Rectangle 286"/>
          <p:cNvSpPr>
            <a:spLocks noChangeArrowheads="1"/>
          </p:cNvSpPr>
          <p:nvPr/>
        </p:nvSpPr>
        <p:spPr bwMode="auto">
          <a:xfrm>
            <a:off x="10059988" y="2770189"/>
            <a:ext cx="317500" cy="503237"/>
          </a:xfrm>
          <a:prstGeom prst="rect">
            <a:avLst/>
          </a:prstGeom>
          <a:solidFill>
            <a:srgbClr val="00A0FF"/>
          </a:solidFill>
          <a:ln w="127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6744" name="Freeform 287"/>
          <p:cNvSpPr>
            <a:spLocks/>
          </p:cNvSpPr>
          <p:nvPr/>
        </p:nvSpPr>
        <p:spPr bwMode="auto">
          <a:xfrm>
            <a:off x="10042526" y="2678113"/>
            <a:ext cx="390525" cy="588962"/>
          </a:xfrm>
          <a:custGeom>
            <a:avLst/>
            <a:gdLst>
              <a:gd name="T0" fmla="*/ 0 w 246"/>
              <a:gd name="T1" fmla="*/ 2147483646 h 371"/>
              <a:gd name="T2" fmla="*/ 2147483646 w 246"/>
              <a:gd name="T3" fmla="*/ 0 h 371"/>
              <a:gd name="T4" fmla="*/ 2147483646 w 246"/>
              <a:gd name="T5" fmla="*/ 0 h 371"/>
              <a:gd name="T6" fmla="*/ 2147483646 w 246"/>
              <a:gd name="T7" fmla="*/ 2147483646 h 371"/>
              <a:gd name="T8" fmla="*/ 2147483646 w 246"/>
              <a:gd name="T9" fmla="*/ 2147483646 h 371"/>
              <a:gd name="T10" fmla="*/ 2147483646 w 246"/>
              <a:gd name="T11" fmla="*/ 2147483646 h 371"/>
              <a:gd name="T12" fmla="*/ 2147483646 w 246"/>
              <a:gd name="T13" fmla="*/ 2147483646 h 371"/>
              <a:gd name="T14" fmla="*/ 2147483646 w 246"/>
              <a:gd name="T15" fmla="*/ 2147483646 h 371"/>
              <a:gd name="T16" fmla="*/ 0 w 246"/>
              <a:gd name="T17" fmla="*/ 2147483646 h 37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6"/>
              <a:gd name="T28" fmla="*/ 0 h 371"/>
              <a:gd name="T29" fmla="*/ 246 w 246"/>
              <a:gd name="T30" fmla="*/ 371 h 37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6" h="371">
                <a:moveTo>
                  <a:pt x="0" y="45"/>
                </a:moveTo>
                <a:lnTo>
                  <a:pt x="37" y="0"/>
                </a:lnTo>
                <a:lnTo>
                  <a:pt x="245" y="0"/>
                </a:lnTo>
                <a:lnTo>
                  <a:pt x="245" y="325"/>
                </a:lnTo>
                <a:lnTo>
                  <a:pt x="208" y="370"/>
                </a:lnTo>
                <a:lnTo>
                  <a:pt x="208" y="45"/>
                </a:lnTo>
                <a:lnTo>
                  <a:pt x="111" y="45"/>
                </a:lnTo>
                <a:lnTo>
                  <a:pt x="52" y="45"/>
                </a:lnTo>
                <a:lnTo>
                  <a:pt x="0" y="45"/>
                </a:lnTo>
              </a:path>
            </a:pathLst>
          </a:custGeom>
          <a:solidFill>
            <a:srgbClr val="0000CC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6745" name="Line 288"/>
          <p:cNvSpPr>
            <a:spLocks noChangeShapeType="1"/>
          </p:cNvSpPr>
          <p:nvPr/>
        </p:nvSpPr>
        <p:spPr bwMode="auto">
          <a:xfrm flipH="1">
            <a:off x="10396539" y="2678114"/>
            <a:ext cx="58737" cy="84137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46" name="Oval 289"/>
          <p:cNvSpPr>
            <a:spLocks noChangeArrowheads="1"/>
          </p:cNvSpPr>
          <p:nvPr/>
        </p:nvSpPr>
        <p:spPr bwMode="auto">
          <a:xfrm>
            <a:off x="10048875" y="3443289"/>
            <a:ext cx="376238" cy="73025"/>
          </a:xfrm>
          <a:prstGeom prst="ellipse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66747" name="Group 294"/>
          <p:cNvGrpSpPr>
            <a:grpSpLocks/>
          </p:cNvGrpSpPr>
          <p:nvPr/>
        </p:nvGrpSpPr>
        <p:grpSpPr bwMode="auto">
          <a:xfrm>
            <a:off x="10048875" y="3679825"/>
            <a:ext cx="382588" cy="63500"/>
            <a:chOff x="5370" y="2185"/>
            <a:chExt cx="241" cy="40"/>
          </a:xfrm>
        </p:grpSpPr>
        <p:sp>
          <p:nvSpPr>
            <p:cNvPr id="66824" name="Arc 290"/>
            <p:cNvSpPr>
              <a:spLocks/>
            </p:cNvSpPr>
            <p:nvPr/>
          </p:nvSpPr>
          <p:spPr bwMode="auto">
            <a:xfrm>
              <a:off x="5485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25" name="Arc 291"/>
            <p:cNvSpPr>
              <a:spLocks/>
            </p:cNvSpPr>
            <p:nvPr/>
          </p:nvSpPr>
          <p:spPr bwMode="auto">
            <a:xfrm>
              <a:off x="5485" y="2185"/>
              <a:ext cx="126" cy="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 fill="none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26" name="Arc 292"/>
            <p:cNvSpPr>
              <a:spLocks/>
            </p:cNvSpPr>
            <p:nvPr/>
          </p:nvSpPr>
          <p:spPr bwMode="auto">
            <a:xfrm>
              <a:off x="5370" y="2189"/>
              <a:ext cx="123" cy="36"/>
            </a:xfrm>
            <a:custGeom>
              <a:avLst/>
              <a:gdLst>
                <a:gd name="T0" fmla="*/ 0 w 21600"/>
                <a:gd name="T1" fmla="*/ 0 h 25048"/>
                <a:gd name="T2" fmla="*/ 0 w 21600"/>
                <a:gd name="T3" fmla="*/ 0 h 25048"/>
                <a:gd name="T4" fmla="*/ 0 w 21600"/>
                <a:gd name="T5" fmla="*/ 0 h 25048"/>
                <a:gd name="T6" fmla="*/ 0 w 21600"/>
                <a:gd name="T7" fmla="*/ 0 h 25048"/>
                <a:gd name="T8" fmla="*/ 0 w 21600"/>
                <a:gd name="T9" fmla="*/ 0 h 25048"/>
                <a:gd name="T10" fmla="*/ 0 w 21600"/>
                <a:gd name="T11" fmla="*/ 0 h 25048"/>
                <a:gd name="T12" fmla="*/ 0 w 21600"/>
                <a:gd name="T13" fmla="*/ 0 h 250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48"/>
                <a:gd name="T23" fmla="*/ 21600 w 21600"/>
                <a:gd name="T24" fmla="*/ 25048 h 250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48" fill="none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</a:path>
                <a:path w="21600" h="25048" stroke="0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  <a:lnTo>
                    <a:pt x="21600" y="3467"/>
                  </a:lnTo>
                  <a:lnTo>
                    <a:pt x="20693" y="25047"/>
                  </a:lnTo>
                  <a:close/>
                </a:path>
              </a:pathLst>
            </a:custGeom>
            <a:solidFill>
              <a:srgbClr val="00A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27" name="Arc 293"/>
            <p:cNvSpPr>
              <a:spLocks/>
            </p:cNvSpPr>
            <p:nvPr/>
          </p:nvSpPr>
          <p:spPr bwMode="auto">
            <a:xfrm>
              <a:off x="5370" y="2189"/>
              <a:ext cx="123" cy="36"/>
            </a:xfrm>
            <a:custGeom>
              <a:avLst/>
              <a:gdLst>
                <a:gd name="T0" fmla="*/ 0 w 21600"/>
                <a:gd name="T1" fmla="*/ 0 h 25048"/>
                <a:gd name="T2" fmla="*/ 0 w 21600"/>
                <a:gd name="T3" fmla="*/ 0 h 25048"/>
                <a:gd name="T4" fmla="*/ 0 w 21600"/>
                <a:gd name="T5" fmla="*/ 0 h 25048"/>
                <a:gd name="T6" fmla="*/ 0 w 21600"/>
                <a:gd name="T7" fmla="*/ 0 h 25048"/>
                <a:gd name="T8" fmla="*/ 0 w 21600"/>
                <a:gd name="T9" fmla="*/ 0 h 25048"/>
                <a:gd name="T10" fmla="*/ 0 w 21600"/>
                <a:gd name="T11" fmla="*/ 0 h 25048"/>
                <a:gd name="T12" fmla="*/ 0 w 21600"/>
                <a:gd name="T13" fmla="*/ 0 h 250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5048"/>
                <a:gd name="T23" fmla="*/ 21600 w 21600"/>
                <a:gd name="T24" fmla="*/ 25048 h 250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5048" fill="none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</a:path>
                <a:path w="21600" h="25048" stroke="0">
                  <a:moveTo>
                    <a:pt x="20693" y="25047"/>
                  </a:moveTo>
                  <a:cubicBezTo>
                    <a:pt x="9126" y="24561"/>
                    <a:pt x="0" y="15043"/>
                    <a:pt x="0" y="3467"/>
                  </a:cubicBezTo>
                  <a:cubicBezTo>
                    <a:pt x="0" y="2305"/>
                    <a:pt x="93" y="1146"/>
                    <a:pt x="280" y="0"/>
                  </a:cubicBezTo>
                  <a:lnTo>
                    <a:pt x="21600" y="3467"/>
                  </a:lnTo>
                  <a:lnTo>
                    <a:pt x="20693" y="25047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748" name="Line 295"/>
          <p:cNvSpPr>
            <a:spLocks noChangeShapeType="1"/>
          </p:cNvSpPr>
          <p:nvPr/>
        </p:nvSpPr>
        <p:spPr bwMode="auto">
          <a:xfrm>
            <a:off x="10042525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49" name="Line 296"/>
          <p:cNvSpPr>
            <a:spLocks noChangeShapeType="1"/>
          </p:cNvSpPr>
          <p:nvPr/>
        </p:nvSpPr>
        <p:spPr bwMode="auto">
          <a:xfrm>
            <a:off x="10431463" y="3465514"/>
            <a:ext cx="0" cy="20002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50" name="Line 297"/>
          <p:cNvSpPr>
            <a:spLocks noChangeShapeType="1"/>
          </p:cNvSpPr>
          <p:nvPr/>
        </p:nvSpPr>
        <p:spPr bwMode="auto">
          <a:xfrm>
            <a:off x="8064500" y="3365500"/>
            <a:ext cx="2178050" cy="0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51" name="Line 298"/>
          <p:cNvSpPr>
            <a:spLocks noChangeShapeType="1"/>
          </p:cNvSpPr>
          <p:nvPr/>
        </p:nvSpPr>
        <p:spPr bwMode="auto">
          <a:xfrm>
            <a:off x="8077200" y="3251201"/>
            <a:ext cx="0" cy="214313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52" name="Line 299"/>
          <p:cNvSpPr>
            <a:spLocks noChangeShapeType="1"/>
          </p:cNvSpPr>
          <p:nvPr/>
        </p:nvSpPr>
        <p:spPr bwMode="auto">
          <a:xfrm>
            <a:off x="8605838" y="3265489"/>
            <a:ext cx="0" cy="200025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53" name="Line 300"/>
          <p:cNvSpPr>
            <a:spLocks noChangeShapeType="1"/>
          </p:cNvSpPr>
          <p:nvPr/>
        </p:nvSpPr>
        <p:spPr bwMode="auto">
          <a:xfrm>
            <a:off x="9148763" y="3265489"/>
            <a:ext cx="0" cy="200025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54" name="Line 301"/>
          <p:cNvSpPr>
            <a:spLocks noChangeShapeType="1"/>
          </p:cNvSpPr>
          <p:nvPr/>
        </p:nvSpPr>
        <p:spPr bwMode="auto">
          <a:xfrm>
            <a:off x="9701213" y="3265489"/>
            <a:ext cx="0" cy="200025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755" name="Line 302"/>
          <p:cNvSpPr>
            <a:spLocks noChangeShapeType="1"/>
          </p:cNvSpPr>
          <p:nvPr/>
        </p:nvSpPr>
        <p:spPr bwMode="auto">
          <a:xfrm>
            <a:off x="10231438" y="3265489"/>
            <a:ext cx="0" cy="200025"/>
          </a:xfrm>
          <a:prstGeom prst="line">
            <a:avLst/>
          </a:prstGeom>
          <a:noFill/>
          <a:ln w="12700" algn="ctr">
            <a:solidFill>
              <a:srgbClr val="DD080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6756" name="Group 308"/>
          <p:cNvGrpSpPr>
            <a:grpSpLocks/>
          </p:cNvGrpSpPr>
          <p:nvPr/>
        </p:nvGrpSpPr>
        <p:grpSpPr bwMode="auto">
          <a:xfrm>
            <a:off x="7918450" y="4187825"/>
            <a:ext cx="2459038" cy="215900"/>
            <a:chOff x="4028" y="2505"/>
            <a:chExt cx="1549" cy="136"/>
          </a:xfrm>
        </p:grpSpPr>
        <p:sp>
          <p:nvSpPr>
            <p:cNvPr id="66819" name="Rectangle 303"/>
            <p:cNvSpPr>
              <a:spLocks noChangeArrowheads="1"/>
            </p:cNvSpPr>
            <p:nvPr/>
          </p:nvSpPr>
          <p:spPr bwMode="auto">
            <a:xfrm>
              <a:off x="4028" y="2505"/>
              <a:ext cx="281" cy="136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820" name="Rectangle 304"/>
            <p:cNvSpPr>
              <a:spLocks noChangeArrowheads="1"/>
            </p:cNvSpPr>
            <p:nvPr/>
          </p:nvSpPr>
          <p:spPr bwMode="auto">
            <a:xfrm>
              <a:off x="4347" y="2505"/>
              <a:ext cx="281" cy="136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821" name="Rectangle 305"/>
            <p:cNvSpPr>
              <a:spLocks noChangeArrowheads="1"/>
            </p:cNvSpPr>
            <p:nvPr/>
          </p:nvSpPr>
          <p:spPr bwMode="auto">
            <a:xfrm>
              <a:off x="4673" y="2505"/>
              <a:ext cx="281" cy="136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822" name="Rectangle 306"/>
            <p:cNvSpPr>
              <a:spLocks noChangeArrowheads="1"/>
            </p:cNvSpPr>
            <p:nvPr/>
          </p:nvSpPr>
          <p:spPr bwMode="auto">
            <a:xfrm>
              <a:off x="4992" y="2505"/>
              <a:ext cx="281" cy="136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6823" name="Rectangle 307"/>
            <p:cNvSpPr>
              <a:spLocks noChangeArrowheads="1"/>
            </p:cNvSpPr>
            <p:nvPr/>
          </p:nvSpPr>
          <p:spPr bwMode="auto">
            <a:xfrm>
              <a:off x="5311" y="2505"/>
              <a:ext cx="266" cy="136"/>
            </a:xfrm>
            <a:prstGeom prst="rect">
              <a:avLst/>
            </a:prstGeom>
            <a:solidFill>
              <a:srgbClr val="FCF305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6757" name="Rectangle 309"/>
          <p:cNvSpPr>
            <a:spLocks noChangeArrowheads="1"/>
          </p:cNvSpPr>
          <p:nvPr/>
        </p:nvSpPr>
        <p:spPr bwMode="auto">
          <a:xfrm>
            <a:off x="7824789" y="4119563"/>
            <a:ext cx="623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A...E</a:t>
            </a:r>
          </a:p>
        </p:txBody>
      </p:sp>
      <p:sp>
        <p:nvSpPr>
          <p:cNvPr id="66758" name="Rectangle 310"/>
          <p:cNvSpPr>
            <a:spLocks noChangeArrowheads="1"/>
          </p:cNvSpPr>
          <p:nvPr/>
        </p:nvSpPr>
        <p:spPr bwMode="auto">
          <a:xfrm>
            <a:off x="8331200" y="4119563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F...J</a:t>
            </a:r>
          </a:p>
        </p:txBody>
      </p:sp>
      <p:sp>
        <p:nvSpPr>
          <p:cNvPr id="66759" name="Rectangle 311"/>
          <p:cNvSpPr>
            <a:spLocks noChangeArrowheads="1"/>
          </p:cNvSpPr>
          <p:nvPr/>
        </p:nvSpPr>
        <p:spPr bwMode="auto">
          <a:xfrm>
            <a:off x="8837614" y="4137025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K...N</a:t>
            </a:r>
          </a:p>
        </p:txBody>
      </p:sp>
      <p:sp>
        <p:nvSpPr>
          <p:cNvPr id="66760" name="Rectangle 312"/>
          <p:cNvSpPr>
            <a:spLocks noChangeArrowheads="1"/>
          </p:cNvSpPr>
          <p:nvPr/>
        </p:nvSpPr>
        <p:spPr bwMode="auto">
          <a:xfrm>
            <a:off x="9347200" y="4144963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O...S</a:t>
            </a:r>
          </a:p>
        </p:txBody>
      </p:sp>
      <p:sp>
        <p:nvSpPr>
          <p:cNvPr id="66761" name="Rectangle 313"/>
          <p:cNvSpPr>
            <a:spLocks noChangeArrowheads="1"/>
          </p:cNvSpPr>
          <p:nvPr/>
        </p:nvSpPr>
        <p:spPr bwMode="auto">
          <a:xfrm>
            <a:off x="9853613" y="4129088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T...Z</a:t>
            </a:r>
          </a:p>
        </p:txBody>
      </p:sp>
      <p:grpSp>
        <p:nvGrpSpPr>
          <p:cNvPr id="66762" name="Group 316"/>
          <p:cNvGrpSpPr>
            <a:grpSpLocks/>
          </p:cNvGrpSpPr>
          <p:nvPr/>
        </p:nvGrpSpPr>
        <p:grpSpPr bwMode="auto">
          <a:xfrm>
            <a:off x="8147050" y="3736975"/>
            <a:ext cx="438150" cy="393700"/>
            <a:chOff x="4172" y="2221"/>
            <a:chExt cx="276" cy="248"/>
          </a:xfrm>
        </p:grpSpPr>
        <p:sp>
          <p:nvSpPr>
            <p:cNvPr id="66817" name="Freeform 314"/>
            <p:cNvSpPr>
              <a:spLocks/>
            </p:cNvSpPr>
            <p:nvPr/>
          </p:nvSpPr>
          <p:spPr bwMode="auto">
            <a:xfrm>
              <a:off x="4328" y="2221"/>
              <a:ext cx="120" cy="118"/>
            </a:xfrm>
            <a:custGeom>
              <a:avLst/>
              <a:gdLst>
                <a:gd name="T0" fmla="*/ 119 w 120"/>
                <a:gd name="T1" fmla="*/ 0 h 118"/>
                <a:gd name="T2" fmla="*/ 37 w 120"/>
                <a:gd name="T3" fmla="*/ 117 h 118"/>
                <a:gd name="T4" fmla="*/ 15 w 120"/>
                <a:gd name="T5" fmla="*/ 90 h 118"/>
                <a:gd name="T6" fmla="*/ 0 w 120"/>
                <a:gd name="T7" fmla="*/ 54 h 118"/>
                <a:gd name="T8" fmla="*/ 119 w 120"/>
                <a:gd name="T9" fmla="*/ 0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118"/>
                <a:gd name="T17" fmla="*/ 120 w 120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118">
                  <a:moveTo>
                    <a:pt x="119" y="0"/>
                  </a:moveTo>
                  <a:lnTo>
                    <a:pt x="37" y="117"/>
                  </a:lnTo>
                  <a:lnTo>
                    <a:pt x="15" y="90"/>
                  </a:lnTo>
                  <a:lnTo>
                    <a:pt x="0" y="54"/>
                  </a:lnTo>
                  <a:lnTo>
                    <a:pt x="119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18" name="Line 315"/>
            <p:cNvSpPr>
              <a:spLocks noChangeShapeType="1"/>
            </p:cNvSpPr>
            <p:nvPr/>
          </p:nvSpPr>
          <p:spPr bwMode="auto">
            <a:xfrm flipV="1">
              <a:off x="4172" y="2302"/>
              <a:ext cx="178" cy="167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3" name="Group 319"/>
          <p:cNvGrpSpPr>
            <a:grpSpLocks/>
          </p:cNvGrpSpPr>
          <p:nvPr/>
        </p:nvGrpSpPr>
        <p:grpSpPr bwMode="auto">
          <a:xfrm>
            <a:off x="8253413" y="3722688"/>
            <a:ext cx="1390650" cy="400050"/>
            <a:chOff x="4239" y="2212"/>
            <a:chExt cx="876" cy="252"/>
          </a:xfrm>
        </p:grpSpPr>
        <p:sp>
          <p:nvSpPr>
            <p:cNvPr id="66815" name="Freeform 317"/>
            <p:cNvSpPr>
              <a:spLocks/>
            </p:cNvSpPr>
            <p:nvPr/>
          </p:nvSpPr>
          <p:spPr bwMode="auto">
            <a:xfrm>
              <a:off x="4980" y="2212"/>
              <a:ext cx="135" cy="82"/>
            </a:xfrm>
            <a:custGeom>
              <a:avLst/>
              <a:gdLst>
                <a:gd name="T0" fmla="*/ 134 w 135"/>
                <a:gd name="T1" fmla="*/ 9 h 82"/>
                <a:gd name="T2" fmla="*/ 15 w 135"/>
                <a:gd name="T3" fmla="*/ 81 h 82"/>
                <a:gd name="T4" fmla="*/ 8 w 135"/>
                <a:gd name="T5" fmla="*/ 45 h 82"/>
                <a:gd name="T6" fmla="*/ 0 w 135"/>
                <a:gd name="T7" fmla="*/ 0 h 82"/>
                <a:gd name="T8" fmla="*/ 134 w 135"/>
                <a:gd name="T9" fmla="*/ 9 h 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82"/>
                <a:gd name="T17" fmla="*/ 135 w 135"/>
                <a:gd name="T18" fmla="*/ 82 h 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82">
                  <a:moveTo>
                    <a:pt x="134" y="9"/>
                  </a:moveTo>
                  <a:lnTo>
                    <a:pt x="15" y="81"/>
                  </a:lnTo>
                  <a:lnTo>
                    <a:pt x="8" y="45"/>
                  </a:lnTo>
                  <a:lnTo>
                    <a:pt x="0" y="0"/>
                  </a:lnTo>
                  <a:lnTo>
                    <a:pt x="134" y="9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16" name="Line 318"/>
            <p:cNvSpPr>
              <a:spLocks noChangeShapeType="1"/>
            </p:cNvSpPr>
            <p:nvPr/>
          </p:nvSpPr>
          <p:spPr bwMode="auto">
            <a:xfrm flipV="1">
              <a:off x="4239" y="2253"/>
              <a:ext cx="756" cy="211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4" name="Group 322"/>
          <p:cNvGrpSpPr>
            <a:grpSpLocks/>
          </p:cNvGrpSpPr>
          <p:nvPr/>
        </p:nvGrpSpPr>
        <p:grpSpPr bwMode="auto">
          <a:xfrm>
            <a:off x="7994650" y="3736976"/>
            <a:ext cx="107950" cy="396875"/>
            <a:chOff x="4076" y="2221"/>
            <a:chExt cx="68" cy="250"/>
          </a:xfrm>
        </p:grpSpPr>
        <p:sp>
          <p:nvSpPr>
            <p:cNvPr id="66813" name="Freeform 320"/>
            <p:cNvSpPr>
              <a:spLocks/>
            </p:cNvSpPr>
            <p:nvPr/>
          </p:nvSpPr>
          <p:spPr bwMode="auto">
            <a:xfrm>
              <a:off x="4076" y="2221"/>
              <a:ext cx="68" cy="154"/>
            </a:xfrm>
            <a:custGeom>
              <a:avLst/>
              <a:gdLst>
                <a:gd name="T0" fmla="*/ 37 w 68"/>
                <a:gd name="T1" fmla="*/ 0 h 154"/>
                <a:gd name="T2" fmla="*/ 67 w 68"/>
                <a:gd name="T3" fmla="*/ 153 h 154"/>
                <a:gd name="T4" fmla="*/ 37 w 68"/>
                <a:gd name="T5" fmla="*/ 153 h 154"/>
                <a:gd name="T6" fmla="*/ 0 w 68"/>
                <a:gd name="T7" fmla="*/ 153 h 154"/>
                <a:gd name="T8" fmla="*/ 37 w 68"/>
                <a:gd name="T9" fmla="*/ 0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4"/>
                <a:gd name="T17" fmla="*/ 68 w 68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4">
                  <a:moveTo>
                    <a:pt x="37" y="0"/>
                  </a:moveTo>
                  <a:lnTo>
                    <a:pt x="67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14" name="Line 321"/>
            <p:cNvSpPr>
              <a:spLocks noChangeShapeType="1"/>
            </p:cNvSpPr>
            <p:nvPr/>
          </p:nvSpPr>
          <p:spPr bwMode="auto">
            <a:xfrm flipV="1">
              <a:off x="4113" y="2362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5" name="Group 325"/>
          <p:cNvGrpSpPr>
            <a:grpSpLocks/>
          </p:cNvGrpSpPr>
          <p:nvPr/>
        </p:nvGrpSpPr>
        <p:grpSpPr bwMode="auto">
          <a:xfrm>
            <a:off x="8629650" y="3736976"/>
            <a:ext cx="107950" cy="396875"/>
            <a:chOff x="4476" y="2221"/>
            <a:chExt cx="68" cy="250"/>
          </a:xfrm>
        </p:grpSpPr>
        <p:sp>
          <p:nvSpPr>
            <p:cNvPr id="66811" name="Freeform 323"/>
            <p:cNvSpPr>
              <a:spLocks/>
            </p:cNvSpPr>
            <p:nvPr/>
          </p:nvSpPr>
          <p:spPr bwMode="auto">
            <a:xfrm>
              <a:off x="4476" y="2221"/>
              <a:ext cx="68" cy="154"/>
            </a:xfrm>
            <a:custGeom>
              <a:avLst/>
              <a:gdLst>
                <a:gd name="T0" fmla="*/ 37 w 68"/>
                <a:gd name="T1" fmla="*/ 0 h 154"/>
                <a:gd name="T2" fmla="*/ 67 w 68"/>
                <a:gd name="T3" fmla="*/ 153 h 154"/>
                <a:gd name="T4" fmla="*/ 37 w 68"/>
                <a:gd name="T5" fmla="*/ 153 h 154"/>
                <a:gd name="T6" fmla="*/ 0 w 68"/>
                <a:gd name="T7" fmla="*/ 153 h 154"/>
                <a:gd name="T8" fmla="*/ 37 w 68"/>
                <a:gd name="T9" fmla="*/ 0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4"/>
                <a:gd name="T17" fmla="*/ 68 w 68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4">
                  <a:moveTo>
                    <a:pt x="37" y="0"/>
                  </a:moveTo>
                  <a:lnTo>
                    <a:pt x="67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12" name="Line 324"/>
            <p:cNvSpPr>
              <a:spLocks noChangeShapeType="1"/>
            </p:cNvSpPr>
            <p:nvPr/>
          </p:nvSpPr>
          <p:spPr bwMode="auto">
            <a:xfrm flipV="1">
              <a:off x="4513" y="2362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6" name="Group 328"/>
          <p:cNvGrpSpPr>
            <a:grpSpLocks/>
          </p:cNvGrpSpPr>
          <p:nvPr/>
        </p:nvGrpSpPr>
        <p:grpSpPr bwMode="auto">
          <a:xfrm>
            <a:off x="9159875" y="3736976"/>
            <a:ext cx="107950" cy="396875"/>
            <a:chOff x="4810" y="2221"/>
            <a:chExt cx="68" cy="250"/>
          </a:xfrm>
        </p:grpSpPr>
        <p:sp>
          <p:nvSpPr>
            <p:cNvPr id="66809" name="Freeform 326"/>
            <p:cNvSpPr>
              <a:spLocks/>
            </p:cNvSpPr>
            <p:nvPr/>
          </p:nvSpPr>
          <p:spPr bwMode="auto">
            <a:xfrm>
              <a:off x="4810" y="2221"/>
              <a:ext cx="68" cy="154"/>
            </a:xfrm>
            <a:custGeom>
              <a:avLst/>
              <a:gdLst>
                <a:gd name="T0" fmla="*/ 37 w 68"/>
                <a:gd name="T1" fmla="*/ 0 h 154"/>
                <a:gd name="T2" fmla="*/ 67 w 68"/>
                <a:gd name="T3" fmla="*/ 153 h 154"/>
                <a:gd name="T4" fmla="*/ 37 w 68"/>
                <a:gd name="T5" fmla="*/ 153 h 154"/>
                <a:gd name="T6" fmla="*/ 0 w 68"/>
                <a:gd name="T7" fmla="*/ 153 h 154"/>
                <a:gd name="T8" fmla="*/ 37 w 68"/>
                <a:gd name="T9" fmla="*/ 0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4"/>
                <a:gd name="T17" fmla="*/ 68 w 68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4">
                  <a:moveTo>
                    <a:pt x="37" y="0"/>
                  </a:moveTo>
                  <a:lnTo>
                    <a:pt x="67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10" name="Line 327"/>
            <p:cNvSpPr>
              <a:spLocks noChangeShapeType="1"/>
            </p:cNvSpPr>
            <p:nvPr/>
          </p:nvSpPr>
          <p:spPr bwMode="auto">
            <a:xfrm flipV="1">
              <a:off x="4847" y="2362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7" name="Group 331"/>
          <p:cNvGrpSpPr>
            <a:grpSpLocks/>
          </p:cNvGrpSpPr>
          <p:nvPr/>
        </p:nvGrpSpPr>
        <p:grpSpPr bwMode="auto">
          <a:xfrm>
            <a:off x="9690101" y="3736976"/>
            <a:ext cx="106363" cy="396875"/>
            <a:chOff x="5144" y="2221"/>
            <a:chExt cx="67" cy="250"/>
          </a:xfrm>
        </p:grpSpPr>
        <p:sp>
          <p:nvSpPr>
            <p:cNvPr id="66807" name="Freeform 329"/>
            <p:cNvSpPr>
              <a:spLocks/>
            </p:cNvSpPr>
            <p:nvPr/>
          </p:nvSpPr>
          <p:spPr bwMode="auto">
            <a:xfrm>
              <a:off x="5144" y="2221"/>
              <a:ext cx="67" cy="154"/>
            </a:xfrm>
            <a:custGeom>
              <a:avLst/>
              <a:gdLst>
                <a:gd name="T0" fmla="*/ 37 w 67"/>
                <a:gd name="T1" fmla="*/ 0 h 154"/>
                <a:gd name="T2" fmla="*/ 66 w 67"/>
                <a:gd name="T3" fmla="*/ 153 h 154"/>
                <a:gd name="T4" fmla="*/ 37 w 67"/>
                <a:gd name="T5" fmla="*/ 153 h 154"/>
                <a:gd name="T6" fmla="*/ 0 w 67"/>
                <a:gd name="T7" fmla="*/ 153 h 154"/>
                <a:gd name="T8" fmla="*/ 37 w 67"/>
                <a:gd name="T9" fmla="*/ 0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154"/>
                <a:gd name="T17" fmla="*/ 67 w 67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154">
                  <a:moveTo>
                    <a:pt x="37" y="0"/>
                  </a:moveTo>
                  <a:lnTo>
                    <a:pt x="66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08" name="Line 330"/>
            <p:cNvSpPr>
              <a:spLocks noChangeShapeType="1"/>
            </p:cNvSpPr>
            <p:nvPr/>
          </p:nvSpPr>
          <p:spPr bwMode="auto">
            <a:xfrm flipV="1">
              <a:off x="5181" y="2362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8" name="Group 334"/>
          <p:cNvGrpSpPr>
            <a:grpSpLocks/>
          </p:cNvGrpSpPr>
          <p:nvPr/>
        </p:nvGrpSpPr>
        <p:grpSpPr bwMode="auto">
          <a:xfrm>
            <a:off x="10218738" y="3736976"/>
            <a:ext cx="107950" cy="396875"/>
            <a:chOff x="5477" y="2221"/>
            <a:chExt cx="68" cy="250"/>
          </a:xfrm>
        </p:grpSpPr>
        <p:sp>
          <p:nvSpPr>
            <p:cNvPr id="66805" name="Freeform 332"/>
            <p:cNvSpPr>
              <a:spLocks/>
            </p:cNvSpPr>
            <p:nvPr/>
          </p:nvSpPr>
          <p:spPr bwMode="auto">
            <a:xfrm>
              <a:off x="5477" y="2221"/>
              <a:ext cx="68" cy="154"/>
            </a:xfrm>
            <a:custGeom>
              <a:avLst/>
              <a:gdLst>
                <a:gd name="T0" fmla="*/ 37 w 68"/>
                <a:gd name="T1" fmla="*/ 0 h 154"/>
                <a:gd name="T2" fmla="*/ 67 w 68"/>
                <a:gd name="T3" fmla="*/ 153 h 154"/>
                <a:gd name="T4" fmla="*/ 37 w 68"/>
                <a:gd name="T5" fmla="*/ 153 h 154"/>
                <a:gd name="T6" fmla="*/ 0 w 68"/>
                <a:gd name="T7" fmla="*/ 153 h 154"/>
                <a:gd name="T8" fmla="*/ 37 w 68"/>
                <a:gd name="T9" fmla="*/ 0 h 1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8"/>
                <a:gd name="T16" fmla="*/ 0 h 154"/>
                <a:gd name="T17" fmla="*/ 68 w 68"/>
                <a:gd name="T18" fmla="*/ 154 h 1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8" h="154">
                  <a:moveTo>
                    <a:pt x="37" y="0"/>
                  </a:moveTo>
                  <a:lnTo>
                    <a:pt x="67" y="153"/>
                  </a:lnTo>
                  <a:lnTo>
                    <a:pt x="37" y="153"/>
                  </a:lnTo>
                  <a:lnTo>
                    <a:pt x="0" y="153"/>
                  </a:lnTo>
                  <a:lnTo>
                    <a:pt x="37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06" name="Line 333"/>
            <p:cNvSpPr>
              <a:spLocks noChangeShapeType="1"/>
            </p:cNvSpPr>
            <p:nvPr/>
          </p:nvSpPr>
          <p:spPr bwMode="auto">
            <a:xfrm flipV="1">
              <a:off x="5514" y="2362"/>
              <a:ext cx="0" cy="109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69" name="Group 337"/>
          <p:cNvGrpSpPr>
            <a:grpSpLocks/>
          </p:cNvGrpSpPr>
          <p:nvPr/>
        </p:nvGrpSpPr>
        <p:grpSpPr bwMode="auto">
          <a:xfrm>
            <a:off x="9853614" y="3736976"/>
            <a:ext cx="325437" cy="396875"/>
            <a:chOff x="5247" y="2221"/>
            <a:chExt cx="205" cy="250"/>
          </a:xfrm>
        </p:grpSpPr>
        <p:sp>
          <p:nvSpPr>
            <p:cNvPr id="66803" name="Freeform 335"/>
            <p:cNvSpPr>
              <a:spLocks/>
            </p:cNvSpPr>
            <p:nvPr/>
          </p:nvSpPr>
          <p:spPr bwMode="auto">
            <a:xfrm>
              <a:off x="5247" y="2221"/>
              <a:ext cx="105" cy="136"/>
            </a:xfrm>
            <a:custGeom>
              <a:avLst/>
              <a:gdLst>
                <a:gd name="T0" fmla="*/ 0 w 105"/>
                <a:gd name="T1" fmla="*/ 0 h 136"/>
                <a:gd name="T2" fmla="*/ 104 w 105"/>
                <a:gd name="T3" fmla="*/ 81 h 136"/>
                <a:gd name="T4" fmla="*/ 82 w 105"/>
                <a:gd name="T5" fmla="*/ 108 h 136"/>
                <a:gd name="T6" fmla="*/ 60 w 105"/>
                <a:gd name="T7" fmla="*/ 135 h 136"/>
                <a:gd name="T8" fmla="*/ 0 w 105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136"/>
                <a:gd name="T17" fmla="*/ 105 w 105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136">
                  <a:moveTo>
                    <a:pt x="0" y="0"/>
                  </a:moveTo>
                  <a:lnTo>
                    <a:pt x="104" y="81"/>
                  </a:lnTo>
                  <a:lnTo>
                    <a:pt x="82" y="108"/>
                  </a:lnTo>
                  <a:lnTo>
                    <a:pt x="60" y="135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04" name="Line 336"/>
            <p:cNvSpPr>
              <a:spLocks noChangeShapeType="1"/>
            </p:cNvSpPr>
            <p:nvPr/>
          </p:nvSpPr>
          <p:spPr bwMode="auto">
            <a:xfrm flipH="1" flipV="1">
              <a:off x="5319" y="2320"/>
              <a:ext cx="133" cy="151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0" name="Group 340"/>
          <p:cNvGrpSpPr>
            <a:grpSpLocks/>
          </p:cNvGrpSpPr>
          <p:nvPr/>
        </p:nvGrpSpPr>
        <p:grpSpPr bwMode="auto">
          <a:xfrm>
            <a:off x="9324976" y="3736975"/>
            <a:ext cx="752475" cy="393700"/>
            <a:chOff x="4914" y="2221"/>
            <a:chExt cx="474" cy="248"/>
          </a:xfrm>
        </p:grpSpPr>
        <p:sp>
          <p:nvSpPr>
            <p:cNvPr id="66801" name="Freeform 338"/>
            <p:cNvSpPr>
              <a:spLocks/>
            </p:cNvSpPr>
            <p:nvPr/>
          </p:nvSpPr>
          <p:spPr bwMode="auto">
            <a:xfrm>
              <a:off x="4914" y="2221"/>
              <a:ext cx="127" cy="91"/>
            </a:xfrm>
            <a:custGeom>
              <a:avLst/>
              <a:gdLst>
                <a:gd name="T0" fmla="*/ 0 w 127"/>
                <a:gd name="T1" fmla="*/ 0 h 91"/>
                <a:gd name="T2" fmla="*/ 126 w 127"/>
                <a:gd name="T3" fmla="*/ 27 h 91"/>
                <a:gd name="T4" fmla="*/ 111 w 127"/>
                <a:gd name="T5" fmla="*/ 54 h 91"/>
                <a:gd name="T6" fmla="*/ 96 w 127"/>
                <a:gd name="T7" fmla="*/ 90 h 91"/>
                <a:gd name="T8" fmla="*/ 0 w 127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91"/>
                <a:gd name="T17" fmla="*/ 127 w 127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91">
                  <a:moveTo>
                    <a:pt x="0" y="0"/>
                  </a:moveTo>
                  <a:lnTo>
                    <a:pt x="126" y="27"/>
                  </a:lnTo>
                  <a:lnTo>
                    <a:pt x="111" y="54"/>
                  </a:lnTo>
                  <a:lnTo>
                    <a:pt x="96" y="90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02" name="Line 339"/>
            <p:cNvSpPr>
              <a:spLocks noChangeShapeType="1"/>
            </p:cNvSpPr>
            <p:nvPr/>
          </p:nvSpPr>
          <p:spPr bwMode="auto">
            <a:xfrm flipH="1" flipV="1">
              <a:off x="5018" y="2273"/>
              <a:ext cx="370" cy="196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1" name="Group 343"/>
          <p:cNvGrpSpPr>
            <a:grpSpLocks/>
          </p:cNvGrpSpPr>
          <p:nvPr/>
        </p:nvGrpSpPr>
        <p:grpSpPr bwMode="auto">
          <a:xfrm>
            <a:off x="8794751" y="3736976"/>
            <a:ext cx="1173163" cy="392113"/>
            <a:chOff x="4580" y="2221"/>
            <a:chExt cx="739" cy="247"/>
          </a:xfrm>
        </p:grpSpPr>
        <p:sp>
          <p:nvSpPr>
            <p:cNvPr id="66799" name="Freeform 341"/>
            <p:cNvSpPr>
              <a:spLocks/>
            </p:cNvSpPr>
            <p:nvPr/>
          </p:nvSpPr>
          <p:spPr bwMode="auto">
            <a:xfrm>
              <a:off x="4580" y="2221"/>
              <a:ext cx="127" cy="73"/>
            </a:xfrm>
            <a:custGeom>
              <a:avLst/>
              <a:gdLst>
                <a:gd name="T0" fmla="*/ 0 w 127"/>
                <a:gd name="T1" fmla="*/ 0 h 73"/>
                <a:gd name="T2" fmla="*/ 126 w 127"/>
                <a:gd name="T3" fmla="*/ 0 h 73"/>
                <a:gd name="T4" fmla="*/ 119 w 127"/>
                <a:gd name="T5" fmla="*/ 36 h 73"/>
                <a:gd name="T6" fmla="*/ 111 w 127"/>
                <a:gd name="T7" fmla="*/ 72 h 73"/>
                <a:gd name="T8" fmla="*/ 0 w 12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73"/>
                <a:gd name="T17" fmla="*/ 127 w 12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73">
                  <a:moveTo>
                    <a:pt x="0" y="0"/>
                  </a:moveTo>
                  <a:lnTo>
                    <a:pt x="126" y="0"/>
                  </a:lnTo>
                  <a:lnTo>
                    <a:pt x="119" y="36"/>
                  </a:lnTo>
                  <a:lnTo>
                    <a:pt x="111" y="72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800" name="Line 342"/>
            <p:cNvSpPr>
              <a:spLocks noChangeShapeType="1"/>
            </p:cNvSpPr>
            <p:nvPr/>
          </p:nvSpPr>
          <p:spPr bwMode="auto">
            <a:xfrm flipH="1" flipV="1">
              <a:off x="4688" y="2256"/>
              <a:ext cx="631" cy="212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2" name="Group 346"/>
          <p:cNvGrpSpPr>
            <a:grpSpLocks/>
          </p:cNvGrpSpPr>
          <p:nvPr/>
        </p:nvGrpSpPr>
        <p:grpSpPr bwMode="auto">
          <a:xfrm>
            <a:off x="9842500" y="3736976"/>
            <a:ext cx="331788" cy="396875"/>
            <a:chOff x="5240" y="2221"/>
            <a:chExt cx="209" cy="250"/>
          </a:xfrm>
        </p:grpSpPr>
        <p:sp>
          <p:nvSpPr>
            <p:cNvPr id="66797" name="Freeform 344"/>
            <p:cNvSpPr>
              <a:spLocks/>
            </p:cNvSpPr>
            <p:nvPr/>
          </p:nvSpPr>
          <p:spPr bwMode="auto">
            <a:xfrm>
              <a:off x="5336" y="2221"/>
              <a:ext cx="113" cy="136"/>
            </a:xfrm>
            <a:custGeom>
              <a:avLst/>
              <a:gdLst>
                <a:gd name="T0" fmla="*/ 112 w 113"/>
                <a:gd name="T1" fmla="*/ 0 h 136"/>
                <a:gd name="T2" fmla="*/ 45 w 113"/>
                <a:gd name="T3" fmla="*/ 135 h 136"/>
                <a:gd name="T4" fmla="*/ 23 w 113"/>
                <a:gd name="T5" fmla="*/ 108 h 136"/>
                <a:gd name="T6" fmla="*/ 0 w 113"/>
                <a:gd name="T7" fmla="*/ 81 h 136"/>
                <a:gd name="T8" fmla="*/ 112 w 113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"/>
                <a:gd name="T16" fmla="*/ 0 h 136"/>
                <a:gd name="T17" fmla="*/ 113 w 113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" h="136">
                  <a:moveTo>
                    <a:pt x="112" y="0"/>
                  </a:moveTo>
                  <a:lnTo>
                    <a:pt x="45" y="135"/>
                  </a:lnTo>
                  <a:lnTo>
                    <a:pt x="23" y="108"/>
                  </a:lnTo>
                  <a:lnTo>
                    <a:pt x="0" y="81"/>
                  </a:lnTo>
                  <a:lnTo>
                    <a:pt x="112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98" name="Line 345"/>
            <p:cNvSpPr>
              <a:spLocks noChangeShapeType="1"/>
            </p:cNvSpPr>
            <p:nvPr/>
          </p:nvSpPr>
          <p:spPr bwMode="auto">
            <a:xfrm flipV="1">
              <a:off x="5240" y="2318"/>
              <a:ext cx="126" cy="153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3" name="Group 349"/>
          <p:cNvGrpSpPr>
            <a:grpSpLocks/>
          </p:cNvGrpSpPr>
          <p:nvPr/>
        </p:nvGrpSpPr>
        <p:grpSpPr bwMode="auto">
          <a:xfrm>
            <a:off x="9218613" y="3736976"/>
            <a:ext cx="430212" cy="398463"/>
            <a:chOff x="4847" y="2221"/>
            <a:chExt cx="271" cy="251"/>
          </a:xfrm>
        </p:grpSpPr>
        <p:sp>
          <p:nvSpPr>
            <p:cNvPr id="66795" name="Freeform 347"/>
            <p:cNvSpPr>
              <a:spLocks/>
            </p:cNvSpPr>
            <p:nvPr/>
          </p:nvSpPr>
          <p:spPr bwMode="auto">
            <a:xfrm>
              <a:off x="4847" y="2221"/>
              <a:ext cx="112" cy="118"/>
            </a:xfrm>
            <a:custGeom>
              <a:avLst/>
              <a:gdLst>
                <a:gd name="T0" fmla="*/ 0 w 112"/>
                <a:gd name="T1" fmla="*/ 0 h 118"/>
                <a:gd name="T2" fmla="*/ 111 w 112"/>
                <a:gd name="T3" fmla="*/ 54 h 118"/>
                <a:gd name="T4" fmla="*/ 96 w 112"/>
                <a:gd name="T5" fmla="*/ 90 h 118"/>
                <a:gd name="T6" fmla="*/ 74 w 112"/>
                <a:gd name="T7" fmla="*/ 117 h 118"/>
                <a:gd name="T8" fmla="*/ 0 w 112"/>
                <a:gd name="T9" fmla="*/ 0 h 1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18"/>
                <a:gd name="T17" fmla="*/ 112 w 112"/>
                <a:gd name="T18" fmla="*/ 118 h 1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18">
                  <a:moveTo>
                    <a:pt x="0" y="0"/>
                  </a:moveTo>
                  <a:lnTo>
                    <a:pt x="111" y="54"/>
                  </a:lnTo>
                  <a:lnTo>
                    <a:pt x="96" y="90"/>
                  </a:lnTo>
                  <a:lnTo>
                    <a:pt x="74" y="117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96" name="Line 348"/>
            <p:cNvSpPr>
              <a:spLocks noChangeShapeType="1"/>
            </p:cNvSpPr>
            <p:nvPr/>
          </p:nvSpPr>
          <p:spPr bwMode="auto">
            <a:xfrm flipH="1" flipV="1">
              <a:off x="4933" y="2306"/>
              <a:ext cx="185" cy="166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4" name="Group 352"/>
          <p:cNvGrpSpPr>
            <a:grpSpLocks/>
          </p:cNvGrpSpPr>
          <p:nvPr/>
        </p:nvGrpSpPr>
        <p:grpSpPr bwMode="auto">
          <a:xfrm>
            <a:off x="8264526" y="3736976"/>
            <a:ext cx="1177925" cy="392113"/>
            <a:chOff x="4246" y="2221"/>
            <a:chExt cx="742" cy="247"/>
          </a:xfrm>
        </p:grpSpPr>
        <p:sp>
          <p:nvSpPr>
            <p:cNvPr id="66793" name="Freeform 350"/>
            <p:cNvSpPr>
              <a:spLocks/>
            </p:cNvSpPr>
            <p:nvPr/>
          </p:nvSpPr>
          <p:spPr bwMode="auto">
            <a:xfrm>
              <a:off x="4246" y="2221"/>
              <a:ext cx="127" cy="73"/>
            </a:xfrm>
            <a:custGeom>
              <a:avLst/>
              <a:gdLst>
                <a:gd name="T0" fmla="*/ 0 w 127"/>
                <a:gd name="T1" fmla="*/ 0 h 73"/>
                <a:gd name="T2" fmla="*/ 126 w 127"/>
                <a:gd name="T3" fmla="*/ 0 h 73"/>
                <a:gd name="T4" fmla="*/ 119 w 127"/>
                <a:gd name="T5" fmla="*/ 36 h 73"/>
                <a:gd name="T6" fmla="*/ 112 w 127"/>
                <a:gd name="T7" fmla="*/ 72 h 73"/>
                <a:gd name="T8" fmla="*/ 0 w 127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73"/>
                <a:gd name="T17" fmla="*/ 127 w 127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73">
                  <a:moveTo>
                    <a:pt x="0" y="0"/>
                  </a:moveTo>
                  <a:lnTo>
                    <a:pt x="126" y="0"/>
                  </a:lnTo>
                  <a:lnTo>
                    <a:pt x="119" y="36"/>
                  </a:lnTo>
                  <a:lnTo>
                    <a:pt x="112" y="72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94" name="Line 351"/>
            <p:cNvSpPr>
              <a:spLocks noChangeShapeType="1"/>
            </p:cNvSpPr>
            <p:nvPr/>
          </p:nvSpPr>
          <p:spPr bwMode="auto">
            <a:xfrm flipH="1" flipV="1">
              <a:off x="4358" y="2256"/>
              <a:ext cx="630" cy="212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5" name="Group 355"/>
          <p:cNvGrpSpPr>
            <a:grpSpLocks/>
          </p:cNvGrpSpPr>
          <p:nvPr/>
        </p:nvGrpSpPr>
        <p:grpSpPr bwMode="auto">
          <a:xfrm>
            <a:off x="8883651" y="3736976"/>
            <a:ext cx="1184275" cy="392113"/>
            <a:chOff x="4636" y="2221"/>
            <a:chExt cx="746" cy="247"/>
          </a:xfrm>
        </p:grpSpPr>
        <p:sp>
          <p:nvSpPr>
            <p:cNvPr id="66791" name="Freeform 353"/>
            <p:cNvSpPr>
              <a:spLocks/>
            </p:cNvSpPr>
            <p:nvPr/>
          </p:nvSpPr>
          <p:spPr bwMode="auto">
            <a:xfrm>
              <a:off x="5247" y="2221"/>
              <a:ext cx="135" cy="73"/>
            </a:xfrm>
            <a:custGeom>
              <a:avLst/>
              <a:gdLst>
                <a:gd name="T0" fmla="*/ 134 w 135"/>
                <a:gd name="T1" fmla="*/ 0 h 73"/>
                <a:gd name="T2" fmla="*/ 15 w 135"/>
                <a:gd name="T3" fmla="*/ 72 h 73"/>
                <a:gd name="T4" fmla="*/ 8 w 135"/>
                <a:gd name="T5" fmla="*/ 36 h 73"/>
                <a:gd name="T6" fmla="*/ 0 w 135"/>
                <a:gd name="T7" fmla="*/ 0 h 73"/>
                <a:gd name="T8" fmla="*/ 134 w 135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73"/>
                <a:gd name="T17" fmla="*/ 135 w 135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73">
                  <a:moveTo>
                    <a:pt x="134" y="0"/>
                  </a:moveTo>
                  <a:lnTo>
                    <a:pt x="15" y="72"/>
                  </a:lnTo>
                  <a:lnTo>
                    <a:pt x="8" y="36"/>
                  </a:lnTo>
                  <a:lnTo>
                    <a:pt x="0" y="0"/>
                  </a:lnTo>
                  <a:lnTo>
                    <a:pt x="134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92" name="Line 354"/>
            <p:cNvSpPr>
              <a:spLocks noChangeShapeType="1"/>
            </p:cNvSpPr>
            <p:nvPr/>
          </p:nvSpPr>
          <p:spPr bwMode="auto">
            <a:xfrm flipV="1">
              <a:off x="4636" y="2256"/>
              <a:ext cx="623" cy="212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6" name="Group 358"/>
          <p:cNvGrpSpPr>
            <a:grpSpLocks/>
          </p:cNvGrpSpPr>
          <p:nvPr/>
        </p:nvGrpSpPr>
        <p:grpSpPr bwMode="auto">
          <a:xfrm>
            <a:off x="8688389" y="3736975"/>
            <a:ext cx="860425" cy="393700"/>
            <a:chOff x="4513" y="2221"/>
            <a:chExt cx="542" cy="248"/>
          </a:xfrm>
        </p:grpSpPr>
        <p:sp>
          <p:nvSpPr>
            <p:cNvPr id="66789" name="Freeform 356"/>
            <p:cNvSpPr>
              <a:spLocks/>
            </p:cNvSpPr>
            <p:nvPr/>
          </p:nvSpPr>
          <p:spPr bwMode="auto">
            <a:xfrm>
              <a:off x="4513" y="2221"/>
              <a:ext cx="127" cy="91"/>
            </a:xfrm>
            <a:custGeom>
              <a:avLst/>
              <a:gdLst>
                <a:gd name="T0" fmla="*/ 0 w 127"/>
                <a:gd name="T1" fmla="*/ 0 h 91"/>
                <a:gd name="T2" fmla="*/ 126 w 127"/>
                <a:gd name="T3" fmla="*/ 18 h 91"/>
                <a:gd name="T4" fmla="*/ 112 w 127"/>
                <a:gd name="T5" fmla="*/ 54 h 91"/>
                <a:gd name="T6" fmla="*/ 104 w 127"/>
                <a:gd name="T7" fmla="*/ 90 h 91"/>
                <a:gd name="T8" fmla="*/ 0 w 127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91"/>
                <a:gd name="T17" fmla="*/ 127 w 127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91">
                  <a:moveTo>
                    <a:pt x="0" y="0"/>
                  </a:moveTo>
                  <a:lnTo>
                    <a:pt x="126" y="18"/>
                  </a:lnTo>
                  <a:lnTo>
                    <a:pt x="112" y="54"/>
                  </a:lnTo>
                  <a:lnTo>
                    <a:pt x="104" y="90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90" name="Line 357"/>
            <p:cNvSpPr>
              <a:spLocks noChangeShapeType="1"/>
            </p:cNvSpPr>
            <p:nvPr/>
          </p:nvSpPr>
          <p:spPr bwMode="auto">
            <a:xfrm flipH="1" flipV="1">
              <a:off x="4617" y="2273"/>
              <a:ext cx="438" cy="196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7" name="Group 361"/>
          <p:cNvGrpSpPr>
            <a:grpSpLocks/>
          </p:cNvGrpSpPr>
          <p:nvPr/>
        </p:nvGrpSpPr>
        <p:grpSpPr bwMode="auto">
          <a:xfrm>
            <a:off x="8264525" y="3736975"/>
            <a:ext cx="749300" cy="388938"/>
            <a:chOff x="4246" y="2221"/>
            <a:chExt cx="472" cy="245"/>
          </a:xfrm>
        </p:grpSpPr>
        <p:sp>
          <p:nvSpPr>
            <p:cNvPr id="66787" name="Freeform 359"/>
            <p:cNvSpPr>
              <a:spLocks/>
            </p:cNvSpPr>
            <p:nvPr/>
          </p:nvSpPr>
          <p:spPr bwMode="auto">
            <a:xfrm>
              <a:off x="4246" y="2221"/>
              <a:ext cx="127" cy="91"/>
            </a:xfrm>
            <a:custGeom>
              <a:avLst/>
              <a:gdLst>
                <a:gd name="T0" fmla="*/ 0 w 127"/>
                <a:gd name="T1" fmla="*/ 0 h 91"/>
                <a:gd name="T2" fmla="*/ 126 w 127"/>
                <a:gd name="T3" fmla="*/ 27 h 91"/>
                <a:gd name="T4" fmla="*/ 112 w 127"/>
                <a:gd name="T5" fmla="*/ 54 h 91"/>
                <a:gd name="T6" fmla="*/ 97 w 127"/>
                <a:gd name="T7" fmla="*/ 90 h 91"/>
                <a:gd name="T8" fmla="*/ 0 w 127"/>
                <a:gd name="T9" fmla="*/ 0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7"/>
                <a:gd name="T16" fmla="*/ 0 h 91"/>
                <a:gd name="T17" fmla="*/ 127 w 127"/>
                <a:gd name="T18" fmla="*/ 91 h 9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7" h="91">
                  <a:moveTo>
                    <a:pt x="0" y="0"/>
                  </a:moveTo>
                  <a:lnTo>
                    <a:pt x="126" y="27"/>
                  </a:lnTo>
                  <a:lnTo>
                    <a:pt x="112" y="54"/>
                  </a:lnTo>
                  <a:lnTo>
                    <a:pt x="97" y="90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88" name="Line 360"/>
            <p:cNvSpPr>
              <a:spLocks noChangeShapeType="1"/>
            </p:cNvSpPr>
            <p:nvPr/>
          </p:nvSpPr>
          <p:spPr bwMode="auto">
            <a:xfrm flipH="1" flipV="1">
              <a:off x="4347" y="2269"/>
              <a:ext cx="371" cy="197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8" name="Group 364"/>
          <p:cNvGrpSpPr>
            <a:grpSpLocks/>
          </p:cNvGrpSpPr>
          <p:nvPr/>
        </p:nvGrpSpPr>
        <p:grpSpPr bwMode="auto">
          <a:xfrm>
            <a:off x="8159750" y="3736975"/>
            <a:ext cx="323850" cy="401638"/>
            <a:chOff x="4180" y="2221"/>
            <a:chExt cx="204" cy="253"/>
          </a:xfrm>
        </p:grpSpPr>
        <p:sp>
          <p:nvSpPr>
            <p:cNvPr id="66785" name="Freeform 362"/>
            <p:cNvSpPr>
              <a:spLocks/>
            </p:cNvSpPr>
            <p:nvPr/>
          </p:nvSpPr>
          <p:spPr bwMode="auto">
            <a:xfrm>
              <a:off x="4180" y="2221"/>
              <a:ext cx="104" cy="136"/>
            </a:xfrm>
            <a:custGeom>
              <a:avLst/>
              <a:gdLst>
                <a:gd name="T0" fmla="*/ 0 w 104"/>
                <a:gd name="T1" fmla="*/ 0 h 136"/>
                <a:gd name="T2" fmla="*/ 103 w 104"/>
                <a:gd name="T3" fmla="*/ 81 h 136"/>
                <a:gd name="T4" fmla="*/ 81 w 104"/>
                <a:gd name="T5" fmla="*/ 108 h 136"/>
                <a:gd name="T6" fmla="*/ 59 w 104"/>
                <a:gd name="T7" fmla="*/ 135 h 136"/>
                <a:gd name="T8" fmla="*/ 0 w 104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36"/>
                <a:gd name="T17" fmla="*/ 104 w 104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36">
                  <a:moveTo>
                    <a:pt x="0" y="0"/>
                  </a:moveTo>
                  <a:lnTo>
                    <a:pt x="103" y="81"/>
                  </a:lnTo>
                  <a:lnTo>
                    <a:pt x="81" y="108"/>
                  </a:lnTo>
                  <a:lnTo>
                    <a:pt x="59" y="135"/>
                  </a:lnTo>
                  <a:lnTo>
                    <a:pt x="0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86" name="Line 363"/>
            <p:cNvSpPr>
              <a:spLocks noChangeShapeType="1"/>
            </p:cNvSpPr>
            <p:nvPr/>
          </p:nvSpPr>
          <p:spPr bwMode="auto">
            <a:xfrm flipH="1" flipV="1">
              <a:off x="4251" y="2322"/>
              <a:ext cx="133" cy="152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779" name="Group 367"/>
          <p:cNvGrpSpPr>
            <a:grpSpLocks/>
          </p:cNvGrpSpPr>
          <p:nvPr/>
        </p:nvGrpSpPr>
        <p:grpSpPr bwMode="auto">
          <a:xfrm>
            <a:off x="8783638" y="3736976"/>
            <a:ext cx="330200" cy="396875"/>
            <a:chOff x="4573" y="2221"/>
            <a:chExt cx="208" cy="250"/>
          </a:xfrm>
        </p:grpSpPr>
        <p:sp>
          <p:nvSpPr>
            <p:cNvPr id="66783" name="Freeform 365"/>
            <p:cNvSpPr>
              <a:spLocks/>
            </p:cNvSpPr>
            <p:nvPr/>
          </p:nvSpPr>
          <p:spPr bwMode="auto">
            <a:xfrm>
              <a:off x="4669" y="2221"/>
              <a:ext cx="112" cy="136"/>
            </a:xfrm>
            <a:custGeom>
              <a:avLst/>
              <a:gdLst>
                <a:gd name="T0" fmla="*/ 111 w 112"/>
                <a:gd name="T1" fmla="*/ 0 h 136"/>
                <a:gd name="T2" fmla="*/ 45 w 112"/>
                <a:gd name="T3" fmla="*/ 135 h 136"/>
                <a:gd name="T4" fmla="*/ 22 w 112"/>
                <a:gd name="T5" fmla="*/ 108 h 136"/>
                <a:gd name="T6" fmla="*/ 0 w 112"/>
                <a:gd name="T7" fmla="*/ 81 h 136"/>
                <a:gd name="T8" fmla="*/ 111 w 112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136"/>
                <a:gd name="T17" fmla="*/ 112 w 112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136">
                  <a:moveTo>
                    <a:pt x="111" y="0"/>
                  </a:moveTo>
                  <a:lnTo>
                    <a:pt x="45" y="135"/>
                  </a:lnTo>
                  <a:lnTo>
                    <a:pt x="22" y="108"/>
                  </a:lnTo>
                  <a:lnTo>
                    <a:pt x="0" y="81"/>
                  </a:lnTo>
                  <a:lnTo>
                    <a:pt x="111" y="0"/>
                  </a:lnTo>
                </a:path>
              </a:pathLst>
            </a:custGeom>
            <a:solidFill>
              <a:srgbClr val="00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784" name="Line 366"/>
            <p:cNvSpPr>
              <a:spLocks noChangeShapeType="1"/>
            </p:cNvSpPr>
            <p:nvPr/>
          </p:nvSpPr>
          <p:spPr bwMode="auto">
            <a:xfrm flipV="1">
              <a:off x="4573" y="2318"/>
              <a:ext cx="126" cy="153"/>
            </a:xfrm>
            <a:prstGeom prst="line">
              <a:avLst/>
            </a:prstGeom>
            <a:noFill/>
            <a:ln w="12700" algn="ctr">
              <a:solidFill>
                <a:srgbClr val="00CC6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780" name="Rectangle 368"/>
          <p:cNvSpPr>
            <a:spLocks noChangeArrowheads="1"/>
          </p:cNvSpPr>
          <p:nvPr/>
        </p:nvSpPr>
        <p:spPr bwMode="auto">
          <a:xfrm>
            <a:off x="1752600" y="4630739"/>
            <a:ext cx="2971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Good for equijoins,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exact-match queries, and range queries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Arial" panose="020B0604020202020204" pitchFamily="34" charset="0"/>
            </a:endParaRPr>
          </a:p>
        </p:txBody>
      </p:sp>
      <p:sp>
        <p:nvSpPr>
          <p:cNvPr id="66781" name="Rectangle 369"/>
          <p:cNvSpPr>
            <a:spLocks noChangeArrowheads="1"/>
          </p:cNvSpPr>
          <p:nvPr/>
        </p:nvSpPr>
        <p:spPr bwMode="auto">
          <a:xfrm>
            <a:off x="4667250" y="4648200"/>
            <a:ext cx="318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Good for equijoins, exact match queries</a:t>
            </a:r>
          </a:p>
        </p:txBody>
      </p:sp>
      <p:sp>
        <p:nvSpPr>
          <p:cNvPr id="66782" name="Rectangle 370"/>
          <p:cNvSpPr>
            <a:spLocks noChangeArrowheads="1"/>
          </p:cNvSpPr>
          <p:nvPr/>
        </p:nvSpPr>
        <p:spPr bwMode="auto">
          <a:xfrm>
            <a:off x="7862888" y="4648201"/>
            <a:ext cx="2652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Good to spread load</a:t>
            </a:r>
          </a:p>
        </p:txBody>
      </p:sp>
    </p:spTree>
    <p:extLst>
      <p:ext uri="{BB962C8B-B14F-4D97-AF65-F5344CB8AC3E}">
        <p14:creationId xmlns:p14="http://schemas.microsoft.com/office/powerpoint/2010/main" val="3516727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262090-62B7-4867-90B4-C42F80136908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68611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3600" b="1"/>
              <a:t>Parallelizing Sequential Operator Evaluation Code</a:t>
            </a:r>
          </a:p>
        </p:txBody>
      </p:sp>
      <p:sp>
        <p:nvSpPr>
          <p:cNvPr id="68612" name="Content Placeholder 2"/>
          <p:cNvSpPr>
            <a:spLocks noGrp="1" noChangeArrowheads="1"/>
          </p:cNvSpPr>
          <p:nvPr>
            <p:ph sz="quarter" idx="4294967295"/>
          </p:nvPr>
        </p:nvSpPr>
        <p:spPr>
          <a:xfrm>
            <a:off x="2438401" y="1447800"/>
            <a:ext cx="7586663" cy="4910138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Calibri" panose="020F0502020204030204" pitchFamily="34" charset="0"/>
              <a:buAutoNum type="arabicPeriod"/>
            </a:pPr>
            <a:r>
              <a:rPr lang="en-US" altLang="en-US" sz="2000"/>
              <a:t>An elegant software architecture for parallel DBMSs enables us to readily parallelize existing code for sequentially evaluating a relational operator.</a:t>
            </a:r>
          </a:p>
          <a:p>
            <a:pPr marL="457200" indent="-457200" algn="just">
              <a:buFont typeface="Calibri" panose="020F0502020204030204" pitchFamily="34" charset="0"/>
              <a:buAutoNum type="arabicPeriod"/>
            </a:pPr>
            <a:endParaRPr lang="en-US" altLang="en-US" sz="2000"/>
          </a:p>
          <a:p>
            <a:pPr marL="457200" indent="-457200" algn="just">
              <a:buFont typeface="Calibri" panose="020F0502020204030204" pitchFamily="34" charset="0"/>
              <a:buAutoNum type="arabicPeriod"/>
            </a:pPr>
            <a:r>
              <a:rPr lang="en-US" altLang="en-US" sz="2000"/>
              <a:t>The basic idea is to use </a:t>
            </a:r>
            <a:r>
              <a:rPr lang="en-US" altLang="en-US" sz="2000">
                <a:solidFill>
                  <a:srgbClr val="00B050"/>
                </a:solidFill>
              </a:rPr>
              <a:t>parallel data streams</a:t>
            </a:r>
            <a:r>
              <a:rPr lang="en-US" altLang="en-US" sz="2000"/>
              <a:t>. </a:t>
            </a:r>
          </a:p>
          <a:p>
            <a:pPr marL="457200" indent="-457200" algn="just">
              <a:buFont typeface="Calibri" panose="020F0502020204030204" pitchFamily="34" charset="0"/>
              <a:buAutoNum type="arabicPeriod"/>
            </a:pPr>
            <a:endParaRPr lang="en-US" altLang="en-US" sz="2000"/>
          </a:p>
          <a:p>
            <a:pPr marL="457200" indent="-457200" algn="just">
              <a:buFont typeface="Calibri" panose="020F0502020204030204" pitchFamily="34" charset="0"/>
              <a:buAutoNum type="arabicPeriod"/>
            </a:pPr>
            <a:r>
              <a:rPr lang="en-US" altLang="en-US" sz="2000"/>
              <a:t>Streams are merged as needed to provide the inputs for a relational operator.</a:t>
            </a:r>
          </a:p>
          <a:p>
            <a:pPr marL="457200" indent="-457200" algn="just">
              <a:buFont typeface="Calibri" panose="020F0502020204030204" pitchFamily="34" charset="0"/>
              <a:buAutoNum type="arabicPeriod"/>
            </a:pPr>
            <a:endParaRPr lang="en-US" altLang="en-US" sz="2000"/>
          </a:p>
          <a:p>
            <a:pPr marL="457200" indent="-457200" algn="just">
              <a:buFont typeface="Calibri" panose="020F0502020204030204" pitchFamily="34" charset="0"/>
              <a:buAutoNum type="arabicPeriod"/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rgbClr val="00B050"/>
                </a:solidFill>
              </a:rPr>
              <a:t>output of an operator is split </a:t>
            </a:r>
            <a:r>
              <a:rPr lang="en-US" altLang="en-US" sz="2000"/>
              <a:t>as needed to parallelize </a:t>
            </a:r>
            <a:r>
              <a:rPr lang="en-US" altLang="en-US" sz="2000">
                <a:solidFill>
                  <a:srgbClr val="00B050"/>
                </a:solidFill>
              </a:rPr>
              <a:t>subsequent</a:t>
            </a:r>
            <a:r>
              <a:rPr lang="en-US" altLang="en-US" sz="2000"/>
              <a:t> processing</a:t>
            </a:r>
            <a:r>
              <a:rPr lang="en-US" altLang="en-US" sz="2000" b="1"/>
              <a:t>.</a:t>
            </a:r>
          </a:p>
          <a:p>
            <a:pPr marL="457200" indent="-457200" algn="just">
              <a:buFont typeface="Calibri" panose="020F0502020204030204" pitchFamily="34" charset="0"/>
              <a:buAutoNum type="arabicPeriod"/>
            </a:pPr>
            <a:endParaRPr lang="en-US" altLang="en-US" sz="2000" b="1"/>
          </a:p>
          <a:p>
            <a:pPr marL="457200" indent="-457200" algn="just">
              <a:buFont typeface="Calibri" panose="020F0502020204030204" pitchFamily="34" charset="0"/>
              <a:buAutoNum type="arabicPeriod"/>
            </a:pPr>
            <a:r>
              <a:rPr lang="en-US" altLang="en-US" sz="2000"/>
              <a:t>A parallel evaluation plan consists of a dataflow network of </a:t>
            </a:r>
            <a:r>
              <a:rPr lang="en-US" altLang="en-US" sz="2000" b="1" i="1"/>
              <a:t>relational, merge, and split operators.</a:t>
            </a:r>
          </a:p>
        </p:txBody>
      </p:sp>
    </p:spTree>
    <p:extLst>
      <p:ext uri="{BB962C8B-B14F-4D97-AF65-F5344CB8AC3E}">
        <p14:creationId xmlns:p14="http://schemas.microsoft.com/office/powerpoint/2010/main" val="3852551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5F4D63-BB2C-4483-ADB2-74FB052FB1AF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70659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PARALLELIZING  INDIVIDUAL OPERATIONS</a:t>
            </a:r>
            <a:endParaRPr lang="en-US" altLang="en-US" sz="2800"/>
          </a:p>
        </p:txBody>
      </p:sp>
      <p:sp>
        <p:nvSpPr>
          <p:cNvPr id="70660" name="Content Placeholder 2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How various operations can be implemented in parallel in a shared-nothing architecture?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Techniques</a:t>
            </a:r>
          </a:p>
          <a:p>
            <a:pPr marL="850900" lvl="1" indent="-457200">
              <a:buFont typeface="Calibri" panose="020F0502020204030204" pitchFamily="34" charset="0"/>
              <a:buAutoNum type="arabicPeriod"/>
            </a:pPr>
            <a:r>
              <a:rPr lang="en-US" altLang="en-US" sz="2000"/>
              <a:t>Bulk loading&amp; scanning</a:t>
            </a:r>
          </a:p>
          <a:p>
            <a:pPr marL="850900" lvl="1" indent="-457200">
              <a:buFont typeface="Calibri" panose="020F0502020204030204" pitchFamily="34" charset="0"/>
              <a:buAutoNum type="arabicPeriod"/>
            </a:pPr>
            <a:r>
              <a:rPr lang="en-US" altLang="en-US" sz="2000"/>
              <a:t>Sorting</a:t>
            </a:r>
          </a:p>
          <a:p>
            <a:pPr marL="850900" lvl="1" indent="-457200">
              <a:buFont typeface="Calibri" panose="020F0502020204030204" pitchFamily="34" charset="0"/>
              <a:buAutoNum type="arabicPeriod"/>
            </a:pPr>
            <a:r>
              <a:rPr lang="en-US" altLang="en-US" sz="2000"/>
              <a:t>Joins</a:t>
            </a:r>
          </a:p>
        </p:txBody>
      </p:sp>
      <p:sp>
        <p:nvSpPr>
          <p:cNvPr id="70661" name="Slide Number Placeholder 5"/>
          <p:cNvSpPr>
            <a:spLocks noGrp="1" noChangeArrowheads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123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3FEDE1-C600-457B-9C53-B15368F9B204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72707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952500" indent="-952500"/>
            <a:r>
              <a:rPr lang="en-US" altLang="en-US" sz="3600" b="1"/>
              <a:t>1.Bulk Loading and scanning</a:t>
            </a:r>
            <a:endParaRPr lang="en-US" altLang="en-US" sz="3600"/>
          </a:p>
        </p:txBody>
      </p:sp>
      <p:sp>
        <p:nvSpPr>
          <p:cNvPr id="72708" name="Content Placeholder 2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algn="just" eaLnBrk="1" hangingPunct="1"/>
            <a:r>
              <a:rPr lang="en-US" altLang="en-US" sz="2000" b="1" i="1"/>
              <a:t>scanning a relation: </a:t>
            </a:r>
            <a:r>
              <a:rPr lang="en-US" altLang="en-US" sz="2000" i="1"/>
              <a:t>Pages </a:t>
            </a:r>
            <a:r>
              <a:rPr lang="en-US" altLang="en-US" sz="2000"/>
              <a:t>can be read in parallel while scanning a relation, and the retrieved tuples can then be merged, if the relation is partitioned across several disks. </a:t>
            </a:r>
          </a:p>
          <a:p>
            <a:pPr algn="just" eaLnBrk="1" hangingPunct="1"/>
            <a:endParaRPr lang="en-US" altLang="en-US" sz="2000"/>
          </a:p>
          <a:p>
            <a:pPr algn="just" eaLnBrk="1" hangingPunct="1"/>
            <a:r>
              <a:rPr lang="en-US" altLang="en-US" sz="2000" b="1" i="1"/>
              <a:t>bulk loading</a:t>
            </a:r>
            <a:r>
              <a:rPr lang="en-US" altLang="en-US" sz="2000" b="1"/>
              <a:t>: </a:t>
            </a:r>
            <a:r>
              <a:rPr lang="en-US" altLang="en-US" sz="2000"/>
              <a:t>if a relation has associated  indexes, any sorting of data entries required for  building the indexes during bulk loading can also be done in parallel.</a:t>
            </a:r>
          </a:p>
          <a:p>
            <a:pPr algn="just" eaLnBrk="1" hangingPunct="1"/>
            <a:endParaRPr lang="en-US" altLang="en-US" sz="2400"/>
          </a:p>
        </p:txBody>
      </p:sp>
      <p:sp>
        <p:nvSpPr>
          <p:cNvPr id="72709" name="Footer Placeholder 4"/>
          <p:cNvSpPr>
            <a:spLocks noGrp="1" noChangeArrowheads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79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F052FB-8240-444F-ACAC-66DECEF4916F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6250" y="752475"/>
            <a:ext cx="8229600" cy="590550"/>
          </a:xfrm>
        </p:spPr>
        <p:txBody>
          <a:bodyPr/>
          <a:lstStyle/>
          <a:p>
            <a:pPr marL="952500" indent="-952500"/>
            <a:r>
              <a:rPr lang="en-US" altLang="en-US" sz="3600" b="1" dirty="0"/>
              <a:t>2.Parallel Sorting :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80999" y="1479550"/>
            <a:ext cx="11439525" cy="4876800"/>
          </a:xfrm>
        </p:spPr>
        <p:txBody>
          <a:bodyPr>
            <a:noAutofit/>
          </a:bodyPr>
          <a:lstStyle/>
          <a:p>
            <a:pPr marL="495300" indent="-495300"/>
            <a:r>
              <a:rPr lang="en-US" altLang="en-US" sz="2400" b="1" dirty="0"/>
              <a:t>Parallel sorting steps:  </a:t>
            </a:r>
          </a:p>
          <a:p>
            <a:pPr marL="850900" lvl="1" indent="-457200">
              <a:buFont typeface="Wingdings 2" panose="05020102010507070707" pitchFamily="18" charset="2"/>
              <a:buAutoNum type="arabicPeriod"/>
            </a:pPr>
            <a:r>
              <a:rPr lang="en-US" altLang="en-US" dirty="0"/>
              <a:t>First redistribute all tuples in the relation using range partitioning. </a:t>
            </a:r>
          </a:p>
          <a:p>
            <a:pPr marL="850900" lvl="1" indent="-457200">
              <a:buFont typeface="Wingdings 2" panose="05020102010507070707" pitchFamily="18" charset="2"/>
              <a:buAutoNum type="arabicPeriod"/>
            </a:pPr>
            <a:r>
              <a:rPr lang="en-US" altLang="en-US" dirty="0"/>
              <a:t>Each processor then sorts the tuples assigned to it</a:t>
            </a:r>
          </a:p>
          <a:p>
            <a:pPr marL="850900" lvl="1" indent="-457200">
              <a:buFont typeface="Wingdings 2" panose="05020102010507070707" pitchFamily="18" charset="2"/>
              <a:buAutoNum type="arabicPeriod"/>
            </a:pPr>
            <a:r>
              <a:rPr lang="en-US" altLang="en-US" dirty="0"/>
              <a:t>The entire sorted relation can be retrieved by visiting the processors in an order corresponding to the ranges assigned to them.</a:t>
            </a:r>
          </a:p>
          <a:p>
            <a:pPr marL="850900" lvl="1" indent="-457200">
              <a:buFont typeface="Wingdings 2" panose="05020102010507070707" pitchFamily="18" charset="2"/>
              <a:buAutoNum type="arabicPeriod"/>
            </a:pPr>
            <a:endParaRPr lang="en-US" altLang="en-US" dirty="0"/>
          </a:p>
          <a:p>
            <a:pPr marL="495300" indent="-495300"/>
            <a:r>
              <a:rPr lang="en-US" altLang="en-US" sz="2400" dirty="0"/>
              <a:t>Problem: </a:t>
            </a:r>
            <a:r>
              <a:rPr lang="en-US" altLang="en-US" sz="2400" b="1" i="1" dirty="0">
                <a:solidFill>
                  <a:srgbClr val="0000FF"/>
                </a:solidFill>
              </a:rPr>
              <a:t>Data skew</a:t>
            </a:r>
          </a:p>
          <a:p>
            <a:pPr marL="495300" indent="-495300"/>
            <a:endParaRPr lang="en-US" altLang="en-US" sz="2400" b="1" dirty="0">
              <a:solidFill>
                <a:srgbClr val="0000FF"/>
              </a:solidFill>
            </a:endParaRPr>
          </a:p>
          <a:p>
            <a:pPr marL="495300" indent="-495300"/>
            <a:r>
              <a:rPr lang="en-US" altLang="en-US" sz="2400" dirty="0"/>
              <a:t>Solution: “sample” the data at the outset to determine good range partition points.</a:t>
            </a:r>
          </a:p>
          <a:p>
            <a:pPr marL="495300" indent="-495300"/>
            <a:endParaRPr lang="en-US" altLang="en-US" sz="2400" dirty="0"/>
          </a:p>
          <a:p>
            <a:pPr marL="495300" indent="-495300" algn="ctr">
              <a:buNone/>
            </a:pPr>
            <a:r>
              <a:rPr lang="en-US" altLang="en-US" sz="2400" b="1" i="1" dirty="0"/>
              <a:t>A particularly important application of parallel sorting is sorting the data entries in tree-structured indexes. </a:t>
            </a:r>
          </a:p>
        </p:txBody>
      </p:sp>
      <p:sp>
        <p:nvSpPr>
          <p:cNvPr id="74757" name="Footer Placeholder 5"/>
          <p:cNvSpPr>
            <a:spLocks noGrp="1" noChangeArrowheads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970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536284-0B6F-487D-9BA0-178AED33DF5E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704850"/>
            <a:ext cx="8229600" cy="590550"/>
          </a:xfrm>
        </p:spPr>
        <p:txBody>
          <a:bodyPr/>
          <a:lstStyle/>
          <a:p>
            <a:pPr marL="952500" indent="-952500"/>
            <a:r>
              <a:rPr lang="en-US" altLang="en-US" sz="3600" b="1"/>
              <a:t>3.Parallel Join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981200" y="1295400"/>
            <a:ext cx="8229600" cy="5029200"/>
          </a:xfrm>
        </p:spPr>
        <p:txBody>
          <a:bodyPr/>
          <a:lstStyle/>
          <a:p>
            <a:pPr marL="495300" indent="-495300">
              <a:buFont typeface="Wingdings 2" panose="05020102010507070707" pitchFamily="18" charset="2"/>
              <a:buAutoNum type="arabicPeriod"/>
            </a:pPr>
            <a:r>
              <a:rPr lang="en-US" altLang="en-US" sz="2000"/>
              <a:t>The basic idea for joining A and B in parallel is to decompose the join into a collection of k smaller joins by using partition. </a:t>
            </a:r>
          </a:p>
          <a:p>
            <a:pPr marL="495300" indent="-495300">
              <a:buFont typeface="Wingdings 2" panose="05020102010507070707" pitchFamily="18" charset="2"/>
              <a:buAutoNum type="arabicPeriod"/>
            </a:pPr>
            <a:endParaRPr lang="en-US" altLang="en-US" sz="2000"/>
          </a:p>
          <a:p>
            <a:pPr marL="495300" indent="-495300">
              <a:buFont typeface="Wingdings 2" panose="05020102010507070707" pitchFamily="18" charset="2"/>
              <a:buAutoNum type="arabicPeriod"/>
            </a:pPr>
            <a:r>
              <a:rPr lang="en-US" altLang="en-US" sz="2000"/>
              <a:t>By using the same partitioning function for both A and B, we ensure that the union of the k smaller joins computes </a:t>
            </a:r>
            <a:r>
              <a:rPr lang="en-US" altLang="en-US" sz="2400"/>
              <a:t>the join of A and B.</a:t>
            </a:r>
          </a:p>
          <a:p>
            <a:pPr marL="495300" indent="-495300">
              <a:buFont typeface="Wingdings 2" panose="05020102010507070707" pitchFamily="18" charset="2"/>
              <a:buAutoNum type="arabicPeriod"/>
            </a:pPr>
            <a:endParaRPr lang="en-US" altLang="en-US" sz="2400"/>
          </a:p>
          <a:p>
            <a:pPr marL="1068388" lvl="2" indent="-400050"/>
            <a:r>
              <a:rPr lang="en-US" altLang="en-US" sz="2500" b="1"/>
              <a:t>Hash-Join</a:t>
            </a:r>
            <a:endParaRPr lang="en-US" altLang="en-US" sz="2500"/>
          </a:p>
          <a:p>
            <a:pPr marL="1068388" lvl="2" indent="-400050"/>
            <a:r>
              <a:rPr lang="en-US" altLang="en-US" sz="2500" b="1"/>
              <a:t>Sort-merge-join</a:t>
            </a:r>
          </a:p>
        </p:txBody>
      </p:sp>
      <p:sp>
        <p:nvSpPr>
          <p:cNvPr id="76805" name="Footer Placeholder 5"/>
          <p:cNvSpPr>
            <a:spLocks noGrp="1" noChangeArrowheads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31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FFFE7C-C146-4118-930A-C98BD0159A2C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78851" name="Tit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/>
            <a:r>
              <a:rPr lang="en-US" altLang="en-US" sz="3600" b="1"/>
              <a:t>Sort-merge-join</a:t>
            </a:r>
            <a:endParaRPr lang="en-US" altLang="en-US" sz="3600"/>
          </a:p>
        </p:txBody>
      </p:sp>
      <p:sp>
        <p:nvSpPr>
          <p:cNvPr id="78852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2286000" y="1447800"/>
            <a:ext cx="8077200" cy="4572000"/>
          </a:xfrm>
        </p:spPr>
        <p:txBody>
          <a:bodyPr>
            <a:normAutofit lnSpcReduction="10000"/>
          </a:bodyPr>
          <a:lstStyle/>
          <a:p>
            <a:pPr algn="just" eaLnBrk="1" hangingPunct="1"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en-US" altLang="en-US" sz="2000" dirty="0"/>
              <a:t>partition A and B by dividing the range of the join  attribute into disjoint subranges and placing A and B tuples into partitions according to the subrange to which their values belong. </a:t>
            </a:r>
          </a:p>
          <a:p>
            <a:pPr algn="just" eaLnBrk="1" hangingPunct="1">
              <a:buClr>
                <a:schemeClr val="bg2"/>
              </a:buClr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algn="just" eaLnBrk="1" hangingPunct="1"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en-US" altLang="en-US" sz="2000" dirty="0"/>
              <a:t>Each processor carry out a local join.</a:t>
            </a:r>
          </a:p>
          <a:p>
            <a:pPr algn="just" eaLnBrk="1" hangingPunct="1">
              <a:buClr>
                <a:schemeClr val="bg2"/>
              </a:buClr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algn="just" eaLnBrk="1" hangingPunct="1"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en-US" altLang="en-US" sz="2000" dirty="0"/>
              <a:t>In this case the number of partitions </a:t>
            </a:r>
            <a:r>
              <a:rPr lang="en-US" altLang="en-US" sz="2000" i="1" dirty="0">
                <a:solidFill>
                  <a:schemeClr val="bg2"/>
                </a:solidFill>
              </a:rPr>
              <a:t>k </a:t>
            </a:r>
            <a:r>
              <a:rPr lang="en-US" altLang="en-US" sz="2000" dirty="0"/>
              <a:t>is chosen to be equal to the number of processors </a:t>
            </a:r>
            <a:r>
              <a:rPr lang="en-US" altLang="en-US" sz="2000" i="1" dirty="0">
                <a:solidFill>
                  <a:schemeClr val="bg2"/>
                </a:solidFill>
              </a:rPr>
              <a:t>n</a:t>
            </a:r>
            <a:r>
              <a:rPr lang="en-US" altLang="en-US" sz="2000" dirty="0"/>
              <a:t> .</a:t>
            </a:r>
          </a:p>
          <a:p>
            <a:pPr algn="just" eaLnBrk="1" hangingPunct="1">
              <a:buClr>
                <a:schemeClr val="bg2"/>
              </a:buClr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algn="just" eaLnBrk="1" hangingPunct="1">
              <a:buClr>
                <a:schemeClr val="bg2"/>
              </a:buClr>
              <a:buFont typeface="Wingdings" panose="05000000000000000000" pitchFamily="2" charset="2"/>
              <a:buChar char="v"/>
            </a:pPr>
            <a:r>
              <a:rPr lang="en-US" altLang="en-US" sz="2000" dirty="0"/>
              <a:t>The result of the join of A and B, the output of the join process may be split into several data streams. </a:t>
            </a:r>
          </a:p>
          <a:p>
            <a:pPr algn="just" eaLnBrk="1" hangingPunct="1">
              <a:buClr>
                <a:schemeClr val="bg2"/>
              </a:buClr>
              <a:buFont typeface="Wingdings" panose="05000000000000000000" pitchFamily="2" charset="2"/>
              <a:buChar char="v"/>
            </a:pPr>
            <a:endParaRPr lang="en-US" altLang="en-US" sz="2000" dirty="0"/>
          </a:p>
          <a:p>
            <a:pPr algn="ctr" eaLnBrk="1" hangingPunct="1">
              <a:buClr>
                <a:schemeClr val="bg2"/>
              </a:buClr>
              <a:buFont typeface="Wingdings 2" panose="05020102010507070707" pitchFamily="18" charset="2"/>
              <a:buNone/>
            </a:pPr>
            <a:r>
              <a:rPr lang="en-US" altLang="en-US" sz="2000" i="1" dirty="0"/>
              <a:t>The advantage that the output is available in </a:t>
            </a:r>
            <a:r>
              <a:rPr lang="en-US" altLang="en-US" sz="2000" b="1" i="1" dirty="0">
                <a:solidFill>
                  <a:srgbClr val="C00000"/>
                </a:solidFill>
              </a:rPr>
              <a:t>sorted order</a:t>
            </a:r>
            <a:r>
              <a:rPr lang="en-US" altLang="en-US" sz="2000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8853" name="Footer Placeholder 4"/>
          <p:cNvSpPr>
            <a:spLocks noGrp="1" noChangeArrowheads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425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7103C00-969F-4A42-A906-11AF19D08281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pic>
        <p:nvPicPr>
          <p:cNvPr id="80899" name="Picture 4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447800"/>
            <a:ext cx="8458200" cy="3962400"/>
          </a:xfrm>
          <a:prstGeom prst="rect">
            <a:avLst/>
          </a:prstGeom>
          <a:solidFill>
            <a:srgbClr val="CCFFFF"/>
          </a:solidFill>
          <a:ln w="9525" cap="rnd" algn="ctr">
            <a:solidFill>
              <a:srgbClr val="227A8F"/>
            </a:solidFill>
            <a:prstDash val="sysDot"/>
            <a:miter lim="800000"/>
            <a:headEnd/>
            <a:tailEnd/>
          </a:ln>
        </p:spPr>
      </p:pic>
      <p:sp>
        <p:nvSpPr>
          <p:cNvPr id="80900" name="Text Box 5"/>
          <p:cNvSpPr>
            <a:spLocks noChangeArrowheads="1"/>
          </p:cNvSpPr>
          <p:nvPr/>
        </p:nvSpPr>
        <p:spPr bwMode="auto">
          <a:xfrm>
            <a:off x="2362200" y="228601"/>
            <a:ext cx="74676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 b="1">
                <a:ea typeface="Arial Unicode MS" panose="020B0604020202020204" pitchFamily="34" charset="-128"/>
                <a:cs typeface="Arial Unicode MS" panose="020B0604020202020204" pitchFamily="34" charset="-128"/>
              </a:rPr>
              <a:t>Dataflow Network of Operators for Parallel Join</a:t>
            </a:r>
            <a:r>
              <a:rPr lang="en-US" altLang="en-US" sz="3200"/>
              <a:t> </a:t>
            </a:r>
          </a:p>
        </p:txBody>
      </p:sp>
      <p:sp>
        <p:nvSpPr>
          <p:cNvPr id="80901" name="Footer Placeholder 5"/>
          <p:cNvSpPr>
            <a:spLocks noGrp="1" noChangeArrowheads="1"/>
          </p:cNvSpPr>
          <p:nvPr/>
        </p:nvSpPr>
        <p:spPr bwMode="auto">
          <a:xfrm>
            <a:off x="4191000" y="6356351"/>
            <a:ext cx="3352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tx2"/>
              </a:solidFill>
            </a:endParaRPr>
          </a:p>
        </p:txBody>
      </p:sp>
      <p:sp>
        <p:nvSpPr>
          <p:cNvPr id="80902" name="Rectangle 8"/>
          <p:cNvSpPr>
            <a:spLocks noChangeArrowheads="1"/>
          </p:cNvSpPr>
          <p:nvPr/>
        </p:nvSpPr>
        <p:spPr bwMode="auto">
          <a:xfrm>
            <a:off x="1981200" y="5562601"/>
            <a:ext cx="845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Good use of split/merge makes it easier to build parallel versions of sequential join code</a:t>
            </a:r>
          </a:p>
        </p:txBody>
      </p:sp>
    </p:spTree>
    <p:extLst>
      <p:ext uri="{BB962C8B-B14F-4D97-AF65-F5344CB8AC3E}">
        <p14:creationId xmlns:p14="http://schemas.microsoft.com/office/powerpoint/2010/main" val="64260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6FF71D-C97A-42DF-A10A-01B2FDD5EE07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2771" name="Rectangle 2"/>
          <p:cNvSpPr>
            <a:spLocks noChangeArrowheads="1"/>
          </p:cNvSpPr>
          <p:nvPr/>
        </p:nvSpPr>
        <p:spPr bwMode="auto">
          <a:xfrm>
            <a:off x="2122489" y="1384300"/>
            <a:ext cx="8154987" cy="49085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nstantia" panose="02030602050306030303" pitchFamily="18" charset="0"/>
            </a:endParaRP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2120900" y="228600"/>
            <a:ext cx="8166100" cy="992188"/>
            <a:chOff x="376" y="144"/>
            <a:chExt cx="5144" cy="625"/>
          </a:xfrm>
        </p:grpSpPr>
        <p:sp>
          <p:nvSpPr>
            <p:cNvPr id="32776" name="Text Box 4"/>
            <p:cNvSpPr>
              <a:spLocks noChangeArrowheads="1"/>
            </p:cNvSpPr>
            <p:nvPr/>
          </p:nvSpPr>
          <p:spPr bwMode="auto">
            <a:xfrm>
              <a:off x="376" y="144"/>
              <a:ext cx="514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3600" u="sng">
                  <a:latin typeface="Constantia" panose="02030602050306030303" pitchFamily="18" charset="0"/>
                </a:rPr>
                <a:t>PARALLEL DBMSs</a:t>
              </a:r>
            </a:p>
          </p:txBody>
        </p:sp>
        <p:sp>
          <p:nvSpPr>
            <p:cNvPr id="32777" name="Text Box 5"/>
            <p:cNvSpPr>
              <a:spLocks noChangeArrowheads="1"/>
            </p:cNvSpPr>
            <p:nvPr/>
          </p:nvSpPr>
          <p:spPr bwMode="auto">
            <a:xfrm>
              <a:off x="622" y="528"/>
              <a:ext cx="459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WHY DO WE NEED THEM?</a:t>
              </a:r>
            </a:p>
          </p:txBody>
        </p:sp>
      </p:grpSp>
      <p:sp>
        <p:nvSpPr>
          <p:cNvPr id="32773" name="Text Box 6"/>
          <p:cNvSpPr>
            <a:spLocks noChangeArrowheads="1"/>
          </p:cNvSpPr>
          <p:nvPr/>
        </p:nvSpPr>
        <p:spPr bwMode="auto">
          <a:xfrm>
            <a:off x="2206626" y="1374775"/>
            <a:ext cx="81565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altLang="en-US" sz="2000">
                <a:latin typeface="Constantia" panose="02030602050306030303" pitchFamily="18" charset="0"/>
              </a:rPr>
              <a:t>  </a:t>
            </a:r>
            <a:r>
              <a:rPr lang="en-GB" altLang="en-US" sz="2000">
                <a:solidFill>
                  <a:srgbClr val="FF0000"/>
                </a:solidFill>
                <a:latin typeface="Constantia" panose="02030602050306030303" pitchFamily="18" charset="0"/>
              </a:rPr>
              <a:t>More and More Data!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Constantia" panose="02030602050306030303" pitchFamily="18" charset="0"/>
              </a:rPr>
              <a:t>    We have databases that hold a high amount of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Constantia" panose="02030602050306030303" pitchFamily="18" charset="0"/>
              </a:rPr>
              <a:t>    data, in the order of 10</a:t>
            </a:r>
            <a:r>
              <a:rPr lang="en-GB" altLang="en-US" sz="2000" baseline="30000">
                <a:latin typeface="Constantia" panose="02030602050306030303" pitchFamily="18" charset="0"/>
              </a:rPr>
              <a:t>12</a:t>
            </a:r>
            <a:r>
              <a:rPr lang="en-GB" altLang="en-US" sz="2000">
                <a:latin typeface="Constantia" panose="02030602050306030303" pitchFamily="18" charset="0"/>
              </a:rPr>
              <a:t> bytes: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Constantia" panose="02030602050306030303" pitchFamily="18" charset="0"/>
              </a:rPr>
              <a:t>    10,000,000,000,000 bytes!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GB" altLang="en-US" sz="2000">
                <a:latin typeface="Constantia" panose="02030602050306030303" pitchFamily="18" charset="0"/>
              </a:rPr>
              <a:t>  </a:t>
            </a:r>
            <a:r>
              <a:rPr lang="en-GB" altLang="en-US" sz="2000">
                <a:solidFill>
                  <a:srgbClr val="FF0000"/>
                </a:solidFill>
                <a:latin typeface="Constantia" panose="02030602050306030303" pitchFamily="18" charset="0"/>
              </a:rPr>
              <a:t>Faster and Faster Access!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Constantia" panose="02030602050306030303" pitchFamily="18" charset="0"/>
              </a:rPr>
              <a:t>    We have data applications that need to process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Constantia" panose="02030602050306030303" pitchFamily="18" charset="0"/>
              </a:rPr>
              <a:t>    data at very high speeds: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>
                <a:latin typeface="Constantia" panose="02030602050306030303" pitchFamily="18" charset="0"/>
              </a:rPr>
              <a:t>    10,000s transactions per second!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2000">
              <a:latin typeface="Constantia" panose="02030602050306030303" pitchFamily="18" charset="0"/>
            </a:endParaRPr>
          </a:p>
        </p:txBody>
      </p:sp>
      <p:sp>
        <p:nvSpPr>
          <p:cNvPr id="2098" name="Rectangle 9"/>
          <p:cNvSpPr>
            <a:spLocks noChangeArrowheads="1"/>
          </p:cNvSpPr>
          <p:nvPr/>
        </p:nvSpPr>
        <p:spPr bwMode="auto">
          <a:xfrm>
            <a:off x="2205039" y="5676901"/>
            <a:ext cx="8002587" cy="4667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>
                <a:latin typeface="Constantia" panose="02030602050306030303" pitchFamily="18" charset="0"/>
              </a:rPr>
              <a:t>SINGLE-PROCESSOR DBMS AREN’T UP TO THE JOB!</a:t>
            </a:r>
          </a:p>
        </p:txBody>
      </p:sp>
      <p:sp>
        <p:nvSpPr>
          <p:cNvPr id="32775" name="Slide Number Placeholder 8"/>
          <p:cNvSpPr>
            <a:spLocks noGrp="1" noChangeArrowheads="1"/>
          </p:cNvSpPr>
          <p:nvPr/>
        </p:nvSpPr>
        <p:spPr bwMode="auto">
          <a:xfrm>
            <a:off x="9448800" y="6356351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89225830-5768-4411-8F88-BA3C81148B5F}" type="slidenum">
              <a:rPr lang="en-US" altLang="en-US" sz="1200">
                <a:solidFill>
                  <a:schemeClr val="tx2"/>
                </a:solidFill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8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D1CE45-E92E-4162-98F9-3D978179370D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4678363" y="6226176"/>
            <a:ext cx="283845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latin typeface="Arial" panose="020B0604020202020204" pitchFamily="34" charset="0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2471738" y="487364"/>
            <a:ext cx="662305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/>
              <a:t>Why Parallel Access To Data?</a:t>
            </a:r>
          </a:p>
        </p:txBody>
      </p:sp>
      <p:sp>
        <p:nvSpPr>
          <p:cNvPr id="34821" name="Freeform 4"/>
          <p:cNvSpPr>
            <a:spLocks/>
          </p:cNvSpPr>
          <p:nvPr/>
        </p:nvSpPr>
        <p:spPr bwMode="auto">
          <a:xfrm>
            <a:off x="1947863" y="2238376"/>
            <a:ext cx="3124200" cy="3368675"/>
          </a:xfrm>
          <a:custGeom>
            <a:avLst/>
            <a:gdLst>
              <a:gd name="T0" fmla="*/ 0 w 1968"/>
              <a:gd name="T1" fmla="*/ 0 h 2122"/>
              <a:gd name="T2" fmla="*/ 2147483646 w 1968"/>
              <a:gd name="T3" fmla="*/ 0 h 2122"/>
              <a:gd name="T4" fmla="*/ 2147483646 w 1968"/>
              <a:gd name="T5" fmla="*/ 2147483646 h 2122"/>
              <a:gd name="T6" fmla="*/ 2147483646 w 1968"/>
              <a:gd name="T7" fmla="*/ 2147483646 h 2122"/>
              <a:gd name="T8" fmla="*/ 2147483646 w 1968"/>
              <a:gd name="T9" fmla="*/ 2147483646 h 2122"/>
              <a:gd name="T10" fmla="*/ 2147483646 w 1968"/>
              <a:gd name="T11" fmla="*/ 2147483646 h 2122"/>
              <a:gd name="T12" fmla="*/ 2147483646 w 1968"/>
              <a:gd name="T13" fmla="*/ 2147483646 h 2122"/>
              <a:gd name="T14" fmla="*/ 2147483646 w 1968"/>
              <a:gd name="T15" fmla="*/ 2147483646 h 2122"/>
              <a:gd name="T16" fmla="*/ 2147483646 w 1968"/>
              <a:gd name="T17" fmla="*/ 2147483646 h 2122"/>
              <a:gd name="T18" fmla="*/ 2147483646 w 1968"/>
              <a:gd name="T19" fmla="*/ 2147483646 h 2122"/>
              <a:gd name="T20" fmla="*/ 2147483646 w 1968"/>
              <a:gd name="T21" fmla="*/ 2147483646 h 2122"/>
              <a:gd name="T22" fmla="*/ 2147483646 w 1968"/>
              <a:gd name="T23" fmla="*/ 2147483646 h 2122"/>
              <a:gd name="T24" fmla="*/ 2147483646 w 1968"/>
              <a:gd name="T25" fmla="*/ 2147483646 h 2122"/>
              <a:gd name="T26" fmla="*/ 2147483646 w 1968"/>
              <a:gd name="T27" fmla="*/ 2147483646 h 2122"/>
              <a:gd name="T28" fmla="*/ 2147483646 w 1968"/>
              <a:gd name="T29" fmla="*/ 2147483646 h 2122"/>
              <a:gd name="T30" fmla="*/ 2147483646 w 1968"/>
              <a:gd name="T31" fmla="*/ 2147483646 h 2122"/>
              <a:gd name="T32" fmla="*/ 2147483646 w 1968"/>
              <a:gd name="T33" fmla="*/ 2147483646 h 2122"/>
              <a:gd name="T34" fmla="*/ 2147483646 w 1968"/>
              <a:gd name="T35" fmla="*/ 2147483646 h 2122"/>
              <a:gd name="T36" fmla="*/ 2147483646 w 1968"/>
              <a:gd name="T37" fmla="*/ 2147483646 h 2122"/>
              <a:gd name="T38" fmla="*/ 2147483646 w 1968"/>
              <a:gd name="T39" fmla="*/ 2147483646 h 2122"/>
              <a:gd name="T40" fmla="*/ 2147483646 w 1968"/>
              <a:gd name="T41" fmla="*/ 2147483646 h 2122"/>
              <a:gd name="T42" fmla="*/ 2147483646 w 1968"/>
              <a:gd name="T43" fmla="*/ 2147483646 h 2122"/>
              <a:gd name="T44" fmla="*/ 2147483646 w 1968"/>
              <a:gd name="T45" fmla="*/ 2147483646 h 2122"/>
              <a:gd name="T46" fmla="*/ 2147483646 w 1968"/>
              <a:gd name="T47" fmla="*/ 2147483646 h 2122"/>
              <a:gd name="T48" fmla="*/ 2147483646 w 1968"/>
              <a:gd name="T49" fmla="*/ 2147483646 h 2122"/>
              <a:gd name="T50" fmla="*/ 2147483646 w 1968"/>
              <a:gd name="T51" fmla="*/ 2147483646 h 2122"/>
              <a:gd name="T52" fmla="*/ 2147483646 w 1968"/>
              <a:gd name="T53" fmla="*/ 2147483646 h 2122"/>
              <a:gd name="T54" fmla="*/ 2147483646 w 1968"/>
              <a:gd name="T55" fmla="*/ 2147483646 h 2122"/>
              <a:gd name="T56" fmla="*/ 2147483646 w 1968"/>
              <a:gd name="T57" fmla="*/ 2147483646 h 2122"/>
              <a:gd name="T58" fmla="*/ 2147483646 w 1968"/>
              <a:gd name="T59" fmla="*/ 2147483646 h 2122"/>
              <a:gd name="T60" fmla="*/ 2147483646 w 1968"/>
              <a:gd name="T61" fmla="*/ 2147483646 h 2122"/>
              <a:gd name="T62" fmla="*/ 2147483646 w 1968"/>
              <a:gd name="T63" fmla="*/ 2147483646 h 2122"/>
              <a:gd name="T64" fmla="*/ 2147483646 w 1968"/>
              <a:gd name="T65" fmla="*/ 2147483646 h 2122"/>
              <a:gd name="T66" fmla="*/ 2147483646 w 1968"/>
              <a:gd name="T67" fmla="*/ 2147483646 h 2122"/>
              <a:gd name="T68" fmla="*/ 0 w 1968"/>
              <a:gd name="T69" fmla="*/ 2147483646 h 2122"/>
              <a:gd name="T70" fmla="*/ 0 w 1968"/>
              <a:gd name="T71" fmla="*/ 2147483646 h 2122"/>
              <a:gd name="T72" fmla="*/ 0 w 1968"/>
              <a:gd name="T73" fmla="*/ 2147483646 h 2122"/>
              <a:gd name="T74" fmla="*/ 0 w 1968"/>
              <a:gd name="T75" fmla="*/ 2147483646 h 2122"/>
              <a:gd name="T76" fmla="*/ 0 w 1968"/>
              <a:gd name="T77" fmla="*/ 0 h 212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968"/>
              <a:gd name="T118" fmla="*/ 0 h 2122"/>
              <a:gd name="T119" fmla="*/ 1968 w 1968"/>
              <a:gd name="T120" fmla="*/ 2122 h 2122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968" h="2122">
                <a:moveTo>
                  <a:pt x="0" y="0"/>
                </a:moveTo>
                <a:lnTo>
                  <a:pt x="1967" y="0"/>
                </a:lnTo>
                <a:lnTo>
                  <a:pt x="1962" y="62"/>
                </a:lnTo>
                <a:lnTo>
                  <a:pt x="1957" y="137"/>
                </a:lnTo>
                <a:lnTo>
                  <a:pt x="1957" y="244"/>
                </a:lnTo>
                <a:lnTo>
                  <a:pt x="1947" y="363"/>
                </a:lnTo>
                <a:lnTo>
                  <a:pt x="1937" y="500"/>
                </a:lnTo>
                <a:lnTo>
                  <a:pt x="1917" y="644"/>
                </a:lnTo>
                <a:lnTo>
                  <a:pt x="1892" y="807"/>
                </a:lnTo>
                <a:lnTo>
                  <a:pt x="1856" y="963"/>
                </a:lnTo>
                <a:lnTo>
                  <a:pt x="1821" y="1132"/>
                </a:lnTo>
                <a:lnTo>
                  <a:pt x="1771" y="1295"/>
                </a:lnTo>
                <a:lnTo>
                  <a:pt x="1720" y="1452"/>
                </a:lnTo>
                <a:lnTo>
                  <a:pt x="1655" y="1596"/>
                </a:lnTo>
                <a:lnTo>
                  <a:pt x="1585" y="1740"/>
                </a:lnTo>
                <a:lnTo>
                  <a:pt x="1504" y="1859"/>
                </a:lnTo>
                <a:lnTo>
                  <a:pt x="1419" y="1952"/>
                </a:lnTo>
                <a:lnTo>
                  <a:pt x="1323" y="2021"/>
                </a:lnTo>
                <a:lnTo>
                  <a:pt x="1222" y="2071"/>
                </a:lnTo>
                <a:lnTo>
                  <a:pt x="1112" y="2096"/>
                </a:lnTo>
                <a:lnTo>
                  <a:pt x="1006" y="2115"/>
                </a:lnTo>
                <a:lnTo>
                  <a:pt x="785" y="2121"/>
                </a:lnTo>
                <a:lnTo>
                  <a:pt x="564" y="2096"/>
                </a:lnTo>
                <a:lnTo>
                  <a:pt x="453" y="2078"/>
                </a:lnTo>
                <a:lnTo>
                  <a:pt x="357" y="2059"/>
                </a:lnTo>
                <a:lnTo>
                  <a:pt x="267" y="2034"/>
                </a:lnTo>
                <a:lnTo>
                  <a:pt x="191" y="2015"/>
                </a:lnTo>
                <a:lnTo>
                  <a:pt x="126" y="1990"/>
                </a:lnTo>
                <a:lnTo>
                  <a:pt x="81" y="1978"/>
                </a:lnTo>
                <a:lnTo>
                  <a:pt x="40" y="1965"/>
                </a:lnTo>
                <a:lnTo>
                  <a:pt x="20" y="982"/>
                </a:lnTo>
                <a:lnTo>
                  <a:pt x="10" y="751"/>
                </a:lnTo>
                <a:lnTo>
                  <a:pt x="10" y="550"/>
                </a:lnTo>
                <a:lnTo>
                  <a:pt x="5" y="381"/>
                </a:lnTo>
                <a:lnTo>
                  <a:pt x="0" y="244"/>
                </a:lnTo>
                <a:lnTo>
                  <a:pt x="0" y="131"/>
                </a:lnTo>
                <a:lnTo>
                  <a:pt x="0" y="56"/>
                </a:lnTo>
                <a:lnTo>
                  <a:pt x="0" y="12"/>
                </a:lnTo>
                <a:lnTo>
                  <a:pt x="0" y="0"/>
                </a:lnTo>
              </a:path>
            </a:pathLst>
          </a:custGeom>
          <a:solidFill>
            <a:srgbClr val="663300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5"/>
          <p:cNvSpPr>
            <a:spLocks/>
          </p:cNvSpPr>
          <p:nvPr/>
        </p:nvSpPr>
        <p:spPr bwMode="auto">
          <a:xfrm>
            <a:off x="2730501" y="4760914"/>
            <a:ext cx="481013" cy="668337"/>
          </a:xfrm>
          <a:custGeom>
            <a:avLst/>
            <a:gdLst>
              <a:gd name="T0" fmla="*/ 2147483646 w 303"/>
              <a:gd name="T1" fmla="*/ 0 h 421"/>
              <a:gd name="T2" fmla="*/ 2147483646 w 303"/>
              <a:gd name="T3" fmla="*/ 2147483646 h 421"/>
              <a:gd name="T4" fmla="*/ 2147483646 w 303"/>
              <a:gd name="T5" fmla="*/ 2147483646 h 421"/>
              <a:gd name="T6" fmla="*/ 0 w 303"/>
              <a:gd name="T7" fmla="*/ 2147483646 h 421"/>
              <a:gd name="T8" fmla="*/ 2147483646 w 303"/>
              <a:gd name="T9" fmla="*/ 2147483646 h 421"/>
              <a:gd name="T10" fmla="*/ 2147483646 w 303"/>
              <a:gd name="T11" fmla="*/ 0 h 4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3"/>
              <a:gd name="T19" fmla="*/ 0 h 421"/>
              <a:gd name="T20" fmla="*/ 303 w 303"/>
              <a:gd name="T21" fmla="*/ 421 h 42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3" h="421">
                <a:moveTo>
                  <a:pt x="272" y="0"/>
                </a:moveTo>
                <a:lnTo>
                  <a:pt x="302" y="25"/>
                </a:lnTo>
                <a:lnTo>
                  <a:pt x="30" y="420"/>
                </a:lnTo>
                <a:lnTo>
                  <a:pt x="0" y="395"/>
                </a:lnTo>
                <a:lnTo>
                  <a:pt x="136" y="194"/>
                </a:lnTo>
                <a:lnTo>
                  <a:pt x="272" y="0"/>
                </a:lnTo>
              </a:path>
            </a:pathLst>
          </a:custGeom>
          <a:solidFill>
            <a:srgbClr val="FFFFFF"/>
          </a:solidFill>
          <a:ln w="12700" cap="rnd" algn="ctr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Freeform 6"/>
          <p:cNvSpPr>
            <a:spLocks/>
          </p:cNvSpPr>
          <p:nvPr/>
        </p:nvSpPr>
        <p:spPr bwMode="auto">
          <a:xfrm>
            <a:off x="2373313" y="2973389"/>
            <a:ext cx="1574800" cy="1889125"/>
          </a:xfrm>
          <a:custGeom>
            <a:avLst/>
            <a:gdLst>
              <a:gd name="T0" fmla="*/ 0 w 992"/>
              <a:gd name="T1" fmla="*/ 2147483646 h 1190"/>
              <a:gd name="T2" fmla="*/ 2147483646 w 992"/>
              <a:gd name="T3" fmla="*/ 2147483646 h 1190"/>
              <a:gd name="T4" fmla="*/ 2147483646 w 992"/>
              <a:gd name="T5" fmla="*/ 2147483646 h 1190"/>
              <a:gd name="T6" fmla="*/ 2147483646 w 992"/>
              <a:gd name="T7" fmla="*/ 2147483646 h 1190"/>
              <a:gd name="T8" fmla="*/ 2147483646 w 992"/>
              <a:gd name="T9" fmla="*/ 2147483646 h 1190"/>
              <a:gd name="T10" fmla="*/ 2147483646 w 992"/>
              <a:gd name="T11" fmla="*/ 0 h 1190"/>
              <a:gd name="T12" fmla="*/ 2147483646 w 992"/>
              <a:gd name="T13" fmla="*/ 0 h 1190"/>
              <a:gd name="T14" fmla="*/ 2147483646 w 992"/>
              <a:gd name="T15" fmla="*/ 0 h 1190"/>
              <a:gd name="T16" fmla="*/ 0 w 992"/>
              <a:gd name="T17" fmla="*/ 2147483646 h 1190"/>
              <a:gd name="T18" fmla="*/ 0 w 992"/>
              <a:gd name="T19" fmla="*/ 2147483646 h 11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92"/>
              <a:gd name="T31" fmla="*/ 0 h 1190"/>
              <a:gd name="T32" fmla="*/ 992 w 992"/>
              <a:gd name="T33" fmla="*/ 1190 h 119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92" h="1190">
                <a:moveTo>
                  <a:pt x="0" y="87"/>
                </a:moveTo>
                <a:lnTo>
                  <a:pt x="427" y="1189"/>
                </a:lnTo>
                <a:lnTo>
                  <a:pt x="603" y="1189"/>
                </a:lnTo>
                <a:lnTo>
                  <a:pt x="991" y="169"/>
                </a:lnTo>
                <a:lnTo>
                  <a:pt x="955" y="87"/>
                </a:lnTo>
                <a:lnTo>
                  <a:pt x="709" y="0"/>
                </a:lnTo>
                <a:lnTo>
                  <a:pt x="427" y="0"/>
                </a:lnTo>
                <a:lnTo>
                  <a:pt x="105" y="0"/>
                </a:lnTo>
                <a:lnTo>
                  <a:pt x="0" y="44"/>
                </a:lnTo>
                <a:lnTo>
                  <a:pt x="0" y="87"/>
                </a:lnTo>
              </a:path>
            </a:pathLst>
          </a:cu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Freeform 7"/>
          <p:cNvSpPr>
            <a:spLocks/>
          </p:cNvSpPr>
          <p:nvPr/>
        </p:nvSpPr>
        <p:spPr bwMode="auto">
          <a:xfrm>
            <a:off x="2373313" y="2973389"/>
            <a:ext cx="1574800" cy="1889125"/>
          </a:xfrm>
          <a:custGeom>
            <a:avLst/>
            <a:gdLst>
              <a:gd name="T0" fmla="*/ 0 w 992"/>
              <a:gd name="T1" fmla="*/ 2147483646 h 1190"/>
              <a:gd name="T2" fmla="*/ 2147483646 w 992"/>
              <a:gd name="T3" fmla="*/ 2147483646 h 1190"/>
              <a:gd name="T4" fmla="*/ 2147483646 w 992"/>
              <a:gd name="T5" fmla="*/ 2147483646 h 1190"/>
              <a:gd name="T6" fmla="*/ 2147483646 w 992"/>
              <a:gd name="T7" fmla="*/ 2147483646 h 1190"/>
              <a:gd name="T8" fmla="*/ 2147483646 w 992"/>
              <a:gd name="T9" fmla="*/ 2147483646 h 1190"/>
              <a:gd name="T10" fmla="*/ 2147483646 w 992"/>
              <a:gd name="T11" fmla="*/ 0 h 1190"/>
              <a:gd name="T12" fmla="*/ 2147483646 w 992"/>
              <a:gd name="T13" fmla="*/ 0 h 1190"/>
              <a:gd name="T14" fmla="*/ 2147483646 w 992"/>
              <a:gd name="T15" fmla="*/ 0 h 1190"/>
              <a:gd name="T16" fmla="*/ 0 w 992"/>
              <a:gd name="T17" fmla="*/ 2147483646 h 119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92"/>
              <a:gd name="T28" fmla="*/ 0 h 1190"/>
              <a:gd name="T29" fmla="*/ 992 w 992"/>
              <a:gd name="T30" fmla="*/ 1190 h 119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92" h="1190">
                <a:moveTo>
                  <a:pt x="0" y="87"/>
                </a:moveTo>
                <a:lnTo>
                  <a:pt x="427" y="1189"/>
                </a:lnTo>
                <a:lnTo>
                  <a:pt x="603" y="1189"/>
                </a:lnTo>
                <a:lnTo>
                  <a:pt x="991" y="169"/>
                </a:lnTo>
                <a:lnTo>
                  <a:pt x="955" y="87"/>
                </a:lnTo>
                <a:lnTo>
                  <a:pt x="709" y="0"/>
                </a:lnTo>
                <a:lnTo>
                  <a:pt x="427" y="0"/>
                </a:lnTo>
                <a:lnTo>
                  <a:pt x="105" y="0"/>
                </a:lnTo>
                <a:lnTo>
                  <a:pt x="0" y="44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Freeform 8"/>
          <p:cNvSpPr>
            <a:spLocks/>
          </p:cNvSpPr>
          <p:nvPr/>
        </p:nvSpPr>
        <p:spPr bwMode="auto">
          <a:xfrm>
            <a:off x="2316163" y="2635251"/>
            <a:ext cx="1974850" cy="538163"/>
          </a:xfrm>
          <a:custGeom>
            <a:avLst/>
            <a:gdLst>
              <a:gd name="T0" fmla="*/ 0 w 1243"/>
              <a:gd name="T1" fmla="*/ 2147483646 h 339"/>
              <a:gd name="T2" fmla="*/ 2147483646 w 1243"/>
              <a:gd name="T3" fmla="*/ 2147483646 h 339"/>
              <a:gd name="T4" fmla="*/ 2147483646 w 1243"/>
              <a:gd name="T5" fmla="*/ 0 h 339"/>
              <a:gd name="T6" fmla="*/ 2147483646 w 1243"/>
              <a:gd name="T7" fmla="*/ 0 h 339"/>
              <a:gd name="T8" fmla="*/ 2147483646 w 1243"/>
              <a:gd name="T9" fmla="*/ 2147483646 h 339"/>
              <a:gd name="T10" fmla="*/ 2147483646 w 1243"/>
              <a:gd name="T11" fmla="*/ 2147483646 h 339"/>
              <a:gd name="T12" fmla="*/ 2147483646 w 1243"/>
              <a:gd name="T13" fmla="*/ 2147483646 h 339"/>
              <a:gd name="T14" fmla="*/ 2147483646 w 1243"/>
              <a:gd name="T15" fmla="*/ 2147483646 h 339"/>
              <a:gd name="T16" fmla="*/ 0 w 1243"/>
              <a:gd name="T17" fmla="*/ 2147483646 h 339"/>
              <a:gd name="T18" fmla="*/ 0 w 1243"/>
              <a:gd name="T19" fmla="*/ 2147483646 h 339"/>
              <a:gd name="T20" fmla="*/ 0 w 1243"/>
              <a:gd name="T21" fmla="*/ 2147483646 h 3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43"/>
              <a:gd name="T34" fmla="*/ 0 h 339"/>
              <a:gd name="T35" fmla="*/ 1243 w 1243"/>
              <a:gd name="T36" fmla="*/ 339 h 33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43" h="339">
                <a:moveTo>
                  <a:pt x="0" y="213"/>
                </a:moveTo>
                <a:lnTo>
                  <a:pt x="316" y="44"/>
                </a:lnTo>
                <a:lnTo>
                  <a:pt x="316" y="0"/>
                </a:lnTo>
                <a:lnTo>
                  <a:pt x="1242" y="0"/>
                </a:lnTo>
                <a:lnTo>
                  <a:pt x="1207" y="131"/>
                </a:lnTo>
                <a:lnTo>
                  <a:pt x="1061" y="338"/>
                </a:lnTo>
                <a:lnTo>
                  <a:pt x="850" y="213"/>
                </a:lnTo>
                <a:lnTo>
                  <a:pt x="316" y="169"/>
                </a:lnTo>
                <a:lnTo>
                  <a:pt x="0" y="257"/>
                </a:lnTo>
                <a:lnTo>
                  <a:pt x="0" y="231"/>
                </a:lnTo>
                <a:lnTo>
                  <a:pt x="0" y="213"/>
                </a:lnTo>
              </a:path>
            </a:pathLst>
          </a:custGeom>
          <a:pattFill prst="pct25">
            <a:fgClr>
              <a:srgbClr val="FFFFFF"/>
            </a:fgClr>
            <a:bgClr>
              <a:srgbClr val="0000D4"/>
            </a:bgClr>
          </a:patt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26" name="Freeform 9"/>
          <p:cNvSpPr>
            <a:spLocks/>
          </p:cNvSpPr>
          <p:nvPr/>
        </p:nvSpPr>
        <p:spPr bwMode="auto">
          <a:xfrm>
            <a:off x="2093913" y="2635251"/>
            <a:ext cx="958850" cy="2297113"/>
          </a:xfrm>
          <a:custGeom>
            <a:avLst/>
            <a:gdLst>
              <a:gd name="T0" fmla="*/ 0 w 604"/>
              <a:gd name="T1" fmla="*/ 0 h 1447"/>
              <a:gd name="T2" fmla="*/ 2147483646 w 604"/>
              <a:gd name="T3" fmla="*/ 2147483646 h 1447"/>
              <a:gd name="T4" fmla="*/ 2147483646 w 604"/>
              <a:gd name="T5" fmla="*/ 2147483646 h 1447"/>
              <a:gd name="T6" fmla="*/ 2147483646 w 604"/>
              <a:gd name="T7" fmla="*/ 2147483646 h 1447"/>
              <a:gd name="T8" fmla="*/ 2147483646 w 604"/>
              <a:gd name="T9" fmla="*/ 2147483646 h 1447"/>
              <a:gd name="T10" fmla="*/ 2147483646 w 604"/>
              <a:gd name="T11" fmla="*/ 2147483646 h 1447"/>
              <a:gd name="T12" fmla="*/ 2147483646 w 604"/>
              <a:gd name="T13" fmla="*/ 2147483646 h 1447"/>
              <a:gd name="T14" fmla="*/ 2147483646 w 604"/>
              <a:gd name="T15" fmla="*/ 2147483646 h 1447"/>
              <a:gd name="T16" fmla="*/ 2147483646 w 604"/>
              <a:gd name="T17" fmla="*/ 2147483646 h 1447"/>
              <a:gd name="T18" fmla="*/ 2147483646 w 604"/>
              <a:gd name="T19" fmla="*/ 2147483646 h 1447"/>
              <a:gd name="T20" fmla="*/ 2147483646 w 604"/>
              <a:gd name="T21" fmla="*/ 2147483646 h 1447"/>
              <a:gd name="T22" fmla="*/ 2147483646 w 604"/>
              <a:gd name="T23" fmla="*/ 2147483646 h 1447"/>
              <a:gd name="T24" fmla="*/ 2147483646 w 604"/>
              <a:gd name="T25" fmla="*/ 2147483646 h 1447"/>
              <a:gd name="T26" fmla="*/ 2147483646 w 604"/>
              <a:gd name="T27" fmla="*/ 2147483646 h 1447"/>
              <a:gd name="T28" fmla="*/ 2147483646 w 604"/>
              <a:gd name="T29" fmla="*/ 2147483646 h 1447"/>
              <a:gd name="T30" fmla="*/ 2147483646 w 604"/>
              <a:gd name="T31" fmla="*/ 2147483646 h 1447"/>
              <a:gd name="T32" fmla="*/ 2147483646 w 604"/>
              <a:gd name="T33" fmla="*/ 2147483646 h 1447"/>
              <a:gd name="T34" fmla="*/ 2147483646 w 604"/>
              <a:gd name="T35" fmla="*/ 2147483646 h 1447"/>
              <a:gd name="T36" fmla="*/ 2147483646 w 604"/>
              <a:gd name="T37" fmla="*/ 2147483646 h 1447"/>
              <a:gd name="T38" fmla="*/ 2147483646 w 604"/>
              <a:gd name="T39" fmla="*/ 2147483646 h 1447"/>
              <a:gd name="T40" fmla="*/ 2147483646 w 604"/>
              <a:gd name="T41" fmla="*/ 2147483646 h 1447"/>
              <a:gd name="T42" fmla="*/ 2147483646 w 604"/>
              <a:gd name="T43" fmla="*/ 2147483646 h 1447"/>
              <a:gd name="T44" fmla="*/ 2147483646 w 604"/>
              <a:gd name="T45" fmla="*/ 2147483646 h 144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04"/>
              <a:gd name="T70" fmla="*/ 0 h 1447"/>
              <a:gd name="T71" fmla="*/ 604 w 604"/>
              <a:gd name="T72" fmla="*/ 1447 h 1447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04" h="1447">
                <a:moveTo>
                  <a:pt x="0" y="0"/>
                </a:moveTo>
                <a:lnTo>
                  <a:pt x="75" y="150"/>
                </a:lnTo>
                <a:lnTo>
                  <a:pt x="130" y="275"/>
                </a:lnTo>
                <a:lnTo>
                  <a:pt x="171" y="369"/>
                </a:lnTo>
                <a:lnTo>
                  <a:pt x="191" y="444"/>
                </a:lnTo>
                <a:lnTo>
                  <a:pt x="221" y="557"/>
                </a:lnTo>
                <a:lnTo>
                  <a:pt x="281" y="701"/>
                </a:lnTo>
                <a:lnTo>
                  <a:pt x="307" y="776"/>
                </a:lnTo>
                <a:lnTo>
                  <a:pt x="332" y="851"/>
                </a:lnTo>
                <a:lnTo>
                  <a:pt x="347" y="933"/>
                </a:lnTo>
                <a:lnTo>
                  <a:pt x="352" y="1020"/>
                </a:lnTo>
                <a:lnTo>
                  <a:pt x="352" y="1095"/>
                </a:lnTo>
                <a:lnTo>
                  <a:pt x="372" y="1152"/>
                </a:lnTo>
                <a:lnTo>
                  <a:pt x="397" y="1195"/>
                </a:lnTo>
                <a:lnTo>
                  <a:pt x="437" y="1227"/>
                </a:lnTo>
                <a:lnTo>
                  <a:pt x="478" y="1246"/>
                </a:lnTo>
                <a:lnTo>
                  <a:pt x="508" y="1277"/>
                </a:lnTo>
                <a:lnTo>
                  <a:pt x="528" y="1314"/>
                </a:lnTo>
                <a:lnTo>
                  <a:pt x="543" y="1358"/>
                </a:lnTo>
                <a:lnTo>
                  <a:pt x="548" y="1390"/>
                </a:lnTo>
                <a:lnTo>
                  <a:pt x="563" y="1421"/>
                </a:lnTo>
                <a:lnTo>
                  <a:pt x="578" y="1440"/>
                </a:lnTo>
                <a:lnTo>
                  <a:pt x="603" y="1446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Freeform 10"/>
          <p:cNvSpPr>
            <a:spLocks/>
          </p:cNvSpPr>
          <p:nvPr/>
        </p:nvSpPr>
        <p:spPr bwMode="auto">
          <a:xfrm>
            <a:off x="2147889" y="3579813"/>
            <a:ext cx="784225" cy="1352550"/>
          </a:xfrm>
          <a:custGeom>
            <a:avLst/>
            <a:gdLst>
              <a:gd name="T0" fmla="*/ 0 w 493"/>
              <a:gd name="T1" fmla="*/ 0 h 852"/>
              <a:gd name="T2" fmla="*/ 2147483646 w 493"/>
              <a:gd name="T3" fmla="*/ 2147483646 h 852"/>
              <a:gd name="T4" fmla="*/ 2147483646 w 493"/>
              <a:gd name="T5" fmla="*/ 2147483646 h 852"/>
              <a:gd name="T6" fmla="*/ 2147483646 w 493"/>
              <a:gd name="T7" fmla="*/ 2147483646 h 852"/>
              <a:gd name="T8" fmla="*/ 2147483646 w 493"/>
              <a:gd name="T9" fmla="*/ 2147483646 h 852"/>
              <a:gd name="T10" fmla="*/ 2147483646 w 493"/>
              <a:gd name="T11" fmla="*/ 2147483646 h 852"/>
              <a:gd name="T12" fmla="*/ 2147483646 w 493"/>
              <a:gd name="T13" fmla="*/ 2147483646 h 852"/>
              <a:gd name="T14" fmla="*/ 2147483646 w 493"/>
              <a:gd name="T15" fmla="*/ 2147483646 h 852"/>
              <a:gd name="T16" fmla="*/ 2147483646 w 493"/>
              <a:gd name="T17" fmla="*/ 2147483646 h 852"/>
              <a:gd name="T18" fmla="*/ 2147483646 w 493"/>
              <a:gd name="T19" fmla="*/ 2147483646 h 852"/>
              <a:gd name="T20" fmla="*/ 2147483646 w 493"/>
              <a:gd name="T21" fmla="*/ 2147483646 h 852"/>
              <a:gd name="T22" fmla="*/ 2147483646 w 493"/>
              <a:gd name="T23" fmla="*/ 2147483646 h 852"/>
              <a:gd name="T24" fmla="*/ 2147483646 w 493"/>
              <a:gd name="T25" fmla="*/ 2147483646 h 852"/>
              <a:gd name="T26" fmla="*/ 2147483646 w 493"/>
              <a:gd name="T27" fmla="*/ 2147483646 h 852"/>
              <a:gd name="T28" fmla="*/ 2147483646 w 493"/>
              <a:gd name="T29" fmla="*/ 2147483646 h 8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93"/>
              <a:gd name="T46" fmla="*/ 0 h 852"/>
              <a:gd name="T47" fmla="*/ 493 w 493"/>
              <a:gd name="T48" fmla="*/ 852 h 85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93" h="852">
                <a:moveTo>
                  <a:pt x="0" y="0"/>
                </a:moveTo>
                <a:lnTo>
                  <a:pt x="55" y="112"/>
                </a:lnTo>
                <a:lnTo>
                  <a:pt x="101" y="219"/>
                </a:lnTo>
                <a:lnTo>
                  <a:pt x="131" y="306"/>
                </a:lnTo>
                <a:lnTo>
                  <a:pt x="141" y="381"/>
                </a:lnTo>
                <a:lnTo>
                  <a:pt x="141" y="438"/>
                </a:lnTo>
                <a:lnTo>
                  <a:pt x="156" y="482"/>
                </a:lnTo>
                <a:lnTo>
                  <a:pt x="176" y="519"/>
                </a:lnTo>
                <a:lnTo>
                  <a:pt x="211" y="550"/>
                </a:lnTo>
                <a:lnTo>
                  <a:pt x="267" y="600"/>
                </a:lnTo>
                <a:lnTo>
                  <a:pt x="297" y="676"/>
                </a:lnTo>
                <a:lnTo>
                  <a:pt x="312" y="713"/>
                </a:lnTo>
                <a:lnTo>
                  <a:pt x="352" y="757"/>
                </a:lnTo>
                <a:lnTo>
                  <a:pt x="412" y="801"/>
                </a:lnTo>
                <a:lnTo>
                  <a:pt x="493" y="851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Freeform 11"/>
          <p:cNvSpPr>
            <a:spLocks/>
          </p:cNvSpPr>
          <p:nvPr/>
        </p:nvSpPr>
        <p:spPr bwMode="auto">
          <a:xfrm>
            <a:off x="1924051" y="3848100"/>
            <a:ext cx="1065213" cy="1212850"/>
          </a:xfrm>
          <a:custGeom>
            <a:avLst/>
            <a:gdLst>
              <a:gd name="T0" fmla="*/ 0 w 670"/>
              <a:gd name="T1" fmla="*/ 0 h 764"/>
              <a:gd name="T2" fmla="*/ 2147483646 w 670"/>
              <a:gd name="T3" fmla="*/ 2147483646 h 764"/>
              <a:gd name="T4" fmla="*/ 2147483646 w 670"/>
              <a:gd name="T5" fmla="*/ 2147483646 h 764"/>
              <a:gd name="T6" fmla="*/ 2147483646 w 670"/>
              <a:gd name="T7" fmla="*/ 2147483646 h 764"/>
              <a:gd name="T8" fmla="*/ 2147483646 w 670"/>
              <a:gd name="T9" fmla="*/ 2147483646 h 764"/>
              <a:gd name="T10" fmla="*/ 2147483646 w 670"/>
              <a:gd name="T11" fmla="*/ 2147483646 h 764"/>
              <a:gd name="T12" fmla="*/ 2147483646 w 670"/>
              <a:gd name="T13" fmla="*/ 2147483646 h 764"/>
              <a:gd name="T14" fmla="*/ 2147483646 w 670"/>
              <a:gd name="T15" fmla="*/ 2147483646 h 764"/>
              <a:gd name="T16" fmla="*/ 2147483646 w 670"/>
              <a:gd name="T17" fmla="*/ 2147483646 h 764"/>
              <a:gd name="T18" fmla="*/ 2147483646 w 670"/>
              <a:gd name="T19" fmla="*/ 2147483646 h 764"/>
              <a:gd name="T20" fmla="*/ 2147483646 w 670"/>
              <a:gd name="T21" fmla="*/ 2147483646 h 764"/>
              <a:gd name="T22" fmla="*/ 2147483646 w 670"/>
              <a:gd name="T23" fmla="*/ 2147483646 h 764"/>
              <a:gd name="T24" fmla="*/ 2147483646 w 670"/>
              <a:gd name="T25" fmla="*/ 2147483646 h 764"/>
              <a:gd name="T26" fmla="*/ 2147483646 w 670"/>
              <a:gd name="T27" fmla="*/ 2147483646 h 764"/>
              <a:gd name="T28" fmla="*/ 2147483646 w 670"/>
              <a:gd name="T29" fmla="*/ 2147483646 h 764"/>
              <a:gd name="T30" fmla="*/ 2147483646 w 670"/>
              <a:gd name="T31" fmla="*/ 2147483646 h 764"/>
              <a:gd name="T32" fmla="*/ 2147483646 w 670"/>
              <a:gd name="T33" fmla="*/ 2147483646 h 76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70"/>
              <a:gd name="T52" fmla="*/ 0 h 764"/>
              <a:gd name="T53" fmla="*/ 670 w 670"/>
              <a:gd name="T54" fmla="*/ 764 h 764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70" h="764">
                <a:moveTo>
                  <a:pt x="0" y="0"/>
                </a:moveTo>
                <a:lnTo>
                  <a:pt x="70" y="93"/>
                </a:lnTo>
                <a:lnTo>
                  <a:pt x="121" y="187"/>
                </a:lnTo>
                <a:lnTo>
                  <a:pt x="151" y="262"/>
                </a:lnTo>
                <a:lnTo>
                  <a:pt x="156" y="338"/>
                </a:lnTo>
                <a:lnTo>
                  <a:pt x="151" y="394"/>
                </a:lnTo>
                <a:lnTo>
                  <a:pt x="161" y="444"/>
                </a:lnTo>
                <a:lnTo>
                  <a:pt x="186" y="482"/>
                </a:lnTo>
                <a:lnTo>
                  <a:pt x="226" y="507"/>
                </a:lnTo>
                <a:lnTo>
                  <a:pt x="307" y="550"/>
                </a:lnTo>
                <a:lnTo>
                  <a:pt x="387" y="613"/>
                </a:lnTo>
                <a:lnTo>
                  <a:pt x="463" y="663"/>
                </a:lnTo>
                <a:lnTo>
                  <a:pt x="563" y="701"/>
                </a:lnTo>
                <a:lnTo>
                  <a:pt x="609" y="707"/>
                </a:lnTo>
                <a:lnTo>
                  <a:pt x="639" y="719"/>
                </a:lnTo>
                <a:lnTo>
                  <a:pt x="659" y="738"/>
                </a:lnTo>
                <a:lnTo>
                  <a:pt x="669" y="763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Freeform 12"/>
          <p:cNvSpPr>
            <a:spLocks/>
          </p:cNvSpPr>
          <p:nvPr/>
        </p:nvSpPr>
        <p:spPr bwMode="auto">
          <a:xfrm>
            <a:off x="3328989" y="2843214"/>
            <a:ext cx="904875" cy="2147887"/>
          </a:xfrm>
          <a:custGeom>
            <a:avLst/>
            <a:gdLst>
              <a:gd name="T0" fmla="*/ 2147483646 w 570"/>
              <a:gd name="T1" fmla="*/ 0 h 1353"/>
              <a:gd name="T2" fmla="*/ 2147483646 w 570"/>
              <a:gd name="T3" fmla="*/ 2147483646 h 1353"/>
              <a:gd name="T4" fmla="*/ 2147483646 w 570"/>
              <a:gd name="T5" fmla="*/ 2147483646 h 1353"/>
              <a:gd name="T6" fmla="*/ 2147483646 w 570"/>
              <a:gd name="T7" fmla="*/ 2147483646 h 1353"/>
              <a:gd name="T8" fmla="*/ 2147483646 w 570"/>
              <a:gd name="T9" fmla="*/ 2147483646 h 1353"/>
              <a:gd name="T10" fmla="*/ 2147483646 w 570"/>
              <a:gd name="T11" fmla="*/ 2147483646 h 1353"/>
              <a:gd name="T12" fmla="*/ 2147483646 w 570"/>
              <a:gd name="T13" fmla="*/ 2147483646 h 1353"/>
              <a:gd name="T14" fmla="*/ 2147483646 w 570"/>
              <a:gd name="T15" fmla="*/ 2147483646 h 1353"/>
              <a:gd name="T16" fmla="*/ 2147483646 w 570"/>
              <a:gd name="T17" fmla="*/ 2147483646 h 1353"/>
              <a:gd name="T18" fmla="*/ 2147483646 w 570"/>
              <a:gd name="T19" fmla="*/ 2147483646 h 1353"/>
              <a:gd name="T20" fmla="*/ 2147483646 w 570"/>
              <a:gd name="T21" fmla="*/ 2147483646 h 1353"/>
              <a:gd name="T22" fmla="*/ 2147483646 w 570"/>
              <a:gd name="T23" fmla="*/ 2147483646 h 1353"/>
              <a:gd name="T24" fmla="*/ 2147483646 w 570"/>
              <a:gd name="T25" fmla="*/ 2147483646 h 1353"/>
              <a:gd name="T26" fmla="*/ 2147483646 w 570"/>
              <a:gd name="T27" fmla="*/ 2147483646 h 1353"/>
              <a:gd name="T28" fmla="*/ 2147483646 w 570"/>
              <a:gd name="T29" fmla="*/ 2147483646 h 1353"/>
              <a:gd name="T30" fmla="*/ 2147483646 w 570"/>
              <a:gd name="T31" fmla="*/ 2147483646 h 1353"/>
              <a:gd name="T32" fmla="*/ 2147483646 w 570"/>
              <a:gd name="T33" fmla="*/ 2147483646 h 1353"/>
              <a:gd name="T34" fmla="*/ 2147483646 w 570"/>
              <a:gd name="T35" fmla="*/ 2147483646 h 1353"/>
              <a:gd name="T36" fmla="*/ 2147483646 w 570"/>
              <a:gd name="T37" fmla="*/ 2147483646 h 1353"/>
              <a:gd name="T38" fmla="*/ 2147483646 w 570"/>
              <a:gd name="T39" fmla="*/ 2147483646 h 1353"/>
              <a:gd name="T40" fmla="*/ 2147483646 w 570"/>
              <a:gd name="T41" fmla="*/ 2147483646 h 1353"/>
              <a:gd name="T42" fmla="*/ 2147483646 w 570"/>
              <a:gd name="T43" fmla="*/ 2147483646 h 1353"/>
              <a:gd name="T44" fmla="*/ 2147483646 w 570"/>
              <a:gd name="T45" fmla="*/ 2147483646 h 1353"/>
              <a:gd name="T46" fmla="*/ 2147483646 w 570"/>
              <a:gd name="T47" fmla="*/ 2147483646 h 1353"/>
              <a:gd name="T48" fmla="*/ 2147483646 w 570"/>
              <a:gd name="T49" fmla="*/ 2147483646 h 1353"/>
              <a:gd name="T50" fmla="*/ 0 w 570"/>
              <a:gd name="T51" fmla="*/ 2147483646 h 1353"/>
              <a:gd name="T52" fmla="*/ 0 w 570"/>
              <a:gd name="T53" fmla="*/ 2147483646 h 135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70"/>
              <a:gd name="T82" fmla="*/ 0 h 1353"/>
              <a:gd name="T83" fmla="*/ 570 w 570"/>
              <a:gd name="T84" fmla="*/ 1353 h 135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70" h="1353">
                <a:moveTo>
                  <a:pt x="569" y="0"/>
                </a:moveTo>
                <a:lnTo>
                  <a:pt x="508" y="88"/>
                </a:lnTo>
                <a:lnTo>
                  <a:pt x="453" y="169"/>
                </a:lnTo>
                <a:lnTo>
                  <a:pt x="413" y="238"/>
                </a:lnTo>
                <a:lnTo>
                  <a:pt x="378" y="307"/>
                </a:lnTo>
                <a:lnTo>
                  <a:pt x="347" y="357"/>
                </a:lnTo>
                <a:lnTo>
                  <a:pt x="332" y="407"/>
                </a:lnTo>
                <a:lnTo>
                  <a:pt x="317" y="445"/>
                </a:lnTo>
                <a:lnTo>
                  <a:pt x="317" y="482"/>
                </a:lnTo>
                <a:lnTo>
                  <a:pt x="307" y="526"/>
                </a:lnTo>
                <a:lnTo>
                  <a:pt x="292" y="576"/>
                </a:lnTo>
                <a:lnTo>
                  <a:pt x="262" y="614"/>
                </a:lnTo>
                <a:lnTo>
                  <a:pt x="227" y="651"/>
                </a:lnTo>
                <a:lnTo>
                  <a:pt x="151" y="726"/>
                </a:lnTo>
                <a:lnTo>
                  <a:pt x="106" y="827"/>
                </a:lnTo>
                <a:lnTo>
                  <a:pt x="91" y="870"/>
                </a:lnTo>
                <a:lnTo>
                  <a:pt x="86" y="920"/>
                </a:lnTo>
                <a:lnTo>
                  <a:pt x="91" y="958"/>
                </a:lnTo>
                <a:lnTo>
                  <a:pt x="106" y="996"/>
                </a:lnTo>
                <a:lnTo>
                  <a:pt x="111" y="1027"/>
                </a:lnTo>
                <a:lnTo>
                  <a:pt x="111" y="1064"/>
                </a:lnTo>
                <a:lnTo>
                  <a:pt x="96" y="1108"/>
                </a:lnTo>
                <a:lnTo>
                  <a:pt x="71" y="1165"/>
                </a:lnTo>
                <a:lnTo>
                  <a:pt x="36" y="1215"/>
                </a:lnTo>
                <a:lnTo>
                  <a:pt x="15" y="1259"/>
                </a:lnTo>
                <a:lnTo>
                  <a:pt x="0" y="1309"/>
                </a:lnTo>
                <a:lnTo>
                  <a:pt x="0" y="1352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Freeform 13"/>
          <p:cNvSpPr>
            <a:spLocks/>
          </p:cNvSpPr>
          <p:nvPr/>
        </p:nvSpPr>
        <p:spPr bwMode="auto">
          <a:xfrm>
            <a:off x="3344864" y="3043239"/>
            <a:ext cx="1112837" cy="1978025"/>
          </a:xfrm>
          <a:custGeom>
            <a:avLst/>
            <a:gdLst>
              <a:gd name="T0" fmla="*/ 2147483646 w 701"/>
              <a:gd name="T1" fmla="*/ 2147483646 h 1246"/>
              <a:gd name="T2" fmla="*/ 2147483646 w 701"/>
              <a:gd name="T3" fmla="*/ 2147483646 h 1246"/>
              <a:gd name="T4" fmla="*/ 2147483646 w 701"/>
              <a:gd name="T5" fmla="*/ 2147483646 h 1246"/>
              <a:gd name="T6" fmla="*/ 2147483646 w 701"/>
              <a:gd name="T7" fmla="*/ 2147483646 h 1246"/>
              <a:gd name="T8" fmla="*/ 2147483646 w 701"/>
              <a:gd name="T9" fmla="*/ 2147483646 h 1246"/>
              <a:gd name="T10" fmla="*/ 2147483646 w 701"/>
              <a:gd name="T11" fmla="*/ 2147483646 h 1246"/>
              <a:gd name="T12" fmla="*/ 2147483646 w 701"/>
              <a:gd name="T13" fmla="*/ 2147483646 h 1246"/>
              <a:gd name="T14" fmla="*/ 2147483646 w 701"/>
              <a:gd name="T15" fmla="*/ 2147483646 h 1246"/>
              <a:gd name="T16" fmla="*/ 2147483646 w 701"/>
              <a:gd name="T17" fmla="*/ 2147483646 h 1246"/>
              <a:gd name="T18" fmla="*/ 2147483646 w 701"/>
              <a:gd name="T19" fmla="*/ 2147483646 h 1246"/>
              <a:gd name="T20" fmla="*/ 2147483646 w 701"/>
              <a:gd name="T21" fmla="*/ 2147483646 h 1246"/>
              <a:gd name="T22" fmla="*/ 2147483646 w 701"/>
              <a:gd name="T23" fmla="*/ 2147483646 h 1246"/>
              <a:gd name="T24" fmla="*/ 2147483646 w 701"/>
              <a:gd name="T25" fmla="*/ 2147483646 h 1246"/>
              <a:gd name="T26" fmla="*/ 2147483646 w 701"/>
              <a:gd name="T27" fmla="*/ 2147483646 h 1246"/>
              <a:gd name="T28" fmla="*/ 2147483646 w 701"/>
              <a:gd name="T29" fmla="*/ 2147483646 h 1246"/>
              <a:gd name="T30" fmla="*/ 0 w 701"/>
              <a:gd name="T31" fmla="*/ 2147483646 h 1246"/>
              <a:gd name="T32" fmla="*/ 2147483646 w 701"/>
              <a:gd name="T33" fmla="*/ 2147483646 h 1246"/>
              <a:gd name="T34" fmla="*/ 2147483646 w 701"/>
              <a:gd name="T35" fmla="*/ 2147483646 h 1246"/>
              <a:gd name="T36" fmla="*/ 2147483646 w 701"/>
              <a:gd name="T37" fmla="*/ 2147483646 h 1246"/>
              <a:gd name="T38" fmla="*/ 2147483646 w 701"/>
              <a:gd name="T39" fmla="*/ 2147483646 h 1246"/>
              <a:gd name="T40" fmla="*/ 2147483646 w 701"/>
              <a:gd name="T41" fmla="*/ 2147483646 h 1246"/>
              <a:gd name="T42" fmla="*/ 2147483646 w 701"/>
              <a:gd name="T43" fmla="*/ 2147483646 h 1246"/>
              <a:gd name="T44" fmla="*/ 2147483646 w 701"/>
              <a:gd name="T45" fmla="*/ 2147483646 h 1246"/>
              <a:gd name="T46" fmla="*/ 2147483646 w 701"/>
              <a:gd name="T47" fmla="*/ 2147483646 h 1246"/>
              <a:gd name="T48" fmla="*/ 2147483646 w 701"/>
              <a:gd name="T49" fmla="*/ 2147483646 h 1246"/>
              <a:gd name="T50" fmla="*/ 2147483646 w 701"/>
              <a:gd name="T51" fmla="*/ 2147483646 h 1246"/>
              <a:gd name="T52" fmla="*/ 2147483646 w 701"/>
              <a:gd name="T53" fmla="*/ 2147483646 h 1246"/>
              <a:gd name="T54" fmla="*/ 2147483646 w 701"/>
              <a:gd name="T55" fmla="*/ 2147483646 h 1246"/>
              <a:gd name="T56" fmla="*/ 2147483646 w 701"/>
              <a:gd name="T57" fmla="*/ 2147483646 h 1246"/>
              <a:gd name="T58" fmla="*/ 2147483646 w 701"/>
              <a:gd name="T59" fmla="*/ 2147483646 h 1246"/>
              <a:gd name="T60" fmla="*/ 2147483646 w 701"/>
              <a:gd name="T61" fmla="*/ 2147483646 h 1246"/>
              <a:gd name="T62" fmla="*/ 2147483646 w 701"/>
              <a:gd name="T63" fmla="*/ 2147483646 h 1246"/>
              <a:gd name="T64" fmla="*/ 2147483646 w 701"/>
              <a:gd name="T65" fmla="*/ 2147483646 h 1246"/>
              <a:gd name="T66" fmla="*/ 2147483646 w 701"/>
              <a:gd name="T67" fmla="*/ 2147483646 h 1246"/>
              <a:gd name="T68" fmla="*/ 2147483646 w 701"/>
              <a:gd name="T69" fmla="*/ 0 h 12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01"/>
              <a:gd name="T106" fmla="*/ 0 h 1246"/>
              <a:gd name="T107" fmla="*/ 701 w 701"/>
              <a:gd name="T108" fmla="*/ 1246 h 124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01" h="1246">
                <a:moveTo>
                  <a:pt x="664" y="43"/>
                </a:moveTo>
                <a:lnTo>
                  <a:pt x="564" y="194"/>
                </a:lnTo>
                <a:lnTo>
                  <a:pt x="483" y="313"/>
                </a:lnTo>
                <a:lnTo>
                  <a:pt x="418" y="400"/>
                </a:lnTo>
                <a:lnTo>
                  <a:pt x="378" y="463"/>
                </a:lnTo>
                <a:lnTo>
                  <a:pt x="312" y="544"/>
                </a:lnTo>
                <a:lnTo>
                  <a:pt x="272" y="632"/>
                </a:lnTo>
                <a:lnTo>
                  <a:pt x="237" y="713"/>
                </a:lnTo>
                <a:lnTo>
                  <a:pt x="217" y="801"/>
                </a:lnTo>
                <a:lnTo>
                  <a:pt x="187" y="888"/>
                </a:lnTo>
                <a:lnTo>
                  <a:pt x="146" y="995"/>
                </a:lnTo>
                <a:lnTo>
                  <a:pt x="96" y="1082"/>
                </a:lnTo>
                <a:lnTo>
                  <a:pt x="61" y="1145"/>
                </a:lnTo>
                <a:lnTo>
                  <a:pt x="26" y="1183"/>
                </a:lnTo>
                <a:lnTo>
                  <a:pt x="5" y="1226"/>
                </a:lnTo>
                <a:lnTo>
                  <a:pt x="0" y="1239"/>
                </a:lnTo>
                <a:lnTo>
                  <a:pt x="11" y="1245"/>
                </a:lnTo>
                <a:lnTo>
                  <a:pt x="36" y="1239"/>
                </a:lnTo>
                <a:lnTo>
                  <a:pt x="76" y="1226"/>
                </a:lnTo>
                <a:lnTo>
                  <a:pt x="121" y="1195"/>
                </a:lnTo>
                <a:lnTo>
                  <a:pt x="171" y="1158"/>
                </a:lnTo>
                <a:lnTo>
                  <a:pt x="227" y="1101"/>
                </a:lnTo>
                <a:lnTo>
                  <a:pt x="287" y="1039"/>
                </a:lnTo>
                <a:lnTo>
                  <a:pt x="342" y="963"/>
                </a:lnTo>
                <a:lnTo>
                  <a:pt x="388" y="888"/>
                </a:lnTo>
                <a:lnTo>
                  <a:pt x="428" y="820"/>
                </a:lnTo>
                <a:lnTo>
                  <a:pt x="463" y="757"/>
                </a:lnTo>
                <a:lnTo>
                  <a:pt x="519" y="607"/>
                </a:lnTo>
                <a:lnTo>
                  <a:pt x="589" y="438"/>
                </a:lnTo>
                <a:lnTo>
                  <a:pt x="619" y="350"/>
                </a:lnTo>
                <a:lnTo>
                  <a:pt x="644" y="275"/>
                </a:lnTo>
                <a:lnTo>
                  <a:pt x="659" y="219"/>
                </a:lnTo>
                <a:lnTo>
                  <a:pt x="664" y="187"/>
                </a:lnTo>
                <a:lnTo>
                  <a:pt x="669" y="106"/>
                </a:lnTo>
                <a:lnTo>
                  <a:pt x="700" y="0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Freeform 14"/>
          <p:cNvSpPr>
            <a:spLocks/>
          </p:cNvSpPr>
          <p:nvPr/>
        </p:nvSpPr>
        <p:spPr bwMode="auto">
          <a:xfrm>
            <a:off x="3833813" y="2705100"/>
            <a:ext cx="736600" cy="1144588"/>
          </a:xfrm>
          <a:custGeom>
            <a:avLst/>
            <a:gdLst>
              <a:gd name="T0" fmla="*/ 2147483646 w 463"/>
              <a:gd name="T1" fmla="*/ 0 h 721"/>
              <a:gd name="T2" fmla="*/ 2147483646 w 463"/>
              <a:gd name="T3" fmla="*/ 2147483646 h 721"/>
              <a:gd name="T4" fmla="*/ 2147483646 w 463"/>
              <a:gd name="T5" fmla="*/ 2147483646 h 721"/>
              <a:gd name="T6" fmla="*/ 2147483646 w 463"/>
              <a:gd name="T7" fmla="*/ 2147483646 h 721"/>
              <a:gd name="T8" fmla="*/ 2147483646 w 463"/>
              <a:gd name="T9" fmla="*/ 2147483646 h 721"/>
              <a:gd name="T10" fmla="*/ 2147483646 w 463"/>
              <a:gd name="T11" fmla="*/ 2147483646 h 721"/>
              <a:gd name="T12" fmla="*/ 2147483646 w 463"/>
              <a:gd name="T13" fmla="*/ 2147483646 h 721"/>
              <a:gd name="T14" fmla="*/ 2147483646 w 463"/>
              <a:gd name="T15" fmla="*/ 2147483646 h 721"/>
              <a:gd name="T16" fmla="*/ 2147483646 w 463"/>
              <a:gd name="T17" fmla="*/ 2147483646 h 721"/>
              <a:gd name="T18" fmla="*/ 2147483646 w 463"/>
              <a:gd name="T19" fmla="*/ 2147483646 h 721"/>
              <a:gd name="T20" fmla="*/ 0 w 463"/>
              <a:gd name="T21" fmla="*/ 2147483646 h 7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63"/>
              <a:gd name="T34" fmla="*/ 0 h 721"/>
              <a:gd name="T35" fmla="*/ 463 w 463"/>
              <a:gd name="T36" fmla="*/ 721 h 7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63" h="721">
                <a:moveTo>
                  <a:pt x="463" y="0"/>
                </a:moveTo>
                <a:lnTo>
                  <a:pt x="378" y="75"/>
                </a:lnTo>
                <a:lnTo>
                  <a:pt x="307" y="150"/>
                </a:lnTo>
                <a:lnTo>
                  <a:pt x="242" y="213"/>
                </a:lnTo>
                <a:lnTo>
                  <a:pt x="196" y="275"/>
                </a:lnTo>
                <a:lnTo>
                  <a:pt x="151" y="325"/>
                </a:lnTo>
                <a:lnTo>
                  <a:pt x="121" y="375"/>
                </a:lnTo>
                <a:lnTo>
                  <a:pt x="96" y="432"/>
                </a:lnTo>
                <a:lnTo>
                  <a:pt x="86" y="488"/>
                </a:lnTo>
                <a:lnTo>
                  <a:pt x="56" y="594"/>
                </a:lnTo>
                <a:lnTo>
                  <a:pt x="0" y="720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32" name="Group 15"/>
          <p:cNvGrpSpPr>
            <a:grpSpLocks/>
          </p:cNvGrpSpPr>
          <p:nvPr/>
        </p:nvGrpSpPr>
        <p:grpSpPr bwMode="auto">
          <a:xfrm>
            <a:off x="2300288" y="2895601"/>
            <a:ext cx="1720850" cy="282575"/>
            <a:chOff x="489" y="1824"/>
            <a:chExt cx="1084" cy="178"/>
          </a:xfrm>
        </p:grpSpPr>
        <p:sp>
          <p:nvSpPr>
            <p:cNvPr id="35041" name="Arc 16"/>
            <p:cNvSpPr>
              <a:spLocks/>
            </p:cNvSpPr>
            <p:nvPr/>
          </p:nvSpPr>
          <p:spPr bwMode="auto">
            <a:xfrm>
              <a:off x="917" y="1829"/>
              <a:ext cx="650" cy="172"/>
            </a:xfrm>
            <a:custGeom>
              <a:avLst/>
              <a:gdLst>
                <a:gd name="T0" fmla="*/ 0 w 21627"/>
                <a:gd name="T1" fmla="*/ 0 h 21600"/>
                <a:gd name="T2" fmla="*/ 0 w 21627"/>
                <a:gd name="T3" fmla="*/ 0 h 21600"/>
                <a:gd name="T4" fmla="*/ 0 w 21627"/>
                <a:gd name="T5" fmla="*/ 0 h 21600"/>
                <a:gd name="T6" fmla="*/ 0 w 21627"/>
                <a:gd name="T7" fmla="*/ 0 h 21600"/>
                <a:gd name="T8" fmla="*/ 0 w 21627"/>
                <a:gd name="T9" fmla="*/ 0 h 21600"/>
                <a:gd name="T10" fmla="*/ 0 w 21627"/>
                <a:gd name="T11" fmla="*/ 0 h 21600"/>
                <a:gd name="T12" fmla="*/ 0 w 2162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27"/>
                <a:gd name="T22" fmla="*/ 0 h 21600"/>
                <a:gd name="T23" fmla="*/ 21627 w 2162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27" h="21600" fill="none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766" y="0"/>
                    <a:pt x="21353" y="9366"/>
                    <a:pt x="21627" y="21096"/>
                  </a:cubicBezTo>
                </a:path>
                <a:path w="21627" h="21600" stroke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766" y="0"/>
                    <a:pt x="21353" y="9366"/>
                    <a:pt x="21627" y="21096"/>
                  </a:cubicBezTo>
                  <a:lnTo>
                    <a:pt x="33" y="21600"/>
                  </a:lnTo>
                  <a:lnTo>
                    <a:pt x="0" y="0"/>
                  </a:lnTo>
                  <a:close/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2" name="Arc 17"/>
            <p:cNvSpPr>
              <a:spLocks/>
            </p:cNvSpPr>
            <p:nvPr/>
          </p:nvSpPr>
          <p:spPr bwMode="auto">
            <a:xfrm>
              <a:off x="918" y="1824"/>
              <a:ext cx="655" cy="178"/>
            </a:xfrm>
            <a:custGeom>
              <a:avLst/>
              <a:gdLst>
                <a:gd name="T0" fmla="*/ 0 w 21628"/>
                <a:gd name="T1" fmla="*/ 0 h 21600"/>
                <a:gd name="T2" fmla="*/ 0 w 21628"/>
                <a:gd name="T3" fmla="*/ 0 h 21600"/>
                <a:gd name="T4" fmla="*/ 0 w 21628"/>
                <a:gd name="T5" fmla="*/ 0 h 21600"/>
                <a:gd name="T6" fmla="*/ 0 w 21628"/>
                <a:gd name="T7" fmla="*/ 0 h 21600"/>
                <a:gd name="T8" fmla="*/ 0 w 21628"/>
                <a:gd name="T9" fmla="*/ 0 h 21600"/>
                <a:gd name="T10" fmla="*/ 0 w 21628"/>
                <a:gd name="T11" fmla="*/ 0 h 21600"/>
                <a:gd name="T12" fmla="*/ 0 w 21628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28"/>
                <a:gd name="T22" fmla="*/ 0 h 21600"/>
                <a:gd name="T23" fmla="*/ 21628 w 21628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28" h="21600" fill="none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772" y="0"/>
                    <a:pt x="21363" y="9376"/>
                    <a:pt x="21627" y="21114"/>
                  </a:cubicBezTo>
                </a:path>
                <a:path w="21628" h="21600" stroke="0">
                  <a:moveTo>
                    <a:pt x="0" y="0"/>
                  </a:moveTo>
                  <a:cubicBezTo>
                    <a:pt x="11" y="0"/>
                    <a:pt x="22" y="-1"/>
                    <a:pt x="33" y="0"/>
                  </a:cubicBezTo>
                  <a:cubicBezTo>
                    <a:pt x="11772" y="0"/>
                    <a:pt x="21363" y="9376"/>
                    <a:pt x="21627" y="21114"/>
                  </a:cubicBezTo>
                  <a:lnTo>
                    <a:pt x="33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3" name="Arc 18"/>
            <p:cNvSpPr>
              <a:spLocks/>
            </p:cNvSpPr>
            <p:nvPr/>
          </p:nvSpPr>
          <p:spPr bwMode="auto">
            <a:xfrm>
              <a:off x="495" y="1831"/>
              <a:ext cx="420" cy="87"/>
            </a:xfrm>
            <a:custGeom>
              <a:avLst/>
              <a:gdLst>
                <a:gd name="T0" fmla="*/ 0 w 21594"/>
                <a:gd name="T1" fmla="*/ 0 h 21599"/>
                <a:gd name="T2" fmla="*/ 0 w 21594"/>
                <a:gd name="T3" fmla="*/ 0 h 21599"/>
                <a:gd name="T4" fmla="*/ 0 w 21594"/>
                <a:gd name="T5" fmla="*/ 0 h 21599"/>
                <a:gd name="T6" fmla="*/ 0 w 21594"/>
                <a:gd name="T7" fmla="*/ 0 h 21599"/>
                <a:gd name="T8" fmla="*/ 0 w 21594"/>
                <a:gd name="T9" fmla="*/ 0 h 2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4"/>
                <a:gd name="T16" fmla="*/ 0 h 21599"/>
                <a:gd name="T17" fmla="*/ 21594 w 21594"/>
                <a:gd name="T18" fmla="*/ 21599 h 21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4" h="21599" fill="none">
                  <a:moveTo>
                    <a:pt x="-1" y="21102"/>
                  </a:moveTo>
                  <a:cubicBezTo>
                    <a:pt x="267" y="9449"/>
                    <a:pt x="9732" y="111"/>
                    <a:pt x="21387" y="-1"/>
                  </a:cubicBezTo>
                </a:path>
                <a:path w="21594" h="21599" stroke="0">
                  <a:moveTo>
                    <a:pt x="-1" y="21102"/>
                  </a:moveTo>
                  <a:cubicBezTo>
                    <a:pt x="267" y="9449"/>
                    <a:pt x="9732" y="111"/>
                    <a:pt x="21387" y="-1"/>
                  </a:cubicBezTo>
                  <a:lnTo>
                    <a:pt x="21594" y="21599"/>
                  </a:lnTo>
                  <a:lnTo>
                    <a:pt x="-1" y="21102"/>
                  </a:lnTo>
                  <a:close/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4" name="Arc 19"/>
            <p:cNvSpPr>
              <a:spLocks/>
            </p:cNvSpPr>
            <p:nvPr/>
          </p:nvSpPr>
          <p:spPr bwMode="auto">
            <a:xfrm>
              <a:off x="489" y="1825"/>
              <a:ext cx="426" cy="93"/>
            </a:xfrm>
            <a:custGeom>
              <a:avLst/>
              <a:gdLst>
                <a:gd name="T0" fmla="*/ 0 w 21595"/>
                <a:gd name="T1" fmla="*/ 0 h 21599"/>
                <a:gd name="T2" fmla="*/ 0 w 21595"/>
                <a:gd name="T3" fmla="*/ 0 h 21599"/>
                <a:gd name="T4" fmla="*/ 0 w 21595"/>
                <a:gd name="T5" fmla="*/ 0 h 21599"/>
                <a:gd name="T6" fmla="*/ 0 w 21595"/>
                <a:gd name="T7" fmla="*/ 0 h 21599"/>
                <a:gd name="T8" fmla="*/ 0 w 21595"/>
                <a:gd name="T9" fmla="*/ 0 h 2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5"/>
                <a:gd name="T16" fmla="*/ 0 h 21599"/>
                <a:gd name="T17" fmla="*/ 21595 w 21595"/>
                <a:gd name="T18" fmla="*/ 21599 h 21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5" h="21599" fill="none">
                  <a:moveTo>
                    <a:pt x="-1" y="21134"/>
                  </a:moveTo>
                  <a:cubicBezTo>
                    <a:pt x="251" y="9448"/>
                    <a:pt x="9753" y="81"/>
                    <a:pt x="21442" y="-1"/>
                  </a:cubicBezTo>
                </a:path>
                <a:path w="21595" h="21599" stroke="0">
                  <a:moveTo>
                    <a:pt x="-1" y="21134"/>
                  </a:moveTo>
                  <a:cubicBezTo>
                    <a:pt x="251" y="9448"/>
                    <a:pt x="9753" y="81"/>
                    <a:pt x="21442" y="-1"/>
                  </a:cubicBezTo>
                  <a:lnTo>
                    <a:pt x="21595" y="21599"/>
                  </a:lnTo>
                  <a:lnTo>
                    <a:pt x="-1" y="21134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33" name="Group 20"/>
          <p:cNvGrpSpPr>
            <a:grpSpLocks/>
          </p:cNvGrpSpPr>
          <p:nvPr/>
        </p:nvGrpSpPr>
        <p:grpSpPr bwMode="auto">
          <a:xfrm>
            <a:off x="2357439" y="2963863"/>
            <a:ext cx="1609725" cy="284162"/>
            <a:chOff x="525" y="1867"/>
            <a:chExt cx="1013" cy="179"/>
          </a:xfrm>
        </p:grpSpPr>
        <p:sp>
          <p:nvSpPr>
            <p:cNvPr id="35037" name="Arc 21"/>
            <p:cNvSpPr>
              <a:spLocks/>
            </p:cNvSpPr>
            <p:nvPr/>
          </p:nvSpPr>
          <p:spPr bwMode="auto">
            <a:xfrm>
              <a:off x="921" y="1874"/>
              <a:ext cx="609" cy="172"/>
            </a:xfrm>
            <a:custGeom>
              <a:avLst/>
              <a:gdLst>
                <a:gd name="T0" fmla="*/ 0 w 21701"/>
                <a:gd name="T1" fmla="*/ 0 h 21600"/>
                <a:gd name="T2" fmla="*/ 0 w 21701"/>
                <a:gd name="T3" fmla="*/ 0 h 21600"/>
                <a:gd name="T4" fmla="*/ 0 w 21701"/>
                <a:gd name="T5" fmla="*/ 0 h 21600"/>
                <a:gd name="T6" fmla="*/ 0 w 21701"/>
                <a:gd name="T7" fmla="*/ 0 h 21600"/>
                <a:gd name="T8" fmla="*/ 0 w 21701"/>
                <a:gd name="T9" fmla="*/ 0 h 21600"/>
                <a:gd name="T10" fmla="*/ 0 w 21701"/>
                <a:gd name="T11" fmla="*/ 0 h 21600"/>
                <a:gd name="T12" fmla="*/ 0 w 21701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01"/>
                <a:gd name="T22" fmla="*/ 0 h 21600"/>
                <a:gd name="T23" fmla="*/ 21701 w 21701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01" h="21600" fill="none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1840" y="0"/>
                    <a:pt x="21427" y="9366"/>
                    <a:pt x="21701" y="21096"/>
                  </a:cubicBezTo>
                </a:path>
                <a:path w="21701" h="21600" stroke="0">
                  <a:moveTo>
                    <a:pt x="0" y="0"/>
                  </a:moveTo>
                  <a:cubicBezTo>
                    <a:pt x="35" y="0"/>
                    <a:pt x="71" y="-1"/>
                    <a:pt x="107" y="0"/>
                  </a:cubicBezTo>
                  <a:cubicBezTo>
                    <a:pt x="11840" y="0"/>
                    <a:pt x="21427" y="9366"/>
                    <a:pt x="21701" y="21096"/>
                  </a:cubicBezTo>
                  <a:lnTo>
                    <a:pt x="107" y="21600"/>
                  </a:lnTo>
                  <a:lnTo>
                    <a:pt x="0" y="0"/>
                  </a:lnTo>
                  <a:close/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8" name="Arc 22"/>
            <p:cNvSpPr>
              <a:spLocks/>
            </p:cNvSpPr>
            <p:nvPr/>
          </p:nvSpPr>
          <p:spPr bwMode="auto">
            <a:xfrm>
              <a:off x="924" y="1867"/>
              <a:ext cx="614" cy="179"/>
            </a:xfrm>
            <a:custGeom>
              <a:avLst/>
              <a:gdLst>
                <a:gd name="T0" fmla="*/ 0 w 21703"/>
                <a:gd name="T1" fmla="*/ 0 h 21600"/>
                <a:gd name="T2" fmla="*/ 0 w 21703"/>
                <a:gd name="T3" fmla="*/ 0 h 21600"/>
                <a:gd name="T4" fmla="*/ 0 w 21703"/>
                <a:gd name="T5" fmla="*/ 0 h 21600"/>
                <a:gd name="T6" fmla="*/ 0 w 21703"/>
                <a:gd name="T7" fmla="*/ 0 h 21600"/>
                <a:gd name="T8" fmla="*/ 0 w 21703"/>
                <a:gd name="T9" fmla="*/ 0 h 21600"/>
                <a:gd name="T10" fmla="*/ 0 w 21703"/>
                <a:gd name="T11" fmla="*/ 0 h 21600"/>
                <a:gd name="T12" fmla="*/ 0 w 21703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03"/>
                <a:gd name="T22" fmla="*/ 0 h 21600"/>
                <a:gd name="T23" fmla="*/ 21703 w 21703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03" h="21600" fill="none">
                  <a:moveTo>
                    <a:pt x="0" y="0"/>
                  </a:moveTo>
                  <a:cubicBezTo>
                    <a:pt x="35" y="0"/>
                    <a:pt x="70" y="-1"/>
                    <a:pt x="106" y="0"/>
                  </a:cubicBezTo>
                  <a:cubicBezTo>
                    <a:pt x="11893" y="0"/>
                    <a:pt x="21504" y="9450"/>
                    <a:pt x="21702" y="21237"/>
                  </a:cubicBezTo>
                </a:path>
                <a:path w="21703" h="21600" stroke="0">
                  <a:moveTo>
                    <a:pt x="0" y="0"/>
                  </a:moveTo>
                  <a:cubicBezTo>
                    <a:pt x="35" y="0"/>
                    <a:pt x="70" y="-1"/>
                    <a:pt x="106" y="0"/>
                  </a:cubicBezTo>
                  <a:cubicBezTo>
                    <a:pt x="11893" y="0"/>
                    <a:pt x="21504" y="9450"/>
                    <a:pt x="21702" y="21237"/>
                  </a:cubicBezTo>
                  <a:lnTo>
                    <a:pt x="106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9" name="Arc 23"/>
            <p:cNvSpPr>
              <a:spLocks/>
            </p:cNvSpPr>
            <p:nvPr/>
          </p:nvSpPr>
          <p:spPr bwMode="auto">
            <a:xfrm>
              <a:off x="531" y="1875"/>
              <a:ext cx="394" cy="87"/>
            </a:xfrm>
            <a:custGeom>
              <a:avLst/>
              <a:gdLst>
                <a:gd name="T0" fmla="*/ 0 w 21587"/>
                <a:gd name="T1" fmla="*/ 0 h 21599"/>
                <a:gd name="T2" fmla="*/ 0 w 21587"/>
                <a:gd name="T3" fmla="*/ 0 h 21599"/>
                <a:gd name="T4" fmla="*/ 0 w 21587"/>
                <a:gd name="T5" fmla="*/ 0 h 21599"/>
                <a:gd name="T6" fmla="*/ 0 w 21587"/>
                <a:gd name="T7" fmla="*/ 0 h 21599"/>
                <a:gd name="T8" fmla="*/ 0 w 21587"/>
                <a:gd name="T9" fmla="*/ 0 h 2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87"/>
                <a:gd name="T16" fmla="*/ 0 h 21599"/>
                <a:gd name="T17" fmla="*/ 21587 w 21587"/>
                <a:gd name="T18" fmla="*/ 21599 h 21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87" h="21599" fill="none">
                  <a:moveTo>
                    <a:pt x="-1" y="20854"/>
                  </a:moveTo>
                  <a:cubicBezTo>
                    <a:pt x="398" y="9285"/>
                    <a:pt x="9847" y="87"/>
                    <a:pt x="21422" y="-1"/>
                  </a:cubicBezTo>
                </a:path>
                <a:path w="21587" h="21599" stroke="0">
                  <a:moveTo>
                    <a:pt x="-1" y="20854"/>
                  </a:moveTo>
                  <a:cubicBezTo>
                    <a:pt x="398" y="9285"/>
                    <a:pt x="9847" y="87"/>
                    <a:pt x="21422" y="-1"/>
                  </a:cubicBezTo>
                  <a:lnTo>
                    <a:pt x="21587" y="21599"/>
                  </a:lnTo>
                  <a:lnTo>
                    <a:pt x="-1" y="20854"/>
                  </a:lnTo>
                  <a:close/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40" name="Arc 24"/>
            <p:cNvSpPr>
              <a:spLocks/>
            </p:cNvSpPr>
            <p:nvPr/>
          </p:nvSpPr>
          <p:spPr bwMode="auto">
            <a:xfrm>
              <a:off x="525" y="1867"/>
              <a:ext cx="400" cy="94"/>
            </a:xfrm>
            <a:custGeom>
              <a:avLst/>
              <a:gdLst>
                <a:gd name="T0" fmla="*/ 0 w 21595"/>
                <a:gd name="T1" fmla="*/ 0 h 21599"/>
                <a:gd name="T2" fmla="*/ 0 w 21595"/>
                <a:gd name="T3" fmla="*/ 0 h 21599"/>
                <a:gd name="T4" fmla="*/ 0 w 21595"/>
                <a:gd name="T5" fmla="*/ 0 h 21599"/>
                <a:gd name="T6" fmla="*/ 0 w 21595"/>
                <a:gd name="T7" fmla="*/ 0 h 21599"/>
                <a:gd name="T8" fmla="*/ 0 w 21595"/>
                <a:gd name="T9" fmla="*/ 0 h 2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5"/>
                <a:gd name="T16" fmla="*/ 0 h 21599"/>
                <a:gd name="T17" fmla="*/ 21595 w 21595"/>
                <a:gd name="T18" fmla="*/ 21599 h 21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5" h="21599" fill="none">
                  <a:moveTo>
                    <a:pt x="-1" y="21139"/>
                  </a:moveTo>
                  <a:cubicBezTo>
                    <a:pt x="248" y="9455"/>
                    <a:pt x="9745" y="87"/>
                    <a:pt x="21432" y="-1"/>
                  </a:cubicBezTo>
                </a:path>
                <a:path w="21595" h="21599" stroke="0">
                  <a:moveTo>
                    <a:pt x="-1" y="21139"/>
                  </a:moveTo>
                  <a:cubicBezTo>
                    <a:pt x="248" y="9455"/>
                    <a:pt x="9745" y="87"/>
                    <a:pt x="21432" y="-1"/>
                  </a:cubicBezTo>
                  <a:lnTo>
                    <a:pt x="21595" y="21599"/>
                  </a:lnTo>
                  <a:lnTo>
                    <a:pt x="-1" y="21139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34" name="Line 25"/>
          <p:cNvSpPr>
            <a:spLocks noChangeShapeType="1"/>
          </p:cNvSpPr>
          <p:nvPr/>
        </p:nvSpPr>
        <p:spPr bwMode="auto">
          <a:xfrm>
            <a:off x="2284414" y="2933700"/>
            <a:ext cx="14287" cy="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Freeform 26"/>
          <p:cNvSpPr>
            <a:spLocks/>
          </p:cNvSpPr>
          <p:nvPr/>
        </p:nvSpPr>
        <p:spPr bwMode="auto">
          <a:xfrm>
            <a:off x="2316164" y="2635251"/>
            <a:ext cx="503237" cy="339725"/>
          </a:xfrm>
          <a:custGeom>
            <a:avLst/>
            <a:gdLst>
              <a:gd name="T0" fmla="*/ 0 w 317"/>
              <a:gd name="T1" fmla="*/ 2147483646 h 214"/>
              <a:gd name="T2" fmla="*/ 2147483646 w 317"/>
              <a:gd name="T3" fmla="*/ 2147483646 h 214"/>
              <a:gd name="T4" fmla="*/ 2147483646 w 317"/>
              <a:gd name="T5" fmla="*/ 2147483646 h 214"/>
              <a:gd name="T6" fmla="*/ 2147483646 w 317"/>
              <a:gd name="T7" fmla="*/ 2147483646 h 214"/>
              <a:gd name="T8" fmla="*/ 2147483646 w 317"/>
              <a:gd name="T9" fmla="*/ 2147483646 h 214"/>
              <a:gd name="T10" fmla="*/ 2147483646 w 317"/>
              <a:gd name="T11" fmla="*/ 2147483646 h 214"/>
              <a:gd name="T12" fmla="*/ 2147483646 w 317"/>
              <a:gd name="T13" fmla="*/ 2147483646 h 214"/>
              <a:gd name="T14" fmla="*/ 2147483646 w 317"/>
              <a:gd name="T15" fmla="*/ 2147483646 h 214"/>
              <a:gd name="T16" fmla="*/ 2147483646 w 317"/>
              <a:gd name="T17" fmla="*/ 0 h 2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7"/>
              <a:gd name="T28" fmla="*/ 0 h 214"/>
              <a:gd name="T29" fmla="*/ 317 w 317"/>
              <a:gd name="T30" fmla="*/ 214 h 21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7" h="214">
                <a:moveTo>
                  <a:pt x="0" y="213"/>
                </a:moveTo>
                <a:lnTo>
                  <a:pt x="75" y="169"/>
                </a:lnTo>
                <a:lnTo>
                  <a:pt x="130" y="138"/>
                </a:lnTo>
                <a:lnTo>
                  <a:pt x="161" y="106"/>
                </a:lnTo>
                <a:lnTo>
                  <a:pt x="176" y="88"/>
                </a:lnTo>
                <a:lnTo>
                  <a:pt x="181" y="62"/>
                </a:lnTo>
                <a:lnTo>
                  <a:pt x="206" y="37"/>
                </a:lnTo>
                <a:lnTo>
                  <a:pt x="251" y="19"/>
                </a:lnTo>
                <a:lnTo>
                  <a:pt x="316" y="0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Freeform 27"/>
          <p:cNvSpPr>
            <a:spLocks/>
          </p:cNvSpPr>
          <p:nvPr/>
        </p:nvSpPr>
        <p:spPr bwMode="auto">
          <a:xfrm>
            <a:off x="2817813" y="2238376"/>
            <a:ext cx="1822450" cy="606425"/>
          </a:xfrm>
          <a:custGeom>
            <a:avLst/>
            <a:gdLst>
              <a:gd name="T0" fmla="*/ 0 w 1148"/>
              <a:gd name="T1" fmla="*/ 2147483646 h 382"/>
              <a:gd name="T2" fmla="*/ 2147483646 w 1148"/>
              <a:gd name="T3" fmla="*/ 2147483646 h 382"/>
              <a:gd name="T4" fmla="*/ 2147483646 w 1148"/>
              <a:gd name="T5" fmla="*/ 2147483646 h 382"/>
              <a:gd name="T6" fmla="*/ 2147483646 w 1148"/>
              <a:gd name="T7" fmla="*/ 2147483646 h 382"/>
              <a:gd name="T8" fmla="*/ 2147483646 w 1148"/>
              <a:gd name="T9" fmla="*/ 2147483646 h 382"/>
              <a:gd name="T10" fmla="*/ 2147483646 w 1148"/>
              <a:gd name="T11" fmla="*/ 2147483646 h 382"/>
              <a:gd name="T12" fmla="*/ 2147483646 w 1148"/>
              <a:gd name="T13" fmla="*/ 2147483646 h 382"/>
              <a:gd name="T14" fmla="*/ 2147483646 w 1148"/>
              <a:gd name="T15" fmla="*/ 2147483646 h 382"/>
              <a:gd name="T16" fmla="*/ 2147483646 w 1148"/>
              <a:gd name="T17" fmla="*/ 2147483646 h 382"/>
              <a:gd name="T18" fmla="*/ 2147483646 w 1148"/>
              <a:gd name="T19" fmla="*/ 2147483646 h 382"/>
              <a:gd name="T20" fmla="*/ 2147483646 w 1148"/>
              <a:gd name="T21" fmla="*/ 2147483646 h 382"/>
              <a:gd name="T22" fmla="*/ 2147483646 w 1148"/>
              <a:gd name="T23" fmla="*/ 2147483646 h 382"/>
              <a:gd name="T24" fmla="*/ 2147483646 w 1148"/>
              <a:gd name="T25" fmla="*/ 2147483646 h 382"/>
              <a:gd name="T26" fmla="*/ 2147483646 w 1148"/>
              <a:gd name="T27" fmla="*/ 2147483646 h 382"/>
              <a:gd name="T28" fmla="*/ 2147483646 w 1148"/>
              <a:gd name="T29" fmla="*/ 2147483646 h 382"/>
              <a:gd name="T30" fmla="*/ 2147483646 w 1148"/>
              <a:gd name="T31" fmla="*/ 0 h 382"/>
              <a:gd name="T32" fmla="*/ 2147483646 w 1148"/>
              <a:gd name="T33" fmla="*/ 0 h 382"/>
              <a:gd name="T34" fmla="*/ 2147483646 w 1148"/>
              <a:gd name="T35" fmla="*/ 0 h 382"/>
              <a:gd name="T36" fmla="*/ 2147483646 w 1148"/>
              <a:gd name="T37" fmla="*/ 2147483646 h 382"/>
              <a:gd name="T38" fmla="*/ 2147483646 w 1148"/>
              <a:gd name="T39" fmla="*/ 2147483646 h 382"/>
              <a:gd name="T40" fmla="*/ 2147483646 w 1148"/>
              <a:gd name="T41" fmla="*/ 2147483646 h 382"/>
              <a:gd name="T42" fmla="*/ 2147483646 w 1148"/>
              <a:gd name="T43" fmla="*/ 2147483646 h 382"/>
              <a:gd name="T44" fmla="*/ 2147483646 w 1148"/>
              <a:gd name="T45" fmla="*/ 2147483646 h 382"/>
              <a:gd name="T46" fmla="*/ 2147483646 w 1148"/>
              <a:gd name="T47" fmla="*/ 2147483646 h 382"/>
              <a:gd name="T48" fmla="*/ 2147483646 w 1148"/>
              <a:gd name="T49" fmla="*/ 2147483646 h 382"/>
              <a:gd name="T50" fmla="*/ 2147483646 w 1148"/>
              <a:gd name="T51" fmla="*/ 2147483646 h 382"/>
              <a:gd name="T52" fmla="*/ 0 w 1148"/>
              <a:gd name="T53" fmla="*/ 2147483646 h 38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148"/>
              <a:gd name="T82" fmla="*/ 0 h 382"/>
              <a:gd name="T83" fmla="*/ 1148 w 1148"/>
              <a:gd name="T84" fmla="*/ 382 h 382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148" h="382">
                <a:moveTo>
                  <a:pt x="0" y="250"/>
                </a:moveTo>
                <a:lnTo>
                  <a:pt x="51" y="212"/>
                </a:lnTo>
                <a:lnTo>
                  <a:pt x="106" y="187"/>
                </a:lnTo>
                <a:lnTo>
                  <a:pt x="156" y="181"/>
                </a:lnTo>
                <a:lnTo>
                  <a:pt x="212" y="187"/>
                </a:lnTo>
                <a:lnTo>
                  <a:pt x="317" y="194"/>
                </a:lnTo>
                <a:lnTo>
                  <a:pt x="428" y="187"/>
                </a:lnTo>
                <a:lnTo>
                  <a:pt x="519" y="156"/>
                </a:lnTo>
                <a:lnTo>
                  <a:pt x="584" y="125"/>
                </a:lnTo>
                <a:lnTo>
                  <a:pt x="649" y="87"/>
                </a:lnTo>
                <a:lnTo>
                  <a:pt x="745" y="81"/>
                </a:lnTo>
                <a:lnTo>
                  <a:pt x="851" y="68"/>
                </a:lnTo>
                <a:lnTo>
                  <a:pt x="956" y="37"/>
                </a:lnTo>
                <a:lnTo>
                  <a:pt x="1001" y="18"/>
                </a:lnTo>
                <a:lnTo>
                  <a:pt x="1042" y="6"/>
                </a:lnTo>
                <a:lnTo>
                  <a:pt x="1067" y="0"/>
                </a:lnTo>
                <a:lnTo>
                  <a:pt x="1082" y="0"/>
                </a:lnTo>
                <a:lnTo>
                  <a:pt x="1102" y="0"/>
                </a:lnTo>
                <a:lnTo>
                  <a:pt x="1137" y="18"/>
                </a:lnTo>
                <a:lnTo>
                  <a:pt x="1147" y="25"/>
                </a:lnTo>
                <a:lnTo>
                  <a:pt x="1147" y="43"/>
                </a:lnTo>
                <a:lnTo>
                  <a:pt x="1137" y="68"/>
                </a:lnTo>
                <a:lnTo>
                  <a:pt x="1117" y="100"/>
                </a:lnTo>
                <a:lnTo>
                  <a:pt x="996" y="231"/>
                </a:lnTo>
                <a:lnTo>
                  <a:pt x="931" y="294"/>
                </a:lnTo>
                <a:lnTo>
                  <a:pt x="891" y="381"/>
                </a:lnTo>
                <a:lnTo>
                  <a:pt x="0" y="250"/>
                </a:lnTo>
              </a:path>
            </a:pathLst>
          </a:custGeom>
          <a:pattFill prst="pct25">
            <a:fgClr>
              <a:srgbClr val="FFFFFF"/>
            </a:fgClr>
            <a:bgClr>
              <a:srgbClr val="0000D4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Freeform 28"/>
          <p:cNvSpPr>
            <a:spLocks/>
          </p:cNvSpPr>
          <p:nvPr/>
        </p:nvSpPr>
        <p:spPr bwMode="auto">
          <a:xfrm>
            <a:off x="2817813" y="2238376"/>
            <a:ext cx="1822450" cy="606425"/>
          </a:xfrm>
          <a:custGeom>
            <a:avLst/>
            <a:gdLst>
              <a:gd name="T0" fmla="*/ 0 w 1148"/>
              <a:gd name="T1" fmla="*/ 2147483646 h 382"/>
              <a:gd name="T2" fmla="*/ 2147483646 w 1148"/>
              <a:gd name="T3" fmla="*/ 2147483646 h 382"/>
              <a:gd name="T4" fmla="*/ 2147483646 w 1148"/>
              <a:gd name="T5" fmla="*/ 2147483646 h 382"/>
              <a:gd name="T6" fmla="*/ 2147483646 w 1148"/>
              <a:gd name="T7" fmla="*/ 2147483646 h 382"/>
              <a:gd name="T8" fmla="*/ 2147483646 w 1148"/>
              <a:gd name="T9" fmla="*/ 2147483646 h 382"/>
              <a:gd name="T10" fmla="*/ 2147483646 w 1148"/>
              <a:gd name="T11" fmla="*/ 2147483646 h 382"/>
              <a:gd name="T12" fmla="*/ 2147483646 w 1148"/>
              <a:gd name="T13" fmla="*/ 2147483646 h 382"/>
              <a:gd name="T14" fmla="*/ 2147483646 w 1148"/>
              <a:gd name="T15" fmla="*/ 2147483646 h 382"/>
              <a:gd name="T16" fmla="*/ 2147483646 w 1148"/>
              <a:gd name="T17" fmla="*/ 2147483646 h 382"/>
              <a:gd name="T18" fmla="*/ 2147483646 w 1148"/>
              <a:gd name="T19" fmla="*/ 2147483646 h 382"/>
              <a:gd name="T20" fmla="*/ 2147483646 w 1148"/>
              <a:gd name="T21" fmla="*/ 2147483646 h 382"/>
              <a:gd name="T22" fmla="*/ 2147483646 w 1148"/>
              <a:gd name="T23" fmla="*/ 2147483646 h 382"/>
              <a:gd name="T24" fmla="*/ 2147483646 w 1148"/>
              <a:gd name="T25" fmla="*/ 2147483646 h 382"/>
              <a:gd name="T26" fmla="*/ 2147483646 w 1148"/>
              <a:gd name="T27" fmla="*/ 2147483646 h 382"/>
              <a:gd name="T28" fmla="*/ 2147483646 w 1148"/>
              <a:gd name="T29" fmla="*/ 2147483646 h 382"/>
              <a:gd name="T30" fmla="*/ 2147483646 w 1148"/>
              <a:gd name="T31" fmla="*/ 0 h 382"/>
              <a:gd name="T32" fmla="*/ 2147483646 w 1148"/>
              <a:gd name="T33" fmla="*/ 0 h 382"/>
              <a:gd name="T34" fmla="*/ 2147483646 w 1148"/>
              <a:gd name="T35" fmla="*/ 0 h 382"/>
              <a:gd name="T36" fmla="*/ 2147483646 w 1148"/>
              <a:gd name="T37" fmla="*/ 2147483646 h 382"/>
              <a:gd name="T38" fmla="*/ 2147483646 w 1148"/>
              <a:gd name="T39" fmla="*/ 2147483646 h 382"/>
              <a:gd name="T40" fmla="*/ 2147483646 w 1148"/>
              <a:gd name="T41" fmla="*/ 2147483646 h 382"/>
              <a:gd name="T42" fmla="*/ 2147483646 w 1148"/>
              <a:gd name="T43" fmla="*/ 2147483646 h 382"/>
              <a:gd name="T44" fmla="*/ 2147483646 w 1148"/>
              <a:gd name="T45" fmla="*/ 2147483646 h 382"/>
              <a:gd name="T46" fmla="*/ 2147483646 w 1148"/>
              <a:gd name="T47" fmla="*/ 2147483646 h 382"/>
              <a:gd name="T48" fmla="*/ 2147483646 w 1148"/>
              <a:gd name="T49" fmla="*/ 2147483646 h 382"/>
              <a:gd name="T50" fmla="*/ 2147483646 w 1148"/>
              <a:gd name="T51" fmla="*/ 2147483646 h 38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148"/>
              <a:gd name="T79" fmla="*/ 0 h 382"/>
              <a:gd name="T80" fmla="*/ 1148 w 1148"/>
              <a:gd name="T81" fmla="*/ 382 h 38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148" h="382">
                <a:moveTo>
                  <a:pt x="0" y="250"/>
                </a:moveTo>
                <a:lnTo>
                  <a:pt x="51" y="212"/>
                </a:lnTo>
                <a:lnTo>
                  <a:pt x="106" y="187"/>
                </a:lnTo>
                <a:lnTo>
                  <a:pt x="156" y="181"/>
                </a:lnTo>
                <a:lnTo>
                  <a:pt x="212" y="187"/>
                </a:lnTo>
                <a:lnTo>
                  <a:pt x="317" y="194"/>
                </a:lnTo>
                <a:lnTo>
                  <a:pt x="428" y="187"/>
                </a:lnTo>
                <a:lnTo>
                  <a:pt x="519" y="156"/>
                </a:lnTo>
                <a:lnTo>
                  <a:pt x="584" y="125"/>
                </a:lnTo>
                <a:lnTo>
                  <a:pt x="649" y="87"/>
                </a:lnTo>
                <a:lnTo>
                  <a:pt x="745" y="81"/>
                </a:lnTo>
                <a:lnTo>
                  <a:pt x="851" y="68"/>
                </a:lnTo>
                <a:lnTo>
                  <a:pt x="956" y="37"/>
                </a:lnTo>
                <a:lnTo>
                  <a:pt x="1001" y="18"/>
                </a:lnTo>
                <a:lnTo>
                  <a:pt x="1042" y="6"/>
                </a:lnTo>
                <a:lnTo>
                  <a:pt x="1067" y="0"/>
                </a:lnTo>
                <a:lnTo>
                  <a:pt x="1082" y="0"/>
                </a:lnTo>
                <a:lnTo>
                  <a:pt x="1102" y="0"/>
                </a:lnTo>
                <a:lnTo>
                  <a:pt x="1137" y="18"/>
                </a:lnTo>
                <a:lnTo>
                  <a:pt x="1147" y="25"/>
                </a:lnTo>
                <a:lnTo>
                  <a:pt x="1147" y="43"/>
                </a:lnTo>
                <a:lnTo>
                  <a:pt x="1137" y="68"/>
                </a:lnTo>
                <a:lnTo>
                  <a:pt x="1117" y="100"/>
                </a:lnTo>
                <a:lnTo>
                  <a:pt x="996" y="231"/>
                </a:lnTo>
                <a:lnTo>
                  <a:pt x="931" y="294"/>
                </a:lnTo>
                <a:lnTo>
                  <a:pt x="891" y="381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29"/>
          <p:cNvSpPr>
            <a:spLocks noChangeShapeType="1"/>
          </p:cNvSpPr>
          <p:nvPr/>
        </p:nvSpPr>
        <p:spPr bwMode="auto">
          <a:xfrm flipV="1">
            <a:off x="2316163" y="2706688"/>
            <a:ext cx="501650" cy="26670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Freeform 30"/>
          <p:cNvSpPr>
            <a:spLocks/>
          </p:cNvSpPr>
          <p:nvPr/>
        </p:nvSpPr>
        <p:spPr bwMode="auto">
          <a:xfrm>
            <a:off x="2538413" y="2635250"/>
            <a:ext cx="393700" cy="209550"/>
          </a:xfrm>
          <a:custGeom>
            <a:avLst/>
            <a:gdLst>
              <a:gd name="T0" fmla="*/ 2147483646 w 248"/>
              <a:gd name="T1" fmla="*/ 0 h 132"/>
              <a:gd name="T2" fmla="*/ 2147483646 w 248"/>
              <a:gd name="T3" fmla="*/ 2147483646 h 132"/>
              <a:gd name="T4" fmla="*/ 2147483646 w 248"/>
              <a:gd name="T5" fmla="*/ 2147483646 h 132"/>
              <a:gd name="T6" fmla="*/ 0 w 248"/>
              <a:gd name="T7" fmla="*/ 2147483646 h 132"/>
              <a:gd name="T8" fmla="*/ 2147483646 w 248"/>
              <a:gd name="T9" fmla="*/ 2147483646 h 132"/>
              <a:gd name="T10" fmla="*/ 2147483646 w 248"/>
              <a:gd name="T11" fmla="*/ 2147483646 h 132"/>
              <a:gd name="T12" fmla="*/ 2147483646 w 248"/>
              <a:gd name="T13" fmla="*/ 0 h 1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8"/>
              <a:gd name="T22" fmla="*/ 0 h 132"/>
              <a:gd name="T23" fmla="*/ 248 w 248"/>
              <a:gd name="T24" fmla="*/ 132 h 1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8" h="132">
                <a:moveTo>
                  <a:pt x="176" y="0"/>
                </a:moveTo>
                <a:lnTo>
                  <a:pt x="71" y="44"/>
                </a:lnTo>
                <a:lnTo>
                  <a:pt x="36" y="88"/>
                </a:lnTo>
                <a:lnTo>
                  <a:pt x="0" y="131"/>
                </a:lnTo>
                <a:lnTo>
                  <a:pt x="247" y="44"/>
                </a:lnTo>
                <a:lnTo>
                  <a:pt x="212" y="19"/>
                </a:lnTo>
                <a:lnTo>
                  <a:pt x="176" y="0"/>
                </a:lnTo>
              </a:path>
            </a:pathLst>
          </a:custGeom>
          <a:pattFill prst="pct25">
            <a:fgClr>
              <a:srgbClr val="FFFFFF"/>
            </a:fgClr>
            <a:bgClr>
              <a:srgbClr val="0000D4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Freeform 31"/>
          <p:cNvSpPr>
            <a:spLocks/>
          </p:cNvSpPr>
          <p:nvPr/>
        </p:nvSpPr>
        <p:spPr bwMode="auto">
          <a:xfrm>
            <a:off x="2316163" y="2297114"/>
            <a:ext cx="336550" cy="369887"/>
          </a:xfrm>
          <a:custGeom>
            <a:avLst/>
            <a:gdLst>
              <a:gd name="T0" fmla="*/ 0 w 211"/>
              <a:gd name="T1" fmla="*/ 0 h 233"/>
              <a:gd name="T2" fmla="*/ 2147483646 w 211"/>
              <a:gd name="T3" fmla="*/ 2147483646 h 233"/>
              <a:gd name="T4" fmla="*/ 2147483646 w 211"/>
              <a:gd name="T5" fmla="*/ 2147483646 h 233"/>
              <a:gd name="T6" fmla="*/ 2147483646 w 211"/>
              <a:gd name="T7" fmla="*/ 2147483646 h 233"/>
              <a:gd name="T8" fmla="*/ 2147483646 w 211"/>
              <a:gd name="T9" fmla="*/ 2147483646 h 233"/>
              <a:gd name="T10" fmla="*/ 2147483646 w 211"/>
              <a:gd name="T11" fmla="*/ 2147483646 h 233"/>
              <a:gd name="T12" fmla="*/ 2147483646 w 211"/>
              <a:gd name="T13" fmla="*/ 2147483646 h 233"/>
              <a:gd name="T14" fmla="*/ 2147483646 w 211"/>
              <a:gd name="T15" fmla="*/ 2147483646 h 233"/>
              <a:gd name="T16" fmla="*/ 2147483646 w 211"/>
              <a:gd name="T17" fmla="*/ 2147483646 h 2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1"/>
              <a:gd name="T28" fmla="*/ 0 h 233"/>
              <a:gd name="T29" fmla="*/ 211 w 211"/>
              <a:gd name="T30" fmla="*/ 233 h 2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1" h="233">
                <a:moveTo>
                  <a:pt x="0" y="0"/>
                </a:moveTo>
                <a:lnTo>
                  <a:pt x="75" y="38"/>
                </a:lnTo>
                <a:lnTo>
                  <a:pt x="130" y="69"/>
                </a:lnTo>
                <a:lnTo>
                  <a:pt x="171" y="100"/>
                </a:lnTo>
                <a:lnTo>
                  <a:pt x="191" y="125"/>
                </a:lnTo>
                <a:lnTo>
                  <a:pt x="201" y="163"/>
                </a:lnTo>
                <a:lnTo>
                  <a:pt x="211" y="213"/>
                </a:lnTo>
                <a:lnTo>
                  <a:pt x="211" y="232"/>
                </a:lnTo>
                <a:lnTo>
                  <a:pt x="211" y="213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Freeform 32"/>
          <p:cNvSpPr>
            <a:spLocks/>
          </p:cNvSpPr>
          <p:nvPr/>
        </p:nvSpPr>
        <p:spPr bwMode="auto">
          <a:xfrm>
            <a:off x="2762251" y="2238376"/>
            <a:ext cx="169863" cy="269875"/>
          </a:xfrm>
          <a:custGeom>
            <a:avLst/>
            <a:gdLst>
              <a:gd name="T0" fmla="*/ 0 w 107"/>
              <a:gd name="T1" fmla="*/ 0 h 170"/>
              <a:gd name="T2" fmla="*/ 2147483646 w 107"/>
              <a:gd name="T3" fmla="*/ 2147483646 h 170"/>
              <a:gd name="T4" fmla="*/ 2147483646 w 107"/>
              <a:gd name="T5" fmla="*/ 2147483646 h 170"/>
              <a:gd name="T6" fmla="*/ 2147483646 w 107"/>
              <a:gd name="T7" fmla="*/ 2147483646 h 170"/>
              <a:gd name="T8" fmla="*/ 2147483646 w 107"/>
              <a:gd name="T9" fmla="*/ 2147483646 h 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"/>
              <a:gd name="T16" fmla="*/ 0 h 170"/>
              <a:gd name="T17" fmla="*/ 107 w 107"/>
              <a:gd name="T18" fmla="*/ 170 h 1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" h="170">
                <a:moveTo>
                  <a:pt x="0" y="0"/>
                </a:moveTo>
                <a:lnTo>
                  <a:pt x="46" y="37"/>
                </a:lnTo>
                <a:lnTo>
                  <a:pt x="76" y="75"/>
                </a:lnTo>
                <a:lnTo>
                  <a:pt x="96" y="118"/>
                </a:lnTo>
                <a:lnTo>
                  <a:pt x="106" y="169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Freeform 33"/>
          <p:cNvSpPr>
            <a:spLocks/>
          </p:cNvSpPr>
          <p:nvPr/>
        </p:nvSpPr>
        <p:spPr bwMode="auto">
          <a:xfrm>
            <a:off x="3441701" y="2238376"/>
            <a:ext cx="227013" cy="200025"/>
          </a:xfrm>
          <a:custGeom>
            <a:avLst/>
            <a:gdLst>
              <a:gd name="T0" fmla="*/ 0 w 142"/>
              <a:gd name="T1" fmla="*/ 0 h 125"/>
              <a:gd name="T2" fmla="*/ 2147483646 w 142"/>
              <a:gd name="T3" fmla="*/ 2147483646 h 125"/>
              <a:gd name="T4" fmla="*/ 2147483646 w 142"/>
              <a:gd name="T5" fmla="*/ 2147483646 h 125"/>
              <a:gd name="T6" fmla="*/ 2147483646 w 142"/>
              <a:gd name="T7" fmla="*/ 2147483646 h 125"/>
              <a:gd name="T8" fmla="*/ 2147483646 w 142"/>
              <a:gd name="T9" fmla="*/ 2147483646 h 1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"/>
              <a:gd name="T16" fmla="*/ 0 h 125"/>
              <a:gd name="T17" fmla="*/ 142 w 142"/>
              <a:gd name="T18" fmla="*/ 125 h 1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" h="125">
                <a:moveTo>
                  <a:pt x="0" y="0"/>
                </a:moveTo>
                <a:lnTo>
                  <a:pt x="70" y="31"/>
                </a:lnTo>
                <a:lnTo>
                  <a:pt x="121" y="68"/>
                </a:lnTo>
                <a:lnTo>
                  <a:pt x="141" y="93"/>
                </a:lnTo>
                <a:lnTo>
                  <a:pt x="141" y="125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Oval 34"/>
          <p:cNvSpPr>
            <a:spLocks noChangeArrowheads="1"/>
          </p:cNvSpPr>
          <p:nvPr/>
        </p:nvSpPr>
        <p:spPr bwMode="auto">
          <a:xfrm>
            <a:off x="2728913" y="5384801"/>
            <a:ext cx="50800" cy="55563"/>
          </a:xfrm>
          <a:prstGeom prst="ellipse">
            <a:avLst/>
          </a:prstGeom>
          <a:pattFill prst="pct25">
            <a:fgClr>
              <a:srgbClr val="FFFFFF"/>
            </a:fgClr>
            <a:bgClr>
              <a:srgbClr val="000000"/>
            </a:bgClr>
          </a:patt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latin typeface="Arial" panose="020B0604020202020204" pitchFamily="34" charset="0"/>
            </a:endParaRPr>
          </a:p>
        </p:txBody>
      </p:sp>
      <p:sp>
        <p:nvSpPr>
          <p:cNvPr id="34844" name="Arc 35"/>
          <p:cNvSpPr>
            <a:spLocks/>
          </p:cNvSpPr>
          <p:nvPr/>
        </p:nvSpPr>
        <p:spPr bwMode="auto">
          <a:xfrm>
            <a:off x="3094039" y="4827588"/>
            <a:ext cx="47625" cy="49212"/>
          </a:xfrm>
          <a:custGeom>
            <a:avLst/>
            <a:gdLst>
              <a:gd name="T0" fmla="*/ 0 w 21500"/>
              <a:gd name="T1" fmla="*/ 6240199 h 21588"/>
              <a:gd name="T2" fmla="*/ 5437783 w 21500"/>
              <a:gd name="T3" fmla="*/ 0 h 21588"/>
              <a:gd name="T4" fmla="*/ 0 w 21500"/>
              <a:gd name="T5" fmla="*/ 6240199 h 21588"/>
              <a:gd name="T6" fmla="*/ 5437783 w 21500"/>
              <a:gd name="T7" fmla="*/ 0 h 21588"/>
              <a:gd name="T8" fmla="*/ 5626196 w 21500"/>
              <a:gd name="T9" fmla="*/ 6905963 h 215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500"/>
              <a:gd name="T16" fmla="*/ 0 h 21588"/>
              <a:gd name="T17" fmla="*/ 21500 w 21500"/>
              <a:gd name="T18" fmla="*/ 21588 h 215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500" h="21588" fill="none">
                <a:moveTo>
                  <a:pt x="0" y="19507"/>
                </a:moveTo>
                <a:cubicBezTo>
                  <a:pt x="1045" y="8709"/>
                  <a:pt x="9937" y="361"/>
                  <a:pt x="20780" y="0"/>
                </a:cubicBezTo>
              </a:path>
              <a:path w="21500" h="21588" stroke="0">
                <a:moveTo>
                  <a:pt x="0" y="19507"/>
                </a:moveTo>
                <a:cubicBezTo>
                  <a:pt x="1045" y="8709"/>
                  <a:pt x="9937" y="361"/>
                  <a:pt x="20780" y="0"/>
                </a:cubicBezTo>
                <a:lnTo>
                  <a:pt x="21500" y="21588"/>
                </a:lnTo>
                <a:lnTo>
                  <a:pt x="0" y="19507"/>
                </a:lnTo>
                <a:close/>
              </a:path>
            </a:pathLst>
          </a:cu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Arc 36"/>
          <p:cNvSpPr>
            <a:spLocks/>
          </p:cNvSpPr>
          <p:nvPr/>
        </p:nvSpPr>
        <p:spPr bwMode="auto">
          <a:xfrm>
            <a:off x="3094039" y="4827588"/>
            <a:ext cx="47625" cy="49212"/>
          </a:xfrm>
          <a:custGeom>
            <a:avLst/>
            <a:gdLst>
              <a:gd name="T0" fmla="*/ 0 w 21500"/>
              <a:gd name="T1" fmla="*/ 6240199 h 21588"/>
              <a:gd name="T2" fmla="*/ 5437783 w 21500"/>
              <a:gd name="T3" fmla="*/ 0 h 21588"/>
              <a:gd name="T4" fmla="*/ 0 w 21500"/>
              <a:gd name="T5" fmla="*/ 6240199 h 21588"/>
              <a:gd name="T6" fmla="*/ 5437783 w 21500"/>
              <a:gd name="T7" fmla="*/ 0 h 21588"/>
              <a:gd name="T8" fmla="*/ 5626196 w 21500"/>
              <a:gd name="T9" fmla="*/ 6905963 h 215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500"/>
              <a:gd name="T16" fmla="*/ 0 h 21588"/>
              <a:gd name="T17" fmla="*/ 21500 w 21500"/>
              <a:gd name="T18" fmla="*/ 21588 h 215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500" h="21588" fill="none">
                <a:moveTo>
                  <a:pt x="0" y="19507"/>
                </a:moveTo>
                <a:cubicBezTo>
                  <a:pt x="1045" y="8709"/>
                  <a:pt x="9937" y="361"/>
                  <a:pt x="20780" y="0"/>
                </a:cubicBezTo>
              </a:path>
              <a:path w="21500" h="21588" stroke="0">
                <a:moveTo>
                  <a:pt x="0" y="19507"/>
                </a:moveTo>
                <a:cubicBezTo>
                  <a:pt x="1045" y="8709"/>
                  <a:pt x="9937" y="361"/>
                  <a:pt x="20780" y="0"/>
                </a:cubicBezTo>
                <a:lnTo>
                  <a:pt x="21500" y="21588"/>
                </a:lnTo>
                <a:lnTo>
                  <a:pt x="0" y="19507"/>
                </a:lnTo>
                <a:close/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Arc 37"/>
          <p:cNvSpPr>
            <a:spLocks/>
          </p:cNvSpPr>
          <p:nvPr/>
        </p:nvSpPr>
        <p:spPr bwMode="auto">
          <a:xfrm>
            <a:off x="3135314" y="4822825"/>
            <a:ext cx="47625" cy="39688"/>
          </a:xfrm>
          <a:custGeom>
            <a:avLst/>
            <a:gdLst>
              <a:gd name="T0" fmla="*/ -140 w 23139"/>
              <a:gd name="T1" fmla="*/ 3809 h 21600"/>
              <a:gd name="T2" fmla="*/ 240829 w 23139"/>
              <a:gd name="T3" fmla="*/ 0 h 21600"/>
              <a:gd name="T4" fmla="*/ 3620560 w 23139"/>
              <a:gd name="T5" fmla="*/ 1527180 h 21600"/>
              <a:gd name="T6" fmla="*/ -140 w 23139"/>
              <a:gd name="T7" fmla="*/ 3809 h 21600"/>
              <a:gd name="T8" fmla="*/ 240829 w 23139"/>
              <a:gd name="T9" fmla="*/ 0 h 21600"/>
              <a:gd name="T10" fmla="*/ 3620560 w 23139"/>
              <a:gd name="T11" fmla="*/ 1527180 h 21600"/>
              <a:gd name="T12" fmla="*/ 240829 w 23139"/>
              <a:gd name="T13" fmla="*/ 152718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139"/>
              <a:gd name="T22" fmla="*/ 0 h 21600"/>
              <a:gd name="T23" fmla="*/ 23139 w 23139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139" h="21600" fill="none">
                <a:moveTo>
                  <a:pt x="-1" y="54"/>
                </a:moveTo>
                <a:cubicBezTo>
                  <a:pt x="512" y="18"/>
                  <a:pt x="1025" y="-1"/>
                  <a:pt x="1539" y="0"/>
                </a:cubicBezTo>
                <a:cubicBezTo>
                  <a:pt x="13468" y="0"/>
                  <a:pt x="23139" y="9670"/>
                  <a:pt x="23139" y="21600"/>
                </a:cubicBezTo>
              </a:path>
              <a:path w="23139" h="21600" stroke="0">
                <a:moveTo>
                  <a:pt x="-1" y="54"/>
                </a:moveTo>
                <a:cubicBezTo>
                  <a:pt x="512" y="18"/>
                  <a:pt x="1025" y="-1"/>
                  <a:pt x="1539" y="0"/>
                </a:cubicBezTo>
                <a:cubicBezTo>
                  <a:pt x="13468" y="0"/>
                  <a:pt x="23139" y="9670"/>
                  <a:pt x="23139" y="21600"/>
                </a:cubicBezTo>
                <a:lnTo>
                  <a:pt x="1539" y="21600"/>
                </a:lnTo>
                <a:lnTo>
                  <a:pt x="-1" y="54"/>
                </a:lnTo>
                <a:close/>
              </a:path>
            </a:pathLst>
          </a:cu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Arc 38"/>
          <p:cNvSpPr>
            <a:spLocks/>
          </p:cNvSpPr>
          <p:nvPr/>
        </p:nvSpPr>
        <p:spPr bwMode="auto">
          <a:xfrm>
            <a:off x="3135314" y="4822825"/>
            <a:ext cx="47625" cy="39688"/>
          </a:xfrm>
          <a:custGeom>
            <a:avLst/>
            <a:gdLst>
              <a:gd name="T0" fmla="*/ -140 w 23139"/>
              <a:gd name="T1" fmla="*/ 3809 h 21600"/>
              <a:gd name="T2" fmla="*/ 240829 w 23139"/>
              <a:gd name="T3" fmla="*/ 0 h 21600"/>
              <a:gd name="T4" fmla="*/ 3620560 w 23139"/>
              <a:gd name="T5" fmla="*/ 1527180 h 21600"/>
              <a:gd name="T6" fmla="*/ -140 w 23139"/>
              <a:gd name="T7" fmla="*/ 3809 h 21600"/>
              <a:gd name="T8" fmla="*/ 240829 w 23139"/>
              <a:gd name="T9" fmla="*/ 0 h 21600"/>
              <a:gd name="T10" fmla="*/ 3620560 w 23139"/>
              <a:gd name="T11" fmla="*/ 1527180 h 21600"/>
              <a:gd name="T12" fmla="*/ 240829 w 23139"/>
              <a:gd name="T13" fmla="*/ 152718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139"/>
              <a:gd name="T22" fmla="*/ 0 h 21600"/>
              <a:gd name="T23" fmla="*/ 23139 w 23139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139" h="21600" fill="none">
                <a:moveTo>
                  <a:pt x="-1" y="54"/>
                </a:moveTo>
                <a:cubicBezTo>
                  <a:pt x="512" y="18"/>
                  <a:pt x="1025" y="-1"/>
                  <a:pt x="1539" y="0"/>
                </a:cubicBezTo>
                <a:cubicBezTo>
                  <a:pt x="13468" y="0"/>
                  <a:pt x="23139" y="9670"/>
                  <a:pt x="23139" y="21600"/>
                </a:cubicBezTo>
              </a:path>
              <a:path w="23139" h="21600" stroke="0">
                <a:moveTo>
                  <a:pt x="-1" y="54"/>
                </a:moveTo>
                <a:cubicBezTo>
                  <a:pt x="512" y="18"/>
                  <a:pt x="1025" y="-1"/>
                  <a:pt x="1539" y="0"/>
                </a:cubicBezTo>
                <a:cubicBezTo>
                  <a:pt x="13468" y="0"/>
                  <a:pt x="23139" y="9670"/>
                  <a:pt x="23139" y="21600"/>
                </a:cubicBezTo>
                <a:lnTo>
                  <a:pt x="1539" y="21600"/>
                </a:lnTo>
                <a:lnTo>
                  <a:pt x="-1" y="54"/>
                </a:lnTo>
                <a:close/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Rectangle 39"/>
          <p:cNvSpPr>
            <a:spLocks noChangeArrowheads="1"/>
          </p:cNvSpPr>
          <p:nvPr/>
        </p:nvSpPr>
        <p:spPr bwMode="auto">
          <a:xfrm>
            <a:off x="2335213" y="3054351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1 Terabyte</a:t>
            </a:r>
          </a:p>
        </p:txBody>
      </p:sp>
      <p:sp>
        <p:nvSpPr>
          <p:cNvPr id="34849" name="Rectangle 40"/>
          <p:cNvSpPr>
            <a:spLocks noChangeArrowheads="1"/>
          </p:cNvSpPr>
          <p:nvPr/>
        </p:nvSpPr>
        <p:spPr bwMode="auto">
          <a:xfrm>
            <a:off x="3014664" y="4786313"/>
            <a:ext cx="1489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FCF305"/>
                </a:solidFill>
                <a:latin typeface="Arial" panose="020B0604020202020204" pitchFamily="34" charset="0"/>
              </a:rPr>
              <a:t>10 MB/s</a:t>
            </a:r>
          </a:p>
        </p:txBody>
      </p:sp>
      <p:sp>
        <p:nvSpPr>
          <p:cNvPr id="34850" name="Rectangle 41"/>
          <p:cNvSpPr>
            <a:spLocks noChangeArrowheads="1"/>
          </p:cNvSpPr>
          <p:nvPr/>
        </p:nvSpPr>
        <p:spPr bwMode="auto">
          <a:xfrm>
            <a:off x="1925638" y="1330326"/>
            <a:ext cx="3128962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          At 10 MB/s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1.2 days to scan</a:t>
            </a:r>
            <a:r>
              <a:rPr lang="en-US" altLang="en-US" sz="3600" b="1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34851" name="Freeform 42"/>
          <p:cNvSpPr>
            <a:spLocks/>
          </p:cNvSpPr>
          <p:nvPr/>
        </p:nvSpPr>
        <p:spPr bwMode="auto">
          <a:xfrm>
            <a:off x="7264400" y="2203450"/>
            <a:ext cx="2959100" cy="3132138"/>
          </a:xfrm>
          <a:custGeom>
            <a:avLst/>
            <a:gdLst>
              <a:gd name="T0" fmla="*/ 0 w 1864"/>
              <a:gd name="T1" fmla="*/ 0 h 1973"/>
              <a:gd name="T2" fmla="*/ 2147483646 w 1864"/>
              <a:gd name="T3" fmla="*/ 0 h 1973"/>
              <a:gd name="T4" fmla="*/ 2147483646 w 1864"/>
              <a:gd name="T5" fmla="*/ 2147483646 h 1973"/>
              <a:gd name="T6" fmla="*/ 2147483646 w 1864"/>
              <a:gd name="T7" fmla="*/ 2147483646 h 1973"/>
              <a:gd name="T8" fmla="*/ 2147483646 w 1864"/>
              <a:gd name="T9" fmla="*/ 2147483646 h 1973"/>
              <a:gd name="T10" fmla="*/ 2147483646 w 1864"/>
              <a:gd name="T11" fmla="*/ 2147483646 h 1973"/>
              <a:gd name="T12" fmla="*/ 2147483646 w 1864"/>
              <a:gd name="T13" fmla="*/ 2147483646 h 1973"/>
              <a:gd name="T14" fmla="*/ 2147483646 w 1864"/>
              <a:gd name="T15" fmla="*/ 2147483646 h 1973"/>
              <a:gd name="T16" fmla="*/ 2147483646 w 1864"/>
              <a:gd name="T17" fmla="*/ 2147483646 h 1973"/>
              <a:gd name="T18" fmla="*/ 2147483646 w 1864"/>
              <a:gd name="T19" fmla="*/ 2147483646 h 1973"/>
              <a:gd name="T20" fmla="*/ 2147483646 w 1864"/>
              <a:gd name="T21" fmla="*/ 2147483646 h 1973"/>
              <a:gd name="T22" fmla="*/ 2147483646 w 1864"/>
              <a:gd name="T23" fmla="*/ 2147483646 h 1973"/>
              <a:gd name="T24" fmla="*/ 2147483646 w 1864"/>
              <a:gd name="T25" fmla="*/ 2147483646 h 1973"/>
              <a:gd name="T26" fmla="*/ 2147483646 w 1864"/>
              <a:gd name="T27" fmla="*/ 2147483646 h 1973"/>
              <a:gd name="T28" fmla="*/ 2147483646 w 1864"/>
              <a:gd name="T29" fmla="*/ 2147483646 h 1973"/>
              <a:gd name="T30" fmla="*/ 2147483646 w 1864"/>
              <a:gd name="T31" fmla="*/ 2147483646 h 1973"/>
              <a:gd name="T32" fmla="*/ 2147483646 w 1864"/>
              <a:gd name="T33" fmla="*/ 2147483646 h 1973"/>
              <a:gd name="T34" fmla="*/ 2147483646 w 1864"/>
              <a:gd name="T35" fmla="*/ 2147483646 h 1973"/>
              <a:gd name="T36" fmla="*/ 2147483646 w 1864"/>
              <a:gd name="T37" fmla="*/ 2147483646 h 1973"/>
              <a:gd name="T38" fmla="*/ 2147483646 w 1864"/>
              <a:gd name="T39" fmla="*/ 2147483646 h 1973"/>
              <a:gd name="T40" fmla="*/ 2147483646 w 1864"/>
              <a:gd name="T41" fmla="*/ 2147483646 h 1973"/>
              <a:gd name="T42" fmla="*/ 2147483646 w 1864"/>
              <a:gd name="T43" fmla="*/ 2147483646 h 1973"/>
              <a:gd name="T44" fmla="*/ 2147483646 w 1864"/>
              <a:gd name="T45" fmla="*/ 2147483646 h 1973"/>
              <a:gd name="T46" fmla="*/ 2147483646 w 1864"/>
              <a:gd name="T47" fmla="*/ 2147483646 h 1973"/>
              <a:gd name="T48" fmla="*/ 2147483646 w 1864"/>
              <a:gd name="T49" fmla="*/ 2147483646 h 1973"/>
              <a:gd name="T50" fmla="*/ 2147483646 w 1864"/>
              <a:gd name="T51" fmla="*/ 2147483646 h 1973"/>
              <a:gd name="T52" fmla="*/ 2147483646 w 1864"/>
              <a:gd name="T53" fmla="*/ 2147483646 h 1973"/>
              <a:gd name="T54" fmla="*/ 2147483646 w 1864"/>
              <a:gd name="T55" fmla="*/ 2147483646 h 1973"/>
              <a:gd name="T56" fmla="*/ 2147483646 w 1864"/>
              <a:gd name="T57" fmla="*/ 2147483646 h 1973"/>
              <a:gd name="T58" fmla="*/ 2147483646 w 1864"/>
              <a:gd name="T59" fmla="*/ 2147483646 h 1973"/>
              <a:gd name="T60" fmla="*/ 2147483646 w 1864"/>
              <a:gd name="T61" fmla="*/ 2147483646 h 1973"/>
              <a:gd name="T62" fmla="*/ 2147483646 w 1864"/>
              <a:gd name="T63" fmla="*/ 2147483646 h 1973"/>
              <a:gd name="T64" fmla="*/ 2147483646 w 1864"/>
              <a:gd name="T65" fmla="*/ 2147483646 h 1973"/>
              <a:gd name="T66" fmla="*/ 2147483646 w 1864"/>
              <a:gd name="T67" fmla="*/ 2147483646 h 1973"/>
              <a:gd name="T68" fmla="*/ 0 w 1864"/>
              <a:gd name="T69" fmla="*/ 2147483646 h 1973"/>
              <a:gd name="T70" fmla="*/ 0 w 1864"/>
              <a:gd name="T71" fmla="*/ 2147483646 h 1973"/>
              <a:gd name="T72" fmla="*/ 0 w 1864"/>
              <a:gd name="T73" fmla="*/ 2147483646 h 1973"/>
              <a:gd name="T74" fmla="*/ 0 w 1864"/>
              <a:gd name="T75" fmla="*/ 2147483646 h 1973"/>
              <a:gd name="T76" fmla="*/ 0 w 1864"/>
              <a:gd name="T77" fmla="*/ 0 h 197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1864"/>
              <a:gd name="T118" fmla="*/ 0 h 1973"/>
              <a:gd name="T119" fmla="*/ 1864 w 1864"/>
              <a:gd name="T120" fmla="*/ 1973 h 1973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1864" h="1973">
                <a:moveTo>
                  <a:pt x="0" y="0"/>
                </a:moveTo>
                <a:lnTo>
                  <a:pt x="1863" y="0"/>
                </a:lnTo>
                <a:lnTo>
                  <a:pt x="1858" y="58"/>
                </a:lnTo>
                <a:lnTo>
                  <a:pt x="1854" y="128"/>
                </a:lnTo>
                <a:lnTo>
                  <a:pt x="1854" y="227"/>
                </a:lnTo>
                <a:lnTo>
                  <a:pt x="1844" y="337"/>
                </a:lnTo>
                <a:lnTo>
                  <a:pt x="1835" y="465"/>
                </a:lnTo>
                <a:lnTo>
                  <a:pt x="1816" y="599"/>
                </a:lnTo>
                <a:lnTo>
                  <a:pt x="1792" y="750"/>
                </a:lnTo>
                <a:lnTo>
                  <a:pt x="1758" y="896"/>
                </a:lnTo>
                <a:lnTo>
                  <a:pt x="1725" y="1053"/>
                </a:lnTo>
                <a:lnTo>
                  <a:pt x="1677" y="1204"/>
                </a:lnTo>
                <a:lnTo>
                  <a:pt x="1630" y="1350"/>
                </a:lnTo>
                <a:lnTo>
                  <a:pt x="1568" y="1484"/>
                </a:lnTo>
                <a:lnTo>
                  <a:pt x="1501" y="1617"/>
                </a:lnTo>
                <a:lnTo>
                  <a:pt x="1425" y="1728"/>
                </a:lnTo>
                <a:lnTo>
                  <a:pt x="1344" y="1815"/>
                </a:lnTo>
                <a:lnTo>
                  <a:pt x="1253" y="1879"/>
                </a:lnTo>
                <a:lnTo>
                  <a:pt x="1158" y="1926"/>
                </a:lnTo>
                <a:lnTo>
                  <a:pt x="1053" y="1949"/>
                </a:lnTo>
                <a:lnTo>
                  <a:pt x="953" y="1967"/>
                </a:lnTo>
                <a:lnTo>
                  <a:pt x="743" y="1972"/>
                </a:lnTo>
                <a:lnTo>
                  <a:pt x="534" y="1949"/>
                </a:lnTo>
                <a:lnTo>
                  <a:pt x="429" y="1932"/>
                </a:lnTo>
                <a:lnTo>
                  <a:pt x="338" y="1914"/>
                </a:lnTo>
                <a:lnTo>
                  <a:pt x="252" y="1891"/>
                </a:lnTo>
                <a:lnTo>
                  <a:pt x="181" y="1873"/>
                </a:lnTo>
                <a:lnTo>
                  <a:pt x="119" y="1850"/>
                </a:lnTo>
                <a:lnTo>
                  <a:pt x="76" y="1839"/>
                </a:lnTo>
                <a:lnTo>
                  <a:pt x="38" y="1827"/>
                </a:lnTo>
                <a:lnTo>
                  <a:pt x="19" y="913"/>
                </a:lnTo>
                <a:lnTo>
                  <a:pt x="9" y="698"/>
                </a:lnTo>
                <a:lnTo>
                  <a:pt x="9" y="512"/>
                </a:lnTo>
                <a:lnTo>
                  <a:pt x="5" y="355"/>
                </a:lnTo>
                <a:lnTo>
                  <a:pt x="0" y="227"/>
                </a:lnTo>
                <a:lnTo>
                  <a:pt x="0" y="122"/>
                </a:lnTo>
                <a:lnTo>
                  <a:pt x="0" y="52"/>
                </a:lnTo>
                <a:lnTo>
                  <a:pt x="0" y="11"/>
                </a:lnTo>
                <a:lnTo>
                  <a:pt x="0" y="0"/>
                </a:lnTo>
              </a:path>
            </a:pathLst>
          </a:custGeom>
          <a:solidFill>
            <a:srgbClr val="663300"/>
          </a:solid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52" name="Freeform 43"/>
          <p:cNvSpPr>
            <a:spLocks/>
          </p:cNvSpPr>
          <p:nvPr/>
        </p:nvSpPr>
        <p:spPr bwMode="auto">
          <a:xfrm>
            <a:off x="8005763" y="4549776"/>
            <a:ext cx="457200" cy="620713"/>
          </a:xfrm>
          <a:custGeom>
            <a:avLst/>
            <a:gdLst>
              <a:gd name="T0" fmla="*/ 2147483646 w 287"/>
              <a:gd name="T1" fmla="*/ 0 h 391"/>
              <a:gd name="T2" fmla="*/ 2147483646 w 287"/>
              <a:gd name="T3" fmla="*/ 2147483646 h 391"/>
              <a:gd name="T4" fmla="*/ 2147483646 w 287"/>
              <a:gd name="T5" fmla="*/ 2147483646 h 391"/>
              <a:gd name="T6" fmla="*/ 0 w 287"/>
              <a:gd name="T7" fmla="*/ 2147483646 h 391"/>
              <a:gd name="T8" fmla="*/ 2147483646 w 287"/>
              <a:gd name="T9" fmla="*/ 2147483646 h 391"/>
              <a:gd name="T10" fmla="*/ 2147483646 w 287"/>
              <a:gd name="T11" fmla="*/ 0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7"/>
              <a:gd name="T19" fmla="*/ 0 h 391"/>
              <a:gd name="T20" fmla="*/ 287 w 287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7" h="391">
                <a:moveTo>
                  <a:pt x="257" y="0"/>
                </a:moveTo>
                <a:lnTo>
                  <a:pt x="286" y="23"/>
                </a:lnTo>
                <a:lnTo>
                  <a:pt x="28" y="390"/>
                </a:lnTo>
                <a:lnTo>
                  <a:pt x="0" y="366"/>
                </a:lnTo>
                <a:lnTo>
                  <a:pt x="129" y="180"/>
                </a:lnTo>
                <a:lnTo>
                  <a:pt x="257" y="0"/>
                </a:lnTo>
              </a:path>
            </a:pathLst>
          </a:custGeom>
          <a:solidFill>
            <a:srgbClr val="FFFFFF"/>
          </a:solidFill>
          <a:ln w="12700" cap="rnd" algn="ctr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53" name="Freeform 44"/>
          <p:cNvSpPr>
            <a:spLocks/>
          </p:cNvSpPr>
          <p:nvPr/>
        </p:nvSpPr>
        <p:spPr bwMode="auto">
          <a:xfrm>
            <a:off x="7664450" y="2886076"/>
            <a:ext cx="1492250" cy="1757363"/>
          </a:xfrm>
          <a:custGeom>
            <a:avLst/>
            <a:gdLst>
              <a:gd name="T0" fmla="*/ 0 w 940"/>
              <a:gd name="T1" fmla="*/ 2147483646 h 1107"/>
              <a:gd name="T2" fmla="*/ 2147483646 w 940"/>
              <a:gd name="T3" fmla="*/ 2147483646 h 1107"/>
              <a:gd name="T4" fmla="*/ 2147483646 w 940"/>
              <a:gd name="T5" fmla="*/ 2147483646 h 1107"/>
              <a:gd name="T6" fmla="*/ 2147483646 w 940"/>
              <a:gd name="T7" fmla="*/ 2147483646 h 1107"/>
              <a:gd name="T8" fmla="*/ 2147483646 w 940"/>
              <a:gd name="T9" fmla="*/ 2147483646 h 1107"/>
              <a:gd name="T10" fmla="*/ 2147483646 w 940"/>
              <a:gd name="T11" fmla="*/ 0 h 1107"/>
              <a:gd name="T12" fmla="*/ 2147483646 w 940"/>
              <a:gd name="T13" fmla="*/ 0 h 1107"/>
              <a:gd name="T14" fmla="*/ 2147483646 w 940"/>
              <a:gd name="T15" fmla="*/ 0 h 1107"/>
              <a:gd name="T16" fmla="*/ 0 w 940"/>
              <a:gd name="T17" fmla="*/ 2147483646 h 1107"/>
              <a:gd name="T18" fmla="*/ 0 w 940"/>
              <a:gd name="T19" fmla="*/ 2147483646 h 110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940"/>
              <a:gd name="T31" fmla="*/ 0 h 1107"/>
              <a:gd name="T32" fmla="*/ 940 w 940"/>
              <a:gd name="T33" fmla="*/ 1107 h 110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940" h="1107">
                <a:moveTo>
                  <a:pt x="0" y="82"/>
                </a:moveTo>
                <a:lnTo>
                  <a:pt x="406" y="1106"/>
                </a:lnTo>
                <a:lnTo>
                  <a:pt x="572" y="1106"/>
                </a:lnTo>
                <a:lnTo>
                  <a:pt x="939" y="157"/>
                </a:lnTo>
                <a:lnTo>
                  <a:pt x="906" y="82"/>
                </a:lnTo>
                <a:lnTo>
                  <a:pt x="672" y="0"/>
                </a:lnTo>
                <a:lnTo>
                  <a:pt x="406" y="0"/>
                </a:lnTo>
                <a:lnTo>
                  <a:pt x="100" y="0"/>
                </a:lnTo>
                <a:lnTo>
                  <a:pt x="0" y="41"/>
                </a:lnTo>
                <a:lnTo>
                  <a:pt x="0" y="82"/>
                </a:lnTo>
              </a:path>
            </a:pathLst>
          </a:cu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4" name="Freeform 45"/>
          <p:cNvSpPr>
            <a:spLocks/>
          </p:cNvSpPr>
          <p:nvPr/>
        </p:nvSpPr>
        <p:spPr bwMode="auto">
          <a:xfrm>
            <a:off x="7664450" y="2886076"/>
            <a:ext cx="1492250" cy="1757363"/>
          </a:xfrm>
          <a:custGeom>
            <a:avLst/>
            <a:gdLst>
              <a:gd name="T0" fmla="*/ 0 w 940"/>
              <a:gd name="T1" fmla="*/ 2147483646 h 1107"/>
              <a:gd name="T2" fmla="*/ 2147483646 w 940"/>
              <a:gd name="T3" fmla="*/ 2147483646 h 1107"/>
              <a:gd name="T4" fmla="*/ 2147483646 w 940"/>
              <a:gd name="T5" fmla="*/ 2147483646 h 1107"/>
              <a:gd name="T6" fmla="*/ 2147483646 w 940"/>
              <a:gd name="T7" fmla="*/ 2147483646 h 1107"/>
              <a:gd name="T8" fmla="*/ 2147483646 w 940"/>
              <a:gd name="T9" fmla="*/ 2147483646 h 1107"/>
              <a:gd name="T10" fmla="*/ 2147483646 w 940"/>
              <a:gd name="T11" fmla="*/ 0 h 1107"/>
              <a:gd name="T12" fmla="*/ 2147483646 w 940"/>
              <a:gd name="T13" fmla="*/ 0 h 1107"/>
              <a:gd name="T14" fmla="*/ 2147483646 w 940"/>
              <a:gd name="T15" fmla="*/ 0 h 1107"/>
              <a:gd name="T16" fmla="*/ 0 w 940"/>
              <a:gd name="T17" fmla="*/ 2147483646 h 110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40"/>
              <a:gd name="T28" fmla="*/ 0 h 1107"/>
              <a:gd name="T29" fmla="*/ 940 w 940"/>
              <a:gd name="T30" fmla="*/ 1107 h 110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40" h="1107">
                <a:moveTo>
                  <a:pt x="0" y="82"/>
                </a:moveTo>
                <a:lnTo>
                  <a:pt x="406" y="1106"/>
                </a:lnTo>
                <a:lnTo>
                  <a:pt x="572" y="1106"/>
                </a:lnTo>
                <a:lnTo>
                  <a:pt x="939" y="157"/>
                </a:lnTo>
                <a:lnTo>
                  <a:pt x="906" y="82"/>
                </a:lnTo>
                <a:lnTo>
                  <a:pt x="672" y="0"/>
                </a:lnTo>
                <a:lnTo>
                  <a:pt x="406" y="0"/>
                </a:lnTo>
                <a:lnTo>
                  <a:pt x="100" y="0"/>
                </a:lnTo>
                <a:lnTo>
                  <a:pt x="0" y="41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Freeform 46"/>
          <p:cNvSpPr>
            <a:spLocks/>
          </p:cNvSpPr>
          <p:nvPr/>
        </p:nvSpPr>
        <p:spPr bwMode="auto">
          <a:xfrm>
            <a:off x="7612064" y="2571750"/>
            <a:ext cx="1870075" cy="501650"/>
          </a:xfrm>
          <a:custGeom>
            <a:avLst/>
            <a:gdLst>
              <a:gd name="T0" fmla="*/ 0 w 1178"/>
              <a:gd name="T1" fmla="*/ 2147483646 h 316"/>
              <a:gd name="T2" fmla="*/ 2147483646 w 1178"/>
              <a:gd name="T3" fmla="*/ 2147483646 h 316"/>
              <a:gd name="T4" fmla="*/ 2147483646 w 1178"/>
              <a:gd name="T5" fmla="*/ 0 h 316"/>
              <a:gd name="T6" fmla="*/ 2147483646 w 1178"/>
              <a:gd name="T7" fmla="*/ 0 h 316"/>
              <a:gd name="T8" fmla="*/ 2147483646 w 1178"/>
              <a:gd name="T9" fmla="*/ 2147483646 h 316"/>
              <a:gd name="T10" fmla="*/ 2147483646 w 1178"/>
              <a:gd name="T11" fmla="*/ 2147483646 h 316"/>
              <a:gd name="T12" fmla="*/ 2147483646 w 1178"/>
              <a:gd name="T13" fmla="*/ 2147483646 h 316"/>
              <a:gd name="T14" fmla="*/ 2147483646 w 1178"/>
              <a:gd name="T15" fmla="*/ 2147483646 h 316"/>
              <a:gd name="T16" fmla="*/ 0 w 1178"/>
              <a:gd name="T17" fmla="*/ 2147483646 h 316"/>
              <a:gd name="T18" fmla="*/ 0 w 1178"/>
              <a:gd name="T19" fmla="*/ 2147483646 h 316"/>
              <a:gd name="T20" fmla="*/ 0 w 1178"/>
              <a:gd name="T21" fmla="*/ 2147483646 h 3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178"/>
              <a:gd name="T34" fmla="*/ 0 h 316"/>
              <a:gd name="T35" fmla="*/ 1178 w 1178"/>
              <a:gd name="T36" fmla="*/ 316 h 3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178" h="316">
                <a:moveTo>
                  <a:pt x="0" y="198"/>
                </a:moveTo>
                <a:lnTo>
                  <a:pt x="300" y="41"/>
                </a:lnTo>
                <a:lnTo>
                  <a:pt x="300" y="0"/>
                </a:lnTo>
                <a:lnTo>
                  <a:pt x="1177" y="0"/>
                </a:lnTo>
                <a:lnTo>
                  <a:pt x="1144" y="123"/>
                </a:lnTo>
                <a:lnTo>
                  <a:pt x="1006" y="315"/>
                </a:lnTo>
                <a:lnTo>
                  <a:pt x="805" y="198"/>
                </a:lnTo>
                <a:lnTo>
                  <a:pt x="300" y="158"/>
                </a:lnTo>
                <a:lnTo>
                  <a:pt x="0" y="239"/>
                </a:lnTo>
                <a:lnTo>
                  <a:pt x="0" y="216"/>
                </a:lnTo>
                <a:lnTo>
                  <a:pt x="0" y="198"/>
                </a:lnTo>
              </a:path>
            </a:pathLst>
          </a:custGeom>
          <a:pattFill prst="pct25">
            <a:fgClr>
              <a:srgbClr val="FFFFFF"/>
            </a:fgClr>
            <a:bgClr>
              <a:srgbClr val="0000D4"/>
            </a:bgClr>
          </a:pattFill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856" name="Freeform 47"/>
          <p:cNvSpPr>
            <a:spLocks/>
          </p:cNvSpPr>
          <p:nvPr/>
        </p:nvSpPr>
        <p:spPr bwMode="auto">
          <a:xfrm>
            <a:off x="7402513" y="2571751"/>
            <a:ext cx="908050" cy="2136775"/>
          </a:xfrm>
          <a:custGeom>
            <a:avLst/>
            <a:gdLst>
              <a:gd name="T0" fmla="*/ 0 w 573"/>
              <a:gd name="T1" fmla="*/ 0 h 1346"/>
              <a:gd name="T2" fmla="*/ 2147483646 w 573"/>
              <a:gd name="T3" fmla="*/ 2147483646 h 1346"/>
              <a:gd name="T4" fmla="*/ 2147483646 w 573"/>
              <a:gd name="T5" fmla="*/ 2147483646 h 1346"/>
              <a:gd name="T6" fmla="*/ 2147483646 w 573"/>
              <a:gd name="T7" fmla="*/ 2147483646 h 1346"/>
              <a:gd name="T8" fmla="*/ 2147483646 w 573"/>
              <a:gd name="T9" fmla="*/ 2147483646 h 1346"/>
              <a:gd name="T10" fmla="*/ 2147483646 w 573"/>
              <a:gd name="T11" fmla="*/ 2147483646 h 1346"/>
              <a:gd name="T12" fmla="*/ 2147483646 w 573"/>
              <a:gd name="T13" fmla="*/ 2147483646 h 1346"/>
              <a:gd name="T14" fmla="*/ 2147483646 w 573"/>
              <a:gd name="T15" fmla="*/ 2147483646 h 1346"/>
              <a:gd name="T16" fmla="*/ 2147483646 w 573"/>
              <a:gd name="T17" fmla="*/ 2147483646 h 1346"/>
              <a:gd name="T18" fmla="*/ 2147483646 w 573"/>
              <a:gd name="T19" fmla="*/ 2147483646 h 1346"/>
              <a:gd name="T20" fmla="*/ 2147483646 w 573"/>
              <a:gd name="T21" fmla="*/ 2147483646 h 1346"/>
              <a:gd name="T22" fmla="*/ 2147483646 w 573"/>
              <a:gd name="T23" fmla="*/ 2147483646 h 1346"/>
              <a:gd name="T24" fmla="*/ 2147483646 w 573"/>
              <a:gd name="T25" fmla="*/ 2147483646 h 1346"/>
              <a:gd name="T26" fmla="*/ 2147483646 w 573"/>
              <a:gd name="T27" fmla="*/ 2147483646 h 1346"/>
              <a:gd name="T28" fmla="*/ 2147483646 w 573"/>
              <a:gd name="T29" fmla="*/ 2147483646 h 1346"/>
              <a:gd name="T30" fmla="*/ 2147483646 w 573"/>
              <a:gd name="T31" fmla="*/ 2147483646 h 1346"/>
              <a:gd name="T32" fmla="*/ 2147483646 w 573"/>
              <a:gd name="T33" fmla="*/ 2147483646 h 1346"/>
              <a:gd name="T34" fmla="*/ 2147483646 w 573"/>
              <a:gd name="T35" fmla="*/ 2147483646 h 1346"/>
              <a:gd name="T36" fmla="*/ 2147483646 w 573"/>
              <a:gd name="T37" fmla="*/ 2147483646 h 1346"/>
              <a:gd name="T38" fmla="*/ 2147483646 w 573"/>
              <a:gd name="T39" fmla="*/ 2147483646 h 1346"/>
              <a:gd name="T40" fmla="*/ 2147483646 w 573"/>
              <a:gd name="T41" fmla="*/ 2147483646 h 1346"/>
              <a:gd name="T42" fmla="*/ 2147483646 w 573"/>
              <a:gd name="T43" fmla="*/ 2147483646 h 1346"/>
              <a:gd name="T44" fmla="*/ 2147483646 w 573"/>
              <a:gd name="T45" fmla="*/ 2147483646 h 134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573"/>
              <a:gd name="T70" fmla="*/ 0 h 1346"/>
              <a:gd name="T71" fmla="*/ 573 w 573"/>
              <a:gd name="T72" fmla="*/ 1346 h 134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573" h="1346">
                <a:moveTo>
                  <a:pt x="0" y="0"/>
                </a:moveTo>
                <a:lnTo>
                  <a:pt x="71" y="140"/>
                </a:lnTo>
                <a:lnTo>
                  <a:pt x="124" y="256"/>
                </a:lnTo>
                <a:lnTo>
                  <a:pt x="162" y="344"/>
                </a:lnTo>
                <a:lnTo>
                  <a:pt x="181" y="414"/>
                </a:lnTo>
                <a:lnTo>
                  <a:pt x="209" y="518"/>
                </a:lnTo>
                <a:lnTo>
                  <a:pt x="266" y="652"/>
                </a:lnTo>
                <a:lnTo>
                  <a:pt x="290" y="722"/>
                </a:lnTo>
                <a:lnTo>
                  <a:pt x="314" y="792"/>
                </a:lnTo>
                <a:lnTo>
                  <a:pt x="328" y="867"/>
                </a:lnTo>
                <a:lnTo>
                  <a:pt x="333" y="949"/>
                </a:lnTo>
                <a:lnTo>
                  <a:pt x="333" y="1019"/>
                </a:lnTo>
                <a:lnTo>
                  <a:pt x="352" y="1071"/>
                </a:lnTo>
                <a:lnTo>
                  <a:pt x="376" y="1112"/>
                </a:lnTo>
                <a:lnTo>
                  <a:pt x="414" y="1141"/>
                </a:lnTo>
                <a:lnTo>
                  <a:pt x="452" y="1158"/>
                </a:lnTo>
                <a:lnTo>
                  <a:pt x="481" y="1188"/>
                </a:lnTo>
                <a:lnTo>
                  <a:pt x="500" y="1222"/>
                </a:lnTo>
                <a:lnTo>
                  <a:pt x="514" y="1263"/>
                </a:lnTo>
                <a:lnTo>
                  <a:pt x="519" y="1292"/>
                </a:lnTo>
                <a:lnTo>
                  <a:pt x="533" y="1321"/>
                </a:lnTo>
                <a:lnTo>
                  <a:pt x="548" y="1339"/>
                </a:lnTo>
                <a:lnTo>
                  <a:pt x="572" y="1345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Freeform 48"/>
          <p:cNvSpPr>
            <a:spLocks/>
          </p:cNvSpPr>
          <p:nvPr/>
        </p:nvSpPr>
        <p:spPr bwMode="auto">
          <a:xfrm>
            <a:off x="8572500" y="2767014"/>
            <a:ext cx="857250" cy="1997075"/>
          </a:xfrm>
          <a:custGeom>
            <a:avLst/>
            <a:gdLst>
              <a:gd name="T0" fmla="*/ 2147483646 w 540"/>
              <a:gd name="T1" fmla="*/ 0 h 1258"/>
              <a:gd name="T2" fmla="*/ 2147483646 w 540"/>
              <a:gd name="T3" fmla="*/ 2147483646 h 1258"/>
              <a:gd name="T4" fmla="*/ 2147483646 w 540"/>
              <a:gd name="T5" fmla="*/ 2147483646 h 1258"/>
              <a:gd name="T6" fmla="*/ 2147483646 w 540"/>
              <a:gd name="T7" fmla="*/ 2147483646 h 1258"/>
              <a:gd name="T8" fmla="*/ 2147483646 w 540"/>
              <a:gd name="T9" fmla="*/ 2147483646 h 1258"/>
              <a:gd name="T10" fmla="*/ 2147483646 w 540"/>
              <a:gd name="T11" fmla="*/ 2147483646 h 1258"/>
              <a:gd name="T12" fmla="*/ 2147483646 w 540"/>
              <a:gd name="T13" fmla="*/ 2147483646 h 1258"/>
              <a:gd name="T14" fmla="*/ 2147483646 w 540"/>
              <a:gd name="T15" fmla="*/ 2147483646 h 1258"/>
              <a:gd name="T16" fmla="*/ 2147483646 w 540"/>
              <a:gd name="T17" fmla="*/ 2147483646 h 1258"/>
              <a:gd name="T18" fmla="*/ 2147483646 w 540"/>
              <a:gd name="T19" fmla="*/ 2147483646 h 1258"/>
              <a:gd name="T20" fmla="*/ 2147483646 w 540"/>
              <a:gd name="T21" fmla="*/ 2147483646 h 1258"/>
              <a:gd name="T22" fmla="*/ 2147483646 w 540"/>
              <a:gd name="T23" fmla="*/ 2147483646 h 1258"/>
              <a:gd name="T24" fmla="*/ 2147483646 w 540"/>
              <a:gd name="T25" fmla="*/ 2147483646 h 1258"/>
              <a:gd name="T26" fmla="*/ 2147483646 w 540"/>
              <a:gd name="T27" fmla="*/ 2147483646 h 1258"/>
              <a:gd name="T28" fmla="*/ 2147483646 w 540"/>
              <a:gd name="T29" fmla="*/ 2147483646 h 1258"/>
              <a:gd name="T30" fmla="*/ 2147483646 w 540"/>
              <a:gd name="T31" fmla="*/ 2147483646 h 1258"/>
              <a:gd name="T32" fmla="*/ 2147483646 w 540"/>
              <a:gd name="T33" fmla="*/ 2147483646 h 1258"/>
              <a:gd name="T34" fmla="*/ 2147483646 w 540"/>
              <a:gd name="T35" fmla="*/ 2147483646 h 1258"/>
              <a:gd name="T36" fmla="*/ 2147483646 w 540"/>
              <a:gd name="T37" fmla="*/ 2147483646 h 1258"/>
              <a:gd name="T38" fmla="*/ 2147483646 w 540"/>
              <a:gd name="T39" fmla="*/ 2147483646 h 1258"/>
              <a:gd name="T40" fmla="*/ 2147483646 w 540"/>
              <a:gd name="T41" fmla="*/ 2147483646 h 1258"/>
              <a:gd name="T42" fmla="*/ 2147483646 w 540"/>
              <a:gd name="T43" fmla="*/ 2147483646 h 1258"/>
              <a:gd name="T44" fmla="*/ 2147483646 w 540"/>
              <a:gd name="T45" fmla="*/ 2147483646 h 1258"/>
              <a:gd name="T46" fmla="*/ 2147483646 w 540"/>
              <a:gd name="T47" fmla="*/ 2147483646 h 1258"/>
              <a:gd name="T48" fmla="*/ 2147483646 w 540"/>
              <a:gd name="T49" fmla="*/ 2147483646 h 1258"/>
              <a:gd name="T50" fmla="*/ 0 w 540"/>
              <a:gd name="T51" fmla="*/ 2147483646 h 1258"/>
              <a:gd name="T52" fmla="*/ 0 w 540"/>
              <a:gd name="T53" fmla="*/ 2147483646 h 125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540"/>
              <a:gd name="T82" fmla="*/ 0 h 1258"/>
              <a:gd name="T83" fmla="*/ 540 w 540"/>
              <a:gd name="T84" fmla="*/ 1258 h 125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540" h="1258">
                <a:moveTo>
                  <a:pt x="539" y="0"/>
                </a:moveTo>
                <a:lnTo>
                  <a:pt x="482" y="81"/>
                </a:lnTo>
                <a:lnTo>
                  <a:pt x="429" y="157"/>
                </a:lnTo>
                <a:lnTo>
                  <a:pt x="391" y="221"/>
                </a:lnTo>
                <a:lnTo>
                  <a:pt x="358" y="285"/>
                </a:lnTo>
                <a:lnTo>
                  <a:pt x="329" y="331"/>
                </a:lnTo>
                <a:lnTo>
                  <a:pt x="315" y="378"/>
                </a:lnTo>
                <a:lnTo>
                  <a:pt x="301" y="413"/>
                </a:lnTo>
                <a:lnTo>
                  <a:pt x="301" y="448"/>
                </a:lnTo>
                <a:lnTo>
                  <a:pt x="291" y="488"/>
                </a:lnTo>
                <a:lnTo>
                  <a:pt x="277" y="535"/>
                </a:lnTo>
                <a:lnTo>
                  <a:pt x="248" y="570"/>
                </a:lnTo>
                <a:lnTo>
                  <a:pt x="215" y="605"/>
                </a:lnTo>
                <a:lnTo>
                  <a:pt x="143" y="675"/>
                </a:lnTo>
                <a:lnTo>
                  <a:pt x="100" y="768"/>
                </a:lnTo>
                <a:lnTo>
                  <a:pt x="86" y="808"/>
                </a:lnTo>
                <a:lnTo>
                  <a:pt x="81" y="855"/>
                </a:lnTo>
                <a:lnTo>
                  <a:pt x="86" y="890"/>
                </a:lnTo>
                <a:lnTo>
                  <a:pt x="100" y="925"/>
                </a:lnTo>
                <a:lnTo>
                  <a:pt x="105" y="954"/>
                </a:lnTo>
                <a:lnTo>
                  <a:pt x="105" y="989"/>
                </a:lnTo>
                <a:lnTo>
                  <a:pt x="91" y="1030"/>
                </a:lnTo>
                <a:lnTo>
                  <a:pt x="67" y="1082"/>
                </a:lnTo>
                <a:lnTo>
                  <a:pt x="34" y="1129"/>
                </a:lnTo>
                <a:lnTo>
                  <a:pt x="15" y="1169"/>
                </a:lnTo>
                <a:lnTo>
                  <a:pt x="0" y="1216"/>
                </a:lnTo>
                <a:lnTo>
                  <a:pt x="0" y="1257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Freeform 49"/>
          <p:cNvSpPr>
            <a:spLocks/>
          </p:cNvSpPr>
          <p:nvPr/>
        </p:nvSpPr>
        <p:spPr bwMode="auto">
          <a:xfrm>
            <a:off x="8589964" y="2951163"/>
            <a:ext cx="1050925" cy="1839912"/>
          </a:xfrm>
          <a:custGeom>
            <a:avLst/>
            <a:gdLst>
              <a:gd name="T0" fmla="*/ 2147483646 w 663"/>
              <a:gd name="T1" fmla="*/ 2147483646 h 1159"/>
              <a:gd name="T2" fmla="*/ 2147483646 w 663"/>
              <a:gd name="T3" fmla="*/ 2147483646 h 1159"/>
              <a:gd name="T4" fmla="*/ 2147483646 w 663"/>
              <a:gd name="T5" fmla="*/ 2147483646 h 1159"/>
              <a:gd name="T6" fmla="*/ 2147483646 w 663"/>
              <a:gd name="T7" fmla="*/ 2147483646 h 1159"/>
              <a:gd name="T8" fmla="*/ 2147483646 w 663"/>
              <a:gd name="T9" fmla="*/ 2147483646 h 1159"/>
              <a:gd name="T10" fmla="*/ 2147483646 w 663"/>
              <a:gd name="T11" fmla="*/ 2147483646 h 1159"/>
              <a:gd name="T12" fmla="*/ 2147483646 w 663"/>
              <a:gd name="T13" fmla="*/ 2147483646 h 1159"/>
              <a:gd name="T14" fmla="*/ 2147483646 w 663"/>
              <a:gd name="T15" fmla="*/ 2147483646 h 1159"/>
              <a:gd name="T16" fmla="*/ 2147483646 w 663"/>
              <a:gd name="T17" fmla="*/ 2147483646 h 1159"/>
              <a:gd name="T18" fmla="*/ 2147483646 w 663"/>
              <a:gd name="T19" fmla="*/ 2147483646 h 1159"/>
              <a:gd name="T20" fmla="*/ 2147483646 w 663"/>
              <a:gd name="T21" fmla="*/ 2147483646 h 1159"/>
              <a:gd name="T22" fmla="*/ 2147483646 w 663"/>
              <a:gd name="T23" fmla="*/ 2147483646 h 1159"/>
              <a:gd name="T24" fmla="*/ 2147483646 w 663"/>
              <a:gd name="T25" fmla="*/ 2147483646 h 1159"/>
              <a:gd name="T26" fmla="*/ 2147483646 w 663"/>
              <a:gd name="T27" fmla="*/ 2147483646 h 1159"/>
              <a:gd name="T28" fmla="*/ 2147483646 w 663"/>
              <a:gd name="T29" fmla="*/ 2147483646 h 1159"/>
              <a:gd name="T30" fmla="*/ 0 w 663"/>
              <a:gd name="T31" fmla="*/ 2147483646 h 1159"/>
              <a:gd name="T32" fmla="*/ 2147483646 w 663"/>
              <a:gd name="T33" fmla="*/ 2147483646 h 1159"/>
              <a:gd name="T34" fmla="*/ 2147483646 w 663"/>
              <a:gd name="T35" fmla="*/ 2147483646 h 1159"/>
              <a:gd name="T36" fmla="*/ 2147483646 w 663"/>
              <a:gd name="T37" fmla="*/ 2147483646 h 1159"/>
              <a:gd name="T38" fmla="*/ 2147483646 w 663"/>
              <a:gd name="T39" fmla="*/ 2147483646 h 1159"/>
              <a:gd name="T40" fmla="*/ 2147483646 w 663"/>
              <a:gd name="T41" fmla="*/ 2147483646 h 1159"/>
              <a:gd name="T42" fmla="*/ 2147483646 w 663"/>
              <a:gd name="T43" fmla="*/ 2147483646 h 1159"/>
              <a:gd name="T44" fmla="*/ 2147483646 w 663"/>
              <a:gd name="T45" fmla="*/ 2147483646 h 1159"/>
              <a:gd name="T46" fmla="*/ 2147483646 w 663"/>
              <a:gd name="T47" fmla="*/ 2147483646 h 1159"/>
              <a:gd name="T48" fmla="*/ 2147483646 w 663"/>
              <a:gd name="T49" fmla="*/ 2147483646 h 1159"/>
              <a:gd name="T50" fmla="*/ 2147483646 w 663"/>
              <a:gd name="T51" fmla="*/ 2147483646 h 1159"/>
              <a:gd name="T52" fmla="*/ 2147483646 w 663"/>
              <a:gd name="T53" fmla="*/ 2147483646 h 1159"/>
              <a:gd name="T54" fmla="*/ 2147483646 w 663"/>
              <a:gd name="T55" fmla="*/ 2147483646 h 1159"/>
              <a:gd name="T56" fmla="*/ 2147483646 w 663"/>
              <a:gd name="T57" fmla="*/ 2147483646 h 1159"/>
              <a:gd name="T58" fmla="*/ 2147483646 w 663"/>
              <a:gd name="T59" fmla="*/ 2147483646 h 1159"/>
              <a:gd name="T60" fmla="*/ 2147483646 w 663"/>
              <a:gd name="T61" fmla="*/ 2147483646 h 1159"/>
              <a:gd name="T62" fmla="*/ 2147483646 w 663"/>
              <a:gd name="T63" fmla="*/ 2147483646 h 1159"/>
              <a:gd name="T64" fmla="*/ 2147483646 w 663"/>
              <a:gd name="T65" fmla="*/ 2147483646 h 1159"/>
              <a:gd name="T66" fmla="*/ 2147483646 w 663"/>
              <a:gd name="T67" fmla="*/ 2147483646 h 1159"/>
              <a:gd name="T68" fmla="*/ 2147483646 w 663"/>
              <a:gd name="T69" fmla="*/ 0 h 115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663"/>
              <a:gd name="T106" fmla="*/ 0 h 1159"/>
              <a:gd name="T107" fmla="*/ 663 w 663"/>
              <a:gd name="T108" fmla="*/ 1159 h 1159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663" h="1159">
                <a:moveTo>
                  <a:pt x="629" y="41"/>
                </a:moveTo>
                <a:lnTo>
                  <a:pt x="534" y="180"/>
                </a:lnTo>
                <a:lnTo>
                  <a:pt x="457" y="291"/>
                </a:lnTo>
                <a:lnTo>
                  <a:pt x="395" y="372"/>
                </a:lnTo>
                <a:lnTo>
                  <a:pt x="357" y="431"/>
                </a:lnTo>
                <a:lnTo>
                  <a:pt x="295" y="506"/>
                </a:lnTo>
                <a:lnTo>
                  <a:pt x="257" y="588"/>
                </a:lnTo>
                <a:lnTo>
                  <a:pt x="224" y="663"/>
                </a:lnTo>
                <a:lnTo>
                  <a:pt x="205" y="745"/>
                </a:lnTo>
                <a:lnTo>
                  <a:pt x="176" y="826"/>
                </a:lnTo>
                <a:lnTo>
                  <a:pt x="138" y="925"/>
                </a:lnTo>
                <a:lnTo>
                  <a:pt x="90" y="1007"/>
                </a:lnTo>
                <a:lnTo>
                  <a:pt x="57" y="1065"/>
                </a:lnTo>
                <a:lnTo>
                  <a:pt x="24" y="1100"/>
                </a:lnTo>
                <a:lnTo>
                  <a:pt x="5" y="1141"/>
                </a:lnTo>
                <a:lnTo>
                  <a:pt x="0" y="1152"/>
                </a:lnTo>
                <a:lnTo>
                  <a:pt x="9" y="1158"/>
                </a:lnTo>
                <a:lnTo>
                  <a:pt x="33" y="1152"/>
                </a:lnTo>
                <a:lnTo>
                  <a:pt x="71" y="1141"/>
                </a:lnTo>
                <a:lnTo>
                  <a:pt x="114" y="1111"/>
                </a:lnTo>
                <a:lnTo>
                  <a:pt x="162" y="1077"/>
                </a:lnTo>
                <a:lnTo>
                  <a:pt x="214" y="1024"/>
                </a:lnTo>
                <a:lnTo>
                  <a:pt x="271" y="966"/>
                </a:lnTo>
                <a:lnTo>
                  <a:pt x="324" y="896"/>
                </a:lnTo>
                <a:lnTo>
                  <a:pt x="367" y="826"/>
                </a:lnTo>
                <a:lnTo>
                  <a:pt x="405" y="762"/>
                </a:lnTo>
                <a:lnTo>
                  <a:pt x="438" y="704"/>
                </a:lnTo>
                <a:lnTo>
                  <a:pt x="491" y="564"/>
                </a:lnTo>
                <a:lnTo>
                  <a:pt x="557" y="407"/>
                </a:lnTo>
                <a:lnTo>
                  <a:pt x="586" y="326"/>
                </a:lnTo>
                <a:lnTo>
                  <a:pt x="610" y="256"/>
                </a:lnTo>
                <a:lnTo>
                  <a:pt x="624" y="204"/>
                </a:lnTo>
                <a:lnTo>
                  <a:pt x="629" y="175"/>
                </a:lnTo>
                <a:lnTo>
                  <a:pt x="634" y="99"/>
                </a:lnTo>
                <a:lnTo>
                  <a:pt x="662" y="0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Freeform 50"/>
          <p:cNvSpPr>
            <a:spLocks/>
          </p:cNvSpPr>
          <p:nvPr/>
        </p:nvSpPr>
        <p:spPr bwMode="auto">
          <a:xfrm>
            <a:off x="9050338" y="2636839"/>
            <a:ext cx="696912" cy="1063625"/>
          </a:xfrm>
          <a:custGeom>
            <a:avLst/>
            <a:gdLst>
              <a:gd name="T0" fmla="*/ 2147483646 w 439"/>
              <a:gd name="T1" fmla="*/ 0 h 670"/>
              <a:gd name="T2" fmla="*/ 2147483646 w 439"/>
              <a:gd name="T3" fmla="*/ 2147483646 h 670"/>
              <a:gd name="T4" fmla="*/ 2147483646 w 439"/>
              <a:gd name="T5" fmla="*/ 2147483646 h 670"/>
              <a:gd name="T6" fmla="*/ 2147483646 w 439"/>
              <a:gd name="T7" fmla="*/ 2147483646 h 670"/>
              <a:gd name="T8" fmla="*/ 2147483646 w 439"/>
              <a:gd name="T9" fmla="*/ 2147483646 h 670"/>
              <a:gd name="T10" fmla="*/ 2147483646 w 439"/>
              <a:gd name="T11" fmla="*/ 2147483646 h 670"/>
              <a:gd name="T12" fmla="*/ 2147483646 w 439"/>
              <a:gd name="T13" fmla="*/ 2147483646 h 670"/>
              <a:gd name="T14" fmla="*/ 2147483646 w 439"/>
              <a:gd name="T15" fmla="*/ 2147483646 h 670"/>
              <a:gd name="T16" fmla="*/ 2147483646 w 439"/>
              <a:gd name="T17" fmla="*/ 2147483646 h 670"/>
              <a:gd name="T18" fmla="*/ 2147483646 w 439"/>
              <a:gd name="T19" fmla="*/ 2147483646 h 670"/>
              <a:gd name="T20" fmla="*/ 0 w 439"/>
              <a:gd name="T21" fmla="*/ 2147483646 h 67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39"/>
              <a:gd name="T34" fmla="*/ 0 h 670"/>
              <a:gd name="T35" fmla="*/ 439 w 439"/>
              <a:gd name="T36" fmla="*/ 670 h 67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39" h="670">
                <a:moveTo>
                  <a:pt x="438" y="0"/>
                </a:moveTo>
                <a:lnTo>
                  <a:pt x="357" y="70"/>
                </a:lnTo>
                <a:lnTo>
                  <a:pt x="290" y="140"/>
                </a:lnTo>
                <a:lnTo>
                  <a:pt x="228" y="198"/>
                </a:lnTo>
                <a:lnTo>
                  <a:pt x="185" y="256"/>
                </a:lnTo>
                <a:lnTo>
                  <a:pt x="143" y="303"/>
                </a:lnTo>
                <a:lnTo>
                  <a:pt x="114" y="349"/>
                </a:lnTo>
                <a:lnTo>
                  <a:pt x="90" y="402"/>
                </a:lnTo>
                <a:lnTo>
                  <a:pt x="81" y="454"/>
                </a:lnTo>
                <a:lnTo>
                  <a:pt x="52" y="553"/>
                </a:lnTo>
                <a:lnTo>
                  <a:pt x="0" y="669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60" name="Group 51"/>
          <p:cNvGrpSpPr>
            <a:grpSpLocks/>
          </p:cNvGrpSpPr>
          <p:nvPr/>
        </p:nvGrpSpPr>
        <p:grpSpPr bwMode="auto">
          <a:xfrm>
            <a:off x="7599363" y="2814639"/>
            <a:ext cx="1625600" cy="263525"/>
            <a:chOff x="3827" y="1773"/>
            <a:chExt cx="1023" cy="166"/>
          </a:xfrm>
        </p:grpSpPr>
        <p:sp>
          <p:nvSpPr>
            <p:cNvPr id="35033" name="Arc 52"/>
            <p:cNvSpPr>
              <a:spLocks/>
            </p:cNvSpPr>
            <p:nvPr/>
          </p:nvSpPr>
          <p:spPr bwMode="auto">
            <a:xfrm>
              <a:off x="4231" y="1779"/>
              <a:ext cx="614" cy="160"/>
            </a:xfrm>
            <a:custGeom>
              <a:avLst/>
              <a:gdLst>
                <a:gd name="T0" fmla="*/ 0 w 21593"/>
                <a:gd name="T1" fmla="*/ 0 h 21600"/>
                <a:gd name="T2" fmla="*/ 0 w 21593"/>
                <a:gd name="T3" fmla="*/ 0 h 21600"/>
                <a:gd name="T4" fmla="*/ 0 w 21593"/>
                <a:gd name="T5" fmla="*/ 0 h 21600"/>
                <a:gd name="T6" fmla="*/ 0 w 21593"/>
                <a:gd name="T7" fmla="*/ 0 h 21600"/>
                <a:gd name="T8" fmla="*/ 0 w 21593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3"/>
                <a:gd name="T16" fmla="*/ 0 h 21600"/>
                <a:gd name="T17" fmla="*/ 21593 w 21593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3" h="21600" fill="none">
                  <a:moveTo>
                    <a:pt x="-1" y="0"/>
                  </a:moveTo>
                  <a:cubicBezTo>
                    <a:pt x="11718" y="0"/>
                    <a:pt x="21299" y="9344"/>
                    <a:pt x="21593" y="21058"/>
                  </a:cubicBezTo>
                </a:path>
                <a:path w="21593" h="21600" stroke="0">
                  <a:moveTo>
                    <a:pt x="-1" y="0"/>
                  </a:moveTo>
                  <a:cubicBezTo>
                    <a:pt x="11718" y="0"/>
                    <a:pt x="21299" y="9344"/>
                    <a:pt x="21593" y="2105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4" name="Arc 53"/>
            <p:cNvSpPr>
              <a:spLocks/>
            </p:cNvSpPr>
            <p:nvPr/>
          </p:nvSpPr>
          <p:spPr bwMode="auto">
            <a:xfrm>
              <a:off x="4231" y="1773"/>
              <a:ext cx="619" cy="166"/>
            </a:xfrm>
            <a:custGeom>
              <a:avLst/>
              <a:gdLst>
                <a:gd name="T0" fmla="*/ 0 w 21596"/>
                <a:gd name="T1" fmla="*/ 0 h 21600"/>
                <a:gd name="T2" fmla="*/ 0 w 21596"/>
                <a:gd name="T3" fmla="*/ 0 h 21600"/>
                <a:gd name="T4" fmla="*/ 0 w 21596"/>
                <a:gd name="T5" fmla="*/ 0 h 21600"/>
                <a:gd name="T6" fmla="*/ 0 w 21596"/>
                <a:gd name="T7" fmla="*/ 0 h 21600"/>
                <a:gd name="T8" fmla="*/ 0 w 21596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6"/>
                <a:gd name="T16" fmla="*/ 0 h 21600"/>
                <a:gd name="T17" fmla="*/ 21596 w 21596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6" h="21600" fill="none">
                  <a:moveTo>
                    <a:pt x="-1" y="0"/>
                  </a:moveTo>
                  <a:cubicBezTo>
                    <a:pt x="11776" y="0"/>
                    <a:pt x="21383" y="9433"/>
                    <a:pt x="21596" y="21208"/>
                  </a:cubicBezTo>
                </a:path>
                <a:path w="21596" h="21600" stroke="0">
                  <a:moveTo>
                    <a:pt x="-1" y="0"/>
                  </a:moveTo>
                  <a:cubicBezTo>
                    <a:pt x="11776" y="0"/>
                    <a:pt x="21383" y="9433"/>
                    <a:pt x="21596" y="2120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5" name="Arc 54"/>
            <p:cNvSpPr>
              <a:spLocks/>
            </p:cNvSpPr>
            <p:nvPr/>
          </p:nvSpPr>
          <p:spPr bwMode="auto">
            <a:xfrm>
              <a:off x="3832" y="1779"/>
              <a:ext cx="398" cy="81"/>
            </a:xfrm>
            <a:custGeom>
              <a:avLst/>
              <a:gdLst>
                <a:gd name="T0" fmla="*/ 0 w 21593"/>
                <a:gd name="T1" fmla="*/ 0 h 21599"/>
                <a:gd name="T2" fmla="*/ 0 w 21593"/>
                <a:gd name="T3" fmla="*/ 0 h 21599"/>
                <a:gd name="T4" fmla="*/ 0 w 21593"/>
                <a:gd name="T5" fmla="*/ 0 h 21599"/>
                <a:gd name="T6" fmla="*/ 0 w 21593"/>
                <a:gd name="T7" fmla="*/ 0 h 21599"/>
                <a:gd name="T8" fmla="*/ 0 w 21593"/>
                <a:gd name="T9" fmla="*/ 0 h 2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3"/>
                <a:gd name="T16" fmla="*/ 0 h 21599"/>
                <a:gd name="T17" fmla="*/ 21593 w 21593"/>
                <a:gd name="T18" fmla="*/ 21599 h 21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3" h="21599" fill="none">
                  <a:moveTo>
                    <a:pt x="-1" y="21065"/>
                  </a:moveTo>
                  <a:cubicBezTo>
                    <a:pt x="287" y="9411"/>
                    <a:pt x="9771" y="87"/>
                    <a:pt x="21429" y="-1"/>
                  </a:cubicBezTo>
                </a:path>
                <a:path w="21593" h="21599" stroke="0">
                  <a:moveTo>
                    <a:pt x="-1" y="21065"/>
                  </a:moveTo>
                  <a:cubicBezTo>
                    <a:pt x="287" y="9411"/>
                    <a:pt x="9771" y="87"/>
                    <a:pt x="21429" y="-1"/>
                  </a:cubicBezTo>
                  <a:lnTo>
                    <a:pt x="21593" y="21599"/>
                  </a:lnTo>
                  <a:lnTo>
                    <a:pt x="-1" y="21065"/>
                  </a:lnTo>
                  <a:close/>
                </a:path>
              </a:pathLst>
            </a:custGeom>
            <a:pattFill prst="pct50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6" name="Arc 55"/>
            <p:cNvSpPr>
              <a:spLocks/>
            </p:cNvSpPr>
            <p:nvPr/>
          </p:nvSpPr>
          <p:spPr bwMode="auto">
            <a:xfrm>
              <a:off x="3827" y="1773"/>
              <a:ext cx="403" cy="87"/>
            </a:xfrm>
            <a:custGeom>
              <a:avLst/>
              <a:gdLst>
                <a:gd name="T0" fmla="*/ 0 w 21594"/>
                <a:gd name="T1" fmla="*/ 0 h 21599"/>
                <a:gd name="T2" fmla="*/ 0 w 21594"/>
                <a:gd name="T3" fmla="*/ 0 h 21599"/>
                <a:gd name="T4" fmla="*/ 0 w 21594"/>
                <a:gd name="T5" fmla="*/ 0 h 21599"/>
                <a:gd name="T6" fmla="*/ 0 w 21594"/>
                <a:gd name="T7" fmla="*/ 0 h 21599"/>
                <a:gd name="T8" fmla="*/ 0 w 21594"/>
                <a:gd name="T9" fmla="*/ 0 h 2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4"/>
                <a:gd name="T16" fmla="*/ 0 h 21599"/>
                <a:gd name="T17" fmla="*/ 21594 w 21594"/>
                <a:gd name="T18" fmla="*/ 21599 h 21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4" h="21599" fill="none">
                  <a:moveTo>
                    <a:pt x="-1" y="21102"/>
                  </a:moveTo>
                  <a:cubicBezTo>
                    <a:pt x="267" y="9432"/>
                    <a:pt x="9759" y="86"/>
                    <a:pt x="21432" y="-1"/>
                  </a:cubicBezTo>
                </a:path>
                <a:path w="21594" h="21599" stroke="0">
                  <a:moveTo>
                    <a:pt x="-1" y="21102"/>
                  </a:moveTo>
                  <a:cubicBezTo>
                    <a:pt x="267" y="9432"/>
                    <a:pt x="9759" y="86"/>
                    <a:pt x="21432" y="-1"/>
                  </a:cubicBezTo>
                  <a:lnTo>
                    <a:pt x="21594" y="21599"/>
                  </a:lnTo>
                  <a:lnTo>
                    <a:pt x="-1" y="21102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61" name="Group 56"/>
          <p:cNvGrpSpPr>
            <a:grpSpLocks/>
          </p:cNvGrpSpPr>
          <p:nvPr/>
        </p:nvGrpSpPr>
        <p:grpSpPr bwMode="auto">
          <a:xfrm>
            <a:off x="7651750" y="2878139"/>
            <a:ext cx="1524000" cy="263525"/>
            <a:chOff x="3860" y="1813"/>
            <a:chExt cx="960" cy="166"/>
          </a:xfrm>
        </p:grpSpPr>
        <p:sp>
          <p:nvSpPr>
            <p:cNvPr id="35029" name="Arc 57"/>
            <p:cNvSpPr>
              <a:spLocks/>
            </p:cNvSpPr>
            <p:nvPr/>
          </p:nvSpPr>
          <p:spPr bwMode="auto">
            <a:xfrm>
              <a:off x="4238" y="1819"/>
              <a:ext cx="576" cy="160"/>
            </a:xfrm>
            <a:custGeom>
              <a:avLst/>
              <a:gdLst>
                <a:gd name="T0" fmla="*/ 0 w 21668"/>
                <a:gd name="T1" fmla="*/ 0 h 21600"/>
                <a:gd name="T2" fmla="*/ 0 w 21668"/>
                <a:gd name="T3" fmla="*/ 0 h 21600"/>
                <a:gd name="T4" fmla="*/ 0 w 21668"/>
                <a:gd name="T5" fmla="*/ 0 h 21600"/>
                <a:gd name="T6" fmla="*/ 0 w 21668"/>
                <a:gd name="T7" fmla="*/ 0 h 21600"/>
                <a:gd name="T8" fmla="*/ 0 w 21668"/>
                <a:gd name="T9" fmla="*/ 0 h 21600"/>
                <a:gd name="T10" fmla="*/ 0 w 21668"/>
                <a:gd name="T11" fmla="*/ 0 h 21600"/>
                <a:gd name="T12" fmla="*/ 0 w 21668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68"/>
                <a:gd name="T22" fmla="*/ 0 h 21600"/>
                <a:gd name="T23" fmla="*/ 21668 w 21668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68" h="21600" fill="none">
                  <a:moveTo>
                    <a:pt x="0" y="0"/>
                  </a:moveTo>
                  <a:cubicBezTo>
                    <a:pt x="25" y="0"/>
                    <a:pt x="50" y="-1"/>
                    <a:pt x="75" y="0"/>
                  </a:cubicBezTo>
                  <a:cubicBezTo>
                    <a:pt x="11793" y="0"/>
                    <a:pt x="21374" y="9344"/>
                    <a:pt x="21668" y="21058"/>
                  </a:cubicBezTo>
                </a:path>
                <a:path w="21668" h="21600" stroke="0">
                  <a:moveTo>
                    <a:pt x="0" y="0"/>
                  </a:moveTo>
                  <a:cubicBezTo>
                    <a:pt x="25" y="0"/>
                    <a:pt x="50" y="-1"/>
                    <a:pt x="75" y="0"/>
                  </a:cubicBezTo>
                  <a:cubicBezTo>
                    <a:pt x="11793" y="0"/>
                    <a:pt x="21374" y="9344"/>
                    <a:pt x="21668" y="21058"/>
                  </a:cubicBezTo>
                  <a:lnTo>
                    <a:pt x="75" y="21600"/>
                  </a:lnTo>
                  <a:lnTo>
                    <a:pt x="0" y="0"/>
                  </a:lnTo>
                  <a:close/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0" name="Arc 58"/>
            <p:cNvSpPr>
              <a:spLocks/>
            </p:cNvSpPr>
            <p:nvPr/>
          </p:nvSpPr>
          <p:spPr bwMode="auto">
            <a:xfrm>
              <a:off x="4237" y="1813"/>
              <a:ext cx="583" cy="166"/>
            </a:xfrm>
            <a:custGeom>
              <a:avLst/>
              <a:gdLst>
                <a:gd name="T0" fmla="*/ 0 w 21745"/>
                <a:gd name="T1" fmla="*/ 0 h 21600"/>
                <a:gd name="T2" fmla="*/ 0 w 21745"/>
                <a:gd name="T3" fmla="*/ 0 h 21600"/>
                <a:gd name="T4" fmla="*/ 0 w 21745"/>
                <a:gd name="T5" fmla="*/ 0 h 21600"/>
                <a:gd name="T6" fmla="*/ 0 w 21745"/>
                <a:gd name="T7" fmla="*/ 0 h 21600"/>
                <a:gd name="T8" fmla="*/ 0 w 21745"/>
                <a:gd name="T9" fmla="*/ 0 h 21600"/>
                <a:gd name="T10" fmla="*/ 0 w 21745"/>
                <a:gd name="T11" fmla="*/ 0 h 21600"/>
                <a:gd name="T12" fmla="*/ 0 w 21745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45"/>
                <a:gd name="T22" fmla="*/ 0 h 21600"/>
                <a:gd name="T23" fmla="*/ 21745 w 21745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45" h="21600" fill="none">
                  <a:moveTo>
                    <a:pt x="-1" y="0"/>
                  </a:moveTo>
                  <a:cubicBezTo>
                    <a:pt x="49" y="0"/>
                    <a:pt x="99" y="-1"/>
                    <a:pt x="149" y="0"/>
                  </a:cubicBezTo>
                  <a:cubicBezTo>
                    <a:pt x="11925" y="0"/>
                    <a:pt x="21532" y="9433"/>
                    <a:pt x="21745" y="21208"/>
                  </a:cubicBezTo>
                </a:path>
                <a:path w="21745" h="21600" stroke="0">
                  <a:moveTo>
                    <a:pt x="-1" y="0"/>
                  </a:moveTo>
                  <a:cubicBezTo>
                    <a:pt x="49" y="0"/>
                    <a:pt x="99" y="-1"/>
                    <a:pt x="149" y="0"/>
                  </a:cubicBezTo>
                  <a:cubicBezTo>
                    <a:pt x="11925" y="0"/>
                    <a:pt x="21532" y="9433"/>
                    <a:pt x="21745" y="21208"/>
                  </a:cubicBezTo>
                  <a:lnTo>
                    <a:pt x="149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1" name="Arc 59"/>
            <p:cNvSpPr>
              <a:spLocks/>
            </p:cNvSpPr>
            <p:nvPr/>
          </p:nvSpPr>
          <p:spPr bwMode="auto">
            <a:xfrm>
              <a:off x="3866" y="1820"/>
              <a:ext cx="374" cy="81"/>
            </a:xfrm>
            <a:custGeom>
              <a:avLst/>
              <a:gdLst>
                <a:gd name="T0" fmla="*/ 0 w 21593"/>
                <a:gd name="T1" fmla="*/ 0 h 21599"/>
                <a:gd name="T2" fmla="*/ 0 w 21593"/>
                <a:gd name="T3" fmla="*/ 0 h 21599"/>
                <a:gd name="T4" fmla="*/ 0 w 21593"/>
                <a:gd name="T5" fmla="*/ 0 h 21599"/>
                <a:gd name="T6" fmla="*/ 0 w 21593"/>
                <a:gd name="T7" fmla="*/ 0 h 21599"/>
                <a:gd name="T8" fmla="*/ 0 w 21593"/>
                <a:gd name="T9" fmla="*/ 0 h 2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3"/>
                <a:gd name="T16" fmla="*/ 0 h 21599"/>
                <a:gd name="T17" fmla="*/ 21593 w 21593"/>
                <a:gd name="T18" fmla="*/ 21599 h 21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3" h="21599" fill="none">
                  <a:moveTo>
                    <a:pt x="-1" y="21065"/>
                  </a:moveTo>
                  <a:cubicBezTo>
                    <a:pt x="287" y="9415"/>
                    <a:pt x="9765" y="93"/>
                    <a:pt x="21419" y="-1"/>
                  </a:cubicBezTo>
                </a:path>
                <a:path w="21593" h="21599" stroke="0">
                  <a:moveTo>
                    <a:pt x="-1" y="21065"/>
                  </a:moveTo>
                  <a:cubicBezTo>
                    <a:pt x="287" y="9415"/>
                    <a:pt x="9765" y="93"/>
                    <a:pt x="21419" y="-1"/>
                  </a:cubicBezTo>
                  <a:lnTo>
                    <a:pt x="21593" y="21599"/>
                  </a:lnTo>
                  <a:lnTo>
                    <a:pt x="-1" y="21065"/>
                  </a:lnTo>
                  <a:close/>
                </a:path>
              </a:pathLst>
            </a:custGeom>
            <a:pattFill prst="pct25">
              <a:fgClr>
                <a:srgbClr val="0000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32" name="Arc 60"/>
            <p:cNvSpPr>
              <a:spLocks/>
            </p:cNvSpPr>
            <p:nvPr/>
          </p:nvSpPr>
          <p:spPr bwMode="auto">
            <a:xfrm>
              <a:off x="3860" y="1814"/>
              <a:ext cx="379" cy="87"/>
            </a:xfrm>
            <a:custGeom>
              <a:avLst/>
              <a:gdLst>
                <a:gd name="T0" fmla="*/ 0 w 21594"/>
                <a:gd name="T1" fmla="*/ 0 h 21599"/>
                <a:gd name="T2" fmla="*/ 0 w 21594"/>
                <a:gd name="T3" fmla="*/ 0 h 21599"/>
                <a:gd name="T4" fmla="*/ 0 w 21594"/>
                <a:gd name="T5" fmla="*/ 0 h 21599"/>
                <a:gd name="T6" fmla="*/ 0 w 21594"/>
                <a:gd name="T7" fmla="*/ 0 h 21599"/>
                <a:gd name="T8" fmla="*/ 0 w 21594"/>
                <a:gd name="T9" fmla="*/ 0 h 215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94"/>
                <a:gd name="T16" fmla="*/ 0 h 21599"/>
                <a:gd name="T17" fmla="*/ 21594 w 21594"/>
                <a:gd name="T18" fmla="*/ 21599 h 215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94" h="21599" fill="none">
                  <a:moveTo>
                    <a:pt x="-1" y="21102"/>
                  </a:moveTo>
                  <a:cubicBezTo>
                    <a:pt x="267" y="9436"/>
                    <a:pt x="9753" y="92"/>
                    <a:pt x="21422" y="-1"/>
                  </a:cubicBezTo>
                </a:path>
                <a:path w="21594" h="21599" stroke="0">
                  <a:moveTo>
                    <a:pt x="-1" y="21102"/>
                  </a:moveTo>
                  <a:cubicBezTo>
                    <a:pt x="267" y="9436"/>
                    <a:pt x="9753" y="92"/>
                    <a:pt x="21422" y="-1"/>
                  </a:cubicBezTo>
                  <a:lnTo>
                    <a:pt x="21594" y="21599"/>
                  </a:lnTo>
                  <a:lnTo>
                    <a:pt x="-1" y="21102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62" name="Line 61"/>
          <p:cNvSpPr>
            <a:spLocks noChangeShapeType="1"/>
          </p:cNvSpPr>
          <p:nvPr/>
        </p:nvSpPr>
        <p:spPr bwMode="auto">
          <a:xfrm>
            <a:off x="7581901" y="2849563"/>
            <a:ext cx="17463" cy="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3" name="Freeform 62"/>
          <p:cNvSpPr>
            <a:spLocks/>
          </p:cNvSpPr>
          <p:nvPr/>
        </p:nvSpPr>
        <p:spPr bwMode="auto">
          <a:xfrm>
            <a:off x="7612064" y="2571751"/>
            <a:ext cx="477837" cy="315913"/>
          </a:xfrm>
          <a:custGeom>
            <a:avLst/>
            <a:gdLst>
              <a:gd name="T0" fmla="*/ 0 w 301"/>
              <a:gd name="T1" fmla="*/ 2147483646 h 199"/>
              <a:gd name="T2" fmla="*/ 2147483646 w 301"/>
              <a:gd name="T3" fmla="*/ 2147483646 h 199"/>
              <a:gd name="T4" fmla="*/ 2147483646 w 301"/>
              <a:gd name="T5" fmla="*/ 2147483646 h 199"/>
              <a:gd name="T6" fmla="*/ 2147483646 w 301"/>
              <a:gd name="T7" fmla="*/ 2147483646 h 199"/>
              <a:gd name="T8" fmla="*/ 2147483646 w 301"/>
              <a:gd name="T9" fmla="*/ 2147483646 h 199"/>
              <a:gd name="T10" fmla="*/ 2147483646 w 301"/>
              <a:gd name="T11" fmla="*/ 2147483646 h 199"/>
              <a:gd name="T12" fmla="*/ 2147483646 w 301"/>
              <a:gd name="T13" fmla="*/ 2147483646 h 199"/>
              <a:gd name="T14" fmla="*/ 2147483646 w 301"/>
              <a:gd name="T15" fmla="*/ 2147483646 h 199"/>
              <a:gd name="T16" fmla="*/ 2147483646 w 301"/>
              <a:gd name="T17" fmla="*/ 0 h 19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1"/>
              <a:gd name="T28" fmla="*/ 0 h 199"/>
              <a:gd name="T29" fmla="*/ 301 w 301"/>
              <a:gd name="T30" fmla="*/ 199 h 19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1" h="199">
                <a:moveTo>
                  <a:pt x="0" y="198"/>
                </a:moveTo>
                <a:lnTo>
                  <a:pt x="72" y="158"/>
                </a:lnTo>
                <a:lnTo>
                  <a:pt x="124" y="128"/>
                </a:lnTo>
                <a:lnTo>
                  <a:pt x="153" y="99"/>
                </a:lnTo>
                <a:lnTo>
                  <a:pt x="167" y="82"/>
                </a:lnTo>
                <a:lnTo>
                  <a:pt x="172" y="59"/>
                </a:lnTo>
                <a:lnTo>
                  <a:pt x="195" y="35"/>
                </a:lnTo>
                <a:lnTo>
                  <a:pt x="238" y="18"/>
                </a:lnTo>
                <a:lnTo>
                  <a:pt x="300" y="0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4" name="Freeform 63"/>
          <p:cNvSpPr>
            <a:spLocks/>
          </p:cNvSpPr>
          <p:nvPr/>
        </p:nvSpPr>
        <p:spPr bwMode="auto">
          <a:xfrm>
            <a:off x="8088313" y="2203450"/>
            <a:ext cx="1727200" cy="565150"/>
          </a:xfrm>
          <a:custGeom>
            <a:avLst/>
            <a:gdLst>
              <a:gd name="T0" fmla="*/ 0 w 1088"/>
              <a:gd name="T1" fmla="*/ 2147483646 h 356"/>
              <a:gd name="T2" fmla="*/ 2147483646 w 1088"/>
              <a:gd name="T3" fmla="*/ 2147483646 h 356"/>
              <a:gd name="T4" fmla="*/ 2147483646 w 1088"/>
              <a:gd name="T5" fmla="*/ 2147483646 h 356"/>
              <a:gd name="T6" fmla="*/ 2147483646 w 1088"/>
              <a:gd name="T7" fmla="*/ 2147483646 h 356"/>
              <a:gd name="T8" fmla="*/ 2147483646 w 1088"/>
              <a:gd name="T9" fmla="*/ 2147483646 h 356"/>
              <a:gd name="T10" fmla="*/ 2147483646 w 1088"/>
              <a:gd name="T11" fmla="*/ 2147483646 h 356"/>
              <a:gd name="T12" fmla="*/ 2147483646 w 1088"/>
              <a:gd name="T13" fmla="*/ 2147483646 h 356"/>
              <a:gd name="T14" fmla="*/ 2147483646 w 1088"/>
              <a:gd name="T15" fmla="*/ 2147483646 h 356"/>
              <a:gd name="T16" fmla="*/ 2147483646 w 1088"/>
              <a:gd name="T17" fmla="*/ 2147483646 h 356"/>
              <a:gd name="T18" fmla="*/ 2147483646 w 1088"/>
              <a:gd name="T19" fmla="*/ 2147483646 h 356"/>
              <a:gd name="T20" fmla="*/ 2147483646 w 1088"/>
              <a:gd name="T21" fmla="*/ 2147483646 h 356"/>
              <a:gd name="T22" fmla="*/ 2147483646 w 1088"/>
              <a:gd name="T23" fmla="*/ 2147483646 h 356"/>
              <a:gd name="T24" fmla="*/ 2147483646 w 1088"/>
              <a:gd name="T25" fmla="*/ 2147483646 h 356"/>
              <a:gd name="T26" fmla="*/ 2147483646 w 1088"/>
              <a:gd name="T27" fmla="*/ 2147483646 h 356"/>
              <a:gd name="T28" fmla="*/ 2147483646 w 1088"/>
              <a:gd name="T29" fmla="*/ 2147483646 h 356"/>
              <a:gd name="T30" fmla="*/ 2147483646 w 1088"/>
              <a:gd name="T31" fmla="*/ 0 h 356"/>
              <a:gd name="T32" fmla="*/ 2147483646 w 1088"/>
              <a:gd name="T33" fmla="*/ 0 h 356"/>
              <a:gd name="T34" fmla="*/ 2147483646 w 1088"/>
              <a:gd name="T35" fmla="*/ 0 h 356"/>
              <a:gd name="T36" fmla="*/ 2147483646 w 1088"/>
              <a:gd name="T37" fmla="*/ 2147483646 h 356"/>
              <a:gd name="T38" fmla="*/ 2147483646 w 1088"/>
              <a:gd name="T39" fmla="*/ 2147483646 h 356"/>
              <a:gd name="T40" fmla="*/ 2147483646 w 1088"/>
              <a:gd name="T41" fmla="*/ 2147483646 h 356"/>
              <a:gd name="T42" fmla="*/ 2147483646 w 1088"/>
              <a:gd name="T43" fmla="*/ 2147483646 h 356"/>
              <a:gd name="T44" fmla="*/ 2147483646 w 1088"/>
              <a:gd name="T45" fmla="*/ 2147483646 h 356"/>
              <a:gd name="T46" fmla="*/ 2147483646 w 1088"/>
              <a:gd name="T47" fmla="*/ 2147483646 h 356"/>
              <a:gd name="T48" fmla="*/ 2147483646 w 1088"/>
              <a:gd name="T49" fmla="*/ 2147483646 h 356"/>
              <a:gd name="T50" fmla="*/ 2147483646 w 1088"/>
              <a:gd name="T51" fmla="*/ 2147483646 h 356"/>
              <a:gd name="T52" fmla="*/ 0 w 1088"/>
              <a:gd name="T53" fmla="*/ 2147483646 h 35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088"/>
              <a:gd name="T82" fmla="*/ 0 h 356"/>
              <a:gd name="T83" fmla="*/ 1088 w 1088"/>
              <a:gd name="T84" fmla="*/ 356 h 35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088" h="356">
                <a:moveTo>
                  <a:pt x="0" y="232"/>
                </a:moveTo>
                <a:lnTo>
                  <a:pt x="48" y="197"/>
                </a:lnTo>
                <a:lnTo>
                  <a:pt x="100" y="174"/>
                </a:lnTo>
                <a:lnTo>
                  <a:pt x="148" y="168"/>
                </a:lnTo>
                <a:lnTo>
                  <a:pt x="200" y="174"/>
                </a:lnTo>
                <a:lnTo>
                  <a:pt x="301" y="180"/>
                </a:lnTo>
                <a:lnTo>
                  <a:pt x="405" y="174"/>
                </a:lnTo>
                <a:lnTo>
                  <a:pt x="491" y="145"/>
                </a:lnTo>
                <a:lnTo>
                  <a:pt x="553" y="116"/>
                </a:lnTo>
                <a:lnTo>
                  <a:pt x="615" y="81"/>
                </a:lnTo>
                <a:lnTo>
                  <a:pt x="706" y="75"/>
                </a:lnTo>
                <a:lnTo>
                  <a:pt x="806" y="64"/>
                </a:lnTo>
                <a:lnTo>
                  <a:pt x="906" y="35"/>
                </a:lnTo>
                <a:lnTo>
                  <a:pt x="949" y="17"/>
                </a:lnTo>
                <a:lnTo>
                  <a:pt x="987" y="5"/>
                </a:lnTo>
                <a:lnTo>
                  <a:pt x="1011" y="0"/>
                </a:lnTo>
                <a:lnTo>
                  <a:pt x="1025" y="0"/>
                </a:lnTo>
                <a:lnTo>
                  <a:pt x="1044" y="0"/>
                </a:lnTo>
                <a:lnTo>
                  <a:pt x="1077" y="17"/>
                </a:lnTo>
                <a:lnTo>
                  <a:pt x="1087" y="23"/>
                </a:lnTo>
                <a:lnTo>
                  <a:pt x="1087" y="40"/>
                </a:lnTo>
                <a:lnTo>
                  <a:pt x="1077" y="64"/>
                </a:lnTo>
                <a:lnTo>
                  <a:pt x="1058" y="93"/>
                </a:lnTo>
                <a:lnTo>
                  <a:pt x="944" y="215"/>
                </a:lnTo>
                <a:lnTo>
                  <a:pt x="882" y="273"/>
                </a:lnTo>
                <a:lnTo>
                  <a:pt x="844" y="355"/>
                </a:lnTo>
                <a:lnTo>
                  <a:pt x="0" y="232"/>
                </a:lnTo>
              </a:path>
            </a:pathLst>
          </a:custGeom>
          <a:pattFill prst="pct25">
            <a:fgClr>
              <a:srgbClr val="FFFFFF"/>
            </a:fgClr>
            <a:bgClr>
              <a:srgbClr val="0000D4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5" name="Freeform 64"/>
          <p:cNvSpPr>
            <a:spLocks/>
          </p:cNvSpPr>
          <p:nvPr/>
        </p:nvSpPr>
        <p:spPr bwMode="auto">
          <a:xfrm>
            <a:off x="8088313" y="2203450"/>
            <a:ext cx="1727200" cy="565150"/>
          </a:xfrm>
          <a:custGeom>
            <a:avLst/>
            <a:gdLst>
              <a:gd name="T0" fmla="*/ 0 w 1088"/>
              <a:gd name="T1" fmla="*/ 2147483646 h 356"/>
              <a:gd name="T2" fmla="*/ 2147483646 w 1088"/>
              <a:gd name="T3" fmla="*/ 2147483646 h 356"/>
              <a:gd name="T4" fmla="*/ 2147483646 w 1088"/>
              <a:gd name="T5" fmla="*/ 2147483646 h 356"/>
              <a:gd name="T6" fmla="*/ 2147483646 w 1088"/>
              <a:gd name="T7" fmla="*/ 2147483646 h 356"/>
              <a:gd name="T8" fmla="*/ 2147483646 w 1088"/>
              <a:gd name="T9" fmla="*/ 2147483646 h 356"/>
              <a:gd name="T10" fmla="*/ 2147483646 w 1088"/>
              <a:gd name="T11" fmla="*/ 2147483646 h 356"/>
              <a:gd name="T12" fmla="*/ 2147483646 w 1088"/>
              <a:gd name="T13" fmla="*/ 2147483646 h 356"/>
              <a:gd name="T14" fmla="*/ 2147483646 w 1088"/>
              <a:gd name="T15" fmla="*/ 2147483646 h 356"/>
              <a:gd name="T16" fmla="*/ 2147483646 w 1088"/>
              <a:gd name="T17" fmla="*/ 2147483646 h 356"/>
              <a:gd name="T18" fmla="*/ 2147483646 w 1088"/>
              <a:gd name="T19" fmla="*/ 2147483646 h 356"/>
              <a:gd name="T20" fmla="*/ 2147483646 w 1088"/>
              <a:gd name="T21" fmla="*/ 2147483646 h 356"/>
              <a:gd name="T22" fmla="*/ 2147483646 w 1088"/>
              <a:gd name="T23" fmla="*/ 2147483646 h 356"/>
              <a:gd name="T24" fmla="*/ 2147483646 w 1088"/>
              <a:gd name="T25" fmla="*/ 2147483646 h 356"/>
              <a:gd name="T26" fmla="*/ 2147483646 w 1088"/>
              <a:gd name="T27" fmla="*/ 2147483646 h 356"/>
              <a:gd name="T28" fmla="*/ 2147483646 w 1088"/>
              <a:gd name="T29" fmla="*/ 2147483646 h 356"/>
              <a:gd name="T30" fmla="*/ 2147483646 w 1088"/>
              <a:gd name="T31" fmla="*/ 0 h 356"/>
              <a:gd name="T32" fmla="*/ 2147483646 w 1088"/>
              <a:gd name="T33" fmla="*/ 0 h 356"/>
              <a:gd name="T34" fmla="*/ 2147483646 w 1088"/>
              <a:gd name="T35" fmla="*/ 0 h 356"/>
              <a:gd name="T36" fmla="*/ 2147483646 w 1088"/>
              <a:gd name="T37" fmla="*/ 2147483646 h 356"/>
              <a:gd name="T38" fmla="*/ 2147483646 w 1088"/>
              <a:gd name="T39" fmla="*/ 2147483646 h 356"/>
              <a:gd name="T40" fmla="*/ 2147483646 w 1088"/>
              <a:gd name="T41" fmla="*/ 2147483646 h 356"/>
              <a:gd name="T42" fmla="*/ 2147483646 w 1088"/>
              <a:gd name="T43" fmla="*/ 2147483646 h 356"/>
              <a:gd name="T44" fmla="*/ 2147483646 w 1088"/>
              <a:gd name="T45" fmla="*/ 2147483646 h 356"/>
              <a:gd name="T46" fmla="*/ 2147483646 w 1088"/>
              <a:gd name="T47" fmla="*/ 2147483646 h 356"/>
              <a:gd name="T48" fmla="*/ 2147483646 w 1088"/>
              <a:gd name="T49" fmla="*/ 2147483646 h 356"/>
              <a:gd name="T50" fmla="*/ 2147483646 w 1088"/>
              <a:gd name="T51" fmla="*/ 2147483646 h 3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88"/>
              <a:gd name="T79" fmla="*/ 0 h 356"/>
              <a:gd name="T80" fmla="*/ 1088 w 1088"/>
              <a:gd name="T81" fmla="*/ 356 h 35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88" h="356">
                <a:moveTo>
                  <a:pt x="0" y="232"/>
                </a:moveTo>
                <a:lnTo>
                  <a:pt x="48" y="197"/>
                </a:lnTo>
                <a:lnTo>
                  <a:pt x="100" y="174"/>
                </a:lnTo>
                <a:lnTo>
                  <a:pt x="148" y="168"/>
                </a:lnTo>
                <a:lnTo>
                  <a:pt x="200" y="174"/>
                </a:lnTo>
                <a:lnTo>
                  <a:pt x="301" y="180"/>
                </a:lnTo>
                <a:lnTo>
                  <a:pt x="405" y="174"/>
                </a:lnTo>
                <a:lnTo>
                  <a:pt x="491" y="145"/>
                </a:lnTo>
                <a:lnTo>
                  <a:pt x="553" y="116"/>
                </a:lnTo>
                <a:lnTo>
                  <a:pt x="615" y="81"/>
                </a:lnTo>
                <a:lnTo>
                  <a:pt x="706" y="75"/>
                </a:lnTo>
                <a:lnTo>
                  <a:pt x="806" y="64"/>
                </a:lnTo>
                <a:lnTo>
                  <a:pt x="906" y="35"/>
                </a:lnTo>
                <a:lnTo>
                  <a:pt x="949" y="17"/>
                </a:lnTo>
                <a:lnTo>
                  <a:pt x="987" y="5"/>
                </a:lnTo>
                <a:lnTo>
                  <a:pt x="1011" y="0"/>
                </a:lnTo>
                <a:lnTo>
                  <a:pt x="1025" y="0"/>
                </a:lnTo>
                <a:lnTo>
                  <a:pt x="1044" y="0"/>
                </a:lnTo>
                <a:lnTo>
                  <a:pt x="1077" y="17"/>
                </a:lnTo>
                <a:lnTo>
                  <a:pt x="1087" y="23"/>
                </a:lnTo>
                <a:lnTo>
                  <a:pt x="1087" y="40"/>
                </a:lnTo>
                <a:lnTo>
                  <a:pt x="1077" y="64"/>
                </a:lnTo>
                <a:lnTo>
                  <a:pt x="1058" y="93"/>
                </a:lnTo>
                <a:lnTo>
                  <a:pt x="944" y="215"/>
                </a:lnTo>
                <a:lnTo>
                  <a:pt x="882" y="273"/>
                </a:lnTo>
                <a:lnTo>
                  <a:pt x="844" y="355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6" name="Line 65"/>
          <p:cNvSpPr>
            <a:spLocks noChangeShapeType="1"/>
          </p:cNvSpPr>
          <p:nvPr/>
        </p:nvSpPr>
        <p:spPr bwMode="auto">
          <a:xfrm flipV="1">
            <a:off x="7612064" y="2638425"/>
            <a:ext cx="473075" cy="247650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7" name="Freeform 66"/>
          <p:cNvSpPr>
            <a:spLocks/>
          </p:cNvSpPr>
          <p:nvPr/>
        </p:nvSpPr>
        <p:spPr bwMode="auto">
          <a:xfrm>
            <a:off x="7823201" y="2571750"/>
            <a:ext cx="373063" cy="196850"/>
          </a:xfrm>
          <a:custGeom>
            <a:avLst/>
            <a:gdLst>
              <a:gd name="T0" fmla="*/ 2147483646 w 235"/>
              <a:gd name="T1" fmla="*/ 0 h 124"/>
              <a:gd name="T2" fmla="*/ 2147483646 w 235"/>
              <a:gd name="T3" fmla="*/ 2147483646 h 124"/>
              <a:gd name="T4" fmla="*/ 2147483646 w 235"/>
              <a:gd name="T5" fmla="*/ 2147483646 h 124"/>
              <a:gd name="T6" fmla="*/ 0 w 235"/>
              <a:gd name="T7" fmla="*/ 2147483646 h 124"/>
              <a:gd name="T8" fmla="*/ 2147483646 w 235"/>
              <a:gd name="T9" fmla="*/ 2147483646 h 124"/>
              <a:gd name="T10" fmla="*/ 2147483646 w 235"/>
              <a:gd name="T11" fmla="*/ 2147483646 h 124"/>
              <a:gd name="T12" fmla="*/ 2147483646 w 235"/>
              <a:gd name="T13" fmla="*/ 0 h 1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5"/>
              <a:gd name="T22" fmla="*/ 0 h 124"/>
              <a:gd name="T23" fmla="*/ 235 w 235"/>
              <a:gd name="T24" fmla="*/ 124 h 1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5" h="124">
                <a:moveTo>
                  <a:pt x="167" y="0"/>
                </a:moveTo>
                <a:lnTo>
                  <a:pt x="67" y="41"/>
                </a:lnTo>
                <a:lnTo>
                  <a:pt x="34" y="82"/>
                </a:lnTo>
                <a:lnTo>
                  <a:pt x="0" y="123"/>
                </a:lnTo>
                <a:lnTo>
                  <a:pt x="234" y="41"/>
                </a:lnTo>
                <a:lnTo>
                  <a:pt x="201" y="18"/>
                </a:lnTo>
                <a:lnTo>
                  <a:pt x="167" y="0"/>
                </a:lnTo>
              </a:path>
            </a:pathLst>
          </a:custGeom>
          <a:pattFill prst="pct25">
            <a:fgClr>
              <a:srgbClr val="FFFFFF"/>
            </a:fgClr>
            <a:bgClr>
              <a:srgbClr val="0000D4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8" name="Freeform 67"/>
          <p:cNvSpPr>
            <a:spLocks/>
          </p:cNvSpPr>
          <p:nvPr/>
        </p:nvSpPr>
        <p:spPr bwMode="auto">
          <a:xfrm>
            <a:off x="7612064" y="2259013"/>
            <a:ext cx="319087" cy="342900"/>
          </a:xfrm>
          <a:custGeom>
            <a:avLst/>
            <a:gdLst>
              <a:gd name="T0" fmla="*/ 0 w 201"/>
              <a:gd name="T1" fmla="*/ 0 h 216"/>
              <a:gd name="T2" fmla="*/ 2147483646 w 201"/>
              <a:gd name="T3" fmla="*/ 2147483646 h 216"/>
              <a:gd name="T4" fmla="*/ 2147483646 w 201"/>
              <a:gd name="T5" fmla="*/ 2147483646 h 216"/>
              <a:gd name="T6" fmla="*/ 2147483646 w 201"/>
              <a:gd name="T7" fmla="*/ 2147483646 h 216"/>
              <a:gd name="T8" fmla="*/ 2147483646 w 201"/>
              <a:gd name="T9" fmla="*/ 2147483646 h 216"/>
              <a:gd name="T10" fmla="*/ 2147483646 w 201"/>
              <a:gd name="T11" fmla="*/ 2147483646 h 216"/>
              <a:gd name="T12" fmla="*/ 2147483646 w 201"/>
              <a:gd name="T13" fmla="*/ 2147483646 h 216"/>
              <a:gd name="T14" fmla="*/ 2147483646 w 201"/>
              <a:gd name="T15" fmla="*/ 2147483646 h 216"/>
              <a:gd name="T16" fmla="*/ 2147483646 w 201"/>
              <a:gd name="T17" fmla="*/ 2147483646 h 2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1"/>
              <a:gd name="T28" fmla="*/ 0 h 216"/>
              <a:gd name="T29" fmla="*/ 201 w 201"/>
              <a:gd name="T30" fmla="*/ 216 h 21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1" h="216">
                <a:moveTo>
                  <a:pt x="0" y="0"/>
                </a:moveTo>
                <a:lnTo>
                  <a:pt x="72" y="34"/>
                </a:lnTo>
                <a:lnTo>
                  <a:pt x="124" y="64"/>
                </a:lnTo>
                <a:lnTo>
                  <a:pt x="162" y="93"/>
                </a:lnTo>
                <a:lnTo>
                  <a:pt x="181" y="116"/>
                </a:lnTo>
                <a:lnTo>
                  <a:pt x="191" y="151"/>
                </a:lnTo>
                <a:lnTo>
                  <a:pt x="200" y="197"/>
                </a:lnTo>
                <a:lnTo>
                  <a:pt x="200" y="215"/>
                </a:lnTo>
                <a:lnTo>
                  <a:pt x="200" y="197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9" name="Freeform 68"/>
          <p:cNvSpPr>
            <a:spLocks/>
          </p:cNvSpPr>
          <p:nvPr/>
        </p:nvSpPr>
        <p:spPr bwMode="auto">
          <a:xfrm>
            <a:off x="8037513" y="2203451"/>
            <a:ext cx="158750" cy="250825"/>
          </a:xfrm>
          <a:custGeom>
            <a:avLst/>
            <a:gdLst>
              <a:gd name="T0" fmla="*/ 0 w 100"/>
              <a:gd name="T1" fmla="*/ 0 h 158"/>
              <a:gd name="T2" fmla="*/ 2147483646 w 100"/>
              <a:gd name="T3" fmla="*/ 2147483646 h 158"/>
              <a:gd name="T4" fmla="*/ 2147483646 w 100"/>
              <a:gd name="T5" fmla="*/ 2147483646 h 158"/>
              <a:gd name="T6" fmla="*/ 2147483646 w 100"/>
              <a:gd name="T7" fmla="*/ 2147483646 h 158"/>
              <a:gd name="T8" fmla="*/ 2147483646 w 100"/>
              <a:gd name="T9" fmla="*/ 2147483646 h 1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"/>
              <a:gd name="T16" fmla="*/ 0 h 158"/>
              <a:gd name="T17" fmla="*/ 100 w 100"/>
              <a:gd name="T18" fmla="*/ 158 h 1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" h="158">
                <a:moveTo>
                  <a:pt x="0" y="0"/>
                </a:moveTo>
                <a:lnTo>
                  <a:pt x="43" y="35"/>
                </a:lnTo>
                <a:lnTo>
                  <a:pt x="71" y="69"/>
                </a:lnTo>
                <a:lnTo>
                  <a:pt x="90" y="110"/>
                </a:lnTo>
                <a:lnTo>
                  <a:pt x="100" y="157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0" name="Freeform 69"/>
          <p:cNvSpPr>
            <a:spLocks/>
          </p:cNvSpPr>
          <p:nvPr/>
        </p:nvSpPr>
        <p:spPr bwMode="auto">
          <a:xfrm>
            <a:off x="8678864" y="2203450"/>
            <a:ext cx="212725" cy="185738"/>
          </a:xfrm>
          <a:custGeom>
            <a:avLst/>
            <a:gdLst>
              <a:gd name="T0" fmla="*/ 0 w 134"/>
              <a:gd name="T1" fmla="*/ 0 h 117"/>
              <a:gd name="T2" fmla="*/ 2147483646 w 134"/>
              <a:gd name="T3" fmla="*/ 2147483646 h 117"/>
              <a:gd name="T4" fmla="*/ 2147483646 w 134"/>
              <a:gd name="T5" fmla="*/ 2147483646 h 117"/>
              <a:gd name="T6" fmla="*/ 2147483646 w 134"/>
              <a:gd name="T7" fmla="*/ 2147483646 h 117"/>
              <a:gd name="T8" fmla="*/ 2147483646 w 134"/>
              <a:gd name="T9" fmla="*/ 2147483646 h 1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"/>
              <a:gd name="T16" fmla="*/ 0 h 117"/>
              <a:gd name="T17" fmla="*/ 134 w 134"/>
              <a:gd name="T18" fmla="*/ 117 h 1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" h="117">
                <a:moveTo>
                  <a:pt x="0" y="0"/>
                </a:moveTo>
                <a:lnTo>
                  <a:pt x="67" y="29"/>
                </a:lnTo>
                <a:lnTo>
                  <a:pt x="114" y="64"/>
                </a:lnTo>
                <a:lnTo>
                  <a:pt x="133" y="87"/>
                </a:lnTo>
                <a:lnTo>
                  <a:pt x="133" y="116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1" name="Oval 70"/>
          <p:cNvSpPr>
            <a:spLocks noChangeArrowheads="1"/>
          </p:cNvSpPr>
          <p:nvPr/>
        </p:nvSpPr>
        <p:spPr bwMode="auto">
          <a:xfrm>
            <a:off x="8005764" y="5129213"/>
            <a:ext cx="46037" cy="50800"/>
          </a:xfrm>
          <a:prstGeom prst="ellipse">
            <a:avLst/>
          </a:prstGeom>
          <a:pattFill prst="pct25">
            <a:fgClr>
              <a:srgbClr val="FFFFFF"/>
            </a:fgClr>
            <a:bgClr>
              <a:srgbClr val="000000"/>
            </a:bgClr>
          </a:patt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4000">
              <a:latin typeface="Arial" panose="020B0604020202020204" pitchFamily="34" charset="0"/>
            </a:endParaRPr>
          </a:p>
        </p:txBody>
      </p:sp>
      <p:sp>
        <p:nvSpPr>
          <p:cNvPr id="34872" name="Arc 71"/>
          <p:cNvSpPr>
            <a:spLocks/>
          </p:cNvSpPr>
          <p:nvPr/>
        </p:nvSpPr>
        <p:spPr bwMode="auto">
          <a:xfrm>
            <a:off x="8348663" y="4606925"/>
            <a:ext cx="44450" cy="46038"/>
          </a:xfrm>
          <a:custGeom>
            <a:avLst/>
            <a:gdLst>
              <a:gd name="T0" fmla="*/ 0 w 21549"/>
              <a:gd name="T1" fmla="*/ 4033590 h 21587"/>
              <a:gd name="T2" fmla="*/ 3305639 w 21549"/>
              <a:gd name="T3" fmla="*/ -186 h 21587"/>
              <a:gd name="T4" fmla="*/ 0 w 21549"/>
              <a:gd name="T5" fmla="*/ 4033590 h 21587"/>
              <a:gd name="T6" fmla="*/ 3305639 w 21549"/>
              <a:gd name="T7" fmla="*/ -186 h 21587"/>
              <a:gd name="T8" fmla="*/ 3424059 w 21549"/>
              <a:gd name="T9" fmla="*/ 4331724 h 215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549"/>
              <a:gd name="T16" fmla="*/ 0 h 21587"/>
              <a:gd name="T17" fmla="*/ 21549 w 21549"/>
              <a:gd name="T18" fmla="*/ 21587 h 215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549" h="21587" fill="none">
                <a:moveTo>
                  <a:pt x="0" y="20101"/>
                </a:moveTo>
                <a:cubicBezTo>
                  <a:pt x="761" y="9060"/>
                  <a:pt x="9744" y="381"/>
                  <a:pt x="20804" y="-1"/>
                </a:cubicBezTo>
              </a:path>
              <a:path w="21549" h="21587" stroke="0">
                <a:moveTo>
                  <a:pt x="0" y="20101"/>
                </a:moveTo>
                <a:cubicBezTo>
                  <a:pt x="761" y="9060"/>
                  <a:pt x="9744" y="381"/>
                  <a:pt x="20804" y="-1"/>
                </a:cubicBezTo>
                <a:lnTo>
                  <a:pt x="21549" y="21587"/>
                </a:lnTo>
                <a:lnTo>
                  <a:pt x="0" y="20101"/>
                </a:lnTo>
                <a:close/>
              </a:path>
            </a:pathLst>
          </a:cu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3" name="Arc 72"/>
          <p:cNvSpPr>
            <a:spLocks/>
          </p:cNvSpPr>
          <p:nvPr/>
        </p:nvSpPr>
        <p:spPr bwMode="auto">
          <a:xfrm>
            <a:off x="8348663" y="4606925"/>
            <a:ext cx="44450" cy="46038"/>
          </a:xfrm>
          <a:custGeom>
            <a:avLst/>
            <a:gdLst>
              <a:gd name="T0" fmla="*/ 0 w 21549"/>
              <a:gd name="T1" fmla="*/ 4033590 h 21587"/>
              <a:gd name="T2" fmla="*/ 3305639 w 21549"/>
              <a:gd name="T3" fmla="*/ -186 h 21587"/>
              <a:gd name="T4" fmla="*/ 0 w 21549"/>
              <a:gd name="T5" fmla="*/ 4033590 h 21587"/>
              <a:gd name="T6" fmla="*/ 3305639 w 21549"/>
              <a:gd name="T7" fmla="*/ -186 h 21587"/>
              <a:gd name="T8" fmla="*/ 3424059 w 21549"/>
              <a:gd name="T9" fmla="*/ 4331724 h 215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549"/>
              <a:gd name="T16" fmla="*/ 0 h 21587"/>
              <a:gd name="T17" fmla="*/ 21549 w 21549"/>
              <a:gd name="T18" fmla="*/ 21587 h 215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549" h="21587" fill="none">
                <a:moveTo>
                  <a:pt x="0" y="20101"/>
                </a:moveTo>
                <a:cubicBezTo>
                  <a:pt x="761" y="9060"/>
                  <a:pt x="9744" y="381"/>
                  <a:pt x="20804" y="-1"/>
                </a:cubicBezTo>
              </a:path>
              <a:path w="21549" h="21587" stroke="0">
                <a:moveTo>
                  <a:pt x="0" y="20101"/>
                </a:moveTo>
                <a:cubicBezTo>
                  <a:pt x="761" y="9060"/>
                  <a:pt x="9744" y="381"/>
                  <a:pt x="20804" y="-1"/>
                </a:cubicBezTo>
                <a:lnTo>
                  <a:pt x="21549" y="21587"/>
                </a:lnTo>
                <a:lnTo>
                  <a:pt x="0" y="20101"/>
                </a:lnTo>
                <a:close/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4" name="Arc 73"/>
          <p:cNvSpPr>
            <a:spLocks/>
          </p:cNvSpPr>
          <p:nvPr/>
        </p:nvSpPr>
        <p:spPr bwMode="auto">
          <a:xfrm>
            <a:off x="8389938" y="4610101"/>
            <a:ext cx="44450" cy="36513"/>
          </a:xfrm>
          <a:custGeom>
            <a:avLst/>
            <a:gdLst>
              <a:gd name="T0" fmla="*/ -105 w 23257"/>
              <a:gd name="T1" fmla="*/ 2471 h 21600"/>
              <a:gd name="T2" fmla="*/ 154372 w 23257"/>
              <a:gd name="T3" fmla="*/ 0 h 21600"/>
              <a:gd name="T4" fmla="*/ 2166596 w 23257"/>
              <a:gd name="T5" fmla="*/ 851938 h 21600"/>
              <a:gd name="T6" fmla="*/ -105 w 23257"/>
              <a:gd name="T7" fmla="*/ 2471 h 21600"/>
              <a:gd name="T8" fmla="*/ 154372 w 23257"/>
              <a:gd name="T9" fmla="*/ 0 h 21600"/>
              <a:gd name="T10" fmla="*/ 2166596 w 23257"/>
              <a:gd name="T11" fmla="*/ 851938 h 21600"/>
              <a:gd name="T12" fmla="*/ 154372 w 23257"/>
              <a:gd name="T13" fmla="*/ 851938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57"/>
              <a:gd name="T22" fmla="*/ 0 h 21600"/>
              <a:gd name="T23" fmla="*/ 23257 w 23257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57" h="21600" fill="none">
                <a:moveTo>
                  <a:pt x="-1" y="63"/>
                </a:moveTo>
                <a:cubicBezTo>
                  <a:pt x="551" y="21"/>
                  <a:pt x="1104" y="-1"/>
                  <a:pt x="1657" y="0"/>
                </a:cubicBezTo>
                <a:cubicBezTo>
                  <a:pt x="13586" y="0"/>
                  <a:pt x="23257" y="9670"/>
                  <a:pt x="23257" y="21600"/>
                </a:cubicBezTo>
              </a:path>
              <a:path w="23257" h="21600" stroke="0">
                <a:moveTo>
                  <a:pt x="-1" y="63"/>
                </a:moveTo>
                <a:cubicBezTo>
                  <a:pt x="551" y="21"/>
                  <a:pt x="1104" y="-1"/>
                  <a:pt x="1657" y="0"/>
                </a:cubicBezTo>
                <a:cubicBezTo>
                  <a:pt x="13586" y="0"/>
                  <a:pt x="23257" y="9670"/>
                  <a:pt x="23257" y="21600"/>
                </a:cubicBezTo>
                <a:lnTo>
                  <a:pt x="1657" y="21600"/>
                </a:lnTo>
                <a:lnTo>
                  <a:pt x="-1" y="63"/>
                </a:lnTo>
                <a:close/>
              </a:path>
            </a:pathLst>
          </a:cu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rnd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5" name="Arc 74"/>
          <p:cNvSpPr>
            <a:spLocks/>
          </p:cNvSpPr>
          <p:nvPr/>
        </p:nvSpPr>
        <p:spPr bwMode="auto">
          <a:xfrm>
            <a:off x="8389938" y="4610101"/>
            <a:ext cx="44450" cy="36513"/>
          </a:xfrm>
          <a:custGeom>
            <a:avLst/>
            <a:gdLst>
              <a:gd name="T0" fmla="*/ -105 w 23257"/>
              <a:gd name="T1" fmla="*/ 2471 h 21600"/>
              <a:gd name="T2" fmla="*/ 154372 w 23257"/>
              <a:gd name="T3" fmla="*/ 0 h 21600"/>
              <a:gd name="T4" fmla="*/ 2166596 w 23257"/>
              <a:gd name="T5" fmla="*/ 851938 h 21600"/>
              <a:gd name="T6" fmla="*/ -105 w 23257"/>
              <a:gd name="T7" fmla="*/ 2471 h 21600"/>
              <a:gd name="T8" fmla="*/ 154372 w 23257"/>
              <a:gd name="T9" fmla="*/ 0 h 21600"/>
              <a:gd name="T10" fmla="*/ 2166596 w 23257"/>
              <a:gd name="T11" fmla="*/ 851938 h 21600"/>
              <a:gd name="T12" fmla="*/ 154372 w 23257"/>
              <a:gd name="T13" fmla="*/ 851938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3257"/>
              <a:gd name="T22" fmla="*/ 0 h 21600"/>
              <a:gd name="T23" fmla="*/ 23257 w 23257"/>
              <a:gd name="T24" fmla="*/ 21600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3257" h="21600" fill="none">
                <a:moveTo>
                  <a:pt x="-1" y="63"/>
                </a:moveTo>
                <a:cubicBezTo>
                  <a:pt x="551" y="21"/>
                  <a:pt x="1104" y="-1"/>
                  <a:pt x="1657" y="0"/>
                </a:cubicBezTo>
                <a:cubicBezTo>
                  <a:pt x="13586" y="0"/>
                  <a:pt x="23257" y="9670"/>
                  <a:pt x="23257" y="21600"/>
                </a:cubicBezTo>
              </a:path>
              <a:path w="23257" h="21600" stroke="0">
                <a:moveTo>
                  <a:pt x="-1" y="63"/>
                </a:moveTo>
                <a:cubicBezTo>
                  <a:pt x="551" y="21"/>
                  <a:pt x="1104" y="-1"/>
                  <a:pt x="1657" y="0"/>
                </a:cubicBezTo>
                <a:cubicBezTo>
                  <a:pt x="13586" y="0"/>
                  <a:pt x="23257" y="9670"/>
                  <a:pt x="23257" y="21600"/>
                </a:cubicBezTo>
                <a:lnTo>
                  <a:pt x="1657" y="21600"/>
                </a:lnTo>
                <a:lnTo>
                  <a:pt x="-1" y="63"/>
                </a:lnTo>
                <a:close/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6" name="Rectangle 75"/>
          <p:cNvSpPr>
            <a:spLocks noChangeArrowheads="1"/>
          </p:cNvSpPr>
          <p:nvPr/>
        </p:nvSpPr>
        <p:spPr bwMode="auto">
          <a:xfrm>
            <a:off x="7624764" y="2957513"/>
            <a:ext cx="18367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accent2"/>
                </a:solidFill>
                <a:latin typeface="Arial" panose="020B0604020202020204" pitchFamily="34" charset="0"/>
              </a:rPr>
              <a:t>1 Terabyte</a:t>
            </a:r>
          </a:p>
        </p:txBody>
      </p:sp>
      <p:sp>
        <p:nvSpPr>
          <p:cNvPr id="34877" name="Freeform 76"/>
          <p:cNvSpPr>
            <a:spLocks/>
          </p:cNvSpPr>
          <p:nvPr/>
        </p:nvSpPr>
        <p:spPr bwMode="auto">
          <a:xfrm>
            <a:off x="7453313" y="3449639"/>
            <a:ext cx="742950" cy="1258887"/>
          </a:xfrm>
          <a:custGeom>
            <a:avLst/>
            <a:gdLst>
              <a:gd name="T0" fmla="*/ 0 w 468"/>
              <a:gd name="T1" fmla="*/ 0 h 793"/>
              <a:gd name="T2" fmla="*/ 2147483646 w 468"/>
              <a:gd name="T3" fmla="*/ 2147483646 h 793"/>
              <a:gd name="T4" fmla="*/ 2147483646 w 468"/>
              <a:gd name="T5" fmla="*/ 2147483646 h 793"/>
              <a:gd name="T6" fmla="*/ 2147483646 w 468"/>
              <a:gd name="T7" fmla="*/ 2147483646 h 793"/>
              <a:gd name="T8" fmla="*/ 2147483646 w 468"/>
              <a:gd name="T9" fmla="*/ 2147483646 h 793"/>
              <a:gd name="T10" fmla="*/ 2147483646 w 468"/>
              <a:gd name="T11" fmla="*/ 2147483646 h 793"/>
              <a:gd name="T12" fmla="*/ 2147483646 w 468"/>
              <a:gd name="T13" fmla="*/ 2147483646 h 793"/>
              <a:gd name="T14" fmla="*/ 2147483646 w 468"/>
              <a:gd name="T15" fmla="*/ 2147483646 h 793"/>
              <a:gd name="T16" fmla="*/ 2147483646 w 468"/>
              <a:gd name="T17" fmla="*/ 2147483646 h 793"/>
              <a:gd name="T18" fmla="*/ 2147483646 w 468"/>
              <a:gd name="T19" fmla="*/ 2147483646 h 793"/>
              <a:gd name="T20" fmla="*/ 2147483646 w 468"/>
              <a:gd name="T21" fmla="*/ 2147483646 h 793"/>
              <a:gd name="T22" fmla="*/ 2147483646 w 468"/>
              <a:gd name="T23" fmla="*/ 2147483646 h 793"/>
              <a:gd name="T24" fmla="*/ 2147483646 w 468"/>
              <a:gd name="T25" fmla="*/ 2147483646 h 793"/>
              <a:gd name="T26" fmla="*/ 2147483646 w 468"/>
              <a:gd name="T27" fmla="*/ 2147483646 h 793"/>
              <a:gd name="T28" fmla="*/ 2147483646 w 468"/>
              <a:gd name="T29" fmla="*/ 2147483646 h 79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68"/>
              <a:gd name="T46" fmla="*/ 0 h 793"/>
              <a:gd name="T47" fmla="*/ 468 w 468"/>
              <a:gd name="T48" fmla="*/ 793 h 79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68" h="793">
                <a:moveTo>
                  <a:pt x="0" y="0"/>
                </a:moveTo>
                <a:lnTo>
                  <a:pt x="52" y="105"/>
                </a:lnTo>
                <a:lnTo>
                  <a:pt x="95" y="204"/>
                </a:lnTo>
                <a:lnTo>
                  <a:pt x="124" y="285"/>
                </a:lnTo>
                <a:lnTo>
                  <a:pt x="133" y="355"/>
                </a:lnTo>
                <a:lnTo>
                  <a:pt x="133" y="408"/>
                </a:lnTo>
                <a:lnTo>
                  <a:pt x="148" y="448"/>
                </a:lnTo>
                <a:lnTo>
                  <a:pt x="167" y="483"/>
                </a:lnTo>
                <a:lnTo>
                  <a:pt x="200" y="512"/>
                </a:lnTo>
                <a:lnTo>
                  <a:pt x="253" y="559"/>
                </a:lnTo>
                <a:lnTo>
                  <a:pt x="281" y="629"/>
                </a:lnTo>
                <a:lnTo>
                  <a:pt x="295" y="664"/>
                </a:lnTo>
                <a:lnTo>
                  <a:pt x="334" y="704"/>
                </a:lnTo>
                <a:lnTo>
                  <a:pt x="391" y="745"/>
                </a:lnTo>
                <a:lnTo>
                  <a:pt x="467" y="792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8" name="Freeform 77"/>
          <p:cNvSpPr>
            <a:spLocks/>
          </p:cNvSpPr>
          <p:nvPr/>
        </p:nvSpPr>
        <p:spPr bwMode="auto">
          <a:xfrm>
            <a:off x="7243764" y="3698876"/>
            <a:ext cx="1004887" cy="1128713"/>
          </a:xfrm>
          <a:custGeom>
            <a:avLst/>
            <a:gdLst>
              <a:gd name="T0" fmla="*/ 0 w 634"/>
              <a:gd name="T1" fmla="*/ 0 h 711"/>
              <a:gd name="T2" fmla="*/ 2147483646 w 634"/>
              <a:gd name="T3" fmla="*/ 2147483646 h 711"/>
              <a:gd name="T4" fmla="*/ 2147483646 w 634"/>
              <a:gd name="T5" fmla="*/ 2147483646 h 711"/>
              <a:gd name="T6" fmla="*/ 2147483646 w 634"/>
              <a:gd name="T7" fmla="*/ 2147483646 h 711"/>
              <a:gd name="T8" fmla="*/ 2147483646 w 634"/>
              <a:gd name="T9" fmla="*/ 2147483646 h 711"/>
              <a:gd name="T10" fmla="*/ 2147483646 w 634"/>
              <a:gd name="T11" fmla="*/ 2147483646 h 711"/>
              <a:gd name="T12" fmla="*/ 2147483646 w 634"/>
              <a:gd name="T13" fmla="*/ 2147483646 h 711"/>
              <a:gd name="T14" fmla="*/ 2147483646 w 634"/>
              <a:gd name="T15" fmla="*/ 2147483646 h 711"/>
              <a:gd name="T16" fmla="*/ 2147483646 w 634"/>
              <a:gd name="T17" fmla="*/ 2147483646 h 711"/>
              <a:gd name="T18" fmla="*/ 2147483646 w 634"/>
              <a:gd name="T19" fmla="*/ 2147483646 h 711"/>
              <a:gd name="T20" fmla="*/ 2147483646 w 634"/>
              <a:gd name="T21" fmla="*/ 2147483646 h 711"/>
              <a:gd name="T22" fmla="*/ 2147483646 w 634"/>
              <a:gd name="T23" fmla="*/ 2147483646 h 711"/>
              <a:gd name="T24" fmla="*/ 2147483646 w 634"/>
              <a:gd name="T25" fmla="*/ 2147483646 h 711"/>
              <a:gd name="T26" fmla="*/ 2147483646 w 634"/>
              <a:gd name="T27" fmla="*/ 2147483646 h 711"/>
              <a:gd name="T28" fmla="*/ 2147483646 w 634"/>
              <a:gd name="T29" fmla="*/ 2147483646 h 711"/>
              <a:gd name="T30" fmla="*/ 2147483646 w 634"/>
              <a:gd name="T31" fmla="*/ 2147483646 h 711"/>
              <a:gd name="T32" fmla="*/ 2147483646 w 634"/>
              <a:gd name="T33" fmla="*/ 2147483646 h 7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34"/>
              <a:gd name="T52" fmla="*/ 0 h 711"/>
              <a:gd name="T53" fmla="*/ 634 w 634"/>
              <a:gd name="T54" fmla="*/ 711 h 711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34" h="711">
                <a:moveTo>
                  <a:pt x="0" y="0"/>
                </a:moveTo>
                <a:lnTo>
                  <a:pt x="66" y="88"/>
                </a:lnTo>
                <a:lnTo>
                  <a:pt x="114" y="175"/>
                </a:lnTo>
                <a:lnTo>
                  <a:pt x="143" y="245"/>
                </a:lnTo>
                <a:lnTo>
                  <a:pt x="147" y="315"/>
                </a:lnTo>
                <a:lnTo>
                  <a:pt x="143" y="367"/>
                </a:lnTo>
                <a:lnTo>
                  <a:pt x="152" y="414"/>
                </a:lnTo>
                <a:lnTo>
                  <a:pt x="176" y="448"/>
                </a:lnTo>
                <a:lnTo>
                  <a:pt x="214" y="472"/>
                </a:lnTo>
                <a:lnTo>
                  <a:pt x="290" y="512"/>
                </a:lnTo>
                <a:lnTo>
                  <a:pt x="366" y="571"/>
                </a:lnTo>
                <a:lnTo>
                  <a:pt x="438" y="617"/>
                </a:lnTo>
                <a:lnTo>
                  <a:pt x="533" y="652"/>
                </a:lnTo>
                <a:lnTo>
                  <a:pt x="576" y="658"/>
                </a:lnTo>
                <a:lnTo>
                  <a:pt x="605" y="670"/>
                </a:lnTo>
                <a:lnTo>
                  <a:pt x="624" y="687"/>
                </a:lnTo>
                <a:lnTo>
                  <a:pt x="633" y="710"/>
                </a:lnTo>
              </a:path>
            </a:pathLst>
          </a:custGeom>
          <a:noFill/>
          <a:ln w="12700" cap="rnd" algn="ctr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79" name="Group 78"/>
          <p:cNvGrpSpPr>
            <a:grpSpLocks/>
          </p:cNvGrpSpPr>
          <p:nvPr/>
        </p:nvGrpSpPr>
        <p:grpSpPr bwMode="auto">
          <a:xfrm>
            <a:off x="7867651" y="4356101"/>
            <a:ext cx="430213" cy="574675"/>
            <a:chOff x="3996" y="2744"/>
            <a:chExt cx="271" cy="362"/>
          </a:xfrm>
        </p:grpSpPr>
        <p:sp>
          <p:nvSpPr>
            <p:cNvPr id="35023" name="Freeform 79"/>
            <p:cNvSpPr>
              <a:spLocks/>
            </p:cNvSpPr>
            <p:nvPr/>
          </p:nvSpPr>
          <p:spPr bwMode="auto">
            <a:xfrm>
              <a:off x="3997" y="2744"/>
              <a:ext cx="258" cy="355"/>
            </a:xfrm>
            <a:custGeom>
              <a:avLst/>
              <a:gdLst>
                <a:gd name="T0" fmla="*/ 234 w 258"/>
                <a:gd name="T1" fmla="*/ 0 h 355"/>
                <a:gd name="T2" fmla="*/ 257 w 258"/>
                <a:gd name="T3" fmla="*/ 17 h 355"/>
                <a:gd name="T4" fmla="*/ 24 w 258"/>
                <a:gd name="T5" fmla="*/ 354 h 355"/>
                <a:gd name="T6" fmla="*/ 0 w 258"/>
                <a:gd name="T7" fmla="*/ 331 h 355"/>
                <a:gd name="T8" fmla="*/ 114 w 258"/>
                <a:gd name="T9" fmla="*/ 162 h 355"/>
                <a:gd name="T10" fmla="*/ 234 w 258"/>
                <a:gd name="T11" fmla="*/ 0 h 3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5"/>
                <a:gd name="T20" fmla="*/ 258 w 258"/>
                <a:gd name="T21" fmla="*/ 355 h 3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5">
                  <a:moveTo>
                    <a:pt x="234" y="0"/>
                  </a:moveTo>
                  <a:lnTo>
                    <a:pt x="257" y="17"/>
                  </a:lnTo>
                  <a:lnTo>
                    <a:pt x="24" y="354"/>
                  </a:lnTo>
                  <a:lnTo>
                    <a:pt x="0" y="331"/>
                  </a:lnTo>
                  <a:lnTo>
                    <a:pt x="114" y="162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24" name="Oval 80"/>
            <p:cNvSpPr>
              <a:spLocks noChangeArrowheads="1"/>
            </p:cNvSpPr>
            <p:nvPr/>
          </p:nvSpPr>
          <p:spPr bwMode="auto">
            <a:xfrm>
              <a:off x="3996" y="3073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5025" name="Arc 81"/>
            <p:cNvSpPr>
              <a:spLocks/>
            </p:cNvSpPr>
            <p:nvPr/>
          </p:nvSpPr>
          <p:spPr bwMode="auto">
            <a:xfrm>
              <a:off x="4213" y="2745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6" name="Arc 82"/>
            <p:cNvSpPr>
              <a:spLocks/>
            </p:cNvSpPr>
            <p:nvPr/>
          </p:nvSpPr>
          <p:spPr bwMode="auto">
            <a:xfrm>
              <a:off x="4213" y="2745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7" name="Arc 83"/>
            <p:cNvSpPr>
              <a:spLocks/>
            </p:cNvSpPr>
            <p:nvPr/>
          </p:nvSpPr>
          <p:spPr bwMode="auto">
            <a:xfrm>
              <a:off x="4240" y="2747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8" name="Arc 84"/>
            <p:cNvSpPr>
              <a:spLocks/>
            </p:cNvSpPr>
            <p:nvPr/>
          </p:nvSpPr>
          <p:spPr bwMode="auto">
            <a:xfrm>
              <a:off x="4240" y="2747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0" name="Group 85"/>
          <p:cNvGrpSpPr>
            <a:grpSpLocks/>
          </p:cNvGrpSpPr>
          <p:nvPr/>
        </p:nvGrpSpPr>
        <p:grpSpPr bwMode="auto">
          <a:xfrm>
            <a:off x="7793039" y="4087813"/>
            <a:ext cx="428625" cy="584200"/>
            <a:chOff x="3949" y="2575"/>
            <a:chExt cx="270" cy="368"/>
          </a:xfrm>
        </p:grpSpPr>
        <p:sp>
          <p:nvSpPr>
            <p:cNvPr id="35017" name="Freeform 86"/>
            <p:cNvSpPr>
              <a:spLocks/>
            </p:cNvSpPr>
            <p:nvPr/>
          </p:nvSpPr>
          <p:spPr bwMode="auto">
            <a:xfrm>
              <a:off x="3949" y="2575"/>
              <a:ext cx="259" cy="356"/>
            </a:xfrm>
            <a:custGeom>
              <a:avLst/>
              <a:gdLst>
                <a:gd name="T0" fmla="*/ 234 w 259"/>
                <a:gd name="T1" fmla="*/ 0 h 356"/>
                <a:gd name="T2" fmla="*/ 258 w 259"/>
                <a:gd name="T3" fmla="*/ 23 h 356"/>
                <a:gd name="T4" fmla="*/ 24 w 259"/>
                <a:gd name="T5" fmla="*/ 355 h 356"/>
                <a:gd name="T6" fmla="*/ 0 w 259"/>
                <a:gd name="T7" fmla="*/ 331 h 356"/>
                <a:gd name="T8" fmla="*/ 115 w 259"/>
                <a:gd name="T9" fmla="*/ 169 h 356"/>
                <a:gd name="T10" fmla="*/ 234 w 259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9"/>
                <a:gd name="T19" fmla="*/ 0 h 356"/>
                <a:gd name="T20" fmla="*/ 259 w 259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9" h="356">
                  <a:moveTo>
                    <a:pt x="234" y="0"/>
                  </a:moveTo>
                  <a:lnTo>
                    <a:pt x="258" y="23"/>
                  </a:lnTo>
                  <a:lnTo>
                    <a:pt x="24" y="355"/>
                  </a:lnTo>
                  <a:lnTo>
                    <a:pt x="0" y="331"/>
                  </a:lnTo>
                  <a:lnTo>
                    <a:pt x="115" y="169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8" name="Oval 87"/>
            <p:cNvSpPr>
              <a:spLocks noChangeArrowheads="1"/>
            </p:cNvSpPr>
            <p:nvPr/>
          </p:nvSpPr>
          <p:spPr bwMode="auto">
            <a:xfrm>
              <a:off x="3949" y="2910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5019" name="Arc 88"/>
            <p:cNvSpPr>
              <a:spLocks/>
            </p:cNvSpPr>
            <p:nvPr/>
          </p:nvSpPr>
          <p:spPr bwMode="auto">
            <a:xfrm>
              <a:off x="4165" y="2582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0" name="Arc 89"/>
            <p:cNvSpPr>
              <a:spLocks/>
            </p:cNvSpPr>
            <p:nvPr/>
          </p:nvSpPr>
          <p:spPr bwMode="auto">
            <a:xfrm>
              <a:off x="4165" y="2582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1" name="Arc 90"/>
            <p:cNvSpPr>
              <a:spLocks/>
            </p:cNvSpPr>
            <p:nvPr/>
          </p:nvSpPr>
          <p:spPr bwMode="auto">
            <a:xfrm>
              <a:off x="4192" y="2584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22" name="Arc 91"/>
            <p:cNvSpPr>
              <a:spLocks/>
            </p:cNvSpPr>
            <p:nvPr/>
          </p:nvSpPr>
          <p:spPr bwMode="auto">
            <a:xfrm>
              <a:off x="4192" y="2584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1" name="Group 92"/>
          <p:cNvGrpSpPr>
            <a:grpSpLocks/>
          </p:cNvGrpSpPr>
          <p:nvPr/>
        </p:nvGrpSpPr>
        <p:grpSpPr bwMode="auto">
          <a:xfrm>
            <a:off x="7716838" y="3829051"/>
            <a:ext cx="430212" cy="574675"/>
            <a:chOff x="3901" y="2412"/>
            <a:chExt cx="271" cy="362"/>
          </a:xfrm>
        </p:grpSpPr>
        <p:sp>
          <p:nvSpPr>
            <p:cNvPr id="35011" name="Freeform 93"/>
            <p:cNvSpPr>
              <a:spLocks/>
            </p:cNvSpPr>
            <p:nvPr/>
          </p:nvSpPr>
          <p:spPr bwMode="auto">
            <a:xfrm>
              <a:off x="3902" y="2412"/>
              <a:ext cx="258" cy="356"/>
            </a:xfrm>
            <a:custGeom>
              <a:avLst/>
              <a:gdLst>
                <a:gd name="T0" fmla="*/ 233 w 258"/>
                <a:gd name="T1" fmla="*/ 0 h 356"/>
                <a:gd name="T2" fmla="*/ 257 w 258"/>
                <a:gd name="T3" fmla="*/ 17 h 356"/>
                <a:gd name="T4" fmla="*/ 24 w 258"/>
                <a:gd name="T5" fmla="*/ 355 h 356"/>
                <a:gd name="T6" fmla="*/ 0 w 258"/>
                <a:gd name="T7" fmla="*/ 332 h 356"/>
                <a:gd name="T8" fmla="*/ 114 w 258"/>
                <a:gd name="T9" fmla="*/ 163 h 356"/>
                <a:gd name="T10" fmla="*/ 233 w 258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6"/>
                <a:gd name="T20" fmla="*/ 258 w 258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6">
                  <a:moveTo>
                    <a:pt x="233" y="0"/>
                  </a:moveTo>
                  <a:lnTo>
                    <a:pt x="257" y="17"/>
                  </a:lnTo>
                  <a:lnTo>
                    <a:pt x="24" y="355"/>
                  </a:lnTo>
                  <a:lnTo>
                    <a:pt x="0" y="332"/>
                  </a:lnTo>
                  <a:lnTo>
                    <a:pt x="114" y="163"/>
                  </a:lnTo>
                  <a:lnTo>
                    <a:pt x="233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12" name="Oval 94"/>
            <p:cNvSpPr>
              <a:spLocks noChangeArrowheads="1"/>
            </p:cNvSpPr>
            <p:nvPr/>
          </p:nvSpPr>
          <p:spPr bwMode="auto">
            <a:xfrm>
              <a:off x="3901" y="2742"/>
              <a:ext cx="30" cy="32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5013" name="Arc 95"/>
            <p:cNvSpPr>
              <a:spLocks/>
            </p:cNvSpPr>
            <p:nvPr/>
          </p:nvSpPr>
          <p:spPr bwMode="auto">
            <a:xfrm>
              <a:off x="4117" y="2413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4" name="Arc 96"/>
            <p:cNvSpPr>
              <a:spLocks/>
            </p:cNvSpPr>
            <p:nvPr/>
          </p:nvSpPr>
          <p:spPr bwMode="auto">
            <a:xfrm>
              <a:off x="4117" y="2413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5" name="Arc 97"/>
            <p:cNvSpPr>
              <a:spLocks/>
            </p:cNvSpPr>
            <p:nvPr/>
          </p:nvSpPr>
          <p:spPr bwMode="auto">
            <a:xfrm>
              <a:off x="4144" y="2415"/>
              <a:ext cx="28" cy="23"/>
            </a:xfrm>
            <a:custGeom>
              <a:avLst/>
              <a:gdLst>
                <a:gd name="T0" fmla="*/ 0 w 23257"/>
                <a:gd name="T1" fmla="*/ 0 h 21600"/>
                <a:gd name="T2" fmla="*/ 0 w 23257"/>
                <a:gd name="T3" fmla="*/ 0 h 21600"/>
                <a:gd name="T4" fmla="*/ 0 w 23257"/>
                <a:gd name="T5" fmla="*/ 0 h 21600"/>
                <a:gd name="T6" fmla="*/ 0 w 23257"/>
                <a:gd name="T7" fmla="*/ 0 h 21600"/>
                <a:gd name="T8" fmla="*/ 0 w 23257"/>
                <a:gd name="T9" fmla="*/ 0 h 21600"/>
                <a:gd name="T10" fmla="*/ 0 w 23257"/>
                <a:gd name="T11" fmla="*/ 0 h 21600"/>
                <a:gd name="T12" fmla="*/ 0 w 2325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57"/>
                <a:gd name="T22" fmla="*/ 0 h 21600"/>
                <a:gd name="T23" fmla="*/ 23257 w 2325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5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</a:path>
                <a:path w="2325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6" name="Arc 98"/>
            <p:cNvSpPr>
              <a:spLocks/>
            </p:cNvSpPr>
            <p:nvPr/>
          </p:nvSpPr>
          <p:spPr bwMode="auto">
            <a:xfrm>
              <a:off x="4144" y="2415"/>
              <a:ext cx="28" cy="23"/>
            </a:xfrm>
            <a:custGeom>
              <a:avLst/>
              <a:gdLst>
                <a:gd name="T0" fmla="*/ 0 w 23257"/>
                <a:gd name="T1" fmla="*/ 0 h 21600"/>
                <a:gd name="T2" fmla="*/ 0 w 23257"/>
                <a:gd name="T3" fmla="*/ 0 h 21600"/>
                <a:gd name="T4" fmla="*/ 0 w 23257"/>
                <a:gd name="T5" fmla="*/ 0 h 21600"/>
                <a:gd name="T6" fmla="*/ 0 w 23257"/>
                <a:gd name="T7" fmla="*/ 0 h 21600"/>
                <a:gd name="T8" fmla="*/ 0 w 23257"/>
                <a:gd name="T9" fmla="*/ 0 h 21600"/>
                <a:gd name="T10" fmla="*/ 0 w 23257"/>
                <a:gd name="T11" fmla="*/ 0 h 21600"/>
                <a:gd name="T12" fmla="*/ 0 w 2325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57"/>
                <a:gd name="T22" fmla="*/ 0 h 21600"/>
                <a:gd name="T23" fmla="*/ 23257 w 2325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5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</a:path>
                <a:path w="2325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2" name="Group 99"/>
          <p:cNvGrpSpPr>
            <a:grpSpLocks/>
          </p:cNvGrpSpPr>
          <p:nvPr/>
        </p:nvGrpSpPr>
        <p:grpSpPr bwMode="auto">
          <a:xfrm>
            <a:off x="7640638" y="3560763"/>
            <a:ext cx="430212" cy="584200"/>
            <a:chOff x="3853" y="2243"/>
            <a:chExt cx="271" cy="368"/>
          </a:xfrm>
        </p:grpSpPr>
        <p:sp>
          <p:nvSpPr>
            <p:cNvPr id="35005" name="Freeform 100"/>
            <p:cNvSpPr>
              <a:spLocks/>
            </p:cNvSpPr>
            <p:nvPr/>
          </p:nvSpPr>
          <p:spPr bwMode="auto">
            <a:xfrm>
              <a:off x="3854" y="2243"/>
              <a:ext cx="258" cy="356"/>
            </a:xfrm>
            <a:custGeom>
              <a:avLst/>
              <a:gdLst>
                <a:gd name="T0" fmla="*/ 234 w 258"/>
                <a:gd name="T1" fmla="*/ 0 h 356"/>
                <a:gd name="T2" fmla="*/ 257 w 258"/>
                <a:gd name="T3" fmla="*/ 23 h 356"/>
                <a:gd name="T4" fmla="*/ 24 w 258"/>
                <a:gd name="T5" fmla="*/ 355 h 356"/>
                <a:gd name="T6" fmla="*/ 0 w 258"/>
                <a:gd name="T7" fmla="*/ 332 h 356"/>
                <a:gd name="T8" fmla="*/ 114 w 258"/>
                <a:gd name="T9" fmla="*/ 169 h 356"/>
                <a:gd name="T10" fmla="*/ 234 w 258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6"/>
                <a:gd name="T20" fmla="*/ 258 w 258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6">
                  <a:moveTo>
                    <a:pt x="234" y="0"/>
                  </a:moveTo>
                  <a:lnTo>
                    <a:pt x="257" y="23"/>
                  </a:lnTo>
                  <a:lnTo>
                    <a:pt x="24" y="355"/>
                  </a:lnTo>
                  <a:lnTo>
                    <a:pt x="0" y="332"/>
                  </a:lnTo>
                  <a:lnTo>
                    <a:pt x="114" y="169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6" name="Oval 101"/>
            <p:cNvSpPr>
              <a:spLocks noChangeArrowheads="1"/>
            </p:cNvSpPr>
            <p:nvPr/>
          </p:nvSpPr>
          <p:spPr bwMode="auto">
            <a:xfrm>
              <a:off x="3853" y="2579"/>
              <a:ext cx="30" cy="32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5007" name="Arc 102"/>
            <p:cNvSpPr>
              <a:spLocks/>
            </p:cNvSpPr>
            <p:nvPr/>
          </p:nvSpPr>
          <p:spPr bwMode="auto">
            <a:xfrm>
              <a:off x="4070" y="2250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8" name="Arc 103"/>
            <p:cNvSpPr>
              <a:spLocks/>
            </p:cNvSpPr>
            <p:nvPr/>
          </p:nvSpPr>
          <p:spPr bwMode="auto">
            <a:xfrm>
              <a:off x="4070" y="2250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9" name="Arc 104"/>
            <p:cNvSpPr>
              <a:spLocks/>
            </p:cNvSpPr>
            <p:nvPr/>
          </p:nvSpPr>
          <p:spPr bwMode="auto">
            <a:xfrm>
              <a:off x="4097" y="2252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0" name="Arc 105"/>
            <p:cNvSpPr>
              <a:spLocks/>
            </p:cNvSpPr>
            <p:nvPr/>
          </p:nvSpPr>
          <p:spPr bwMode="auto">
            <a:xfrm>
              <a:off x="4097" y="2252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3" name="Group 106"/>
          <p:cNvGrpSpPr>
            <a:grpSpLocks/>
          </p:cNvGrpSpPr>
          <p:nvPr/>
        </p:nvGrpSpPr>
        <p:grpSpPr bwMode="auto">
          <a:xfrm>
            <a:off x="7567614" y="3302001"/>
            <a:ext cx="427037" cy="576263"/>
            <a:chOff x="3806" y="2080"/>
            <a:chExt cx="270" cy="363"/>
          </a:xfrm>
        </p:grpSpPr>
        <p:sp>
          <p:nvSpPr>
            <p:cNvPr id="34999" name="Freeform 107"/>
            <p:cNvSpPr>
              <a:spLocks/>
            </p:cNvSpPr>
            <p:nvPr/>
          </p:nvSpPr>
          <p:spPr bwMode="auto">
            <a:xfrm>
              <a:off x="3806" y="2080"/>
              <a:ext cx="259" cy="356"/>
            </a:xfrm>
            <a:custGeom>
              <a:avLst/>
              <a:gdLst>
                <a:gd name="T0" fmla="*/ 234 w 259"/>
                <a:gd name="T1" fmla="*/ 0 h 356"/>
                <a:gd name="T2" fmla="*/ 258 w 259"/>
                <a:gd name="T3" fmla="*/ 18 h 356"/>
                <a:gd name="T4" fmla="*/ 24 w 259"/>
                <a:gd name="T5" fmla="*/ 355 h 356"/>
                <a:gd name="T6" fmla="*/ 0 w 259"/>
                <a:gd name="T7" fmla="*/ 332 h 356"/>
                <a:gd name="T8" fmla="*/ 115 w 259"/>
                <a:gd name="T9" fmla="*/ 163 h 356"/>
                <a:gd name="T10" fmla="*/ 234 w 259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9"/>
                <a:gd name="T19" fmla="*/ 0 h 356"/>
                <a:gd name="T20" fmla="*/ 259 w 259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9" h="356">
                  <a:moveTo>
                    <a:pt x="234" y="0"/>
                  </a:moveTo>
                  <a:lnTo>
                    <a:pt x="258" y="18"/>
                  </a:lnTo>
                  <a:lnTo>
                    <a:pt x="24" y="355"/>
                  </a:lnTo>
                  <a:lnTo>
                    <a:pt x="0" y="332"/>
                  </a:lnTo>
                  <a:lnTo>
                    <a:pt x="115" y="163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000" name="Oval 108"/>
            <p:cNvSpPr>
              <a:spLocks noChangeArrowheads="1"/>
            </p:cNvSpPr>
            <p:nvPr/>
          </p:nvSpPr>
          <p:spPr bwMode="auto">
            <a:xfrm>
              <a:off x="3806" y="2410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5001" name="Arc 109"/>
            <p:cNvSpPr>
              <a:spLocks/>
            </p:cNvSpPr>
            <p:nvPr/>
          </p:nvSpPr>
          <p:spPr bwMode="auto">
            <a:xfrm>
              <a:off x="4022" y="2081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2" name="Arc 110"/>
            <p:cNvSpPr>
              <a:spLocks/>
            </p:cNvSpPr>
            <p:nvPr/>
          </p:nvSpPr>
          <p:spPr bwMode="auto">
            <a:xfrm>
              <a:off x="4022" y="2081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3" name="Arc 111"/>
            <p:cNvSpPr>
              <a:spLocks/>
            </p:cNvSpPr>
            <p:nvPr/>
          </p:nvSpPr>
          <p:spPr bwMode="auto">
            <a:xfrm>
              <a:off x="4048" y="2081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4" name="Arc 112"/>
            <p:cNvSpPr>
              <a:spLocks/>
            </p:cNvSpPr>
            <p:nvPr/>
          </p:nvSpPr>
          <p:spPr bwMode="auto">
            <a:xfrm>
              <a:off x="4048" y="2081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4" name="Group 113"/>
          <p:cNvGrpSpPr>
            <a:grpSpLocks/>
          </p:cNvGrpSpPr>
          <p:nvPr/>
        </p:nvGrpSpPr>
        <p:grpSpPr bwMode="auto">
          <a:xfrm>
            <a:off x="8026401" y="4346576"/>
            <a:ext cx="430213" cy="574675"/>
            <a:chOff x="4096" y="2738"/>
            <a:chExt cx="271" cy="362"/>
          </a:xfrm>
        </p:grpSpPr>
        <p:sp>
          <p:nvSpPr>
            <p:cNvPr id="34993" name="Freeform 114"/>
            <p:cNvSpPr>
              <a:spLocks/>
            </p:cNvSpPr>
            <p:nvPr/>
          </p:nvSpPr>
          <p:spPr bwMode="auto">
            <a:xfrm>
              <a:off x="4097" y="2738"/>
              <a:ext cx="259" cy="356"/>
            </a:xfrm>
            <a:custGeom>
              <a:avLst/>
              <a:gdLst>
                <a:gd name="T0" fmla="*/ 234 w 259"/>
                <a:gd name="T1" fmla="*/ 0 h 356"/>
                <a:gd name="T2" fmla="*/ 258 w 259"/>
                <a:gd name="T3" fmla="*/ 17 h 356"/>
                <a:gd name="T4" fmla="*/ 24 w 259"/>
                <a:gd name="T5" fmla="*/ 355 h 356"/>
                <a:gd name="T6" fmla="*/ 0 w 259"/>
                <a:gd name="T7" fmla="*/ 331 h 356"/>
                <a:gd name="T8" fmla="*/ 115 w 259"/>
                <a:gd name="T9" fmla="*/ 163 h 356"/>
                <a:gd name="T10" fmla="*/ 234 w 259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9"/>
                <a:gd name="T19" fmla="*/ 0 h 356"/>
                <a:gd name="T20" fmla="*/ 259 w 259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9" h="356">
                  <a:moveTo>
                    <a:pt x="234" y="0"/>
                  </a:moveTo>
                  <a:lnTo>
                    <a:pt x="258" y="17"/>
                  </a:lnTo>
                  <a:lnTo>
                    <a:pt x="24" y="355"/>
                  </a:lnTo>
                  <a:lnTo>
                    <a:pt x="0" y="331"/>
                  </a:lnTo>
                  <a:lnTo>
                    <a:pt x="115" y="163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94" name="Oval 115"/>
            <p:cNvSpPr>
              <a:spLocks noChangeArrowheads="1"/>
            </p:cNvSpPr>
            <p:nvPr/>
          </p:nvSpPr>
          <p:spPr bwMode="auto">
            <a:xfrm>
              <a:off x="4096" y="3068"/>
              <a:ext cx="31" cy="32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95" name="Arc 116"/>
            <p:cNvSpPr>
              <a:spLocks/>
            </p:cNvSpPr>
            <p:nvPr/>
          </p:nvSpPr>
          <p:spPr bwMode="auto">
            <a:xfrm>
              <a:off x="4313" y="2739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6" name="Arc 117"/>
            <p:cNvSpPr>
              <a:spLocks/>
            </p:cNvSpPr>
            <p:nvPr/>
          </p:nvSpPr>
          <p:spPr bwMode="auto">
            <a:xfrm>
              <a:off x="4313" y="2739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7" name="Arc 118"/>
            <p:cNvSpPr>
              <a:spLocks/>
            </p:cNvSpPr>
            <p:nvPr/>
          </p:nvSpPr>
          <p:spPr bwMode="auto">
            <a:xfrm>
              <a:off x="4340" y="2741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8" name="Arc 119"/>
            <p:cNvSpPr>
              <a:spLocks/>
            </p:cNvSpPr>
            <p:nvPr/>
          </p:nvSpPr>
          <p:spPr bwMode="auto">
            <a:xfrm>
              <a:off x="4340" y="2741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5" name="Group 120"/>
          <p:cNvGrpSpPr>
            <a:grpSpLocks/>
          </p:cNvGrpSpPr>
          <p:nvPr/>
        </p:nvGrpSpPr>
        <p:grpSpPr bwMode="auto">
          <a:xfrm>
            <a:off x="7951789" y="4078288"/>
            <a:ext cx="428625" cy="584200"/>
            <a:chOff x="4049" y="2569"/>
            <a:chExt cx="270" cy="368"/>
          </a:xfrm>
        </p:grpSpPr>
        <p:sp>
          <p:nvSpPr>
            <p:cNvPr id="34987" name="Freeform 121"/>
            <p:cNvSpPr>
              <a:spLocks/>
            </p:cNvSpPr>
            <p:nvPr/>
          </p:nvSpPr>
          <p:spPr bwMode="auto">
            <a:xfrm>
              <a:off x="4050" y="2569"/>
              <a:ext cx="258" cy="356"/>
            </a:xfrm>
            <a:custGeom>
              <a:avLst/>
              <a:gdLst>
                <a:gd name="T0" fmla="*/ 233 w 258"/>
                <a:gd name="T1" fmla="*/ 0 h 356"/>
                <a:gd name="T2" fmla="*/ 257 w 258"/>
                <a:gd name="T3" fmla="*/ 23 h 356"/>
                <a:gd name="T4" fmla="*/ 23 w 258"/>
                <a:gd name="T5" fmla="*/ 355 h 356"/>
                <a:gd name="T6" fmla="*/ 0 w 258"/>
                <a:gd name="T7" fmla="*/ 332 h 356"/>
                <a:gd name="T8" fmla="*/ 114 w 258"/>
                <a:gd name="T9" fmla="*/ 169 h 356"/>
                <a:gd name="T10" fmla="*/ 233 w 258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6"/>
                <a:gd name="T20" fmla="*/ 258 w 258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6">
                  <a:moveTo>
                    <a:pt x="233" y="0"/>
                  </a:moveTo>
                  <a:lnTo>
                    <a:pt x="257" y="23"/>
                  </a:lnTo>
                  <a:lnTo>
                    <a:pt x="23" y="355"/>
                  </a:lnTo>
                  <a:lnTo>
                    <a:pt x="0" y="332"/>
                  </a:lnTo>
                  <a:lnTo>
                    <a:pt x="114" y="169"/>
                  </a:lnTo>
                  <a:lnTo>
                    <a:pt x="233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88" name="Oval 122"/>
            <p:cNvSpPr>
              <a:spLocks noChangeArrowheads="1"/>
            </p:cNvSpPr>
            <p:nvPr/>
          </p:nvSpPr>
          <p:spPr bwMode="auto">
            <a:xfrm>
              <a:off x="4049" y="2905"/>
              <a:ext cx="30" cy="32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89" name="Arc 123"/>
            <p:cNvSpPr>
              <a:spLocks/>
            </p:cNvSpPr>
            <p:nvPr/>
          </p:nvSpPr>
          <p:spPr bwMode="auto">
            <a:xfrm>
              <a:off x="4265" y="2576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0" name="Arc 124"/>
            <p:cNvSpPr>
              <a:spLocks/>
            </p:cNvSpPr>
            <p:nvPr/>
          </p:nvSpPr>
          <p:spPr bwMode="auto">
            <a:xfrm>
              <a:off x="4265" y="2576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1" name="Arc 125"/>
            <p:cNvSpPr>
              <a:spLocks/>
            </p:cNvSpPr>
            <p:nvPr/>
          </p:nvSpPr>
          <p:spPr bwMode="auto">
            <a:xfrm>
              <a:off x="4292" y="2578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92" name="Arc 126"/>
            <p:cNvSpPr>
              <a:spLocks/>
            </p:cNvSpPr>
            <p:nvPr/>
          </p:nvSpPr>
          <p:spPr bwMode="auto">
            <a:xfrm>
              <a:off x="4292" y="2578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6" name="Group 127"/>
          <p:cNvGrpSpPr>
            <a:grpSpLocks/>
          </p:cNvGrpSpPr>
          <p:nvPr/>
        </p:nvGrpSpPr>
        <p:grpSpPr bwMode="auto">
          <a:xfrm>
            <a:off x="7875588" y="3819526"/>
            <a:ext cx="430212" cy="576263"/>
            <a:chOff x="4001" y="2406"/>
            <a:chExt cx="271" cy="363"/>
          </a:xfrm>
        </p:grpSpPr>
        <p:sp>
          <p:nvSpPr>
            <p:cNvPr id="34981" name="Freeform 128"/>
            <p:cNvSpPr>
              <a:spLocks/>
            </p:cNvSpPr>
            <p:nvPr/>
          </p:nvSpPr>
          <p:spPr bwMode="auto">
            <a:xfrm>
              <a:off x="4002" y="2406"/>
              <a:ext cx="258" cy="356"/>
            </a:xfrm>
            <a:custGeom>
              <a:avLst/>
              <a:gdLst>
                <a:gd name="T0" fmla="*/ 233 w 258"/>
                <a:gd name="T1" fmla="*/ 0 h 356"/>
                <a:gd name="T2" fmla="*/ 257 w 258"/>
                <a:gd name="T3" fmla="*/ 17 h 356"/>
                <a:gd name="T4" fmla="*/ 24 w 258"/>
                <a:gd name="T5" fmla="*/ 355 h 356"/>
                <a:gd name="T6" fmla="*/ 0 w 258"/>
                <a:gd name="T7" fmla="*/ 332 h 356"/>
                <a:gd name="T8" fmla="*/ 114 w 258"/>
                <a:gd name="T9" fmla="*/ 163 h 356"/>
                <a:gd name="T10" fmla="*/ 233 w 258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6"/>
                <a:gd name="T20" fmla="*/ 258 w 258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6">
                  <a:moveTo>
                    <a:pt x="233" y="0"/>
                  </a:moveTo>
                  <a:lnTo>
                    <a:pt x="257" y="17"/>
                  </a:lnTo>
                  <a:lnTo>
                    <a:pt x="24" y="355"/>
                  </a:lnTo>
                  <a:lnTo>
                    <a:pt x="0" y="332"/>
                  </a:lnTo>
                  <a:lnTo>
                    <a:pt x="114" y="163"/>
                  </a:lnTo>
                  <a:lnTo>
                    <a:pt x="233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82" name="Oval 129"/>
            <p:cNvSpPr>
              <a:spLocks noChangeArrowheads="1"/>
            </p:cNvSpPr>
            <p:nvPr/>
          </p:nvSpPr>
          <p:spPr bwMode="auto">
            <a:xfrm>
              <a:off x="4001" y="2736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83" name="Arc 130"/>
            <p:cNvSpPr>
              <a:spLocks/>
            </p:cNvSpPr>
            <p:nvPr/>
          </p:nvSpPr>
          <p:spPr bwMode="auto">
            <a:xfrm>
              <a:off x="4217" y="2407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4" name="Arc 131"/>
            <p:cNvSpPr>
              <a:spLocks/>
            </p:cNvSpPr>
            <p:nvPr/>
          </p:nvSpPr>
          <p:spPr bwMode="auto">
            <a:xfrm>
              <a:off x="4217" y="2407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5" name="Arc 132"/>
            <p:cNvSpPr>
              <a:spLocks/>
            </p:cNvSpPr>
            <p:nvPr/>
          </p:nvSpPr>
          <p:spPr bwMode="auto">
            <a:xfrm>
              <a:off x="4244" y="2407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6" name="Arc 133"/>
            <p:cNvSpPr>
              <a:spLocks/>
            </p:cNvSpPr>
            <p:nvPr/>
          </p:nvSpPr>
          <p:spPr bwMode="auto">
            <a:xfrm>
              <a:off x="4244" y="2407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7" name="Group 134"/>
          <p:cNvGrpSpPr>
            <a:grpSpLocks/>
          </p:cNvGrpSpPr>
          <p:nvPr/>
        </p:nvGrpSpPr>
        <p:grpSpPr bwMode="auto">
          <a:xfrm>
            <a:off x="7799388" y="3551239"/>
            <a:ext cx="430212" cy="585787"/>
            <a:chOff x="3953" y="2237"/>
            <a:chExt cx="271" cy="369"/>
          </a:xfrm>
        </p:grpSpPr>
        <p:sp>
          <p:nvSpPr>
            <p:cNvPr id="34975" name="Freeform 135"/>
            <p:cNvSpPr>
              <a:spLocks/>
            </p:cNvSpPr>
            <p:nvPr/>
          </p:nvSpPr>
          <p:spPr bwMode="auto">
            <a:xfrm>
              <a:off x="3954" y="2237"/>
              <a:ext cx="259" cy="356"/>
            </a:xfrm>
            <a:custGeom>
              <a:avLst/>
              <a:gdLst>
                <a:gd name="T0" fmla="*/ 234 w 259"/>
                <a:gd name="T1" fmla="*/ 0 h 356"/>
                <a:gd name="T2" fmla="*/ 258 w 259"/>
                <a:gd name="T3" fmla="*/ 24 h 356"/>
                <a:gd name="T4" fmla="*/ 24 w 259"/>
                <a:gd name="T5" fmla="*/ 355 h 356"/>
                <a:gd name="T6" fmla="*/ 0 w 259"/>
                <a:gd name="T7" fmla="*/ 332 h 356"/>
                <a:gd name="T8" fmla="*/ 115 w 259"/>
                <a:gd name="T9" fmla="*/ 169 h 356"/>
                <a:gd name="T10" fmla="*/ 234 w 259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9"/>
                <a:gd name="T19" fmla="*/ 0 h 356"/>
                <a:gd name="T20" fmla="*/ 259 w 259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9" h="356">
                  <a:moveTo>
                    <a:pt x="234" y="0"/>
                  </a:moveTo>
                  <a:lnTo>
                    <a:pt x="258" y="24"/>
                  </a:lnTo>
                  <a:lnTo>
                    <a:pt x="24" y="355"/>
                  </a:lnTo>
                  <a:lnTo>
                    <a:pt x="0" y="332"/>
                  </a:lnTo>
                  <a:lnTo>
                    <a:pt x="115" y="169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76" name="Oval 136"/>
            <p:cNvSpPr>
              <a:spLocks noChangeArrowheads="1"/>
            </p:cNvSpPr>
            <p:nvPr/>
          </p:nvSpPr>
          <p:spPr bwMode="auto">
            <a:xfrm>
              <a:off x="3953" y="2573"/>
              <a:ext cx="31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77" name="Arc 137"/>
            <p:cNvSpPr>
              <a:spLocks/>
            </p:cNvSpPr>
            <p:nvPr/>
          </p:nvSpPr>
          <p:spPr bwMode="auto">
            <a:xfrm>
              <a:off x="4170" y="2244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8" name="Arc 138"/>
            <p:cNvSpPr>
              <a:spLocks/>
            </p:cNvSpPr>
            <p:nvPr/>
          </p:nvSpPr>
          <p:spPr bwMode="auto">
            <a:xfrm>
              <a:off x="4170" y="2244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9" name="Arc 139"/>
            <p:cNvSpPr>
              <a:spLocks/>
            </p:cNvSpPr>
            <p:nvPr/>
          </p:nvSpPr>
          <p:spPr bwMode="auto">
            <a:xfrm>
              <a:off x="4196" y="2244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80" name="Arc 140"/>
            <p:cNvSpPr>
              <a:spLocks/>
            </p:cNvSpPr>
            <p:nvPr/>
          </p:nvSpPr>
          <p:spPr bwMode="auto">
            <a:xfrm>
              <a:off x="4196" y="2244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8" name="Group 141"/>
          <p:cNvGrpSpPr>
            <a:grpSpLocks/>
          </p:cNvGrpSpPr>
          <p:nvPr/>
        </p:nvGrpSpPr>
        <p:grpSpPr bwMode="auto">
          <a:xfrm>
            <a:off x="7726364" y="3292476"/>
            <a:ext cx="427037" cy="576263"/>
            <a:chOff x="3906" y="2074"/>
            <a:chExt cx="270" cy="363"/>
          </a:xfrm>
        </p:grpSpPr>
        <p:sp>
          <p:nvSpPr>
            <p:cNvPr id="34969" name="Freeform 142"/>
            <p:cNvSpPr>
              <a:spLocks/>
            </p:cNvSpPr>
            <p:nvPr/>
          </p:nvSpPr>
          <p:spPr bwMode="auto">
            <a:xfrm>
              <a:off x="3907" y="2074"/>
              <a:ext cx="258" cy="356"/>
            </a:xfrm>
            <a:custGeom>
              <a:avLst/>
              <a:gdLst>
                <a:gd name="T0" fmla="*/ 233 w 258"/>
                <a:gd name="T1" fmla="*/ 0 h 356"/>
                <a:gd name="T2" fmla="*/ 257 w 258"/>
                <a:gd name="T3" fmla="*/ 18 h 356"/>
                <a:gd name="T4" fmla="*/ 23 w 258"/>
                <a:gd name="T5" fmla="*/ 355 h 356"/>
                <a:gd name="T6" fmla="*/ 0 w 258"/>
                <a:gd name="T7" fmla="*/ 332 h 356"/>
                <a:gd name="T8" fmla="*/ 114 w 258"/>
                <a:gd name="T9" fmla="*/ 163 h 356"/>
                <a:gd name="T10" fmla="*/ 233 w 258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6"/>
                <a:gd name="T20" fmla="*/ 258 w 258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6">
                  <a:moveTo>
                    <a:pt x="233" y="0"/>
                  </a:moveTo>
                  <a:lnTo>
                    <a:pt x="257" y="18"/>
                  </a:lnTo>
                  <a:lnTo>
                    <a:pt x="23" y="355"/>
                  </a:lnTo>
                  <a:lnTo>
                    <a:pt x="0" y="332"/>
                  </a:lnTo>
                  <a:lnTo>
                    <a:pt x="114" y="163"/>
                  </a:lnTo>
                  <a:lnTo>
                    <a:pt x="233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70" name="Oval 143"/>
            <p:cNvSpPr>
              <a:spLocks noChangeArrowheads="1"/>
            </p:cNvSpPr>
            <p:nvPr/>
          </p:nvSpPr>
          <p:spPr bwMode="auto">
            <a:xfrm>
              <a:off x="3906" y="2404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71" name="Arc 144"/>
            <p:cNvSpPr>
              <a:spLocks/>
            </p:cNvSpPr>
            <p:nvPr/>
          </p:nvSpPr>
          <p:spPr bwMode="auto">
            <a:xfrm>
              <a:off x="4123" y="2078"/>
              <a:ext cx="28" cy="29"/>
            </a:xfrm>
            <a:custGeom>
              <a:avLst/>
              <a:gdLst>
                <a:gd name="T0" fmla="*/ 0 w 21485"/>
                <a:gd name="T1" fmla="*/ 0 h 21586"/>
                <a:gd name="T2" fmla="*/ 0 w 21485"/>
                <a:gd name="T3" fmla="*/ 0 h 21586"/>
                <a:gd name="T4" fmla="*/ 0 w 21485"/>
                <a:gd name="T5" fmla="*/ 0 h 21586"/>
                <a:gd name="T6" fmla="*/ 0 w 21485"/>
                <a:gd name="T7" fmla="*/ 0 h 21586"/>
                <a:gd name="T8" fmla="*/ 0 w 21485"/>
                <a:gd name="T9" fmla="*/ 0 h 215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85"/>
                <a:gd name="T16" fmla="*/ 0 h 21586"/>
                <a:gd name="T17" fmla="*/ 21485 w 21485"/>
                <a:gd name="T18" fmla="*/ 21586 h 215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85" h="21586" fill="none">
                  <a:moveTo>
                    <a:pt x="-1" y="19362"/>
                  </a:moveTo>
                  <a:cubicBezTo>
                    <a:pt x="1108" y="8645"/>
                    <a:pt x="9946" y="384"/>
                    <a:pt x="20713" y="-1"/>
                  </a:cubicBezTo>
                </a:path>
                <a:path w="21485" h="21586" stroke="0">
                  <a:moveTo>
                    <a:pt x="-1" y="19362"/>
                  </a:moveTo>
                  <a:cubicBezTo>
                    <a:pt x="1108" y="8645"/>
                    <a:pt x="9946" y="384"/>
                    <a:pt x="20713" y="-1"/>
                  </a:cubicBezTo>
                  <a:lnTo>
                    <a:pt x="21485" y="21586"/>
                  </a:lnTo>
                  <a:lnTo>
                    <a:pt x="-1" y="193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2" name="Arc 145"/>
            <p:cNvSpPr>
              <a:spLocks/>
            </p:cNvSpPr>
            <p:nvPr/>
          </p:nvSpPr>
          <p:spPr bwMode="auto">
            <a:xfrm>
              <a:off x="4123" y="2078"/>
              <a:ext cx="28" cy="29"/>
            </a:xfrm>
            <a:custGeom>
              <a:avLst/>
              <a:gdLst>
                <a:gd name="T0" fmla="*/ 0 w 21485"/>
                <a:gd name="T1" fmla="*/ 0 h 21586"/>
                <a:gd name="T2" fmla="*/ 0 w 21485"/>
                <a:gd name="T3" fmla="*/ 0 h 21586"/>
                <a:gd name="T4" fmla="*/ 0 w 21485"/>
                <a:gd name="T5" fmla="*/ 0 h 21586"/>
                <a:gd name="T6" fmla="*/ 0 w 21485"/>
                <a:gd name="T7" fmla="*/ 0 h 21586"/>
                <a:gd name="T8" fmla="*/ 0 w 21485"/>
                <a:gd name="T9" fmla="*/ 0 h 215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85"/>
                <a:gd name="T16" fmla="*/ 0 h 21586"/>
                <a:gd name="T17" fmla="*/ 21485 w 21485"/>
                <a:gd name="T18" fmla="*/ 21586 h 215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85" h="21586" fill="none">
                  <a:moveTo>
                    <a:pt x="-1" y="19362"/>
                  </a:moveTo>
                  <a:cubicBezTo>
                    <a:pt x="1108" y="8645"/>
                    <a:pt x="9946" y="384"/>
                    <a:pt x="20713" y="-1"/>
                  </a:cubicBezTo>
                </a:path>
                <a:path w="21485" h="21586" stroke="0">
                  <a:moveTo>
                    <a:pt x="-1" y="19362"/>
                  </a:moveTo>
                  <a:cubicBezTo>
                    <a:pt x="1108" y="8645"/>
                    <a:pt x="9946" y="384"/>
                    <a:pt x="20713" y="-1"/>
                  </a:cubicBezTo>
                  <a:lnTo>
                    <a:pt x="21485" y="21586"/>
                  </a:lnTo>
                  <a:lnTo>
                    <a:pt x="-1" y="19362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3" name="Arc 146"/>
            <p:cNvSpPr>
              <a:spLocks/>
            </p:cNvSpPr>
            <p:nvPr/>
          </p:nvSpPr>
          <p:spPr bwMode="auto">
            <a:xfrm>
              <a:off x="4148" y="2075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74" name="Arc 147"/>
            <p:cNvSpPr>
              <a:spLocks/>
            </p:cNvSpPr>
            <p:nvPr/>
          </p:nvSpPr>
          <p:spPr bwMode="auto">
            <a:xfrm>
              <a:off x="4148" y="2075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89" name="Group 148"/>
          <p:cNvGrpSpPr>
            <a:grpSpLocks/>
          </p:cNvGrpSpPr>
          <p:nvPr/>
        </p:nvGrpSpPr>
        <p:grpSpPr bwMode="auto">
          <a:xfrm>
            <a:off x="8278814" y="4170363"/>
            <a:ext cx="427037" cy="576262"/>
            <a:chOff x="4254" y="2627"/>
            <a:chExt cx="270" cy="363"/>
          </a:xfrm>
        </p:grpSpPr>
        <p:sp>
          <p:nvSpPr>
            <p:cNvPr id="34963" name="Freeform 149"/>
            <p:cNvSpPr>
              <a:spLocks/>
            </p:cNvSpPr>
            <p:nvPr/>
          </p:nvSpPr>
          <p:spPr bwMode="auto">
            <a:xfrm>
              <a:off x="4254" y="2627"/>
              <a:ext cx="259" cy="356"/>
            </a:xfrm>
            <a:custGeom>
              <a:avLst/>
              <a:gdLst>
                <a:gd name="T0" fmla="*/ 234 w 259"/>
                <a:gd name="T1" fmla="*/ 0 h 356"/>
                <a:gd name="T2" fmla="*/ 258 w 259"/>
                <a:gd name="T3" fmla="*/ 18 h 356"/>
                <a:gd name="T4" fmla="*/ 24 w 259"/>
                <a:gd name="T5" fmla="*/ 355 h 356"/>
                <a:gd name="T6" fmla="*/ 0 w 259"/>
                <a:gd name="T7" fmla="*/ 332 h 356"/>
                <a:gd name="T8" fmla="*/ 115 w 259"/>
                <a:gd name="T9" fmla="*/ 163 h 356"/>
                <a:gd name="T10" fmla="*/ 234 w 259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9"/>
                <a:gd name="T19" fmla="*/ 0 h 356"/>
                <a:gd name="T20" fmla="*/ 259 w 259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9" h="356">
                  <a:moveTo>
                    <a:pt x="234" y="0"/>
                  </a:moveTo>
                  <a:lnTo>
                    <a:pt x="258" y="18"/>
                  </a:lnTo>
                  <a:lnTo>
                    <a:pt x="24" y="355"/>
                  </a:lnTo>
                  <a:lnTo>
                    <a:pt x="0" y="332"/>
                  </a:lnTo>
                  <a:lnTo>
                    <a:pt x="115" y="163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64" name="Oval 150"/>
            <p:cNvSpPr>
              <a:spLocks noChangeArrowheads="1"/>
            </p:cNvSpPr>
            <p:nvPr/>
          </p:nvSpPr>
          <p:spPr bwMode="auto">
            <a:xfrm>
              <a:off x="4254" y="2957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65" name="Arc 151"/>
            <p:cNvSpPr>
              <a:spLocks/>
            </p:cNvSpPr>
            <p:nvPr/>
          </p:nvSpPr>
          <p:spPr bwMode="auto">
            <a:xfrm>
              <a:off x="4470" y="2628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6" name="Arc 152"/>
            <p:cNvSpPr>
              <a:spLocks/>
            </p:cNvSpPr>
            <p:nvPr/>
          </p:nvSpPr>
          <p:spPr bwMode="auto">
            <a:xfrm>
              <a:off x="4470" y="2628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7" name="Arc 153"/>
            <p:cNvSpPr>
              <a:spLocks/>
            </p:cNvSpPr>
            <p:nvPr/>
          </p:nvSpPr>
          <p:spPr bwMode="auto">
            <a:xfrm>
              <a:off x="4496" y="2628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8" name="Arc 154"/>
            <p:cNvSpPr>
              <a:spLocks/>
            </p:cNvSpPr>
            <p:nvPr/>
          </p:nvSpPr>
          <p:spPr bwMode="auto">
            <a:xfrm>
              <a:off x="4496" y="2628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0" name="Group 155"/>
          <p:cNvGrpSpPr>
            <a:grpSpLocks/>
          </p:cNvGrpSpPr>
          <p:nvPr/>
        </p:nvGrpSpPr>
        <p:grpSpPr bwMode="auto">
          <a:xfrm>
            <a:off x="8185151" y="4114800"/>
            <a:ext cx="430213" cy="585788"/>
            <a:chOff x="4196" y="2592"/>
            <a:chExt cx="271" cy="369"/>
          </a:xfrm>
        </p:grpSpPr>
        <p:sp>
          <p:nvSpPr>
            <p:cNvPr id="34957" name="Freeform 156"/>
            <p:cNvSpPr>
              <a:spLocks/>
            </p:cNvSpPr>
            <p:nvPr/>
          </p:nvSpPr>
          <p:spPr bwMode="auto">
            <a:xfrm>
              <a:off x="4197" y="2592"/>
              <a:ext cx="259" cy="356"/>
            </a:xfrm>
            <a:custGeom>
              <a:avLst/>
              <a:gdLst>
                <a:gd name="T0" fmla="*/ 234 w 259"/>
                <a:gd name="T1" fmla="*/ 0 h 356"/>
                <a:gd name="T2" fmla="*/ 258 w 259"/>
                <a:gd name="T3" fmla="*/ 23 h 356"/>
                <a:gd name="T4" fmla="*/ 24 w 259"/>
                <a:gd name="T5" fmla="*/ 355 h 356"/>
                <a:gd name="T6" fmla="*/ 0 w 259"/>
                <a:gd name="T7" fmla="*/ 332 h 356"/>
                <a:gd name="T8" fmla="*/ 115 w 259"/>
                <a:gd name="T9" fmla="*/ 169 h 356"/>
                <a:gd name="T10" fmla="*/ 234 w 259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9"/>
                <a:gd name="T19" fmla="*/ 0 h 356"/>
                <a:gd name="T20" fmla="*/ 259 w 259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9" h="356">
                  <a:moveTo>
                    <a:pt x="234" y="0"/>
                  </a:moveTo>
                  <a:lnTo>
                    <a:pt x="258" y="23"/>
                  </a:lnTo>
                  <a:lnTo>
                    <a:pt x="24" y="355"/>
                  </a:lnTo>
                  <a:lnTo>
                    <a:pt x="0" y="332"/>
                  </a:lnTo>
                  <a:lnTo>
                    <a:pt x="115" y="169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58" name="Oval 157"/>
            <p:cNvSpPr>
              <a:spLocks noChangeArrowheads="1"/>
            </p:cNvSpPr>
            <p:nvPr/>
          </p:nvSpPr>
          <p:spPr bwMode="auto">
            <a:xfrm>
              <a:off x="4196" y="2928"/>
              <a:ext cx="31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59" name="Arc 158"/>
            <p:cNvSpPr>
              <a:spLocks/>
            </p:cNvSpPr>
            <p:nvPr/>
          </p:nvSpPr>
          <p:spPr bwMode="auto">
            <a:xfrm>
              <a:off x="4413" y="2599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0" name="Arc 159"/>
            <p:cNvSpPr>
              <a:spLocks/>
            </p:cNvSpPr>
            <p:nvPr/>
          </p:nvSpPr>
          <p:spPr bwMode="auto">
            <a:xfrm>
              <a:off x="4413" y="2599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1" name="Arc 160"/>
            <p:cNvSpPr>
              <a:spLocks/>
            </p:cNvSpPr>
            <p:nvPr/>
          </p:nvSpPr>
          <p:spPr bwMode="auto">
            <a:xfrm>
              <a:off x="4439" y="2599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62" name="Arc 161"/>
            <p:cNvSpPr>
              <a:spLocks/>
            </p:cNvSpPr>
            <p:nvPr/>
          </p:nvSpPr>
          <p:spPr bwMode="auto">
            <a:xfrm>
              <a:off x="4439" y="2599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1" name="Group 162"/>
          <p:cNvGrpSpPr>
            <a:grpSpLocks/>
          </p:cNvGrpSpPr>
          <p:nvPr/>
        </p:nvGrpSpPr>
        <p:grpSpPr bwMode="auto">
          <a:xfrm>
            <a:off x="8110539" y="3856038"/>
            <a:ext cx="428625" cy="576262"/>
            <a:chOff x="4149" y="2429"/>
            <a:chExt cx="270" cy="363"/>
          </a:xfrm>
        </p:grpSpPr>
        <p:sp>
          <p:nvSpPr>
            <p:cNvPr id="34951" name="Freeform 163"/>
            <p:cNvSpPr>
              <a:spLocks/>
            </p:cNvSpPr>
            <p:nvPr/>
          </p:nvSpPr>
          <p:spPr bwMode="auto">
            <a:xfrm>
              <a:off x="4150" y="2429"/>
              <a:ext cx="258" cy="356"/>
            </a:xfrm>
            <a:custGeom>
              <a:avLst/>
              <a:gdLst>
                <a:gd name="T0" fmla="*/ 233 w 258"/>
                <a:gd name="T1" fmla="*/ 0 h 356"/>
                <a:gd name="T2" fmla="*/ 257 w 258"/>
                <a:gd name="T3" fmla="*/ 18 h 356"/>
                <a:gd name="T4" fmla="*/ 23 w 258"/>
                <a:gd name="T5" fmla="*/ 355 h 356"/>
                <a:gd name="T6" fmla="*/ 0 w 258"/>
                <a:gd name="T7" fmla="*/ 332 h 356"/>
                <a:gd name="T8" fmla="*/ 114 w 258"/>
                <a:gd name="T9" fmla="*/ 163 h 356"/>
                <a:gd name="T10" fmla="*/ 233 w 258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6"/>
                <a:gd name="T20" fmla="*/ 258 w 258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6">
                  <a:moveTo>
                    <a:pt x="233" y="0"/>
                  </a:moveTo>
                  <a:lnTo>
                    <a:pt x="257" y="18"/>
                  </a:lnTo>
                  <a:lnTo>
                    <a:pt x="23" y="355"/>
                  </a:lnTo>
                  <a:lnTo>
                    <a:pt x="0" y="332"/>
                  </a:lnTo>
                  <a:lnTo>
                    <a:pt x="114" y="163"/>
                  </a:lnTo>
                  <a:lnTo>
                    <a:pt x="233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52" name="Oval 164"/>
            <p:cNvSpPr>
              <a:spLocks noChangeArrowheads="1"/>
            </p:cNvSpPr>
            <p:nvPr/>
          </p:nvSpPr>
          <p:spPr bwMode="auto">
            <a:xfrm>
              <a:off x="4149" y="2759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53" name="Arc 165"/>
            <p:cNvSpPr>
              <a:spLocks/>
            </p:cNvSpPr>
            <p:nvPr/>
          </p:nvSpPr>
          <p:spPr bwMode="auto">
            <a:xfrm>
              <a:off x="4365" y="2430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4" name="Arc 166"/>
            <p:cNvSpPr>
              <a:spLocks/>
            </p:cNvSpPr>
            <p:nvPr/>
          </p:nvSpPr>
          <p:spPr bwMode="auto">
            <a:xfrm>
              <a:off x="4365" y="2430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5" name="Arc 167"/>
            <p:cNvSpPr>
              <a:spLocks/>
            </p:cNvSpPr>
            <p:nvPr/>
          </p:nvSpPr>
          <p:spPr bwMode="auto">
            <a:xfrm>
              <a:off x="4391" y="2430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6" name="Arc 168"/>
            <p:cNvSpPr>
              <a:spLocks/>
            </p:cNvSpPr>
            <p:nvPr/>
          </p:nvSpPr>
          <p:spPr bwMode="auto">
            <a:xfrm>
              <a:off x="4391" y="2430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2" name="Group 169"/>
          <p:cNvGrpSpPr>
            <a:grpSpLocks/>
          </p:cNvGrpSpPr>
          <p:nvPr/>
        </p:nvGrpSpPr>
        <p:grpSpPr bwMode="auto">
          <a:xfrm>
            <a:off x="8034338" y="3589338"/>
            <a:ext cx="430212" cy="584200"/>
            <a:chOff x="4101" y="2261"/>
            <a:chExt cx="271" cy="368"/>
          </a:xfrm>
        </p:grpSpPr>
        <p:sp>
          <p:nvSpPr>
            <p:cNvPr id="34945" name="Freeform 170"/>
            <p:cNvSpPr>
              <a:spLocks/>
            </p:cNvSpPr>
            <p:nvPr/>
          </p:nvSpPr>
          <p:spPr bwMode="auto">
            <a:xfrm>
              <a:off x="4102" y="2261"/>
              <a:ext cx="258" cy="355"/>
            </a:xfrm>
            <a:custGeom>
              <a:avLst/>
              <a:gdLst>
                <a:gd name="T0" fmla="*/ 233 w 258"/>
                <a:gd name="T1" fmla="*/ 0 h 355"/>
                <a:gd name="T2" fmla="*/ 257 w 258"/>
                <a:gd name="T3" fmla="*/ 23 h 355"/>
                <a:gd name="T4" fmla="*/ 24 w 258"/>
                <a:gd name="T5" fmla="*/ 354 h 355"/>
                <a:gd name="T6" fmla="*/ 0 w 258"/>
                <a:gd name="T7" fmla="*/ 331 h 355"/>
                <a:gd name="T8" fmla="*/ 114 w 258"/>
                <a:gd name="T9" fmla="*/ 168 h 355"/>
                <a:gd name="T10" fmla="*/ 233 w 258"/>
                <a:gd name="T11" fmla="*/ 0 h 3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5"/>
                <a:gd name="T20" fmla="*/ 258 w 258"/>
                <a:gd name="T21" fmla="*/ 355 h 3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5">
                  <a:moveTo>
                    <a:pt x="233" y="0"/>
                  </a:moveTo>
                  <a:lnTo>
                    <a:pt x="257" y="23"/>
                  </a:lnTo>
                  <a:lnTo>
                    <a:pt x="24" y="354"/>
                  </a:lnTo>
                  <a:lnTo>
                    <a:pt x="0" y="331"/>
                  </a:lnTo>
                  <a:lnTo>
                    <a:pt x="114" y="168"/>
                  </a:lnTo>
                  <a:lnTo>
                    <a:pt x="233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46" name="Oval 171"/>
            <p:cNvSpPr>
              <a:spLocks noChangeArrowheads="1"/>
            </p:cNvSpPr>
            <p:nvPr/>
          </p:nvSpPr>
          <p:spPr bwMode="auto">
            <a:xfrm>
              <a:off x="4101" y="2596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47" name="Arc 172"/>
            <p:cNvSpPr>
              <a:spLocks/>
            </p:cNvSpPr>
            <p:nvPr/>
          </p:nvSpPr>
          <p:spPr bwMode="auto">
            <a:xfrm>
              <a:off x="4317" y="2268"/>
              <a:ext cx="29" cy="29"/>
            </a:xfrm>
            <a:custGeom>
              <a:avLst/>
              <a:gdLst>
                <a:gd name="T0" fmla="*/ 0 w 21485"/>
                <a:gd name="T1" fmla="*/ 0 h 21587"/>
                <a:gd name="T2" fmla="*/ 0 w 21485"/>
                <a:gd name="T3" fmla="*/ 0 h 21587"/>
                <a:gd name="T4" fmla="*/ 0 w 21485"/>
                <a:gd name="T5" fmla="*/ 0 h 21587"/>
                <a:gd name="T6" fmla="*/ 0 w 21485"/>
                <a:gd name="T7" fmla="*/ 0 h 21587"/>
                <a:gd name="T8" fmla="*/ 0 w 21485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85"/>
                <a:gd name="T16" fmla="*/ 0 h 21587"/>
                <a:gd name="T17" fmla="*/ 21485 w 21485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85" h="21587" fill="none">
                  <a:moveTo>
                    <a:pt x="-1" y="19363"/>
                  </a:moveTo>
                  <a:cubicBezTo>
                    <a:pt x="1109" y="8636"/>
                    <a:pt x="9962" y="371"/>
                    <a:pt x="20740" y="-1"/>
                  </a:cubicBezTo>
                </a:path>
                <a:path w="21485" h="21587" stroke="0">
                  <a:moveTo>
                    <a:pt x="-1" y="19363"/>
                  </a:moveTo>
                  <a:cubicBezTo>
                    <a:pt x="1109" y="8636"/>
                    <a:pt x="9962" y="371"/>
                    <a:pt x="20740" y="-1"/>
                  </a:cubicBezTo>
                  <a:lnTo>
                    <a:pt x="21485" y="21587"/>
                  </a:lnTo>
                  <a:lnTo>
                    <a:pt x="-1" y="193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8" name="Arc 173"/>
            <p:cNvSpPr>
              <a:spLocks/>
            </p:cNvSpPr>
            <p:nvPr/>
          </p:nvSpPr>
          <p:spPr bwMode="auto">
            <a:xfrm>
              <a:off x="4317" y="2268"/>
              <a:ext cx="29" cy="29"/>
            </a:xfrm>
            <a:custGeom>
              <a:avLst/>
              <a:gdLst>
                <a:gd name="T0" fmla="*/ 0 w 21485"/>
                <a:gd name="T1" fmla="*/ 0 h 21587"/>
                <a:gd name="T2" fmla="*/ 0 w 21485"/>
                <a:gd name="T3" fmla="*/ 0 h 21587"/>
                <a:gd name="T4" fmla="*/ 0 w 21485"/>
                <a:gd name="T5" fmla="*/ 0 h 21587"/>
                <a:gd name="T6" fmla="*/ 0 w 21485"/>
                <a:gd name="T7" fmla="*/ 0 h 21587"/>
                <a:gd name="T8" fmla="*/ 0 w 21485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85"/>
                <a:gd name="T16" fmla="*/ 0 h 21587"/>
                <a:gd name="T17" fmla="*/ 21485 w 21485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85" h="21587" fill="none">
                  <a:moveTo>
                    <a:pt x="-1" y="19363"/>
                  </a:moveTo>
                  <a:cubicBezTo>
                    <a:pt x="1109" y="8636"/>
                    <a:pt x="9962" y="371"/>
                    <a:pt x="20740" y="-1"/>
                  </a:cubicBezTo>
                </a:path>
                <a:path w="21485" h="21587" stroke="0">
                  <a:moveTo>
                    <a:pt x="-1" y="19363"/>
                  </a:moveTo>
                  <a:cubicBezTo>
                    <a:pt x="1109" y="8636"/>
                    <a:pt x="9962" y="371"/>
                    <a:pt x="20740" y="-1"/>
                  </a:cubicBezTo>
                  <a:lnTo>
                    <a:pt x="21485" y="21587"/>
                  </a:lnTo>
                  <a:lnTo>
                    <a:pt x="-1" y="193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9" name="Arc 174"/>
            <p:cNvSpPr>
              <a:spLocks/>
            </p:cNvSpPr>
            <p:nvPr/>
          </p:nvSpPr>
          <p:spPr bwMode="auto">
            <a:xfrm>
              <a:off x="4344" y="2267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50" name="Arc 175"/>
            <p:cNvSpPr>
              <a:spLocks/>
            </p:cNvSpPr>
            <p:nvPr/>
          </p:nvSpPr>
          <p:spPr bwMode="auto">
            <a:xfrm>
              <a:off x="4344" y="2267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3" name="Group 176"/>
          <p:cNvGrpSpPr>
            <a:grpSpLocks/>
          </p:cNvGrpSpPr>
          <p:nvPr/>
        </p:nvGrpSpPr>
        <p:grpSpPr bwMode="auto">
          <a:xfrm>
            <a:off x="7961314" y="3330576"/>
            <a:ext cx="427037" cy="574675"/>
            <a:chOff x="4054" y="2098"/>
            <a:chExt cx="270" cy="362"/>
          </a:xfrm>
        </p:grpSpPr>
        <p:sp>
          <p:nvSpPr>
            <p:cNvPr id="34939" name="Freeform 177"/>
            <p:cNvSpPr>
              <a:spLocks/>
            </p:cNvSpPr>
            <p:nvPr/>
          </p:nvSpPr>
          <p:spPr bwMode="auto">
            <a:xfrm>
              <a:off x="4054" y="2098"/>
              <a:ext cx="259" cy="356"/>
            </a:xfrm>
            <a:custGeom>
              <a:avLst/>
              <a:gdLst>
                <a:gd name="T0" fmla="*/ 234 w 259"/>
                <a:gd name="T1" fmla="*/ 0 h 356"/>
                <a:gd name="T2" fmla="*/ 258 w 259"/>
                <a:gd name="T3" fmla="*/ 17 h 356"/>
                <a:gd name="T4" fmla="*/ 24 w 259"/>
                <a:gd name="T5" fmla="*/ 355 h 356"/>
                <a:gd name="T6" fmla="*/ 0 w 259"/>
                <a:gd name="T7" fmla="*/ 331 h 356"/>
                <a:gd name="T8" fmla="*/ 115 w 259"/>
                <a:gd name="T9" fmla="*/ 163 h 356"/>
                <a:gd name="T10" fmla="*/ 234 w 259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9"/>
                <a:gd name="T19" fmla="*/ 0 h 356"/>
                <a:gd name="T20" fmla="*/ 259 w 259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9" h="356">
                  <a:moveTo>
                    <a:pt x="234" y="0"/>
                  </a:moveTo>
                  <a:lnTo>
                    <a:pt x="258" y="17"/>
                  </a:lnTo>
                  <a:lnTo>
                    <a:pt x="24" y="355"/>
                  </a:lnTo>
                  <a:lnTo>
                    <a:pt x="0" y="331"/>
                  </a:lnTo>
                  <a:lnTo>
                    <a:pt x="115" y="163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40" name="Oval 178"/>
            <p:cNvSpPr>
              <a:spLocks noChangeArrowheads="1"/>
            </p:cNvSpPr>
            <p:nvPr/>
          </p:nvSpPr>
          <p:spPr bwMode="auto">
            <a:xfrm>
              <a:off x="4054" y="2427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41" name="Arc 179"/>
            <p:cNvSpPr>
              <a:spLocks/>
            </p:cNvSpPr>
            <p:nvPr/>
          </p:nvSpPr>
          <p:spPr bwMode="auto">
            <a:xfrm>
              <a:off x="4270" y="2099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2" name="Arc 180"/>
            <p:cNvSpPr>
              <a:spLocks/>
            </p:cNvSpPr>
            <p:nvPr/>
          </p:nvSpPr>
          <p:spPr bwMode="auto">
            <a:xfrm>
              <a:off x="4270" y="2099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3" name="Arc 181"/>
            <p:cNvSpPr>
              <a:spLocks/>
            </p:cNvSpPr>
            <p:nvPr/>
          </p:nvSpPr>
          <p:spPr bwMode="auto">
            <a:xfrm>
              <a:off x="4297" y="2101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44" name="Arc 182"/>
            <p:cNvSpPr>
              <a:spLocks/>
            </p:cNvSpPr>
            <p:nvPr/>
          </p:nvSpPr>
          <p:spPr bwMode="auto">
            <a:xfrm>
              <a:off x="4297" y="2101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4" name="Group 183"/>
          <p:cNvGrpSpPr>
            <a:grpSpLocks/>
          </p:cNvGrpSpPr>
          <p:nvPr/>
        </p:nvGrpSpPr>
        <p:grpSpPr bwMode="auto">
          <a:xfrm>
            <a:off x="8628064" y="3386139"/>
            <a:ext cx="433387" cy="574675"/>
            <a:chOff x="4474" y="2133"/>
            <a:chExt cx="274" cy="362"/>
          </a:xfrm>
        </p:grpSpPr>
        <p:sp>
          <p:nvSpPr>
            <p:cNvPr id="34933" name="Freeform 184"/>
            <p:cNvSpPr>
              <a:spLocks/>
            </p:cNvSpPr>
            <p:nvPr/>
          </p:nvSpPr>
          <p:spPr bwMode="auto">
            <a:xfrm>
              <a:off x="4474" y="2133"/>
              <a:ext cx="263" cy="355"/>
            </a:xfrm>
            <a:custGeom>
              <a:avLst/>
              <a:gdLst>
                <a:gd name="T0" fmla="*/ 233 w 263"/>
                <a:gd name="T1" fmla="*/ 0 h 355"/>
                <a:gd name="T2" fmla="*/ 262 w 263"/>
                <a:gd name="T3" fmla="*/ 17 h 355"/>
                <a:gd name="T4" fmla="*/ 28 w 263"/>
                <a:gd name="T5" fmla="*/ 354 h 355"/>
                <a:gd name="T6" fmla="*/ 0 w 263"/>
                <a:gd name="T7" fmla="*/ 331 h 355"/>
                <a:gd name="T8" fmla="*/ 119 w 263"/>
                <a:gd name="T9" fmla="*/ 162 h 355"/>
                <a:gd name="T10" fmla="*/ 233 w 263"/>
                <a:gd name="T11" fmla="*/ 0 h 3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3"/>
                <a:gd name="T19" fmla="*/ 0 h 355"/>
                <a:gd name="T20" fmla="*/ 263 w 263"/>
                <a:gd name="T21" fmla="*/ 355 h 3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3" h="355">
                  <a:moveTo>
                    <a:pt x="233" y="0"/>
                  </a:moveTo>
                  <a:lnTo>
                    <a:pt x="262" y="17"/>
                  </a:lnTo>
                  <a:lnTo>
                    <a:pt x="28" y="354"/>
                  </a:lnTo>
                  <a:lnTo>
                    <a:pt x="0" y="331"/>
                  </a:lnTo>
                  <a:lnTo>
                    <a:pt x="119" y="162"/>
                  </a:lnTo>
                  <a:lnTo>
                    <a:pt x="233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34" name="Oval 185"/>
            <p:cNvSpPr>
              <a:spLocks noChangeArrowheads="1"/>
            </p:cNvSpPr>
            <p:nvPr/>
          </p:nvSpPr>
          <p:spPr bwMode="auto">
            <a:xfrm>
              <a:off x="4478" y="2462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35" name="Arc 186"/>
            <p:cNvSpPr>
              <a:spLocks/>
            </p:cNvSpPr>
            <p:nvPr/>
          </p:nvSpPr>
          <p:spPr bwMode="auto">
            <a:xfrm>
              <a:off x="4694" y="2134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6" name="Arc 187"/>
            <p:cNvSpPr>
              <a:spLocks/>
            </p:cNvSpPr>
            <p:nvPr/>
          </p:nvSpPr>
          <p:spPr bwMode="auto">
            <a:xfrm>
              <a:off x="4694" y="2134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7" name="Arc 188"/>
            <p:cNvSpPr>
              <a:spLocks/>
            </p:cNvSpPr>
            <p:nvPr/>
          </p:nvSpPr>
          <p:spPr bwMode="auto">
            <a:xfrm>
              <a:off x="4721" y="2136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8" name="Arc 189"/>
            <p:cNvSpPr>
              <a:spLocks/>
            </p:cNvSpPr>
            <p:nvPr/>
          </p:nvSpPr>
          <p:spPr bwMode="auto">
            <a:xfrm>
              <a:off x="4721" y="2136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5" name="Group 190"/>
          <p:cNvGrpSpPr>
            <a:grpSpLocks/>
          </p:cNvGrpSpPr>
          <p:nvPr/>
        </p:nvGrpSpPr>
        <p:grpSpPr bwMode="auto">
          <a:xfrm>
            <a:off x="8345489" y="3856038"/>
            <a:ext cx="428625" cy="576262"/>
            <a:chOff x="4297" y="2429"/>
            <a:chExt cx="270" cy="363"/>
          </a:xfrm>
        </p:grpSpPr>
        <p:sp>
          <p:nvSpPr>
            <p:cNvPr id="34927" name="Freeform 191"/>
            <p:cNvSpPr>
              <a:spLocks/>
            </p:cNvSpPr>
            <p:nvPr/>
          </p:nvSpPr>
          <p:spPr bwMode="auto">
            <a:xfrm>
              <a:off x="4297" y="2429"/>
              <a:ext cx="259" cy="356"/>
            </a:xfrm>
            <a:custGeom>
              <a:avLst/>
              <a:gdLst>
                <a:gd name="T0" fmla="*/ 234 w 259"/>
                <a:gd name="T1" fmla="*/ 0 h 356"/>
                <a:gd name="T2" fmla="*/ 258 w 259"/>
                <a:gd name="T3" fmla="*/ 18 h 356"/>
                <a:gd name="T4" fmla="*/ 24 w 259"/>
                <a:gd name="T5" fmla="*/ 355 h 356"/>
                <a:gd name="T6" fmla="*/ 0 w 259"/>
                <a:gd name="T7" fmla="*/ 332 h 356"/>
                <a:gd name="T8" fmla="*/ 115 w 259"/>
                <a:gd name="T9" fmla="*/ 163 h 356"/>
                <a:gd name="T10" fmla="*/ 234 w 259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9"/>
                <a:gd name="T19" fmla="*/ 0 h 356"/>
                <a:gd name="T20" fmla="*/ 259 w 259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9" h="356">
                  <a:moveTo>
                    <a:pt x="234" y="0"/>
                  </a:moveTo>
                  <a:lnTo>
                    <a:pt x="258" y="18"/>
                  </a:lnTo>
                  <a:lnTo>
                    <a:pt x="24" y="355"/>
                  </a:lnTo>
                  <a:lnTo>
                    <a:pt x="0" y="332"/>
                  </a:lnTo>
                  <a:lnTo>
                    <a:pt x="115" y="163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8" name="Oval 192"/>
            <p:cNvSpPr>
              <a:spLocks noChangeArrowheads="1"/>
            </p:cNvSpPr>
            <p:nvPr/>
          </p:nvSpPr>
          <p:spPr bwMode="auto">
            <a:xfrm>
              <a:off x="4297" y="2759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29" name="Arc 193"/>
            <p:cNvSpPr>
              <a:spLocks/>
            </p:cNvSpPr>
            <p:nvPr/>
          </p:nvSpPr>
          <p:spPr bwMode="auto">
            <a:xfrm>
              <a:off x="4513" y="2430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0" name="Arc 194"/>
            <p:cNvSpPr>
              <a:spLocks/>
            </p:cNvSpPr>
            <p:nvPr/>
          </p:nvSpPr>
          <p:spPr bwMode="auto">
            <a:xfrm>
              <a:off x="4513" y="2430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1" name="Arc 195"/>
            <p:cNvSpPr>
              <a:spLocks/>
            </p:cNvSpPr>
            <p:nvPr/>
          </p:nvSpPr>
          <p:spPr bwMode="auto">
            <a:xfrm>
              <a:off x="4539" y="2430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32" name="Arc 196"/>
            <p:cNvSpPr>
              <a:spLocks/>
            </p:cNvSpPr>
            <p:nvPr/>
          </p:nvSpPr>
          <p:spPr bwMode="auto">
            <a:xfrm>
              <a:off x="4539" y="2430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6" name="Group 197"/>
          <p:cNvGrpSpPr>
            <a:grpSpLocks/>
          </p:cNvGrpSpPr>
          <p:nvPr/>
        </p:nvGrpSpPr>
        <p:grpSpPr bwMode="auto">
          <a:xfrm>
            <a:off x="8269288" y="3589338"/>
            <a:ext cx="430212" cy="584200"/>
            <a:chOff x="4249" y="2261"/>
            <a:chExt cx="271" cy="368"/>
          </a:xfrm>
        </p:grpSpPr>
        <p:sp>
          <p:nvSpPr>
            <p:cNvPr id="34921" name="Freeform 198"/>
            <p:cNvSpPr>
              <a:spLocks/>
            </p:cNvSpPr>
            <p:nvPr/>
          </p:nvSpPr>
          <p:spPr bwMode="auto">
            <a:xfrm>
              <a:off x="4250" y="2261"/>
              <a:ext cx="258" cy="355"/>
            </a:xfrm>
            <a:custGeom>
              <a:avLst/>
              <a:gdLst>
                <a:gd name="T0" fmla="*/ 233 w 258"/>
                <a:gd name="T1" fmla="*/ 0 h 355"/>
                <a:gd name="T2" fmla="*/ 257 w 258"/>
                <a:gd name="T3" fmla="*/ 23 h 355"/>
                <a:gd name="T4" fmla="*/ 24 w 258"/>
                <a:gd name="T5" fmla="*/ 354 h 355"/>
                <a:gd name="T6" fmla="*/ 0 w 258"/>
                <a:gd name="T7" fmla="*/ 331 h 355"/>
                <a:gd name="T8" fmla="*/ 114 w 258"/>
                <a:gd name="T9" fmla="*/ 168 h 355"/>
                <a:gd name="T10" fmla="*/ 233 w 258"/>
                <a:gd name="T11" fmla="*/ 0 h 3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5"/>
                <a:gd name="T20" fmla="*/ 258 w 258"/>
                <a:gd name="T21" fmla="*/ 355 h 3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5">
                  <a:moveTo>
                    <a:pt x="233" y="0"/>
                  </a:moveTo>
                  <a:lnTo>
                    <a:pt x="257" y="23"/>
                  </a:lnTo>
                  <a:lnTo>
                    <a:pt x="24" y="354"/>
                  </a:lnTo>
                  <a:lnTo>
                    <a:pt x="0" y="331"/>
                  </a:lnTo>
                  <a:lnTo>
                    <a:pt x="114" y="168"/>
                  </a:lnTo>
                  <a:lnTo>
                    <a:pt x="233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22" name="Oval 199"/>
            <p:cNvSpPr>
              <a:spLocks noChangeArrowheads="1"/>
            </p:cNvSpPr>
            <p:nvPr/>
          </p:nvSpPr>
          <p:spPr bwMode="auto">
            <a:xfrm>
              <a:off x="4249" y="2596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23" name="Arc 200"/>
            <p:cNvSpPr>
              <a:spLocks/>
            </p:cNvSpPr>
            <p:nvPr/>
          </p:nvSpPr>
          <p:spPr bwMode="auto">
            <a:xfrm>
              <a:off x="4466" y="2270"/>
              <a:ext cx="28" cy="29"/>
            </a:xfrm>
            <a:custGeom>
              <a:avLst/>
              <a:gdLst>
                <a:gd name="T0" fmla="*/ 0 w 21485"/>
                <a:gd name="T1" fmla="*/ 0 h 21586"/>
                <a:gd name="T2" fmla="*/ 0 w 21485"/>
                <a:gd name="T3" fmla="*/ 0 h 21586"/>
                <a:gd name="T4" fmla="*/ 0 w 21485"/>
                <a:gd name="T5" fmla="*/ 0 h 21586"/>
                <a:gd name="T6" fmla="*/ 0 w 21485"/>
                <a:gd name="T7" fmla="*/ 0 h 21586"/>
                <a:gd name="T8" fmla="*/ 0 w 21485"/>
                <a:gd name="T9" fmla="*/ 0 h 215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85"/>
                <a:gd name="T16" fmla="*/ 0 h 21586"/>
                <a:gd name="T17" fmla="*/ 21485 w 21485"/>
                <a:gd name="T18" fmla="*/ 21586 h 215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85" h="21586" fill="none">
                  <a:moveTo>
                    <a:pt x="-1" y="19362"/>
                  </a:moveTo>
                  <a:cubicBezTo>
                    <a:pt x="1108" y="8645"/>
                    <a:pt x="9946" y="384"/>
                    <a:pt x="20713" y="-1"/>
                  </a:cubicBezTo>
                </a:path>
                <a:path w="21485" h="21586" stroke="0">
                  <a:moveTo>
                    <a:pt x="-1" y="19362"/>
                  </a:moveTo>
                  <a:cubicBezTo>
                    <a:pt x="1108" y="8645"/>
                    <a:pt x="9946" y="384"/>
                    <a:pt x="20713" y="-1"/>
                  </a:cubicBezTo>
                  <a:lnTo>
                    <a:pt x="21485" y="21586"/>
                  </a:lnTo>
                  <a:lnTo>
                    <a:pt x="-1" y="193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4" name="Arc 201"/>
            <p:cNvSpPr>
              <a:spLocks/>
            </p:cNvSpPr>
            <p:nvPr/>
          </p:nvSpPr>
          <p:spPr bwMode="auto">
            <a:xfrm>
              <a:off x="4466" y="2270"/>
              <a:ext cx="28" cy="29"/>
            </a:xfrm>
            <a:custGeom>
              <a:avLst/>
              <a:gdLst>
                <a:gd name="T0" fmla="*/ 0 w 21485"/>
                <a:gd name="T1" fmla="*/ 0 h 21586"/>
                <a:gd name="T2" fmla="*/ 0 w 21485"/>
                <a:gd name="T3" fmla="*/ 0 h 21586"/>
                <a:gd name="T4" fmla="*/ 0 w 21485"/>
                <a:gd name="T5" fmla="*/ 0 h 21586"/>
                <a:gd name="T6" fmla="*/ 0 w 21485"/>
                <a:gd name="T7" fmla="*/ 0 h 21586"/>
                <a:gd name="T8" fmla="*/ 0 w 21485"/>
                <a:gd name="T9" fmla="*/ 0 h 215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85"/>
                <a:gd name="T16" fmla="*/ 0 h 21586"/>
                <a:gd name="T17" fmla="*/ 21485 w 21485"/>
                <a:gd name="T18" fmla="*/ 21586 h 215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85" h="21586" fill="none">
                  <a:moveTo>
                    <a:pt x="-1" y="19362"/>
                  </a:moveTo>
                  <a:cubicBezTo>
                    <a:pt x="1108" y="8645"/>
                    <a:pt x="9946" y="384"/>
                    <a:pt x="20713" y="-1"/>
                  </a:cubicBezTo>
                </a:path>
                <a:path w="21485" h="21586" stroke="0">
                  <a:moveTo>
                    <a:pt x="-1" y="19362"/>
                  </a:moveTo>
                  <a:cubicBezTo>
                    <a:pt x="1108" y="8645"/>
                    <a:pt x="9946" y="384"/>
                    <a:pt x="20713" y="-1"/>
                  </a:cubicBezTo>
                  <a:lnTo>
                    <a:pt x="21485" y="21586"/>
                  </a:lnTo>
                  <a:lnTo>
                    <a:pt x="-1" y="19362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5" name="Arc 202"/>
            <p:cNvSpPr>
              <a:spLocks/>
            </p:cNvSpPr>
            <p:nvPr/>
          </p:nvSpPr>
          <p:spPr bwMode="auto">
            <a:xfrm>
              <a:off x="4492" y="2267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6" name="Arc 203"/>
            <p:cNvSpPr>
              <a:spLocks/>
            </p:cNvSpPr>
            <p:nvPr/>
          </p:nvSpPr>
          <p:spPr bwMode="auto">
            <a:xfrm>
              <a:off x="4492" y="2267"/>
              <a:ext cx="28" cy="24"/>
            </a:xfrm>
            <a:custGeom>
              <a:avLst/>
              <a:gdLst>
                <a:gd name="T0" fmla="*/ 0 w 23237"/>
                <a:gd name="T1" fmla="*/ 0 h 21600"/>
                <a:gd name="T2" fmla="*/ 0 w 23237"/>
                <a:gd name="T3" fmla="*/ 0 h 21600"/>
                <a:gd name="T4" fmla="*/ 0 w 23237"/>
                <a:gd name="T5" fmla="*/ 0 h 21600"/>
                <a:gd name="T6" fmla="*/ 0 w 23237"/>
                <a:gd name="T7" fmla="*/ 0 h 21600"/>
                <a:gd name="T8" fmla="*/ 0 w 23237"/>
                <a:gd name="T9" fmla="*/ 0 h 21600"/>
                <a:gd name="T10" fmla="*/ 0 w 23237"/>
                <a:gd name="T11" fmla="*/ 0 h 21600"/>
                <a:gd name="T12" fmla="*/ 0 w 2323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37"/>
                <a:gd name="T22" fmla="*/ 0 h 21600"/>
                <a:gd name="T23" fmla="*/ 23237 w 2323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3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</a:path>
                <a:path w="2323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222" y="0"/>
                    <a:pt x="22736" y="9110"/>
                    <a:pt x="23236" y="20665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7" name="Group 204"/>
          <p:cNvGrpSpPr>
            <a:grpSpLocks/>
          </p:cNvGrpSpPr>
          <p:nvPr/>
        </p:nvGrpSpPr>
        <p:grpSpPr bwMode="auto">
          <a:xfrm>
            <a:off x="8193088" y="3330576"/>
            <a:ext cx="430212" cy="574675"/>
            <a:chOff x="4201" y="2098"/>
            <a:chExt cx="271" cy="362"/>
          </a:xfrm>
        </p:grpSpPr>
        <p:sp>
          <p:nvSpPr>
            <p:cNvPr id="34915" name="Freeform 205"/>
            <p:cNvSpPr>
              <a:spLocks/>
            </p:cNvSpPr>
            <p:nvPr/>
          </p:nvSpPr>
          <p:spPr bwMode="auto">
            <a:xfrm>
              <a:off x="4202" y="2098"/>
              <a:ext cx="258" cy="356"/>
            </a:xfrm>
            <a:custGeom>
              <a:avLst/>
              <a:gdLst>
                <a:gd name="T0" fmla="*/ 234 w 258"/>
                <a:gd name="T1" fmla="*/ 0 h 356"/>
                <a:gd name="T2" fmla="*/ 257 w 258"/>
                <a:gd name="T3" fmla="*/ 17 h 356"/>
                <a:gd name="T4" fmla="*/ 24 w 258"/>
                <a:gd name="T5" fmla="*/ 355 h 356"/>
                <a:gd name="T6" fmla="*/ 0 w 258"/>
                <a:gd name="T7" fmla="*/ 331 h 356"/>
                <a:gd name="T8" fmla="*/ 114 w 258"/>
                <a:gd name="T9" fmla="*/ 163 h 356"/>
                <a:gd name="T10" fmla="*/ 234 w 258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6"/>
                <a:gd name="T20" fmla="*/ 258 w 258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6">
                  <a:moveTo>
                    <a:pt x="234" y="0"/>
                  </a:moveTo>
                  <a:lnTo>
                    <a:pt x="257" y="17"/>
                  </a:lnTo>
                  <a:lnTo>
                    <a:pt x="24" y="355"/>
                  </a:lnTo>
                  <a:lnTo>
                    <a:pt x="0" y="331"/>
                  </a:lnTo>
                  <a:lnTo>
                    <a:pt x="114" y="163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Oval 206"/>
            <p:cNvSpPr>
              <a:spLocks noChangeArrowheads="1"/>
            </p:cNvSpPr>
            <p:nvPr/>
          </p:nvSpPr>
          <p:spPr bwMode="auto">
            <a:xfrm>
              <a:off x="4201" y="2427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17" name="Arc 207"/>
            <p:cNvSpPr>
              <a:spLocks/>
            </p:cNvSpPr>
            <p:nvPr/>
          </p:nvSpPr>
          <p:spPr bwMode="auto">
            <a:xfrm>
              <a:off x="4417" y="2099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Arc 208"/>
            <p:cNvSpPr>
              <a:spLocks/>
            </p:cNvSpPr>
            <p:nvPr/>
          </p:nvSpPr>
          <p:spPr bwMode="auto">
            <a:xfrm>
              <a:off x="4417" y="2099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9" name="Arc 209"/>
            <p:cNvSpPr>
              <a:spLocks/>
            </p:cNvSpPr>
            <p:nvPr/>
          </p:nvSpPr>
          <p:spPr bwMode="auto">
            <a:xfrm>
              <a:off x="4444" y="2101"/>
              <a:ext cx="28" cy="23"/>
            </a:xfrm>
            <a:custGeom>
              <a:avLst/>
              <a:gdLst>
                <a:gd name="T0" fmla="*/ 0 w 23257"/>
                <a:gd name="T1" fmla="*/ 0 h 21600"/>
                <a:gd name="T2" fmla="*/ 0 w 23257"/>
                <a:gd name="T3" fmla="*/ 0 h 21600"/>
                <a:gd name="T4" fmla="*/ 0 w 23257"/>
                <a:gd name="T5" fmla="*/ 0 h 21600"/>
                <a:gd name="T6" fmla="*/ 0 w 23257"/>
                <a:gd name="T7" fmla="*/ 0 h 21600"/>
                <a:gd name="T8" fmla="*/ 0 w 23257"/>
                <a:gd name="T9" fmla="*/ 0 h 21600"/>
                <a:gd name="T10" fmla="*/ 0 w 23257"/>
                <a:gd name="T11" fmla="*/ 0 h 21600"/>
                <a:gd name="T12" fmla="*/ 0 w 2325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57"/>
                <a:gd name="T22" fmla="*/ 0 h 21600"/>
                <a:gd name="T23" fmla="*/ 23257 w 2325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5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</a:path>
                <a:path w="2325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20" name="Arc 210"/>
            <p:cNvSpPr>
              <a:spLocks/>
            </p:cNvSpPr>
            <p:nvPr/>
          </p:nvSpPr>
          <p:spPr bwMode="auto">
            <a:xfrm>
              <a:off x="4444" y="2101"/>
              <a:ext cx="28" cy="23"/>
            </a:xfrm>
            <a:custGeom>
              <a:avLst/>
              <a:gdLst>
                <a:gd name="T0" fmla="*/ 0 w 23257"/>
                <a:gd name="T1" fmla="*/ 0 h 21600"/>
                <a:gd name="T2" fmla="*/ 0 w 23257"/>
                <a:gd name="T3" fmla="*/ 0 h 21600"/>
                <a:gd name="T4" fmla="*/ 0 w 23257"/>
                <a:gd name="T5" fmla="*/ 0 h 21600"/>
                <a:gd name="T6" fmla="*/ 0 w 23257"/>
                <a:gd name="T7" fmla="*/ 0 h 21600"/>
                <a:gd name="T8" fmla="*/ 0 w 23257"/>
                <a:gd name="T9" fmla="*/ 0 h 21600"/>
                <a:gd name="T10" fmla="*/ 0 w 23257"/>
                <a:gd name="T11" fmla="*/ 0 h 21600"/>
                <a:gd name="T12" fmla="*/ 0 w 2325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57"/>
                <a:gd name="T22" fmla="*/ 0 h 21600"/>
                <a:gd name="T23" fmla="*/ 23257 w 2325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5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</a:path>
                <a:path w="2325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8" name="Group 211"/>
          <p:cNvGrpSpPr>
            <a:grpSpLocks/>
          </p:cNvGrpSpPr>
          <p:nvPr/>
        </p:nvGrpSpPr>
        <p:grpSpPr bwMode="auto">
          <a:xfrm>
            <a:off x="8534401" y="3625850"/>
            <a:ext cx="430213" cy="584200"/>
            <a:chOff x="4416" y="2284"/>
            <a:chExt cx="270" cy="368"/>
          </a:xfrm>
        </p:grpSpPr>
        <p:sp>
          <p:nvSpPr>
            <p:cNvPr id="34909" name="Freeform 212"/>
            <p:cNvSpPr>
              <a:spLocks/>
            </p:cNvSpPr>
            <p:nvPr/>
          </p:nvSpPr>
          <p:spPr bwMode="auto">
            <a:xfrm>
              <a:off x="4416" y="2284"/>
              <a:ext cx="259" cy="356"/>
            </a:xfrm>
            <a:custGeom>
              <a:avLst/>
              <a:gdLst>
                <a:gd name="T0" fmla="*/ 234 w 259"/>
                <a:gd name="T1" fmla="*/ 0 h 356"/>
                <a:gd name="T2" fmla="*/ 258 w 259"/>
                <a:gd name="T3" fmla="*/ 23 h 356"/>
                <a:gd name="T4" fmla="*/ 24 w 259"/>
                <a:gd name="T5" fmla="*/ 355 h 356"/>
                <a:gd name="T6" fmla="*/ 0 w 259"/>
                <a:gd name="T7" fmla="*/ 331 h 356"/>
                <a:gd name="T8" fmla="*/ 115 w 259"/>
                <a:gd name="T9" fmla="*/ 169 h 356"/>
                <a:gd name="T10" fmla="*/ 234 w 259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9"/>
                <a:gd name="T19" fmla="*/ 0 h 356"/>
                <a:gd name="T20" fmla="*/ 259 w 259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9" h="356">
                  <a:moveTo>
                    <a:pt x="234" y="0"/>
                  </a:moveTo>
                  <a:lnTo>
                    <a:pt x="258" y="23"/>
                  </a:lnTo>
                  <a:lnTo>
                    <a:pt x="24" y="355"/>
                  </a:lnTo>
                  <a:lnTo>
                    <a:pt x="0" y="331"/>
                  </a:lnTo>
                  <a:lnTo>
                    <a:pt x="115" y="169"/>
                  </a:lnTo>
                  <a:lnTo>
                    <a:pt x="234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Oval 213"/>
            <p:cNvSpPr>
              <a:spLocks noChangeArrowheads="1"/>
            </p:cNvSpPr>
            <p:nvPr/>
          </p:nvSpPr>
          <p:spPr bwMode="auto">
            <a:xfrm>
              <a:off x="4416" y="2619"/>
              <a:ext cx="30" cy="33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11" name="Arc 214"/>
            <p:cNvSpPr>
              <a:spLocks/>
            </p:cNvSpPr>
            <p:nvPr/>
          </p:nvSpPr>
          <p:spPr bwMode="auto">
            <a:xfrm>
              <a:off x="4632" y="2291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Arc 215"/>
            <p:cNvSpPr>
              <a:spLocks/>
            </p:cNvSpPr>
            <p:nvPr/>
          </p:nvSpPr>
          <p:spPr bwMode="auto">
            <a:xfrm>
              <a:off x="4632" y="2291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Arc 216"/>
            <p:cNvSpPr>
              <a:spLocks/>
            </p:cNvSpPr>
            <p:nvPr/>
          </p:nvSpPr>
          <p:spPr bwMode="auto">
            <a:xfrm>
              <a:off x="4659" y="2293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Arc 217"/>
            <p:cNvSpPr>
              <a:spLocks/>
            </p:cNvSpPr>
            <p:nvPr/>
          </p:nvSpPr>
          <p:spPr bwMode="auto">
            <a:xfrm>
              <a:off x="4659" y="2293"/>
              <a:ext cx="27" cy="23"/>
            </a:xfrm>
            <a:custGeom>
              <a:avLst/>
              <a:gdLst>
                <a:gd name="T0" fmla="*/ 0 w 22430"/>
                <a:gd name="T1" fmla="*/ 0 h 21600"/>
                <a:gd name="T2" fmla="*/ 0 w 22430"/>
                <a:gd name="T3" fmla="*/ 0 h 21600"/>
                <a:gd name="T4" fmla="*/ 0 w 22430"/>
                <a:gd name="T5" fmla="*/ 0 h 21600"/>
                <a:gd name="T6" fmla="*/ 0 w 22430"/>
                <a:gd name="T7" fmla="*/ 0 h 21600"/>
                <a:gd name="T8" fmla="*/ 0 w 22430"/>
                <a:gd name="T9" fmla="*/ 0 h 21600"/>
                <a:gd name="T10" fmla="*/ 0 w 22430"/>
                <a:gd name="T11" fmla="*/ 0 h 21600"/>
                <a:gd name="T12" fmla="*/ 0 w 2243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430"/>
                <a:gd name="T22" fmla="*/ 0 h 21600"/>
                <a:gd name="T23" fmla="*/ 22430 w 2243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430" h="21600" fill="none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</a:path>
                <a:path w="22430" h="21600" stroke="0">
                  <a:moveTo>
                    <a:pt x="-1" y="15"/>
                  </a:moveTo>
                  <a:cubicBezTo>
                    <a:pt x="276" y="5"/>
                    <a:pt x="553" y="-1"/>
                    <a:pt x="830" y="0"/>
                  </a:cubicBezTo>
                  <a:cubicBezTo>
                    <a:pt x="12759" y="0"/>
                    <a:pt x="22430" y="9670"/>
                    <a:pt x="22430" y="21600"/>
                  </a:cubicBezTo>
                  <a:lnTo>
                    <a:pt x="830" y="21600"/>
                  </a:lnTo>
                  <a:lnTo>
                    <a:pt x="-1" y="15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899" name="Group 218"/>
          <p:cNvGrpSpPr>
            <a:grpSpLocks/>
          </p:cNvGrpSpPr>
          <p:nvPr/>
        </p:nvGrpSpPr>
        <p:grpSpPr bwMode="auto">
          <a:xfrm>
            <a:off x="8458201" y="3367089"/>
            <a:ext cx="430213" cy="574675"/>
            <a:chOff x="4368" y="2121"/>
            <a:chExt cx="271" cy="362"/>
          </a:xfrm>
        </p:grpSpPr>
        <p:sp>
          <p:nvSpPr>
            <p:cNvPr id="34903" name="Freeform 219"/>
            <p:cNvSpPr>
              <a:spLocks/>
            </p:cNvSpPr>
            <p:nvPr/>
          </p:nvSpPr>
          <p:spPr bwMode="auto">
            <a:xfrm>
              <a:off x="4369" y="2121"/>
              <a:ext cx="258" cy="356"/>
            </a:xfrm>
            <a:custGeom>
              <a:avLst/>
              <a:gdLst>
                <a:gd name="T0" fmla="*/ 233 w 258"/>
                <a:gd name="T1" fmla="*/ 0 h 356"/>
                <a:gd name="T2" fmla="*/ 257 w 258"/>
                <a:gd name="T3" fmla="*/ 17 h 356"/>
                <a:gd name="T4" fmla="*/ 24 w 258"/>
                <a:gd name="T5" fmla="*/ 355 h 356"/>
                <a:gd name="T6" fmla="*/ 0 w 258"/>
                <a:gd name="T7" fmla="*/ 332 h 356"/>
                <a:gd name="T8" fmla="*/ 114 w 258"/>
                <a:gd name="T9" fmla="*/ 163 h 356"/>
                <a:gd name="T10" fmla="*/ 233 w 258"/>
                <a:gd name="T11" fmla="*/ 0 h 3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8"/>
                <a:gd name="T19" fmla="*/ 0 h 356"/>
                <a:gd name="T20" fmla="*/ 258 w 258"/>
                <a:gd name="T21" fmla="*/ 356 h 3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8" h="356">
                  <a:moveTo>
                    <a:pt x="233" y="0"/>
                  </a:moveTo>
                  <a:lnTo>
                    <a:pt x="257" y="17"/>
                  </a:lnTo>
                  <a:lnTo>
                    <a:pt x="24" y="355"/>
                  </a:lnTo>
                  <a:lnTo>
                    <a:pt x="0" y="332"/>
                  </a:lnTo>
                  <a:lnTo>
                    <a:pt x="114" y="163"/>
                  </a:lnTo>
                  <a:lnTo>
                    <a:pt x="233" y="0"/>
                  </a:lnTo>
                </a:path>
              </a:pathLst>
            </a:custGeom>
            <a:solidFill>
              <a:srgbClr val="FFFFFF"/>
            </a:solidFill>
            <a:ln w="12700" cap="rnd" algn="ctr">
              <a:solidFill>
                <a:srgbClr val="FFFFFF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Oval 220"/>
            <p:cNvSpPr>
              <a:spLocks noChangeArrowheads="1"/>
            </p:cNvSpPr>
            <p:nvPr/>
          </p:nvSpPr>
          <p:spPr bwMode="auto">
            <a:xfrm>
              <a:off x="4368" y="2451"/>
              <a:ext cx="30" cy="32"/>
            </a:xfrm>
            <a:prstGeom prst="ellipse">
              <a:avLst/>
            </a:prstGeom>
            <a:pattFill prst="pct25">
              <a:fgClr>
                <a:srgbClr val="FFFFFF"/>
              </a:fgClr>
              <a:bgClr>
                <a:srgbClr val="000000"/>
              </a:bgClr>
            </a:patt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4000">
                <a:latin typeface="Arial" panose="020B0604020202020204" pitchFamily="34" charset="0"/>
              </a:endParaRPr>
            </a:p>
          </p:txBody>
        </p:sp>
        <p:sp>
          <p:nvSpPr>
            <p:cNvPr id="34905" name="Arc 221"/>
            <p:cNvSpPr>
              <a:spLocks/>
            </p:cNvSpPr>
            <p:nvPr/>
          </p:nvSpPr>
          <p:spPr bwMode="auto">
            <a:xfrm>
              <a:off x="4584" y="2122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Arc 222"/>
            <p:cNvSpPr>
              <a:spLocks/>
            </p:cNvSpPr>
            <p:nvPr/>
          </p:nvSpPr>
          <p:spPr bwMode="auto">
            <a:xfrm>
              <a:off x="4584" y="2122"/>
              <a:ext cx="29" cy="29"/>
            </a:xfrm>
            <a:custGeom>
              <a:avLst/>
              <a:gdLst>
                <a:gd name="T0" fmla="*/ 0 w 21549"/>
                <a:gd name="T1" fmla="*/ 0 h 21587"/>
                <a:gd name="T2" fmla="*/ 0 w 21549"/>
                <a:gd name="T3" fmla="*/ 0 h 21587"/>
                <a:gd name="T4" fmla="*/ 0 w 21549"/>
                <a:gd name="T5" fmla="*/ 0 h 21587"/>
                <a:gd name="T6" fmla="*/ 0 w 21549"/>
                <a:gd name="T7" fmla="*/ 0 h 21587"/>
                <a:gd name="T8" fmla="*/ 0 w 21549"/>
                <a:gd name="T9" fmla="*/ 0 h 21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49"/>
                <a:gd name="T16" fmla="*/ 0 h 21587"/>
                <a:gd name="T17" fmla="*/ 21549 w 21549"/>
                <a:gd name="T18" fmla="*/ 21587 h 21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49" h="21587" fill="none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</a:path>
                <a:path w="21549" h="21587" stroke="0">
                  <a:moveTo>
                    <a:pt x="0" y="20101"/>
                  </a:moveTo>
                  <a:cubicBezTo>
                    <a:pt x="761" y="9060"/>
                    <a:pt x="9744" y="381"/>
                    <a:pt x="20804" y="-1"/>
                  </a:cubicBezTo>
                  <a:lnTo>
                    <a:pt x="21549" y="21587"/>
                  </a:lnTo>
                  <a:lnTo>
                    <a:pt x="0" y="20101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Arc 223"/>
            <p:cNvSpPr>
              <a:spLocks/>
            </p:cNvSpPr>
            <p:nvPr/>
          </p:nvSpPr>
          <p:spPr bwMode="auto">
            <a:xfrm>
              <a:off x="4611" y="2124"/>
              <a:ext cx="28" cy="23"/>
            </a:xfrm>
            <a:custGeom>
              <a:avLst/>
              <a:gdLst>
                <a:gd name="T0" fmla="*/ 0 w 23257"/>
                <a:gd name="T1" fmla="*/ 0 h 21600"/>
                <a:gd name="T2" fmla="*/ 0 w 23257"/>
                <a:gd name="T3" fmla="*/ 0 h 21600"/>
                <a:gd name="T4" fmla="*/ 0 w 23257"/>
                <a:gd name="T5" fmla="*/ 0 h 21600"/>
                <a:gd name="T6" fmla="*/ 0 w 23257"/>
                <a:gd name="T7" fmla="*/ 0 h 21600"/>
                <a:gd name="T8" fmla="*/ 0 w 23257"/>
                <a:gd name="T9" fmla="*/ 0 h 21600"/>
                <a:gd name="T10" fmla="*/ 0 w 23257"/>
                <a:gd name="T11" fmla="*/ 0 h 21600"/>
                <a:gd name="T12" fmla="*/ 0 w 2325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57"/>
                <a:gd name="T22" fmla="*/ 0 h 21600"/>
                <a:gd name="T23" fmla="*/ 23257 w 2325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5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</a:path>
                <a:path w="2325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Arc 224"/>
            <p:cNvSpPr>
              <a:spLocks/>
            </p:cNvSpPr>
            <p:nvPr/>
          </p:nvSpPr>
          <p:spPr bwMode="auto">
            <a:xfrm>
              <a:off x="4611" y="2124"/>
              <a:ext cx="28" cy="23"/>
            </a:xfrm>
            <a:custGeom>
              <a:avLst/>
              <a:gdLst>
                <a:gd name="T0" fmla="*/ 0 w 23257"/>
                <a:gd name="T1" fmla="*/ 0 h 21600"/>
                <a:gd name="T2" fmla="*/ 0 w 23257"/>
                <a:gd name="T3" fmla="*/ 0 h 21600"/>
                <a:gd name="T4" fmla="*/ 0 w 23257"/>
                <a:gd name="T5" fmla="*/ 0 h 21600"/>
                <a:gd name="T6" fmla="*/ 0 w 23257"/>
                <a:gd name="T7" fmla="*/ 0 h 21600"/>
                <a:gd name="T8" fmla="*/ 0 w 23257"/>
                <a:gd name="T9" fmla="*/ 0 h 21600"/>
                <a:gd name="T10" fmla="*/ 0 w 23257"/>
                <a:gd name="T11" fmla="*/ 0 h 21600"/>
                <a:gd name="T12" fmla="*/ 0 w 23257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257"/>
                <a:gd name="T22" fmla="*/ 0 h 21600"/>
                <a:gd name="T23" fmla="*/ 23257 w 23257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257" h="21600" fill="none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</a:path>
                <a:path w="23257" h="21600" stroke="0">
                  <a:moveTo>
                    <a:pt x="-1" y="63"/>
                  </a:moveTo>
                  <a:cubicBezTo>
                    <a:pt x="551" y="21"/>
                    <a:pt x="1104" y="-1"/>
                    <a:pt x="1657" y="0"/>
                  </a:cubicBezTo>
                  <a:cubicBezTo>
                    <a:pt x="13586" y="0"/>
                    <a:pt x="23257" y="9670"/>
                    <a:pt x="23257" y="21600"/>
                  </a:cubicBezTo>
                  <a:lnTo>
                    <a:pt x="1657" y="21600"/>
                  </a:lnTo>
                  <a:lnTo>
                    <a:pt x="-1" y="63"/>
                  </a:lnTo>
                  <a:close/>
                </a:path>
              </a:pathLst>
            </a:custGeom>
            <a:noFill/>
            <a:ln w="12700" cap="rnd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900" name="Rectangle 225"/>
          <p:cNvSpPr>
            <a:spLocks noChangeArrowheads="1"/>
          </p:cNvSpPr>
          <p:nvPr/>
        </p:nvSpPr>
        <p:spPr bwMode="auto">
          <a:xfrm>
            <a:off x="7202489" y="1395414"/>
            <a:ext cx="33305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1,000 x parallel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1.5 minute to scan.</a:t>
            </a:r>
          </a:p>
        </p:txBody>
      </p:sp>
      <p:sp>
        <p:nvSpPr>
          <p:cNvPr id="34901" name="Rectangle 226"/>
          <p:cNvSpPr>
            <a:spLocks noChangeArrowheads="1"/>
          </p:cNvSpPr>
          <p:nvPr/>
        </p:nvSpPr>
        <p:spPr bwMode="auto">
          <a:xfrm>
            <a:off x="4560888" y="5097464"/>
            <a:ext cx="6107112" cy="176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chemeClr val="tx2"/>
                </a:solidFill>
                <a:latin typeface="Arial" panose="020B0604020202020204" pitchFamily="34" charset="0"/>
              </a:rPr>
              <a:t>Parallelism: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chemeClr val="tx2"/>
                </a:solidFill>
                <a:latin typeface="Arial" panose="020B0604020202020204" pitchFamily="34" charset="0"/>
              </a:rPr>
              <a:t> divide a big problem 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chemeClr val="tx2"/>
                </a:solidFill>
                <a:latin typeface="Arial" panose="020B0604020202020204" pitchFamily="34" charset="0"/>
              </a:rPr>
              <a:t>   into many smaller ones</a:t>
            </a:r>
          </a:p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 b="1">
                <a:solidFill>
                  <a:schemeClr val="tx2"/>
                </a:solidFill>
                <a:latin typeface="Arial" panose="020B0604020202020204" pitchFamily="34" charset="0"/>
              </a:rPr>
              <a:t>     to be solved in parallel</a:t>
            </a:r>
            <a:r>
              <a:rPr lang="en-US" altLang="en-US" sz="3600" b="1">
                <a:solidFill>
                  <a:schemeClr val="tx2"/>
                </a:solidFill>
                <a:latin typeface="Arial" panose="020B0604020202020204" pitchFamily="34" charset="0"/>
              </a:rPr>
              <a:t>.</a:t>
            </a:r>
            <a:r>
              <a:rPr lang="en-US" altLang="en-US" sz="3600" b="1">
                <a:solidFill>
                  <a:srgbClr val="FAFD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4902" name="Rectangle 227"/>
          <p:cNvSpPr>
            <a:spLocks noChangeArrowheads="1"/>
          </p:cNvSpPr>
          <p:nvPr/>
        </p:nvSpPr>
        <p:spPr bwMode="auto">
          <a:xfrm rot="2280000">
            <a:off x="4576764" y="3032125"/>
            <a:ext cx="3386137" cy="831850"/>
          </a:xfrm>
          <a:prstGeom prst="rect">
            <a:avLst/>
          </a:prstGeom>
          <a:solidFill>
            <a:srgbClr val="46464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5400">
                <a:solidFill>
                  <a:schemeClr val="bg1"/>
                </a:solidFill>
                <a:latin typeface="Arial" panose="020B0604020202020204" pitchFamily="34" charset="0"/>
              </a:rPr>
              <a:t>Bandwidth</a:t>
            </a:r>
          </a:p>
        </p:txBody>
      </p:sp>
    </p:spTree>
    <p:extLst>
      <p:ext uri="{BB962C8B-B14F-4D97-AF65-F5344CB8AC3E}">
        <p14:creationId xmlns:p14="http://schemas.microsoft.com/office/powerpoint/2010/main" val="426322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EBE2A0-9E0E-4395-A7BB-3A1E85887DC4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5843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dirty="0"/>
              <a:t>Parallel DB</a:t>
            </a:r>
          </a:p>
        </p:txBody>
      </p:sp>
      <p:sp>
        <p:nvSpPr>
          <p:cNvPr id="35844" name="Content Placeholder 2"/>
          <p:cNvSpPr>
            <a:spLocks noGrp="1" noChangeArrowheads="1"/>
          </p:cNvSpPr>
          <p:nvPr>
            <p:ph sz="quarter" idx="4294967295"/>
          </p:nvPr>
        </p:nvSpPr>
        <p:spPr>
          <a:xfrm>
            <a:off x="295275" y="1339849"/>
            <a:ext cx="11582400" cy="5381625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Parallel database  system seeks to improve performance through </a:t>
            </a:r>
            <a:r>
              <a:rPr lang="en-US" altLang="en-US" dirty="0">
                <a:solidFill>
                  <a:srgbClr val="00B050"/>
                </a:solidFill>
              </a:rPr>
              <a:t>parallelization of various operations  such as loading data ,building indexes, and evaluating queries  </a:t>
            </a:r>
            <a:r>
              <a:rPr lang="en-US" altLang="en-US" dirty="0"/>
              <a:t>by using  multiple CPUs and Disks in Parallel.</a:t>
            </a:r>
          </a:p>
          <a:p>
            <a:pPr algn="just" eaLnBrk="1" hangingPunct="1"/>
            <a:endParaRPr lang="en-US" altLang="en-US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Motivation for  Parallel DB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Parallel machines are becoming quite common and affordable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B050"/>
                </a:solidFill>
              </a:rPr>
              <a:t>Prices of microprocessors, memory and disks have dropped sharply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Databases are growing </a:t>
            </a:r>
            <a:r>
              <a:rPr lang="en-US" altLang="en-US" dirty="0">
                <a:solidFill>
                  <a:srgbClr val="00B050"/>
                </a:solidFill>
              </a:rPr>
              <a:t>increasingly large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800" dirty="0"/>
              <a:t>large volumes of transaction data are collected and stored for later analysis.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800" dirty="0"/>
              <a:t>multimedia objects like images are increasingly stored in databases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427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911E31-6997-431C-B2F9-ACD9B43CB3A4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161925" y="1317627"/>
            <a:ext cx="11544300" cy="503872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1800" dirty="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J"/>
            </a:pPr>
            <a:r>
              <a:rPr lang="en-GB" altLang="en-US" sz="2400" dirty="0">
                <a:latin typeface="Constantia" panose="02030602050306030303" pitchFamily="18" charset="0"/>
              </a:rPr>
              <a:t>   Improves Response Time.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en-US" sz="2400" dirty="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GB" altLang="en-US" sz="2400" dirty="0">
                <a:latin typeface="Constantia" panose="02030602050306030303" pitchFamily="18" charset="0"/>
              </a:rPr>
              <a:t>      </a:t>
            </a:r>
            <a:r>
              <a:rPr lang="en-GB" altLang="en-US" sz="2400" dirty="0">
                <a:solidFill>
                  <a:srgbClr val="FF0000"/>
                </a:solidFill>
                <a:latin typeface="Constantia" panose="02030602050306030303" pitchFamily="18" charset="0"/>
              </a:rPr>
              <a:t>INTERQUERY PARALLELISM 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en-US" sz="2400" dirty="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GB" altLang="en-US" sz="2400" dirty="0">
                <a:latin typeface="Constantia" panose="02030602050306030303" pitchFamily="18" charset="0"/>
              </a:rPr>
              <a:t>      It is possible to process a </a:t>
            </a:r>
            <a:r>
              <a:rPr lang="en-GB" altLang="en-US" sz="2400" dirty="0">
                <a:solidFill>
                  <a:srgbClr val="00B050"/>
                </a:solidFill>
                <a:latin typeface="Constantia" panose="02030602050306030303" pitchFamily="18" charset="0"/>
              </a:rPr>
              <a:t>number of transactions </a:t>
            </a:r>
            <a:r>
              <a:rPr lang="en-GB" altLang="en-US" sz="2400" dirty="0">
                <a:latin typeface="Constantia" panose="02030602050306030303" pitchFamily="18" charset="0"/>
              </a:rPr>
              <a:t>in parallel with each other.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en-US" sz="2400" dirty="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J"/>
            </a:pPr>
            <a:r>
              <a:rPr lang="en-GB" altLang="en-US" sz="2400" dirty="0">
                <a:latin typeface="Constantia" panose="02030602050306030303" pitchFamily="18" charset="0"/>
              </a:rPr>
              <a:t>   Improves Throughput.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en-US" sz="2400" dirty="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GB" altLang="en-US" sz="2400" dirty="0">
                <a:solidFill>
                  <a:srgbClr val="FF0000"/>
                </a:solidFill>
                <a:latin typeface="Constantia" panose="02030602050306030303" pitchFamily="18" charset="0"/>
              </a:rPr>
              <a:t>      INTRAQUERY PARALLELISM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en-US" sz="2400" dirty="0">
              <a:latin typeface="Constantia" panose="02030602050306030303" pitchFamily="18" charset="0"/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GB" altLang="en-US" sz="2400" dirty="0">
                <a:latin typeface="Constantia" panose="02030602050306030303" pitchFamily="18" charset="0"/>
              </a:rPr>
              <a:t>      It is possible to process </a:t>
            </a:r>
            <a:r>
              <a:rPr lang="en-GB" altLang="en-US" sz="2400" dirty="0">
                <a:solidFill>
                  <a:srgbClr val="00B050"/>
                </a:solidFill>
                <a:latin typeface="Constantia" panose="02030602050306030303" pitchFamily="18" charset="0"/>
              </a:rPr>
              <a:t>‘sub-tasks’ of a transaction </a:t>
            </a:r>
            <a:r>
              <a:rPr lang="en-GB" altLang="en-US" sz="2400" dirty="0">
                <a:latin typeface="Constantia" panose="02030602050306030303" pitchFamily="18" charset="0"/>
              </a:rPr>
              <a:t>in parallel with each other</a:t>
            </a:r>
            <a:r>
              <a:rPr lang="en-GB" altLang="en-US" sz="1800" dirty="0">
                <a:latin typeface="Constantia" panose="02030602050306030303" pitchFamily="18" charset="0"/>
              </a:rPr>
              <a:t>.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en-US" sz="1200" dirty="0">
              <a:latin typeface="Constantia" panose="02030602050306030303" pitchFamily="18" charset="0"/>
            </a:endParaRPr>
          </a:p>
        </p:txBody>
      </p:sp>
      <p:grpSp>
        <p:nvGrpSpPr>
          <p:cNvPr id="37892" name="Group 3"/>
          <p:cNvGrpSpPr>
            <a:grpSpLocks/>
          </p:cNvGrpSpPr>
          <p:nvPr/>
        </p:nvGrpSpPr>
        <p:grpSpPr bwMode="auto">
          <a:xfrm>
            <a:off x="2133600" y="228600"/>
            <a:ext cx="8166100" cy="1220788"/>
            <a:chOff x="376" y="0"/>
            <a:chExt cx="5144" cy="769"/>
          </a:xfrm>
        </p:grpSpPr>
        <p:sp>
          <p:nvSpPr>
            <p:cNvPr id="37893" name="Text Box 4"/>
            <p:cNvSpPr>
              <a:spLocks noChangeArrowheads="1"/>
            </p:cNvSpPr>
            <p:nvPr/>
          </p:nvSpPr>
          <p:spPr bwMode="auto">
            <a:xfrm>
              <a:off x="376" y="0"/>
              <a:ext cx="51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3600" u="sng"/>
                <a:t>PARALLEL DBMSs</a:t>
              </a:r>
            </a:p>
          </p:txBody>
        </p:sp>
        <p:sp>
          <p:nvSpPr>
            <p:cNvPr id="37894" name="Text Box 5"/>
            <p:cNvSpPr>
              <a:spLocks noChangeArrowheads="1"/>
            </p:cNvSpPr>
            <p:nvPr/>
          </p:nvSpPr>
          <p:spPr bwMode="auto">
            <a:xfrm>
              <a:off x="622" y="442"/>
              <a:ext cx="4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BENEFITS OF A PARALLEL DBMS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546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493445-9704-40FC-B231-B4B85E3F298B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2345" name="Rectangle 2"/>
          <p:cNvSpPr>
            <a:spLocks noChangeArrowheads="1"/>
          </p:cNvSpPr>
          <p:nvPr/>
        </p:nvSpPr>
        <p:spPr bwMode="auto">
          <a:xfrm>
            <a:off x="1778000" y="1143000"/>
            <a:ext cx="8610600" cy="195103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GB" altLang="en-US" sz="800" dirty="0">
              <a:latin typeface="Constantia" panose="02030602050306030303" pitchFamily="18" charset="0"/>
            </a:endParaRPr>
          </a:p>
          <a:p>
            <a:pPr>
              <a:spcBef>
                <a:spcPct val="20000"/>
              </a:spcBef>
              <a:buClr>
                <a:srgbClr val="005400"/>
              </a:buClr>
              <a:buSzPct val="75000"/>
              <a:buFont typeface="Monotype Sorts" charset="2"/>
              <a:buChar char="v"/>
            </a:pPr>
            <a:r>
              <a:rPr lang="en-GB" altLang="en-US" sz="2400" dirty="0">
                <a:latin typeface="Constantia" panose="02030602050306030303" pitchFamily="18" charset="0"/>
              </a:rPr>
              <a:t>   </a:t>
            </a:r>
            <a:r>
              <a:rPr lang="en-US" altLang="en-US" sz="2400" dirty="0">
                <a:solidFill>
                  <a:srgbClr val="FC0128"/>
                </a:solidFill>
                <a:latin typeface="Book Antiqua" panose="02040602050305030304" pitchFamily="18" charset="0"/>
                <a:ea typeface="ＭＳ Ｐゴシック" panose="020B0600070205080204" pitchFamily="34" charset="-128"/>
              </a:rPr>
              <a:t>Speed-Up</a:t>
            </a:r>
          </a:p>
          <a:p>
            <a:pPr lvl="1" algn="just">
              <a:spcBef>
                <a:spcPct val="20000"/>
              </a:spcBef>
              <a:buClr>
                <a:srgbClr val="005400"/>
              </a:buClr>
              <a:buSzTx/>
              <a:buFontTx/>
              <a:buChar char="–"/>
            </a:pPr>
            <a:r>
              <a:rPr lang="en-US" altLang="en-US" sz="2000" dirty="0">
                <a:solidFill>
                  <a:srgbClr val="005400"/>
                </a:solidFill>
                <a:ea typeface="ＭＳ Ｐゴシック" panose="020B0600070205080204" pitchFamily="34" charset="-128"/>
              </a:rPr>
              <a:t>Adding more resources results in proportionally less running time for a fixed amount of data access.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2060"/>
                </a:solidFill>
              </a:rPr>
              <a:t>       10 seconds to scan a DB of 10,000 records using 1 CPU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2060"/>
                </a:solidFill>
              </a:rPr>
              <a:t>       1 second to scan a DB of 10,000 records using 10 CPUs</a:t>
            </a:r>
          </a:p>
        </p:txBody>
      </p:sp>
      <p:grpSp>
        <p:nvGrpSpPr>
          <p:cNvPr id="39940" name="Group 3"/>
          <p:cNvGrpSpPr>
            <a:grpSpLocks/>
          </p:cNvGrpSpPr>
          <p:nvPr/>
        </p:nvGrpSpPr>
        <p:grpSpPr bwMode="auto">
          <a:xfrm>
            <a:off x="2120900" y="0"/>
            <a:ext cx="8166100" cy="1220788"/>
            <a:chOff x="376" y="0"/>
            <a:chExt cx="5144" cy="769"/>
          </a:xfrm>
        </p:grpSpPr>
        <p:sp>
          <p:nvSpPr>
            <p:cNvPr id="39942" name="Text Box 4"/>
            <p:cNvSpPr>
              <a:spLocks noChangeArrowheads="1"/>
            </p:cNvSpPr>
            <p:nvPr/>
          </p:nvSpPr>
          <p:spPr bwMode="auto">
            <a:xfrm>
              <a:off x="376" y="0"/>
              <a:ext cx="51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3600" u="sng">
                  <a:latin typeface="Constantia" panose="02030602050306030303" pitchFamily="18" charset="0"/>
                </a:rPr>
                <a:t>PARALLEL DBMSs</a:t>
              </a:r>
            </a:p>
          </p:txBody>
        </p:sp>
        <p:sp>
          <p:nvSpPr>
            <p:cNvPr id="39943" name="Text Box 5"/>
            <p:cNvSpPr>
              <a:spLocks noChangeArrowheads="1"/>
            </p:cNvSpPr>
            <p:nvPr/>
          </p:nvSpPr>
          <p:spPr bwMode="auto">
            <a:xfrm>
              <a:off x="622" y="442"/>
              <a:ext cx="4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o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>
                  <a:latin typeface="Constantia" panose="02030602050306030303" pitchFamily="18" charset="0"/>
                </a:rPr>
                <a:t>HOW TO MEASURE THE BENEFITS</a:t>
              </a:r>
            </a:p>
          </p:txBody>
        </p:sp>
      </p:grpSp>
      <p:sp>
        <p:nvSpPr>
          <p:cNvPr id="2349" name="Rectangle 6"/>
          <p:cNvSpPr>
            <a:spLocks noChangeArrowheads="1"/>
          </p:cNvSpPr>
          <p:nvPr/>
        </p:nvSpPr>
        <p:spPr bwMode="auto">
          <a:xfrm>
            <a:off x="1790700" y="3429000"/>
            <a:ext cx="8572500" cy="25669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342900" indent="-34290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800" dirty="0">
                <a:latin typeface="Constantia" panose="02030602050306030303" pitchFamily="18" charset="0"/>
              </a:rPr>
              <a:t> </a:t>
            </a:r>
          </a:p>
          <a:p>
            <a:pPr lvl="1" algn="just">
              <a:spcBef>
                <a:spcPct val="20000"/>
              </a:spcBef>
              <a:buClr>
                <a:srgbClr val="005400"/>
              </a:buClr>
              <a:buSzPct val="75000"/>
              <a:buFont typeface="Monotype Sorts" charset="2"/>
              <a:buChar char="v"/>
            </a:pPr>
            <a:r>
              <a:rPr lang="en-US" altLang="en-US" dirty="0">
                <a:solidFill>
                  <a:srgbClr val="FC0128"/>
                </a:solidFill>
                <a:latin typeface="Book Antiqua" panose="02040602050305030304" pitchFamily="18" charset="0"/>
                <a:ea typeface="ＭＳ Ｐゴシック" panose="020B0600070205080204" pitchFamily="34" charset="-128"/>
              </a:rPr>
              <a:t>Scale-Up</a:t>
            </a:r>
          </a:p>
          <a:p>
            <a:pPr lvl="1" algn="just">
              <a:spcBef>
                <a:spcPct val="20000"/>
              </a:spcBef>
              <a:buClr>
                <a:srgbClr val="005400"/>
              </a:buClr>
              <a:buSzPct val="75000"/>
              <a:buFont typeface="Monotype Sorts" charset="2"/>
              <a:buChar char="v"/>
            </a:pPr>
            <a:r>
              <a:rPr lang="en-US" altLang="en-US" sz="2000" dirty="0">
                <a:solidFill>
                  <a:srgbClr val="005400"/>
                </a:solidFill>
                <a:latin typeface="Book Antiqua" panose="02040602050305030304" pitchFamily="18" charset="0"/>
                <a:ea typeface="ＭＳ Ｐゴシック" panose="020B0600070205080204" pitchFamily="34" charset="-128"/>
              </a:rPr>
              <a:t>If resources are increased in proportion to an increase in data/problem size, the overall time should remain constant</a:t>
            </a:r>
          </a:p>
          <a:p>
            <a:pPr algn="just">
              <a:spcBef>
                <a:spcPct val="20000"/>
              </a:spcBef>
              <a:buClr>
                <a:srgbClr val="005400"/>
              </a:buClr>
              <a:buSzPct val="75000"/>
              <a:buFont typeface="Monotype Sorts" charset="2"/>
              <a:buChar char="v"/>
            </a:pPr>
            <a:endParaRPr lang="en-US" altLang="en-US" sz="2000" dirty="0">
              <a:solidFill>
                <a:srgbClr val="FC0128"/>
              </a:solidFill>
              <a:latin typeface="Book Antiqua" panose="02040602050305030304" pitchFamily="18" charset="0"/>
              <a:ea typeface="ＭＳ Ｐゴシック" panose="020B0600070205080204" pitchFamily="34" charset="-128"/>
            </a:endParaRPr>
          </a:p>
          <a:p>
            <a:pPr lvl="1" algn="just">
              <a:spcBef>
                <a:spcPct val="20000"/>
              </a:spcBef>
              <a:buClr>
                <a:srgbClr val="005400"/>
              </a:buClr>
              <a:buSzTx/>
              <a:buFontTx/>
              <a:buChar char="–"/>
            </a:pPr>
            <a:r>
              <a:rPr lang="en-GB" alt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1 second to scan a DB of 1,000 records using 1 CPU</a:t>
            </a:r>
          </a:p>
          <a:p>
            <a:pPr algn="just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GB" altLang="en-US" sz="2000" dirty="0">
                <a:solidFill>
                  <a:srgbClr val="002060"/>
                </a:solidFill>
                <a:latin typeface="Constantia" panose="02030602050306030303" pitchFamily="18" charset="0"/>
              </a:rPr>
              <a:t>       1 second to scan a DB of 10,000 records using 10 CPUs</a:t>
            </a:r>
          </a:p>
          <a:p>
            <a:pPr algn="just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lang="en-GB" altLang="en-US" sz="1200" dirty="0">
              <a:latin typeface="Constantia" panose="02030602050306030303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0E4AD0-7C24-45E6-9FA0-66080C99A9F9}"/>
                  </a:ext>
                </a:extLst>
              </p14:cNvPr>
              <p14:cNvContentPartPr/>
              <p14:nvPr/>
            </p14:nvContentPartPr>
            <p14:xfrm>
              <a:off x="-2127031" y="1674519"/>
              <a:ext cx="187560" cy="433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0E4AD0-7C24-45E6-9FA0-66080C99A9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144671" y="1656879"/>
                <a:ext cx="22320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69D51A-3AA9-47FF-9616-E90DA0EFCC5D}"/>
                  </a:ext>
                </a:extLst>
              </p14:cNvPr>
              <p14:cNvContentPartPr/>
              <p14:nvPr/>
            </p14:nvContentPartPr>
            <p14:xfrm>
              <a:off x="-1850191" y="1574439"/>
              <a:ext cx="480960" cy="372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69D51A-3AA9-47FF-9616-E90DA0EFCC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868191" y="1556799"/>
                <a:ext cx="516600" cy="40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1436F8A-A17B-4DCE-B49E-284EA6B9A1D7}"/>
              </a:ext>
            </a:extLst>
          </p:cNvPr>
          <p:cNvGrpSpPr/>
          <p:nvPr/>
        </p:nvGrpSpPr>
        <p:grpSpPr>
          <a:xfrm>
            <a:off x="-1361311" y="1255479"/>
            <a:ext cx="1593360" cy="543960"/>
            <a:chOff x="-1361311" y="1255479"/>
            <a:chExt cx="1593360" cy="54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1244075-5C7F-4DED-A336-DD64118CE2B3}"/>
                    </a:ext>
                  </a:extLst>
                </p14:cNvPr>
                <p14:cNvContentPartPr/>
                <p14:nvPr/>
              </p14:nvContentPartPr>
              <p14:xfrm>
                <a:off x="-1361311" y="1255479"/>
                <a:ext cx="1067040" cy="543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1244075-5C7F-4DED-A336-DD64118CE2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1379311" y="1237839"/>
                  <a:ext cx="11026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1BA964D-192A-4126-9EC4-9403392844B8}"/>
                    </a:ext>
                  </a:extLst>
                </p14:cNvPr>
                <p14:cNvContentPartPr/>
                <p14:nvPr/>
              </p14:nvContentPartPr>
              <p14:xfrm>
                <a:off x="-242791" y="1272759"/>
                <a:ext cx="474840" cy="262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1BA964D-192A-4126-9EC4-9403392844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-260431" y="1254759"/>
                  <a:ext cx="51048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DA4628-07A9-4A16-BA98-87A61B6A136A}"/>
                  </a:ext>
                </a:extLst>
              </p14:cNvPr>
              <p14:cNvContentPartPr/>
              <p14:nvPr/>
            </p14:nvContentPartPr>
            <p14:xfrm>
              <a:off x="-85111" y="2264199"/>
              <a:ext cx="45720" cy="479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DA4628-07A9-4A16-BA98-87A61B6A136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03111" y="2246559"/>
                <a:ext cx="81360" cy="51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8B88D-25EA-4734-8B89-1D236BB05242}"/>
              </a:ext>
            </a:extLst>
          </p:cNvPr>
          <p:cNvGrpSpPr/>
          <p:nvPr/>
        </p:nvGrpSpPr>
        <p:grpSpPr>
          <a:xfrm>
            <a:off x="-661831" y="2232879"/>
            <a:ext cx="1812600" cy="521280"/>
            <a:chOff x="-661831" y="2232879"/>
            <a:chExt cx="1812600" cy="52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5B6EFE7-4014-4D37-A9FA-AEDCB925D945}"/>
                    </a:ext>
                  </a:extLst>
                </p14:cNvPr>
                <p14:cNvContentPartPr/>
                <p14:nvPr/>
              </p14:nvContentPartPr>
              <p14:xfrm>
                <a:off x="-661831" y="2296239"/>
                <a:ext cx="929160" cy="457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5B6EFE7-4014-4D37-A9FA-AEDCB925D9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-679831" y="2278599"/>
                  <a:ext cx="9648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AC5B09-A552-4076-A021-3077933EE7BC}"/>
                    </a:ext>
                  </a:extLst>
                </p14:cNvPr>
                <p14:cNvContentPartPr/>
                <p14:nvPr/>
              </p14:nvContentPartPr>
              <p14:xfrm>
                <a:off x="350129" y="2232879"/>
                <a:ext cx="417960" cy="439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AC5B09-A552-4076-A021-3077933EE7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2489" y="2215239"/>
                  <a:ext cx="45360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E4813D-B638-4C26-9BE3-9F4598F0074E}"/>
                    </a:ext>
                  </a:extLst>
                </p14:cNvPr>
                <p14:cNvContentPartPr/>
                <p14:nvPr/>
              </p14:nvContentPartPr>
              <p14:xfrm>
                <a:off x="360929" y="2274279"/>
                <a:ext cx="498960" cy="107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E4813D-B638-4C26-9BE3-9F4598F0074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2929" y="2256639"/>
                  <a:ext cx="534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63FCB1-8A17-405A-A0BF-D04D1A2933D8}"/>
                    </a:ext>
                  </a:extLst>
                </p14:cNvPr>
                <p14:cNvContentPartPr/>
                <p14:nvPr/>
              </p14:nvContentPartPr>
              <p14:xfrm>
                <a:off x="744329" y="2331159"/>
                <a:ext cx="406440" cy="289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63FCB1-8A17-405A-A0BF-D04D1A2933D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6329" y="2313159"/>
                  <a:ext cx="442080" cy="32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ED2F72-D1CD-42FB-B125-6F5CC22AC969}"/>
                  </a:ext>
                </a:extLst>
              </p14:cNvPr>
              <p14:cNvContentPartPr/>
              <p14:nvPr/>
            </p14:nvContentPartPr>
            <p14:xfrm>
              <a:off x="-1585231" y="2232519"/>
              <a:ext cx="86400" cy="3926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ED2F72-D1CD-42FB-B125-6F5CC22AC96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-1594231" y="2223519"/>
                <a:ext cx="104040" cy="39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6E6498D-9AC7-43EF-8B24-FAF3BB2305C3}"/>
                  </a:ext>
                </a:extLst>
              </p14:cNvPr>
              <p14:cNvContentPartPr/>
              <p14:nvPr/>
            </p14:nvContentPartPr>
            <p14:xfrm>
              <a:off x="-1839031" y="2273919"/>
              <a:ext cx="371880" cy="135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6E6498D-9AC7-43EF-8B24-FAF3BB2305C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-1848031" y="2265279"/>
                <a:ext cx="3895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F0EC0DE-9EF5-4C56-8556-DBD95C0672EB}"/>
                  </a:ext>
                </a:extLst>
              </p14:cNvPr>
              <p14:cNvContentPartPr/>
              <p14:nvPr/>
            </p14:nvContentPartPr>
            <p14:xfrm>
              <a:off x="-1521151" y="2243319"/>
              <a:ext cx="228600" cy="293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F0EC0DE-9EF5-4C56-8556-DBD95C0672E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-1529791" y="2234319"/>
                <a:ext cx="246240" cy="31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0B2FF37-7F1C-45F9-BF17-EE92BE7D239D}"/>
              </a:ext>
            </a:extLst>
          </p:cNvPr>
          <p:cNvGrpSpPr/>
          <p:nvPr/>
        </p:nvGrpSpPr>
        <p:grpSpPr>
          <a:xfrm>
            <a:off x="-266191" y="2474799"/>
            <a:ext cx="1542240" cy="1308600"/>
            <a:chOff x="-266191" y="2474799"/>
            <a:chExt cx="1542240" cy="13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2E15612-ED2B-462C-874C-57377BE2B3FC}"/>
                    </a:ext>
                  </a:extLst>
                </p14:cNvPr>
                <p14:cNvContentPartPr/>
                <p14:nvPr/>
              </p14:nvContentPartPr>
              <p14:xfrm>
                <a:off x="-266191" y="3091119"/>
                <a:ext cx="456120" cy="692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2E15612-ED2B-462C-874C-57377BE2B3F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-274831" y="3082119"/>
                  <a:ext cx="4737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73E27BD-DC41-4946-AD81-A5C82BA97366}"/>
                    </a:ext>
                  </a:extLst>
                </p14:cNvPr>
                <p14:cNvContentPartPr/>
                <p14:nvPr/>
              </p14:nvContentPartPr>
              <p14:xfrm>
                <a:off x="126929" y="3125679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73E27BD-DC41-4946-AD81-A5C82BA9736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8289" y="31170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CAC8B2-A31D-43B6-86FC-F94893448D14}"/>
                    </a:ext>
                  </a:extLst>
                </p14:cNvPr>
                <p14:cNvContentPartPr/>
                <p14:nvPr/>
              </p14:nvContentPartPr>
              <p14:xfrm>
                <a:off x="212609" y="3221079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CAC8B2-A31D-43B6-86FC-F94893448D1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3609" y="32120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1B337D2-4780-48D4-8D86-D330378EB3D0}"/>
                    </a:ext>
                  </a:extLst>
                </p14:cNvPr>
                <p14:cNvContentPartPr/>
                <p14:nvPr/>
              </p14:nvContentPartPr>
              <p14:xfrm>
                <a:off x="148529" y="3209919"/>
                <a:ext cx="88560" cy="149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1B337D2-4780-48D4-8D86-D330378EB3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9889" y="3200919"/>
                  <a:ext cx="106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730533C-583C-4267-A5EB-D78FCEA305AA}"/>
                    </a:ext>
                  </a:extLst>
                </p14:cNvPr>
                <p14:cNvContentPartPr/>
                <p14:nvPr/>
              </p14:nvContentPartPr>
              <p14:xfrm>
                <a:off x="276689" y="3125679"/>
                <a:ext cx="131400" cy="258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730533C-583C-4267-A5EB-D78FCEA305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7689" y="3117039"/>
                  <a:ext cx="1490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A3CF36-1EAA-4246-B2F0-1AFC90E9EBBC}"/>
                    </a:ext>
                  </a:extLst>
                </p14:cNvPr>
                <p14:cNvContentPartPr/>
                <p14:nvPr/>
              </p14:nvContentPartPr>
              <p14:xfrm>
                <a:off x="381809" y="2865759"/>
                <a:ext cx="270720" cy="379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A3CF36-1EAA-4246-B2F0-1AFC90E9EB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3169" y="2857119"/>
                  <a:ext cx="2883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ED8BCED-AC3D-4C01-8202-D840B89C3E44}"/>
                    </a:ext>
                  </a:extLst>
                </p14:cNvPr>
                <p14:cNvContentPartPr/>
                <p14:nvPr/>
              </p14:nvContentPartPr>
              <p14:xfrm>
                <a:off x="636329" y="2474799"/>
                <a:ext cx="639720" cy="1153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ED8BCED-AC3D-4C01-8202-D840B89C3E4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7329" y="2466159"/>
                  <a:ext cx="657360" cy="11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39" name="Group 39938">
            <a:extLst>
              <a:ext uri="{FF2B5EF4-FFF2-40B4-BE49-F238E27FC236}">
                <a16:creationId xmlns:a16="http://schemas.microsoft.com/office/drawing/2014/main" id="{592900D3-3065-457A-A41F-2CE34586FE35}"/>
              </a:ext>
            </a:extLst>
          </p:cNvPr>
          <p:cNvGrpSpPr/>
          <p:nvPr/>
        </p:nvGrpSpPr>
        <p:grpSpPr>
          <a:xfrm>
            <a:off x="-257551" y="4842519"/>
            <a:ext cx="1770120" cy="503280"/>
            <a:chOff x="-257551" y="4842519"/>
            <a:chExt cx="1770120" cy="50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D834ED-F693-483F-8DB4-C75821EAFE78}"/>
                    </a:ext>
                  </a:extLst>
                </p14:cNvPr>
                <p14:cNvContentPartPr/>
                <p14:nvPr/>
              </p14:nvContentPartPr>
              <p14:xfrm>
                <a:off x="-234151" y="4847919"/>
                <a:ext cx="25560" cy="17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D834ED-F693-483F-8DB4-C75821EAFE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-242791" y="4838919"/>
                  <a:ext cx="43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FF07E5E-FD09-484B-ADB4-F6752CA83202}"/>
                    </a:ext>
                  </a:extLst>
                </p14:cNvPr>
                <p14:cNvContentPartPr/>
                <p14:nvPr/>
              </p14:nvContentPartPr>
              <p14:xfrm>
                <a:off x="-257551" y="5036559"/>
                <a:ext cx="363960" cy="228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FF07E5E-FD09-484B-ADB4-F6752CA832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-266191" y="5027919"/>
                  <a:ext cx="3816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AA93DF5-E330-48B6-A0EB-E9D679D860B3}"/>
                    </a:ext>
                  </a:extLst>
                </p14:cNvPr>
                <p14:cNvContentPartPr/>
                <p14:nvPr/>
              </p14:nvContentPartPr>
              <p14:xfrm>
                <a:off x="41609" y="4861239"/>
                <a:ext cx="595800" cy="372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AA93DF5-E330-48B6-A0EB-E9D679D860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609" y="4852599"/>
                  <a:ext cx="6134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A0B6CFB-A4D3-4148-A05E-96E5CD7C0A61}"/>
                    </a:ext>
                  </a:extLst>
                </p14:cNvPr>
                <p14:cNvContentPartPr/>
                <p14:nvPr/>
              </p14:nvContentPartPr>
              <p14:xfrm>
                <a:off x="615449" y="4946199"/>
                <a:ext cx="385200" cy="399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A0B6CFB-A4D3-4148-A05E-96E5CD7C0A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6809" y="4937199"/>
                  <a:ext cx="4028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936" name="Ink 39935">
                  <a:extLst>
                    <a:ext uri="{FF2B5EF4-FFF2-40B4-BE49-F238E27FC236}">
                      <a16:creationId xmlns:a16="http://schemas.microsoft.com/office/drawing/2014/main" id="{61489808-52BA-4074-9ACF-091700798344}"/>
                    </a:ext>
                  </a:extLst>
                </p14:cNvPr>
                <p14:cNvContentPartPr/>
                <p14:nvPr/>
              </p14:nvContentPartPr>
              <p14:xfrm>
                <a:off x="1046369" y="4842519"/>
                <a:ext cx="466200" cy="445680"/>
              </p14:xfrm>
            </p:contentPart>
          </mc:Choice>
          <mc:Fallback xmlns="">
            <p:pic>
              <p:nvPicPr>
                <p:cNvPr id="39936" name="Ink 39935">
                  <a:extLst>
                    <a:ext uri="{FF2B5EF4-FFF2-40B4-BE49-F238E27FC236}">
                      <a16:creationId xmlns:a16="http://schemas.microsoft.com/office/drawing/2014/main" id="{61489808-52BA-4074-9ACF-09170079834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37369" y="4833879"/>
                  <a:ext cx="483840" cy="46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13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indefinite"/>
                            </p:stCond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" grpId="0" animBg="1"/>
      <p:bldP spid="23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39762F-39E3-46A5-88CE-EB1DA86EC096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41987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 u="sng">
                <a:solidFill>
                  <a:schemeClr val="tx1"/>
                </a:solidFill>
              </a:rPr>
              <a:t>Architectures for Parallel Databases</a:t>
            </a:r>
            <a:endParaRPr lang="en-US" altLang="en-US"/>
          </a:p>
        </p:txBody>
      </p:sp>
      <p:sp>
        <p:nvSpPr>
          <p:cNvPr id="41988" name="Content Placeholder 2"/>
          <p:cNvSpPr>
            <a:spLocks noGrp="1" noChangeArrowheads="1"/>
          </p:cNvSpPr>
          <p:nvPr>
            <p:ph sz="quarter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The basic idea behind Parallel DB is to carry out evaluation steps in parallel whenever is possible.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There are many opportunities for parallelism in RDBMS.</a:t>
            </a:r>
          </a:p>
          <a:p>
            <a:pPr eaLnBrk="1" hangingPunct="1"/>
            <a:endParaRPr lang="en-US" altLang="en-US" sz="2000"/>
          </a:p>
          <a:p>
            <a:pPr eaLnBrk="1" hangingPunct="1"/>
            <a:r>
              <a:rPr lang="en-US" altLang="en-US" sz="2000"/>
              <a:t>3 main architectures have been proposed  for building parallel DBMSs.</a:t>
            </a:r>
          </a:p>
          <a:p>
            <a:pPr marL="1098550" lvl="2" indent="-457200"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solidFill>
                  <a:schemeClr val="accent1"/>
                </a:solidFill>
              </a:rPr>
              <a:t>Shared  Memory</a:t>
            </a:r>
          </a:p>
          <a:p>
            <a:pPr marL="1098550" lvl="2" indent="-457200"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solidFill>
                  <a:schemeClr val="accent1"/>
                </a:solidFill>
              </a:rPr>
              <a:t>Shared Disk</a:t>
            </a:r>
          </a:p>
          <a:p>
            <a:pPr marL="1098550" lvl="2" indent="-457200">
              <a:buFont typeface="Calibri" panose="020F0502020204030204" pitchFamily="34" charset="0"/>
              <a:buAutoNum type="arabicPeriod"/>
            </a:pPr>
            <a:r>
              <a:rPr lang="en-US" altLang="en-US" sz="2400" b="1">
                <a:solidFill>
                  <a:schemeClr val="accent1"/>
                </a:solidFill>
              </a:rPr>
              <a:t>Shared Nothing</a:t>
            </a:r>
          </a:p>
        </p:txBody>
      </p:sp>
    </p:spTree>
    <p:extLst>
      <p:ext uri="{BB962C8B-B14F-4D97-AF65-F5344CB8AC3E}">
        <p14:creationId xmlns:p14="http://schemas.microsoft.com/office/powerpoint/2010/main" val="23677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ln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o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C55E20-E4CF-4188-B543-FE88F5FB92FE}" type="slidenum">
              <a:rPr lang="en-US" altLang="en-US" sz="14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solidFill>
                <a:srgbClr val="FFFFFF"/>
              </a:solidFill>
            </a:endParaRPr>
          </a:p>
        </p:txBody>
      </p:sp>
      <p:sp>
        <p:nvSpPr>
          <p:cNvPr id="44035" name="Title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marL="342900" indent="-342900"/>
            <a:r>
              <a:rPr lang="en-US" altLang="en-US">
                <a:solidFill>
                  <a:schemeClr val="tx1"/>
                </a:solidFill>
              </a:rPr>
              <a:t>Shared  Memory</a:t>
            </a:r>
          </a:p>
        </p:txBody>
      </p:sp>
      <p:sp>
        <p:nvSpPr>
          <p:cNvPr id="44036" name="Content Placeholder 7"/>
          <p:cNvSpPr>
            <a:spLocks noGrp="1" noChangeArrowheads="1"/>
          </p:cNvSpPr>
          <p:nvPr>
            <p:ph sz="quarter" idx="4294967295"/>
          </p:nvPr>
        </p:nvSpPr>
        <p:spPr>
          <a:xfrm>
            <a:off x="6457951" y="1447800"/>
            <a:ext cx="3749675" cy="4572000"/>
          </a:xfrm>
        </p:spPr>
        <p:txBody>
          <a:bodyPr/>
          <a:lstStyle/>
          <a:p>
            <a:pPr eaLnBrk="1" hangingPunct="1"/>
            <a:r>
              <a:rPr lang="en-US" altLang="en-US" sz="2000" b="1" dirty="0"/>
              <a:t>Advantages: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1800" dirty="0"/>
              <a:t>It is closer to conventional machine , Easy to use.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1800" dirty="0"/>
              <a:t>OS services are programmed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1800" dirty="0"/>
              <a:t>overhead is low, leveraged to utilize the additional CPUs.</a:t>
            </a:r>
          </a:p>
          <a:p>
            <a:pPr eaLnBrk="1" hangingPunct="1"/>
            <a:r>
              <a:rPr lang="en-US" altLang="en-US" sz="2000" b="1" dirty="0"/>
              <a:t>Disadvantage: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000" dirty="0"/>
              <a:t>It leads to bottleneck problem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000" dirty="0"/>
              <a:t>Expensive to build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r>
              <a:rPr lang="en-US" altLang="en-US" sz="2000" dirty="0"/>
              <a:t>It is less sensitive to partitioning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endParaRPr lang="en-US" altLang="en-US" sz="2000" dirty="0"/>
          </a:p>
          <a:p>
            <a:pPr eaLnBrk="1" hangingPunct="1">
              <a:buFont typeface="Times New Roman" panose="02020603050405020304" pitchFamily="18" charset="0"/>
              <a:buAutoNum type="arabicPeriod"/>
            </a:pPr>
            <a:endParaRPr lang="en-US" altLang="en-US" sz="2000" dirty="0"/>
          </a:p>
        </p:txBody>
      </p:sp>
      <p:pic>
        <p:nvPicPr>
          <p:cNvPr id="44037" name="Picture 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396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50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1586</Words>
  <Application>Microsoft Office PowerPoint</Application>
  <PresentationFormat>Widescreen</PresentationFormat>
  <Paragraphs>278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Book Antiqua</vt:lpstr>
      <vt:lpstr>Calibri</vt:lpstr>
      <vt:lpstr>Calibri Light</vt:lpstr>
      <vt:lpstr>Constantia</vt:lpstr>
      <vt:lpstr>Monotype Sorts</vt:lpstr>
      <vt:lpstr>Times New Roman</vt:lpstr>
      <vt:lpstr>Wingdings</vt:lpstr>
      <vt:lpstr>Wingdings 2</vt:lpstr>
      <vt:lpstr>Office Theme</vt:lpstr>
      <vt:lpstr>Parallel database</vt:lpstr>
      <vt:lpstr>Introduction</vt:lpstr>
      <vt:lpstr>PowerPoint Presentation</vt:lpstr>
      <vt:lpstr>PowerPoint Presentation</vt:lpstr>
      <vt:lpstr>Parallel DB</vt:lpstr>
      <vt:lpstr>PowerPoint Presentation</vt:lpstr>
      <vt:lpstr>PowerPoint Presentation</vt:lpstr>
      <vt:lpstr>Architectures for Parallel Databases</vt:lpstr>
      <vt:lpstr>Shared  Memory</vt:lpstr>
      <vt:lpstr>Shared Disk</vt:lpstr>
      <vt:lpstr>Shared Nothing</vt:lpstr>
      <vt:lpstr>PowerPoint Presentation</vt:lpstr>
      <vt:lpstr>PowerPoint Presentation</vt:lpstr>
      <vt:lpstr>PARALLEL QUERY EVALUATION</vt:lpstr>
      <vt:lpstr> Different Types of DBMS ||-ism</vt:lpstr>
      <vt:lpstr>Data Partitioning</vt:lpstr>
      <vt:lpstr>1.Range Partitioning</vt:lpstr>
      <vt:lpstr>2.Hash Partitioning</vt:lpstr>
      <vt:lpstr>3.Round Robin Partitioning</vt:lpstr>
      <vt:lpstr>PowerPoint Presentation</vt:lpstr>
      <vt:lpstr>Parallelizing Sequential Operator Evaluation Code</vt:lpstr>
      <vt:lpstr>PARALLELIZING  INDIVIDUAL OPERATIONS</vt:lpstr>
      <vt:lpstr>1.Bulk Loading and scanning</vt:lpstr>
      <vt:lpstr>2.Parallel Sorting :</vt:lpstr>
      <vt:lpstr>3.Parallel Join</vt:lpstr>
      <vt:lpstr>Sort-merge-join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database</dc:title>
  <dc:creator>SENTHILNATHAN PALANIAPPAN</dc:creator>
  <cp:lastModifiedBy>Prashanth Singaravelan</cp:lastModifiedBy>
  <cp:revision>18</cp:revision>
  <dcterms:created xsi:type="dcterms:W3CDTF">2019-08-13T10:44:11Z</dcterms:created>
  <dcterms:modified xsi:type="dcterms:W3CDTF">2021-06-21T12:53:36Z</dcterms:modified>
</cp:coreProperties>
</file>