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33"/>
  </p:notesMasterIdLst>
  <p:handoutMasterIdLst>
    <p:handoutMasterId r:id="rId34"/>
  </p:handoutMasterIdLst>
  <p:sldIdLst>
    <p:sldId id="398" r:id="rId2"/>
    <p:sldId id="392" r:id="rId3"/>
    <p:sldId id="344" r:id="rId4"/>
    <p:sldId id="345" r:id="rId5"/>
    <p:sldId id="346" r:id="rId6"/>
    <p:sldId id="347" r:id="rId7"/>
    <p:sldId id="348" r:id="rId8"/>
    <p:sldId id="349" r:id="rId9"/>
    <p:sldId id="350" r:id="rId10"/>
    <p:sldId id="351" r:id="rId11"/>
    <p:sldId id="352" r:id="rId12"/>
    <p:sldId id="353" r:id="rId13"/>
    <p:sldId id="354" r:id="rId14"/>
    <p:sldId id="355" r:id="rId15"/>
    <p:sldId id="356" r:id="rId16"/>
    <p:sldId id="357" r:id="rId17"/>
    <p:sldId id="360" r:id="rId18"/>
    <p:sldId id="361" r:id="rId19"/>
    <p:sldId id="362" r:id="rId20"/>
    <p:sldId id="363" r:id="rId21"/>
    <p:sldId id="364" r:id="rId22"/>
    <p:sldId id="394" r:id="rId23"/>
    <p:sldId id="358" r:id="rId24"/>
    <p:sldId id="359" r:id="rId25"/>
    <p:sldId id="365" r:id="rId26"/>
    <p:sldId id="393" r:id="rId27"/>
    <p:sldId id="391" r:id="rId28"/>
    <p:sldId id="395" r:id="rId29"/>
    <p:sldId id="396" r:id="rId30"/>
    <p:sldId id="397" r:id="rId31"/>
    <p:sldId id="366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00CC"/>
    <a:srgbClr val="CC0099"/>
    <a:srgbClr val="008000"/>
    <a:srgbClr val="009900"/>
    <a:srgbClr val="FF0066"/>
    <a:srgbClr val="00CC00"/>
    <a:srgbClr val="33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3" autoAdjust="0"/>
    <p:restoredTop sz="94434" autoAdjust="0"/>
  </p:normalViewPr>
  <p:slideViewPr>
    <p:cSldViewPr snapToGrid="0">
      <p:cViewPr varScale="1">
        <p:scale>
          <a:sx n="56" d="100"/>
          <a:sy n="56" d="100"/>
        </p:scale>
        <p:origin x="1068" y="5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76" d="100"/>
          <a:sy n="76" d="100"/>
        </p:scale>
        <p:origin x="1680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DF4E22-E98E-4F6B-977F-447F402EDE8D}" type="datetimeFigureOut">
              <a:rPr lang="en-US" smtClean="0"/>
              <a:pPr/>
              <a:t>6/11/2021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DC7F4F-41CA-4B09-9309-82952A673B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1432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02AA3D-838A-4524-93AE-BB6F4B6FC72A}" type="datetimeFigureOut">
              <a:rPr lang="en-US" smtClean="0"/>
              <a:pPr/>
              <a:t>6/11/2021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945297-9661-4111-AC4D-7C1869DFF06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944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73D9D-BEC1-4A36-A912-403F7B61D841}" type="datetime1">
              <a:rPr lang="en-US" smtClean="0"/>
              <a:pPr/>
              <a:t>6/11/2021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426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D7670-55F0-4C01-BDA5-393F3358D0D1}" type="datetime1">
              <a:rPr lang="en-US" smtClean="0"/>
              <a:pPr/>
              <a:t>6/11/2021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969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570A4-2E99-4A4B-A2AC-4D556C089130}" type="datetime1">
              <a:rPr lang="en-US" smtClean="0"/>
              <a:pPr/>
              <a:t>6/11/2021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35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575F1-C798-4463-ADA9-541C94461F29}" type="datetime1">
              <a:rPr lang="en-US" smtClean="0"/>
              <a:pPr/>
              <a:t>6/11/2021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020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6DD13-DF4B-4719-A326-B4861EB71C66}" type="datetime1">
              <a:rPr lang="en-US" smtClean="0"/>
              <a:pPr/>
              <a:t>6/11/2021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182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1DC53-4A94-4E7C-8BA7-C3E988DA2C17}" type="datetime1">
              <a:rPr lang="en-US" smtClean="0"/>
              <a:pPr/>
              <a:t>6/11/2021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61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9912A-DA7D-4888-BF1A-FFA8B711273B}" type="datetime1">
              <a:rPr lang="en-US" smtClean="0"/>
              <a:pPr/>
              <a:t>6/11/2021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26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F66FA-4CB5-42BA-9ECC-EDEC67A1D389}" type="datetime1">
              <a:rPr lang="en-US" smtClean="0"/>
              <a:pPr/>
              <a:t>6/11/2021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402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67B65-FBBA-46B4-B227-600DAFCC8EF0}" type="datetime1">
              <a:rPr lang="en-US" smtClean="0"/>
              <a:pPr/>
              <a:t>6/11/2021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433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15529-BE6B-4FAF-92A8-E67316B287FA}" type="datetime1">
              <a:rPr lang="en-US" smtClean="0"/>
              <a:pPr/>
              <a:t>6/11/2021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134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DF48A-15DE-4D33-B881-E4E92245926D}" type="datetime1">
              <a:rPr lang="en-US" smtClean="0"/>
              <a:pPr/>
              <a:t>6/11/2021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786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9459B6-5D04-429A-B7FB-48F7063307D2}" type="datetime1">
              <a:rPr lang="en-US" smtClean="0"/>
              <a:pPr/>
              <a:t>6/11/2021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FB8604-3E91-4806-A5CC-428F0C480F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328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wi.sureshkumar@vit.ac.i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91395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CSI2005</a:t>
            </a:r>
            <a:br>
              <a:rPr lang="en-US" dirty="0"/>
            </a:br>
            <a:r>
              <a:rPr lang="en-US" dirty="0"/>
              <a:t>Principles of Compiler Design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8544" y="3602037"/>
            <a:ext cx="9144000" cy="2566943"/>
          </a:xfrm>
        </p:spPr>
        <p:txBody>
          <a:bodyPr>
            <a:normAutofit lnSpcReduction="10000"/>
          </a:bodyPr>
          <a:lstStyle/>
          <a:p>
            <a:r>
              <a:rPr lang="en-US" b="1" dirty="0">
                <a:solidFill>
                  <a:srgbClr val="0000CC"/>
                </a:solidFill>
              </a:rPr>
              <a:t>Dr. WI. </a:t>
            </a:r>
            <a:r>
              <a:rPr lang="en-US" b="1" dirty="0" err="1">
                <a:solidFill>
                  <a:srgbClr val="0000CC"/>
                </a:solidFill>
              </a:rPr>
              <a:t>Sureshkumar</a:t>
            </a:r>
            <a:endParaRPr lang="en-US" b="1" dirty="0">
              <a:solidFill>
                <a:srgbClr val="0000CC"/>
              </a:solidFill>
            </a:endParaRPr>
          </a:p>
          <a:p>
            <a:r>
              <a:rPr lang="en-US" dirty="0"/>
              <a:t>Associate Professor </a:t>
            </a:r>
          </a:p>
          <a:p>
            <a:r>
              <a:rPr lang="en-US" dirty="0"/>
              <a:t>School of Computer Science and Engineering (SCOPE)</a:t>
            </a:r>
          </a:p>
          <a:p>
            <a:r>
              <a:rPr lang="en-US" dirty="0"/>
              <a:t>VIT Vellore</a:t>
            </a:r>
          </a:p>
          <a:p>
            <a:r>
              <a:rPr lang="en-US" dirty="0">
                <a:solidFill>
                  <a:srgbClr val="0000CC"/>
                </a:solidFill>
                <a:hlinkClick r:id="rId2"/>
              </a:rPr>
              <a:t>wi.sureshkumar@vit.ac.in</a:t>
            </a:r>
            <a:endParaRPr lang="en-US" dirty="0">
              <a:solidFill>
                <a:srgbClr val="0000CC"/>
              </a:solidFill>
            </a:endParaRPr>
          </a:p>
          <a:p>
            <a:r>
              <a:rPr lang="en-US" dirty="0"/>
              <a:t>SJT413A34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230906" y="2948500"/>
            <a:ext cx="1828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4">
                    <a:lumMod val="75000"/>
                  </a:schemeClr>
                </a:solidFill>
              </a:rPr>
              <a:t>MODULE – 2</a:t>
            </a:r>
          </a:p>
        </p:txBody>
      </p:sp>
    </p:spTree>
    <p:extLst>
      <p:ext uri="{BB962C8B-B14F-4D97-AF65-F5344CB8AC3E}">
        <p14:creationId xmlns:p14="http://schemas.microsoft.com/office/powerpoint/2010/main" val="1586929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4446"/>
            <a:ext cx="10515600" cy="816560"/>
          </a:xfrm>
        </p:spPr>
        <p:txBody>
          <a:bodyPr/>
          <a:lstStyle/>
          <a:p>
            <a:r>
              <a:rPr lang="en-US" altLang="en-US" dirty="0">
                <a:solidFill>
                  <a:srgbClr val="FF0000"/>
                </a:solidFill>
              </a:rPr>
              <a:t>LL(1) Grammars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111741"/>
            <a:ext cx="10148668" cy="4543472"/>
          </a:xfrm>
        </p:spPr>
        <p:txBody>
          <a:bodyPr>
            <a:normAutofit lnSpcReduction="10000"/>
          </a:bodyPr>
          <a:lstStyle/>
          <a:p>
            <a:r>
              <a:rPr lang="en-US" altLang="en-US" dirty="0"/>
              <a:t>A grammar whose parsing table has no multiply-defined entries is said to be LL(1) grammar. </a:t>
            </a:r>
          </a:p>
          <a:p>
            <a:pPr>
              <a:buFontTx/>
              <a:buNone/>
            </a:pPr>
            <a:endParaRPr lang="en-US" altLang="en-US" sz="1000" dirty="0"/>
          </a:p>
          <a:p>
            <a:pPr>
              <a:buFontTx/>
              <a:buNone/>
            </a:pPr>
            <a:r>
              <a:rPr lang="en-US" altLang="en-US" dirty="0"/>
              <a:t>	</a:t>
            </a:r>
            <a:r>
              <a:rPr lang="en-US" altLang="en-US" sz="3200" dirty="0"/>
              <a:t>One input symbol used as a look-head symbol to determine parser action</a:t>
            </a:r>
            <a:endParaRPr lang="en-US" altLang="en-US" sz="2400" dirty="0"/>
          </a:p>
          <a:p>
            <a:pPr>
              <a:buFontTx/>
              <a:buNone/>
            </a:pPr>
            <a:r>
              <a:rPr lang="en-US" altLang="en-US" sz="3200" dirty="0"/>
              <a:t>	LL(1) left most derivation</a:t>
            </a:r>
            <a:endParaRPr lang="en-US" altLang="en-US" sz="2400" dirty="0"/>
          </a:p>
          <a:p>
            <a:pPr>
              <a:buFontTx/>
              <a:buNone/>
            </a:pPr>
            <a:r>
              <a:rPr lang="en-US" altLang="en-US" sz="4000" dirty="0"/>
              <a:t>  I</a:t>
            </a:r>
            <a:r>
              <a:rPr lang="en-US" altLang="en-US" sz="3200" dirty="0"/>
              <a:t>nput scanned from left to right</a:t>
            </a:r>
          </a:p>
          <a:p>
            <a:pPr>
              <a:buFontTx/>
              <a:buNone/>
            </a:pPr>
            <a:endParaRPr lang="en-US" altLang="en-US" dirty="0"/>
          </a:p>
          <a:p>
            <a:r>
              <a:rPr lang="en-US" altLang="en-US" dirty="0"/>
              <a:t>The parsing table of a grammar may contain more than one production rule. In this case, we say that it is not a LL(1) grammar.</a:t>
            </a:r>
          </a:p>
        </p:txBody>
      </p:sp>
    </p:spTree>
    <p:extLst>
      <p:ext uri="{BB962C8B-B14F-4D97-AF65-F5344CB8AC3E}">
        <p14:creationId xmlns:p14="http://schemas.microsoft.com/office/powerpoint/2010/main" val="4217318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7108" y="604911"/>
            <a:ext cx="9200270" cy="55004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41451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54186"/>
          </a:xfrm>
        </p:spPr>
        <p:txBody>
          <a:bodyPr/>
          <a:lstStyle/>
          <a:p>
            <a:r>
              <a:rPr lang="en-US" altLang="en-US" dirty="0">
                <a:solidFill>
                  <a:srgbClr val="FF0000"/>
                </a:solidFill>
              </a:rPr>
              <a:t>Constructing LL(1) Parsing Tables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19313"/>
            <a:ext cx="10515600" cy="2869808"/>
          </a:xfrm>
        </p:spPr>
        <p:txBody>
          <a:bodyPr>
            <a:normAutofit/>
          </a:bodyPr>
          <a:lstStyle/>
          <a:p>
            <a:pPr algn="just">
              <a:defRPr/>
            </a:pPr>
            <a:r>
              <a:rPr lang="en-US" altLang="en-US" sz="3200" dirty="0"/>
              <a:t>Two functions are used in the construction of LL(1) parsing tables:</a:t>
            </a:r>
          </a:p>
          <a:p>
            <a:pPr lvl="4" algn="just">
              <a:defRPr/>
            </a:pPr>
            <a:r>
              <a:rPr lang="en-US" altLang="en-US" sz="3200" b="1" dirty="0"/>
              <a:t>FIRST	</a:t>
            </a:r>
          </a:p>
          <a:p>
            <a:pPr lvl="4" algn="just">
              <a:defRPr/>
            </a:pPr>
            <a:r>
              <a:rPr lang="en-US" altLang="en-US" sz="3200" b="1" dirty="0"/>
              <a:t>FOLLOW</a:t>
            </a:r>
          </a:p>
        </p:txBody>
      </p:sp>
    </p:spTree>
    <p:extLst>
      <p:ext uri="{BB962C8B-B14F-4D97-AF65-F5344CB8AC3E}">
        <p14:creationId xmlns:p14="http://schemas.microsoft.com/office/powerpoint/2010/main" val="1289995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94786"/>
            <a:ext cx="10515600" cy="675883"/>
          </a:xfrm>
        </p:spPr>
        <p:txBody>
          <a:bodyPr>
            <a:normAutofit fontScale="90000"/>
          </a:bodyPr>
          <a:lstStyle/>
          <a:p>
            <a:r>
              <a:rPr lang="en-US" altLang="en-US" dirty="0">
                <a:solidFill>
                  <a:srgbClr val="FF0000"/>
                </a:solidFill>
              </a:rPr>
              <a:t>Compute FIRST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25415"/>
            <a:ext cx="10515600" cy="4037428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To compute FIRST(X) for all grammar symbols X, apply the following rules until no more terminals or </a:t>
            </a:r>
            <a:r>
              <a:rPr lang="en-US" altLang="en-US" dirty="0">
                <a:sym typeface="Symbol" panose="05050102010706020507" pitchFamily="18" charset="2"/>
              </a:rPr>
              <a:t> can be added to any FIRST set.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>
                <a:sym typeface="Symbol" panose="05050102010706020507" pitchFamily="18" charset="2"/>
              </a:rPr>
              <a:t> If X is terminal, then FIRST(X) = { X }.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>
                <a:sym typeface="Symbol" panose="05050102010706020507" pitchFamily="18" charset="2"/>
              </a:rPr>
              <a:t> If X</a:t>
            </a:r>
            <a:r>
              <a:rPr lang="en-US" altLang="zh-TW" dirty="0"/>
              <a:t> →</a:t>
            </a:r>
            <a:r>
              <a:rPr lang="en-US" altLang="en-US" dirty="0">
                <a:sym typeface="Symbol" panose="05050102010706020507" pitchFamily="18" charset="2"/>
              </a:rPr>
              <a:t>  is a production, then add  to FIRST(X).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>
                <a:sym typeface="Symbol" panose="05050102010706020507" pitchFamily="18" charset="2"/>
              </a:rPr>
              <a:t> If X is non-terminal and X</a:t>
            </a:r>
            <a:r>
              <a:rPr lang="en-US" altLang="zh-TW" dirty="0"/>
              <a:t> →Y</a:t>
            </a:r>
            <a:r>
              <a:rPr lang="en-US" altLang="zh-TW" baseline="-25000" dirty="0"/>
              <a:t>1</a:t>
            </a:r>
            <a:r>
              <a:rPr lang="en-US" altLang="zh-TW" dirty="0"/>
              <a:t>Y</a:t>
            </a:r>
            <a:r>
              <a:rPr lang="en-US" altLang="zh-TW" baseline="-25000" dirty="0"/>
              <a:t>2</a:t>
            </a:r>
            <a:r>
              <a:rPr lang="en-US" altLang="zh-TW" dirty="0"/>
              <a:t>. . . Y</a:t>
            </a:r>
            <a:r>
              <a:rPr lang="en-US" altLang="zh-TW" baseline="-25000" dirty="0"/>
              <a:t>K </a:t>
            </a:r>
            <a:r>
              <a:rPr lang="en-US" altLang="zh-TW" dirty="0"/>
              <a:t> is a production, then place </a:t>
            </a:r>
            <a:r>
              <a:rPr lang="en-US" altLang="zh-TW" dirty="0">
                <a:solidFill>
                  <a:srgbClr val="FF0000"/>
                </a:solidFill>
              </a:rPr>
              <a:t>a</a:t>
            </a:r>
            <a:r>
              <a:rPr lang="en-US" altLang="zh-TW" dirty="0"/>
              <a:t> in FIRST(X) if for some </a:t>
            </a:r>
            <a:r>
              <a:rPr lang="en-US" altLang="zh-TW" dirty="0" err="1"/>
              <a:t>i</a:t>
            </a:r>
            <a:r>
              <a:rPr lang="en-US" altLang="zh-TW" dirty="0"/>
              <a:t>, </a:t>
            </a:r>
            <a:r>
              <a:rPr lang="en-US" altLang="zh-TW" dirty="0">
                <a:solidFill>
                  <a:srgbClr val="FF0000"/>
                </a:solidFill>
              </a:rPr>
              <a:t>a </a:t>
            </a:r>
            <a:r>
              <a:rPr lang="en-US" altLang="zh-TW" dirty="0"/>
              <a:t>is in FIRST(Y</a:t>
            </a:r>
            <a:r>
              <a:rPr lang="en-US" altLang="zh-TW" baseline="-25000" dirty="0"/>
              <a:t>i</a:t>
            </a:r>
            <a:r>
              <a:rPr lang="en-US" altLang="zh-TW" dirty="0"/>
              <a:t>) and  </a:t>
            </a:r>
            <a:r>
              <a:rPr lang="en-US" altLang="en-US" dirty="0">
                <a:sym typeface="Symbol" panose="05050102010706020507" pitchFamily="18" charset="2"/>
              </a:rPr>
              <a:t> is in all of </a:t>
            </a:r>
            <a:r>
              <a:rPr lang="en-US" altLang="zh-TW" dirty="0"/>
              <a:t>FIRST(Y</a:t>
            </a:r>
            <a:r>
              <a:rPr lang="en-US" altLang="zh-TW" baseline="-25000" dirty="0"/>
              <a:t>1</a:t>
            </a:r>
            <a:r>
              <a:rPr lang="en-US" altLang="zh-TW" dirty="0"/>
              <a:t>), FIRST(Y</a:t>
            </a:r>
            <a:r>
              <a:rPr lang="en-US" altLang="zh-TW" baseline="-25000" dirty="0"/>
              <a:t>2</a:t>
            </a:r>
            <a:r>
              <a:rPr lang="en-US" altLang="zh-TW" dirty="0"/>
              <a:t>), . . ., FIRST(Y</a:t>
            </a:r>
            <a:r>
              <a:rPr lang="en-US" altLang="zh-TW" baseline="-25000" dirty="0"/>
              <a:t>i-1</a:t>
            </a:r>
            <a:r>
              <a:rPr lang="en-US" altLang="zh-TW" dirty="0"/>
              <a:t>). If </a:t>
            </a:r>
            <a:r>
              <a:rPr lang="en-US" altLang="en-US" dirty="0">
                <a:sym typeface="Symbol" panose="05050102010706020507" pitchFamily="18" charset="2"/>
              </a:rPr>
              <a:t> is in </a:t>
            </a:r>
            <a:r>
              <a:rPr lang="en-US" altLang="zh-TW" dirty="0"/>
              <a:t>FIRST(</a:t>
            </a:r>
            <a:r>
              <a:rPr lang="en-US" altLang="zh-TW" dirty="0" err="1"/>
              <a:t>Y</a:t>
            </a:r>
            <a:r>
              <a:rPr lang="en-US" altLang="zh-TW" baseline="-25000" dirty="0" err="1"/>
              <a:t>j</a:t>
            </a:r>
            <a:r>
              <a:rPr lang="en-US" altLang="zh-TW" dirty="0"/>
              <a:t>) for all j=1, 2, . . . , k, then add </a:t>
            </a:r>
            <a:r>
              <a:rPr lang="en-US" altLang="en-US" dirty="0">
                <a:sym typeface="Symbol" panose="05050102010706020507" pitchFamily="18" charset="2"/>
              </a:rPr>
              <a:t> to </a:t>
            </a:r>
            <a:r>
              <a:rPr lang="en-US" dirty="0">
                <a:sym typeface="Symbol" panose="05050102010706020507" pitchFamily="18" charset="2"/>
              </a:rPr>
              <a:t>FIRST(X).</a:t>
            </a:r>
            <a:endParaRPr lang="en-IN" baseline="-25000" dirty="0"/>
          </a:p>
        </p:txBody>
      </p:sp>
    </p:spTree>
    <p:extLst>
      <p:ext uri="{BB962C8B-B14F-4D97-AF65-F5344CB8AC3E}">
        <p14:creationId xmlns:p14="http://schemas.microsoft.com/office/powerpoint/2010/main" val="2127019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4446"/>
            <a:ext cx="10515600" cy="732157"/>
          </a:xfrm>
        </p:spPr>
        <p:txBody>
          <a:bodyPr/>
          <a:lstStyle/>
          <a:p>
            <a:r>
              <a:rPr lang="en-US" altLang="en-US" dirty="0">
                <a:solidFill>
                  <a:srgbClr val="FF0000"/>
                </a:solidFill>
              </a:rPr>
              <a:t>Compute FOLLOW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12875"/>
            <a:ext cx="10515600" cy="5261317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To compute FOLLOW(A) for all non-terminals A, apply the following rules until nothing </a:t>
            </a:r>
            <a:r>
              <a:rPr lang="en-US" altLang="en-US" dirty="0">
                <a:sym typeface="Symbol" panose="05050102010706020507" pitchFamily="18" charset="2"/>
              </a:rPr>
              <a:t>can be added to any FOLLOW set.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>
                <a:sym typeface="Symbol" panose="05050102010706020507" pitchFamily="18" charset="2"/>
              </a:rPr>
              <a:t> Place </a:t>
            </a:r>
            <a:r>
              <a:rPr lang="en-US" altLang="en-US" b="1" dirty="0">
                <a:sym typeface="Wingdings" panose="05000000000000000000" pitchFamily="2" charset="2"/>
              </a:rPr>
              <a:t>$</a:t>
            </a:r>
            <a:r>
              <a:rPr lang="en-US" altLang="en-US" b="1" dirty="0">
                <a:solidFill>
                  <a:srgbClr val="92D050"/>
                </a:solidFill>
                <a:sym typeface="Wingdings" panose="05000000000000000000" pitchFamily="2" charset="2"/>
              </a:rPr>
              <a:t> </a:t>
            </a:r>
            <a:r>
              <a:rPr lang="en-US" dirty="0">
                <a:sym typeface="Symbol" panose="05050102010706020507" pitchFamily="18" charset="2"/>
              </a:rPr>
              <a:t>FOLLOW(S), where S is the start symbol and </a:t>
            </a:r>
            <a:r>
              <a:rPr lang="en-US" altLang="en-US" b="1" dirty="0">
                <a:sym typeface="Wingdings" panose="05000000000000000000" pitchFamily="2" charset="2"/>
              </a:rPr>
              <a:t>$ </a:t>
            </a:r>
            <a:r>
              <a:rPr lang="en-US" altLang="en-US" dirty="0">
                <a:sym typeface="Wingdings" panose="05000000000000000000" pitchFamily="2" charset="2"/>
              </a:rPr>
              <a:t>is the input right end marker</a:t>
            </a:r>
            <a:r>
              <a:rPr lang="en-US" dirty="0">
                <a:sym typeface="Symbol" panose="05050102010706020507" pitchFamily="18" charset="2"/>
              </a:rPr>
              <a:t>.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>
                <a:sym typeface="Symbol" panose="05050102010706020507" pitchFamily="18" charset="2"/>
              </a:rPr>
              <a:t> If  there is a production A</a:t>
            </a:r>
            <a:r>
              <a:rPr lang="en-US" altLang="zh-TW" dirty="0"/>
              <a:t> →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l-GR" altLang="en-US" dirty="0">
                <a:sym typeface="Symbol" panose="05050102010706020507" pitchFamily="18" charset="2"/>
              </a:rPr>
              <a:t>α</a:t>
            </a:r>
            <a:r>
              <a:rPr lang="en-US" altLang="en-US" dirty="0">
                <a:sym typeface="Symbol" panose="05050102010706020507" pitchFamily="18" charset="2"/>
              </a:rPr>
              <a:t>B</a:t>
            </a:r>
            <a:r>
              <a:rPr lang="el-GR" altLang="en-US" dirty="0">
                <a:sym typeface="Symbol" panose="05050102010706020507" pitchFamily="18" charset="2"/>
              </a:rPr>
              <a:t>β</a:t>
            </a:r>
            <a:r>
              <a:rPr lang="en-IN" altLang="en-US" dirty="0">
                <a:sym typeface="Symbol" panose="05050102010706020507" pitchFamily="18" charset="2"/>
              </a:rPr>
              <a:t>, then everything in </a:t>
            </a:r>
            <a:r>
              <a:rPr lang="en-US" altLang="en-US" dirty="0">
                <a:sym typeface="Symbol" panose="05050102010706020507" pitchFamily="18" charset="2"/>
              </a:rPr>
              <a:t> FIRST(</a:t>
            </a:r>
            <a:r>
              <a:rPr lang="el-GR" altLang="en-US" dirty="0">
                <a:sym typeface="Symbol" panose="05050102010706020507" pitchFamily="18" charset="2"/>
              </a:rPr>
              <a:t>β</a:t>
            </a:r>
            <a:r>
              <a:rPr lang="en-US" altLang="en-US" dirty="0">
                <a:sym typeface="Symbol" panose="05050102010706020507" pitchFamily="18" charset="2"/>
              </a:rPr>
              <a:t>) except for  is placed in FOLLOW(B).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>
                <a:sym typeface="Symbol" panose="05050102010706020507" pitchFamily="18" charset="2"/>
              </a:rPr>
              <a:t> If  there is a production A</a:t>
            </a:r>
            <a:r>
              <a:rPr lang="en-US" altLang="zh-TW" dirty="0"/>
              <a:t> →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l-GR" altLang="en-US" dirty="0">
                <a:sym typeface="Symbol" panose="05050102010706020507" pitchFamily="18" charset="2"/>
              </a:rPr>
              <a:t>α</a:t>
            </a:r>
            <a:r>
              <a:rPr lang="en-US" altLang="en-US" dirty="0">
                <a:sym typeface="Symbol" panose="05050102010706020507" pitchFamily="18" charset="2"/>
              </a:rPr>
              <a:t>B</a:t>
            </a:r>
            <a:r>
              <a:rPr lang="en-IN" altLang="en-US" dirty="0">
                <a:sym typeface="Symbol" panose="05050102010706020507" pitchFamily="18" charset="2"/>
              </a:rPr>
              <a:t>, or a production </a:t>
            </a:r>
            <a:r>
              <a:rPr lang="en-US" dirty="0">
                <a:sym typeface="Symbol" panose="05050102010706020507" pitchFamily="18" charset="2"/>
              </a:rPr>
              <a:t>A</a:t>
            </a:r>
            <a:r>
              <a:rPr lang="en-US" altLang="zh-TW" dirty="0"/>
              <a:t> →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l-GR" altLang="en-US" dirty="0">
                <a:sym typeface="Symbol" panose="05050102010706020507" pitchFamily="18" charset="2"/>
              </a:rPr>
              <a:t>α</a:t>
            </a:r>
            <a:r>
              <a:rPr lang="en-US" altLang="en-US" dirty="0">
                <a:sym typeface="Symbol" panose="05050102010706020507" pitchFamily="18" charset="2"/>
              </a:rPr>
              <a:t>B</a:t>
            </a:r>
            <a:r>
              <a:rPr lang="el-GR" altLang="en-US" dirty="0">
                <a:sym typeface="Symbol" panose="05050102010706020507" pitchFamily="18" charset="2"/>
              </a:rPr>
              <a:t>β </a:t>
            </a:r>
            <a:r>
              <a:rPr lang="en-IN" altLang="en-US" dirty="0">
                <a:sym typeface="Symbol" panose="05050102010706020507" pitchFamily="18" charset="2"/>
              </a:rPr>
              <a:t> where </a:t>
            </a:r>
            <a:r>
              <a:rPr lang="en-US" altLang="en-US" dirty="0">
                <a:sym typeface="Symbol" panose="05050102010706020507" pitchFamily="18" charset="2"/>
              </a:rPr>
              <a:t>FIRST(</a:t>
            </a:r>
            <a:r>
              <a:rPr lang="el-GR" altLang="en-US" dirty="0">
                <a:sym typeface="Symbol" panose="05050102010706020507" pitchFamily="18" charset="2"/>
              </a:rPr>
              <a:t>β</a:t>
            </a:r>
            <a:r>
              <a:rPr lang="en-US" altLang="en-US" dirty="0">
                <a:sym typeface="Symbol" panose="05050102010706020507" pitchFamily="18" charset="2"/>
              </a:rPr>
              <a:t>) contains  , </a:t>
            </a:r>
            <a:r>
              <a:rPr lang="en-IN" altLang="en-US" dirty="0">
                <a:sym typeface="Symbol" panose="05050102010706020507" pitchFamily="18" charset="2"/>
              </a:rPr>
              <a:t>then everything in </a:t>
            </a:r>
            <a:r>
              <a:rPr lang="en-US" altLang="en-US" dirty="0">
                <a:sym typeface="Symbol" panose="05050102010706020507" pitchFamily="18" charset="2"/>
              </a:rPr>
              <a:t> FOLLOW(</a:t>
            </a:r>
            <a:r>
              <a:rPr lang="en-IN" altLang="en-US" dirty="0">
                <a:sym typeface="Symbol" panose="05050102010706020507" pitchFamily="18" charset="2"/>
              </a:rPr>
              <a:t>A</a:t>
            </a:r>
            <a:r>
              <a:rPr lang="en-US" altLang="en-US" dirty="0">
                <a:sym typeface="Symbol" panose="05050102010706020507" pitchFamily="18" charset="2"/>
              </a:rPr>
              <a:t>) is in FOLLOW(B).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>
                <a:sym typeface="Symbol" panose="05050102010706020507" pitchFamily="18" charset="2"/>
              </a:rPr>
              <a:t>If A can be the rightmost symbol in some sentential form, then </a:t>
            </a:r>
            <a:r>
              <a:rPr lang="en-US" altLang="en-US" b="1" dirty="0">
                <a:sym typeface="Wingdings" panose="05000000000000000000" pitchFamily="2" charset="2"/>
              </a:rPr>
              <a:t>$ </a:t>
            </a:r>
            <a:r>
              <a:rPr lang="en-US" altLang="en-US" dirty="0">
                <a:sym typeface="Wingdings" panose="05000000000000000000" pitchFamily="2" charset="2"/>
              </a:rPr>
              <a:t>is in </a:t>
            </a:r>
            <a:r>
              <a:rPr lang="en-US" altLang="en-US" dirty="0">
                <a:sym typeface="Symbol" panose="05050102010706020507" pitchFamily="18" charset="2"/>
              </a:rPr>
              <a:t>FOLLOW(</a:t>
            </a:r>
            <a:r>
              <a:rPr lang="en-IN" altLang="en-US" dirty="0">
                <a:sym typeface="Symbol" panose="05050102010706020507" pitchFamily="18" charset="2"/>
              </a:rPr>
              <a:t>A</a:t>
            </a:r>
            <a:r>
              <a:rPr lang="en-US" altLang="en-US" dirty="0">
                <a:sym typeface="Symbol" panose="05050102010706020507" pitchFamily="18" charset="2"/>
              </a:rPr>
              <a:t>).</a:t>
            </a:r>
            <a:endParaRPr lang="en-IN" dirty="0"/>
          </a:p>
          <a:p>
            <a:pPr marL="514350" indent="-514350">
              <a:buFont typeface="+mj-lt"/>
              <a:buAutoNum type="arabicParenR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19986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5884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rgbClr val="FF0000"/>
                </a:solidFill>
              </a:rPr>
              <a:t>Example - 1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41010"/>
            <a:ext cx="10515600" cy="5135953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           </a:t>
            </a:r>
            <a:r>
              <a:rPr lang="en-US" dirty="0"/>
              <a:t>E → E + T / T</a:t>
            </a:r>
          </a:p>
          <a:p>
            <a:pPr marL="0" indent="0">
              <a:buNone/>
            </a:pPr>
            <a:r>
              <a:rPr lang="en-US" dirty="0"/>
              <a:t>           T → T * F / F</a:t>
            </a:r>
          </a:p>
          <a:p>
            <a:pPr marL="0" indent="0">
              <a:buNone/>
            </a:pPr>
            <a:r>
              <a:rPr lang="en-US" dirty="0"/>
              <a:t>           F → ( E ) / id</a:t>
            </a:r>
          </a:p>
          <a:p>
            <a:pPr marL="0" indent="0">
              <a:buNone/>
            </a:pPr>
            <a:r>
              <a:rPr lang="en-US" dirty="0"/>
              <a:t>Eliminate the immediate left recursion,</a:t>
            </a:r>
          </a:p>
          <a:p>
            <a:pPr marL="0" indent="0">
              <a:buNone/>
            </a:pPr>
            <a:r>
              <a:rPr lang="en-US" dirty="0"/>
              <a:t>          </a:t>
            </a:r>
            <a:r>
              <a:rPr lang="en-IN" dirty="0"/>
              <a:t> </a:t>
            </a:r>
            <a:r>
              <a:rPr lang="en-US" dirty="0">
                <a:solidFill>
                  <a:srgbClr val="FF0000"/>
                </a:solidFill>
              </a:rPr>
              <a:t>E → TE’ 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         E’ → +TE’ / </a:t>
            </a:r>
            <a:r>
              <a:rPr lang="th-TH" altLang="en-US" dirty="0">
                <a:solidFill>
                  <a:srgbClr val="FF0000"/>
                </a:solidFill>
                <a:sym typeface="Symbol" panose="05050102010706020507" pitchFamily="18" charset="2"/>
              </a:rPr>
              <a:t>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/>
              <a:t>           </a:t>
            </a:r>
            <a:r>
              <a:rPr lang="en-US" dirty="0">
                <a:solidFill>
                  <a:srgbClr val="00B050"/>
                </a:solidFill>
              </a:rPr>
              <a:t>T → FT’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           T’ → *FT’ / </a:t>
            </a:r>
            <a:r>
              <a:rPr lang="th-TH" altLang="en-US" dirty="0">
                <a:solidFill>
                  <a:srgbClr val="00B050"/>
                </a:solidFill>
                <a:sym typeface="Symbol" panose="05050102010706020507" pitchFamily="18" charset="2"/>
              </a:rPr>
              <a:t></a:t>
            </a:r>
            <a:endParaRPr lang="en-US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dirty="0"/>
              <a:t>           F → ( E ) / id</a:t>
            </a:r>
          </a:p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69485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6310"/>
            <a:ext cx="10515600" cy="746222"/>
          </a:xfrm>
        </p:spPr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Example - 1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69145"/>
            <a:ext cx="10515600" cy="5373858"/>
          </a:xfrm>
        </p:spPr>
        <p:txBody>
          <a:bodyPr/>
          <a:lstStyle/>
          <a:p>
            <a:pPr>
              <a:spcBef>
                <a:spcPct val="0"/>
              </a:spcBef>
              <a:buNone/>
            </a:pPr>
            <a:r>
              <a:rPr lang="en-US" altLang="en-US" dirty="0">
                <a:sym typeface="Symbol" panose="05050102010706020507" pitchFamily="18" charset="2"/>
              </a:rPr>
              <a:t>FIRST(</a:t>
            </a:r>
            <a:r>
              <a:rPr lang="en-US" altLang="en-US" dirty="0">
                <a:latin typeface="Courier New" panose="02070309020205020404" pitchFamily="49" charset="0"/>
                <a:sym typeface="Symbol" panose="05050102010706020507" pitchFamily="18" charset="2"/>
              </a:rPr>
              <a:t>F</a:t>
            </a:r>
            <a:r>
              <a:rPr lang="en-US" altLang="en-US" dirty="0">
                <a:sym typeface="Symbol" panose="05050102010706020507" pitchFamily="18" charset="2"/>
              </a:rPr>
              <a:t>) =   {</a:t>
            </a:r>
            <a:r>
              <a:rPr lang="en-US" altLang="en-US" dirty="0">
                <a:latin typeface="Courier New" panose="02070309020205020404" pitchFamily="49" charset="0"/>
                <a:sym typeface="Symbol" panose="05050102010706020507" pitchFamily="18" charset="2"/>
              </a:rPr>
              <a:t>(</a:t>
            </a:r>
            <a:r>
              <a:rPr lang="en-US" altLang="en-US" dirty="0">
                <a:sym typeface="Symbol" panose="05050102010706020507" pitchFamily="18" charset="2"/>
              </a:rPr>
              <a:t>,</a:t>
            </a:r>
            <a:r>
              <a:rPr lang="en-US" altLang="en-US" dirty="0">
                <a:latin typeface="Courier New" panose="02070309020205020404" pitchFamily="49" charset="0"/>
                <a:sym typeface="Symbol" panose="05050102010706020507" pitchFamily="18" charset="2"/>
              </a:rPr>
              <a:t>id</a:t>
            </a:r>
            <a:r>
              <a:rPr lang="en-US" altLang="en-US" dirty="0">
                <a:sym typeface="Symbol" panose="05050102010706020507" pitchFamily="18" charset="2"/>
              </a:rPr>
              <a:t>}			</a:t>
            </a:r>
          </a:p>
          <a:p>
            <a:pPr>
              <a:spcBef>
                <a:spcPct val="0"/>
              </a:spcBef>
              <a:buNone/>
            </a:pPr>
            <a:r>
              <a:rPr lang="en-US" altLang="en-US" dirty="0">
                <a:sym typeface="Symbol" panose="05050102010706020507" pitchFamily="18" charset="2"/>
              </a:rPr>
              <a:t>FIRST(</a:t>
            </a:r>
            <a:r>
              <a:rPr lang="en-US" altLang="en-US" dirty="0">
                <a:latin typeface="Courier New" panose="02070309020205020404" pitchFamily="49" charset="0"/>
                <a:sym typeface="Symbol" panose="05050102010706020507" pitchFamily="18" charset="2"/>
              </a:rPr>
              <a:t>T</a:t>
            </a:r>
            <a:r>
              <a:rPr lang="en-US" altLang="en-US" baseline="30000" dirty="0">
                <a:latin typeface="Courier New" panose="02070309020205020404" pitchFamily="49" charset="0"/>
                <a:sym typeface="Symbol" panose="05050102010706020507" pitchFamily="18" charset="2"/>
              </a:rPr>
              <a:t>’</a:t>
            </a:r>
            <a:r>
              <a:rPr lang="en-US" altLang="en-US" dirty="0">
                <a:sym typeface="Symbol" panose="05050102010706020507" pitchFamily="18" charset="2"/>
              </a:rPr>
              <a:t>) = {</a:t>
            </a:r>
            <a:r>
              <a:rPr lang="en-US" altLang="en-US" dirty="0">
                <a:latin typeface="Courier New" panose="02070309020205020404" pitchFamily="49" charset="0"/>
                <a:sym typeface="Symbol" panose="05050102010706020507" pitchFamily="18" charset="2"/>
              </a:rPr>
              <a:t>*</a:t>
            </a:r>
            <a:r>
              <a:rPr lang="en-US" altLang="en-US" dirty="0">
                <a:sym typeface="Symbol" panose="05050102010706020507" pitchFamily="18" charset="2"/>
              </a:rPr>
              <a:t>, </a:t>
            </a:r>
            <a:r>
              <a:rPr lang="en-US" altLang="en-US" dirty="0">
                <a:latin typeface="Courier New" panose="02070309020205020404" pitchFamily="49" charset="0"/>
                <a:sym typeface="Symbol" panose="05050102010706020507" pitchFamily="18" charset="2"/>
              </a:rPr>
              <a:t></a:t>
            </a:r>
            <a:r>
              <a:rPr lang="en-US" altLang="en-US" dirty="0">
                <a:sym typeface="Symbol" panose="05050102010706020507" pitchFamily="18" charset="2"/>
              </a:rPr>
              <a:t>}	</a:t>
            </a:r>
          </a:p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000000"/>
                </a:solidFill>
                <a:sym typeface="Symbol" panose="05050102010706020507" pitchFamily="18" charset="2"/>
              </a:rPr>
              <a:t>FIRST(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E</a:t>
            </a:r>
            <a:r>
              <a:rPr lang="en-US" altLang="en-US" baseline="30000" dirty="0">
                <a:solidFill>
                  <a:srgbClr val="000000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’</a:t>
            </a:r>
            <a:r>
              <a:rPr lang="en-US" altLang="en-US" dirty="0">
                <a:solidFill>
                  <a:srgbClr val="000000"/>
                </a:solidFill>
                <a:sym typeface="Symbol" panose="05050102010706020507" pitchFamily="18" charset="2"/>
              </a:rPr>
              <a:t>) = {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+</a:t>
            </a:r>
            <a:r>
              <a:rPr lang="en-US" altLang="en-US" dirty="0">
                <a:solidFill>
                  <a:srgbClr val="000000"/>
                </a:solidFill>
                <a:sym typeface="Symbol" panose="05050102010706020507" pitchFamily="18" charset="2"/>
              </a:rPr>
              <a:t>, 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</a:t>
            </a:r>
            <a:r>
              <a:rPr lang="en-US" altLang="en-US" dirty="0">
                <a:solidFill>
                  <a:srgbClr val="000000"/>
                </a:solidFill>
                <a:sym typeface="Symbol" panose="05050102010706020507" pitchFamily="18" charset="2"/>
              </a:rPr>
              <a:t>}	</a:t>
            </a:r>
            <a:r>
              <a:rPr lang="en-US" altLang="en-US" dirty="0">
                <a:sym typeface="Symbol" panose="05050102010706020507" pitchFamily="18" charset="2"/>
              </a:rPr>
              <a:t>	</a:t>
            </a:r>
          </a:p>
          <a:p>
            <a:pPr>
              <a:spcBef>
                <a:spcPct val="0"/>
              </a:spcBef>
              <a:buNone/>
            </a:pPr>
            <a:r>
              <a:rPr lang="en-US" altLang="en-US" dirty="0">
                <a:sym typeface="Symbol" panose="05050102010706020507" pitchFamily="18" charset="2"/>
              </a:rPr>
              <a:t>FIRST(</a:t>
            </a:r>
            <a:r>
              <a:rPr lang="en-US" altLang="en-US" dirty="0">
                <a:latin typeface="Courier New" panose="02070309020205020404" pitchFamily="49" charset="0"/>
                <a:sym typeface="Symbol" panose="05050102010706020507" pitchFamily="18" charset="2"/>
              </a:rPr>
              <a:t>T</a:t>
            </a:r>
            <a:r>
              <a:rPr lang="en-US" altLang="en-US" dirty="0">
                <a:sym typeface="Symbol" panose="05050102010706020507" pitchFamily="18" charset="2"/>
              </a:rPr>
              <a:t>) =  {</a:t>
            </a:r>
            <a:r>
              <a:rPr lang="en-US" altLang="en-US" dirty="0">
                <a:latin typeface="Courier New" panose="02070309020205020404" pitchFamily="49" charset="0"/>
                <a:sym typeface="Symbol" panose="05050102010706020507" pitchFamily="18" charset="2"/>
              </a:rPr>
              <a:t>(</a:t>
            </a:r>
            <a:r>
              <a:rPr lang="en-US" altLang="en-US" dirty="0">
                <a:sym typeface="Symbol" panose="05050102010706020507" pitchFamily="18" charset="2"/>
              </a:rPr>
              <a:t>,</a:t>
            </a:r>
            <a:r>
              <a:rPr lang="en-US" altLang="en-US" dirty="0">
                <a:latin typeface="Courier New" panose="02070309020205020404" pitchFamily="49" charset="0"/>
                <a:sym typeface="Symbol" panose="05050102010706020507" pitchFamily="18" charset="2"/>
              </a:rPr>
              <a:t>id</a:t>
            </a:r>
            <a:r>
              <a:rPr lang="en-US" altLang="en-US" dirty="0">
                <a:sym typeface="Symbol" panose="05050102010706020507" pitchFamily="18" charset="2"/>
              </a:rPr>
              <a:t>}			</a:t>
            </a:r>
          </a:p>
          <a:p>
            <a:pPr>
              <a:spcBef>
                <a:spcPct val="0"/>
              </a:spcBef>
              <a:buNone/>
            </a:pPr>
            <a:r>
              <a:rPr lang="en-US" altLang="en-US" dirty="0">
                <a:sym typeface="Symbol" panose="05050102010706020507" pitchFamily="18" charset="2"/>
              </a:rPr>
              <a:t>FIRST(</a:t>
            </a:r>
            <a:r>
              <a:rPr lang="en-US" altLang="en-US" dirty="0">
                <a:latin typeface="Courier New" panose="02070309020205020404" pitchFamily="49" charset="0"/>
                <a:sym typeface="Symbol" panose="05050102010706020507" pitchFamily="18" charset="2"/>
              </a:rPr>
              <a:t>E</a:t>
            </a:r>
            <a:r>
              <a:rPr lang="en-US" altLang="en-US" dirty="0">
                <a:sym typeface="Symbol" panose="05050102010706020507" pitchFamily="18" charset="2"/>
              </a:rPr>
              <a:t>) =  {</a:t>
            </a:r>
            <a:r>
              <a:rPr lang="en-US" altLang="en-US" dirty="0">
                <a:latin typeface="Courier New" panose="02070309020205020404" pitchFamily="49" charset="0"/>
                <a:sym typeface="Symbol" panose="05050102010706020507" pitchFamily="18" charset="2"/>
              </a:rPr>
              <a:t>(</a:t>
            </a:r>
            <a:r>
              <a:rPr lang="en-US" altLang="en-US" dirty="0">
                <a:sym typeface="Symbol" panose="05050102010706020507" pitchFamily="18" charset="2"/>
              </a:rPr>
              <a:t>,</a:t>
            </a:r>
            <a:r>
              <a:rPr lang="en-US" altLang="en-US" dirty="0">
                <a:latin typeface="Courier New" panose="02070309020205020404" pitchFamily="49" charset="0"/>
                <a:sym typeface="Symbol" panose="05050102010706020507" pitchFamily="18" charset="2"/>
              </a:rPr>
              <a:t>id</a:t>
            </a:r>
            <a:r>
              <a:rPr lang="en-US" altLang="en-US" dirty="0">
                <a:sym typeface="Symbol" panose="05050102010706020507" pitchFamily="18" charset="2"/>
              </a:rPr>
              <a:t>}	</a:t>
            </a:r>
          </a:p>
          <a:p>
            <a:pPr>
              <a:spcBef>
                <a:spcPct val="0"/>
              </a:spcBef>
              <a:buNone/>
            </a:pPr>
            <a:r>
              <a:rPr lang="en-US" altLang="en-US" dirty="0">
                <a:sym typeface="Symbol" panose="05050102010706020507" pitchFamily="18" charset="2"/>
              </a:rPr>
              <a:t>		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en-US" dirty="0">
                <a:solidFill>
                  <a:srgbClr val="FF0000"/>
                </a:solidFill>
              </a:rPr>
              <a:t>FOLLOW(E) =  { $, ) }                               </a:t>
            </a:r>
            <a:r>
              <a:rPr lang="en-US" altLang="en-US" dirty="0"/>
              <a:t>F </a:t>
            </a:r>
            <a:r>
              <a:rPr lang="en-US" altLang="en-US" dirty="0">
                <a:sym typeface="Symbol" pitchFamily="18" charset="2"/>
              </a:rPr>
              <a:t> (E)   |   id</a:t>
            </a:r>
          </a:p>
          <a:p>
            <a:pPr>
              <a:buFontTx/>
              <a:buNone/>
              <a:defRPr/>
            </a:pPr>
            <a:r>
              <a:rPr lang="en-US" altLang="en-US" dirty="0">
                <a:solidFill>
                  <a:srgbClr val="FF0000"/>
                </a:solidFill>
              </a:rPr>
              <a:t>FOLLOW(E</a:t>
            </a:r>
            <a:r>
              <a:rPr lang="en-US" altLang="en-US" baseline="30000" dirty="0">
                <a:solidFill>
                  <a:srgbClr val="FF0000"/>
                </a:solidFill>
              </a:rPr>
              <a:t>’</a:t>
            </a:r>
            <a:r>
              <a:rPr lang="en-US" altLang="en-US" dirty="0">
                <a:solidFill>
                  <a:srgbClr val="FF0000"/>
                </a:solidFill>
              </a:rPr>
              <a:t>) = { $, ) }                              </a:t>
            </a:r>
            <a:r>
              <a:rPr lang="en-US" altLang="en-US" dirty="0"/>
              <a:t> E </a:t>
            </a:r>
            <a:r>
              <a:rPr lang="en-US" altLang="en-US" dirty="0">
                <a:sym typeface="Symbol" pitchFamily="18" charset="2"/>
              </a:rPr>
              <a:t> TE</a:t>
            </a:r>
            <a:r>
              <a:rPr lang="en-US" altLang="en-US" baseline="30000" dirty="0">
                <a:sym typeface="Symbol" pitchFamily="18" charset="2"/>
              </a:rPr>
              <a:t>’ </a:t>
            </a:r>
            <a:r>
              <a:rPr lang="en-US" altLang="en-US" dirty="0"/>
              <a:t>FOLLOW(E)</a:t>
            </a:r>
            <a:endParaRPr lang="en-US" altLang="en-US" baseline="30000" dirty="0">
              <a:sym typeface="Symbol" pitchFamily="18" charset="2"/>
            </a:endParaRP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en-US" dirty="0">
                <a:solidFill>
                  <a:srgbClr val="FF0000"/>
                </a:solidFill>
              </a:rPr>
              <a:t>FOLLOW(T) =  { +, ), $ }                          </a:t>
            </a:r>
            <a:r>
              <a:rPr lang="en-US" altLang="en-US" dirty="0">
                <a:sym typeface="Symbol" pitchFamily="18" charset="2"/>
              </a:rPr>
              <a:t>FIRST(</a:t>
            </a:r>
            <a:r>
              <a:rPr lang="en-US" altLang="en-US" dirty="0">
                <a:latin typeface="Courier New" pitchFamily="49" charset="0"/>
                <a:sym typeface="Symbol" pitchFamily="18" charset="2"/>
              </a:rPr>
              <a:t>E</a:t>
            </a:r>
            <a:r>
              <a:rPr lang="en-US" altLang="en-US" baseline="30000" dirty="0">
                <a:latin typeface="Courier New" pitchFamily="49" charset="0"/>
                <a:sym typeface="Symbol" pitchFamily="18" charset="2"/>
              </a:rPr>
              <a:t>’</a:t>
            </a:r>
            <a:r>
              <a:rPr lang="en-US" altLang="en-US" dirty="0">
                <a:sym typeface="Symbol" pitchFamily="18" charset="2"/>
              </a:rPr>
              <a:t>) = {</a:t>
            </a:r>
            <a:r>
              <a:rPr lang="en-US" altLang="en-US" dirty="0">
                <a:latin typeface="Courier New" pitchFamily="49" charset="0"/>
                <a:sym typeface="Symbol" pitchFamily="18" charset="2"/>
              </a:rPr>
              <a:t>+</a:t>
            </a:r>
            <a:r>
              <a:rPr lang="en-US" altLang="en-US" dirty="0">
                <a:sym typeface="Symbol" pitchFamily="18" charset="2"/>
              </a:rPr>
              <a:t>, </a:t>
            </a:r>
            <a:r>
              <a:rPr lang="en-US" altLang="en-US" dirty="0">
                <a:latin typeface="Courier New" pitchFamily="49" charset="0"/>
                <a:sym typeface="Symbol" pitchFamily="18" charset="2"/>
              </a:rPr>
              <a:t></a:t>
            </a:r>
            <a:r>
              <a:rPr lang="en-US" altLang="en-US" dirty="0">
                <a:sym typeface="Symbol" pitchFamily="18" charset="2"/>
              </a:rPr>
              <a:t>}</a:t>
            </a:r>
            <a:r>
              <a:rPr lang="en-US" altLang="en-US" sz="2400" dirty="0"/>
              <a:t> FOLLOW(E) =  { $, ) }</a:t>
            </a:r>
            <a:r>
              <a:rPr lang="en-US" altLang="en-US" sz="2400" dirty="0">
                <a:solidFill>
                  <a:srgbClr val="FF0000"/>
                </a:solidFill>
              </a:rPr>
              <a:t> </a:t>
            </a:r>
          </a:p>
          <a:p>
            <a:pPr>
              <a:buFontTx/>
              <a:buNone/>
              <a:defRPr/>
            </a:pPr>
            <a:r>
              <a:rPr lang="en-US" altLang="en-US" dirty="0">
                <a:solidFill>
                  <a:srgbClr val="FF0000"/>
                </a:solidFill>
              </a:rPr>
              <a:t>FOLLOW(T</a:t>
            </a:r>
            <a:r>
              <a:rPr lang="en-US" altLang="en-US" baseline="30000" dirty="0">
                <a:solidFill>
                  <a:srgbClr val="FF0000"/>
                </a:solidFill>
              </a:rPr>
              <a:t>’</a:t>
            </a:r>
            <a:r>
              <a:rPr lang="en-US" altLang="en-US" dirty="0">
                <a:solidFill>
                  <a:srgbClr val="FF0000"/>
                </a:solidFill>
              </a:rPr>
              <a:t>) = { +, ), $ }                          </a:t>
            </a:r>
            <a:r>
              <a:rPr lang="en-US" altLang="en-US" dirty="0"/>
              <a:t> FOLLOW(T)</a:t>
            </a:r>
          </a:p>
          <a:p>
            <a:pPr>
              <a:buFontTx/>
              <a:buNone/>
              <a:defRPr/>
            </a:pPr>
            <a:r>
              <a:rPr lang="en-US" altLang="en-US" dirty="0">
                <a:solidFill>
                  <a:srgbClr val="FF0000"/>
                </a:solidFill>
              </a:rPr>
              <a:t>FOLLOW(F)  =  { *,+, ), $ }                       </a:t>
            </a:r>
            <a:r>
              <a:rPr lang="en-US" altLang="en-US" dirty="0"/>
              <a:t>FIRST(T’) FOLLOW(T)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52953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2581"/>
            <a:ext cx="10515600" cy="830629"/>
          </a:xfrm>
        </p:spPr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Construction of a Predictive Parsing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7012" y="1209819"/>
            <a:ext cx="10515600" cy="4713309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Input : Grammar G</a:t>
            </a:r>
          </a:p>
          <a:p>
            <a:pPr marL="0" indent="0">
              <a:buNone/>
            </a:pPr>
            <a:r>
              <a:rPr lang="en-IN" dirty="0"/>
              <a:t>Output : Parsing table M.</a:t>
            </a: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Method:</a:t>
            </a:r>
            <a:endParaRPr lang="en-IN" dirty="0"/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 For each production </a:t>
            </a:r>
            <a:r>
              <a:rPr lang="en-US" dirty="0"/>
              <a:t>A</a:t>
            </a:r>
            <a:r>
              <a:rPr lang="en-US" altLang="en-US" dirty="0"/>
              <a:t> </a:t>
            </a:r>
            <a:r>
              <a:rPr lang="en-US" altLang="en-US" dirty="0">
                <a:sym typeface="Symbol" pitchFamily="18" charset="2"/>
              </a:rPr>
              <a:t> </a:t>
            </a:r>
            <a:r>
              <a:rPr lang="el-GR" altLang="en-US" dirty="0">
                <a:sym typeface="Symbol" panose="05050102010706020507" pitchFamily="18" charset="2"/>
              </a:rPr>
              <a:t>α</a:t>
            </a:r>
            <a:r>
              <a:rPr lang="en-US" altLang="en-US" dirty="0">
                <a:sym typeface="Symbol" panose="05050102010706020507" pitchFamily="18" charset="2"/>
              </a:rPr>
              <a:t> of the grammar, do step 2 and 3.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ym typeface="Symbol" panose="05050102010706020507" pitchFamily="18" charset="2"/>
              </a:rPr>
              <a:t> For each terminal </a:t>
            </a:r>
            <a:r>
              <a:rPr lang="en-US" dirty="0">
                <a:solidFill>
                  <a:srgbClr val="FF0000"/>
                </a:solidFill>
                <a:sym typeface="Symbol" panose="05050102010706020507" pitchFamily="18" charset="2"/>
              </a:rPr>
              <a:t>a</a:t>
            </a:r>
            <a:r>
              <a:rPr lang="en-US" dirty="0">
                <a:sym typeface="Symbol" panose="05050102010706020507" pitchFamily="18" charset="2"/>
              </a:rPr>
              <a:t> in FIRST(</a:t>
            </a:r>
            <a:r>
              <a:rPr lang="el-GR" altLang="en-US" dirty="0">
                <a:sym typeface="Symbol" panose="05050102010706020507" pitchFamily="18" charset="2"/>
              </a:rPr>
              <a:t>α</a:t>
            </a:r>
            <a:r>
              <a:rPr lang="en-IN" altLang="en-US" dirty="0">
                <a:sym typeface="Symbol" panose="05050102010706020507" pitchFamily="18" charset="2"/>
              </a:rPr>
              <a:t>), add </a:t>
            </a:r>
            <a:r>
              <a:rPr lang="en-US" dirty="0"/>
              <a:t>A</a:t>
            </a:r>
            <a:r>
              <a:rPr lang="en-US" altLang="en-US" dirty="0"/>
              <a:t> </a:t>
            </a:r>
            <a:r>
              <a:rPr lang="en-US" altLang="en-US" dirty="0">
                <a:sym typeface="Symbol" pitchFamily="18" charset="2"/>
              </a:rPr>
              <a:t> </a:t>
            </a:r>
            <a:r>
              <a:rPr lang="el-GR" altLang="en-US" dirty="0">
                <a:sym typeface="Symbol" panose="05050102010706020507" pitchFamily="18" charset="2"/>
              </a:rPr>
              <a:t>α</a:t>
            </a:r>
            <a:r>
              <a:rPr lang="en-IN" altLang="en-US" dirty="0">
                <a:sym typeface="Symbol" panose="05050102010706020507" pitchFamily="18" charset="2"/>
              </a:rPr>
              <a:t> to M[A, a].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>
                <a:sym typeface="Symbol" panose="05050102010706020507" pitchFamily="18" charset="2"/>
              </a:rPr>
              <a:t> If 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 </a:t>
            </a:r>
            <a:r>
              <a:rPr lang="en-US" altLang="en-US" sz="2600" dirty="0"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is in</a:t>
            </a:r>
            <a:r>
              <a:rPr lang="en-US" altLang="en-US" dirty="0">
                <a:latin typeface="Courier New" panose="02070309020205020404" pitchFamily="49" charset="0"/>
                <a:sym typeface="Symbol" panose="05050102010706020507" pitchFamily="18" charset="2"/>
              </a:rPr>
              <a:t> </a:t>
            </a:r>
            <a:r>
              <a:rPr lang="en-US" dirty="0">
                <a:sym typeface="Symbol" panose="05050102010706020507" pitchFamily="18" charset="2"/>
              </a:rPr>
              <a:t>FIRST(</a:t>
            </a:r>
            <a:r>
              <a:rPr lang="el-GR" altLang="en-US" dirty="0">
                <a:sym typeface="Symbol" panose="05050102010706020507" pitchFamily="18" charset="2"/>
              </a:rPr>
              <a:t>α</a:t>
            </a:r>
            <a:r>
              <a:rPr lang="en-IN" altLang="en-US" dirty="0">
                <a:sym typeface="Symbol" panose="05050102010706020507" pitchFamily="18" charset="2"/>
              </a:rPr>
              <a:t>), add </a:t>
            </a:r>
            <a:r>
              <a:rPr lang="en-US" dirty="0"/>
              <a:t>A</a:t>
            </a:r>
            <a:r>
              <a:rPr lang="en-US" altLang="en-US" dirty="0"/>
              <a:t> </a:t>
            </a:r>
            <a:r>
              <a:rPr lang="en-US" altLang="en-US" dirty="0">
                <a:sym typeface="Symbol" pitchFamily="18" charset="2"/>
              </a:rPr>
              <a:t> </a:t>
            </a:r>
            <a:r>
              <a:rPr lang="el-GR" altLang="en-US" dirty="0">
                <a:sym typeface="Symbol" panose="05050102010706020507" pitchFamily="18" charset="2"/>
              </a:rPr>
              <a:t>α</a:t>
            </a:r>
            <a:r>
              <a:rPr lang="en-IN" altLang="en-US" dirty="0">
                <a:sym typeface="Symbol" panose="05050102010706020507" pitchFamily="18" charset="2"/>
              </a:rPr>
              <a:t> to M[A, b] for each terminal </a:t>
            </a:r>
            <a:r>
              <a:rPr lang="en-IN" altLang="en-US" dirty="0">
                <a:solidFill>
                  <a:srgbClr val="FF0000"/>
                </a:solidFill>
                <a:sym typeface="Symbol" panose="05050102010706020507" pitchFamily="18" charset="2"/>
              </a:rPr>
              <a:t>b </a:t>
            </a:r>
            <a:r>
              <a:rPr lang="en-IN" altLang="en-US" dirty="0">
                <a:sym typeface="Symbol" panose="05050102010706020507" pitchFamily="18" charset="2"/>
              </a:rPr>
              <a:t>in FOLLOW(A). If 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 </a:t>
            </a:r>
            <a:r>
              <a:rPr lang="en-US" alt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is in FIRST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(</a:t>
            </a:r>
            <a:r>
              <a:rPr lang="el-GR" altLang="en-US" dirty="0">
                <a:sym typeface="Symbol" panose="05050102010706020507" pitchFamily="18" charset="2"/>
              </a:rPr>
              <a:t>α</a:t>
            </a:r>
            <a:r>
              <a:rPr lang="en-IN" altLang="en-US" dirty="0">
                <a:sym typeface="Symbol" panose="05050102010706020507" pitchFamily="18" charset="2"/>
              </a:rPr>
              <a:t>) and </a:t>
            </a:r>
            <a:r>
              <a:rPr lang="en-US" altLang="en-US" dirty="0">
                <a:solidFill>
                  <a:srgbClr val="FF0000"/>
                </a:solidFill>
              </a:rPr>
              <a:t>$ </a:t>
            </a:r>
            <a:r>
              <a:rPr lang="en-US" altLang="en-US" dirty="0"/>
              <a:t>is in FOLLOW(A), add </a:t>
            </a:r>
          </a:p>
          <a:p>
            <a:pPr marL="0" indent="0">
              <a:buNone/>
            </a:pPr>
            <a:r>
              <a:rPr lang="en-US" dirty="0"/>
              <a:t>      A</a:t>
            </a:r>
            <a:r>
              <a:rPr lang="en-US" altLang="en-US" dirty="0"/>
              <a:t> </a:t>
            </a:r>
            <a:r>
              <a:rPr lang="en-US" altLang="en-US" dirty="0">
                <a:sym typeface="Symbol" pitchFamily="18" charset="2"/>
              </a:rPr>
              <a:t> </a:t>
            </a:r>
            <a:r>
              <a:rPr lang="el-GR" altLang="en-US" dirty="0">
                <a:sym typeface="Symbol" panose="05050102010706020507" pitchFamily="18" charset="2"/>
              </a:rPr>
              <a:t>α</a:t>
            </a:r>
            <a:r>
              <a:rPr lang="en-IN" altLang="en-US" dirty="0">
                <a:sym typeface="Symbol" panose="05050102010706020507" pitchFamily="18" charset="2"/>
              </a:rPr>
              <a:t> to  M[A, </a:t>
            </a:r>
            <a:r>
              <a:rPr lang="en-US" altLang="en-US" dirty="0"/>
              <a:t>$]</a:t>
            </a:r>
            <a:endParaRPr lang="en-IN" altLang="en-US" dirty="0"/>
          </a:p>
          <a:p>
            <a:pPr marL="0" indent="0">
              <a:buNone/>
            </a:pPr>
            <a:r>
              <a:rPr lang="en-IN" dirty="0"/>
              <a:t>4. Mark each undefined entry of M be error.</a:t>
            </a:r>
          </a:p>
        </p:txBody>
      </p:sp>
    </p:spTree>
    <p:extLst>
      <p:ext uri="{BB962C8B-B14F-4D97-AF65-F5344CB8AC3E}">
        <p14:creationId xmlns:p14="http://schemas.microsoft.com/office/powerpoint/2010/main" val="4153091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4998"/>
            <a:ext cx="10515600" cy="808582"/>
          </a:xfrm>
        </p:spPr>
        <p:txBody>
          <a:bodyPr/>
          <a:lstStyle/>
          <a:p>
            <a:r>
              <a:rPr lang="en-US" altLang="en-US" dirty="0">
                <a:solidFill>
                  <a:srgbClr val="FF0000"/>
                </a:solidFill>
              </a:rPr>
              <a:t>LL(1) Parsing Table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23580"/>
            <a:ext cx="9779758" cy="5268038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</p:txBody>
      </p:sp>
      <p:graphicFrame>
        <p:nvGraphicFramePr>
          <p:cNvPr id="4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778794"/>
              </p:ext>
            </p:extLst>
          </p:nvPr>
        </p:nvGraphicFramePr>
        <p:xfrm>
          <a:off x="1028132" y="1390932"/>
          <a:ext cx="9262282" cy="4463957"/>
        </p:xfrm>
        <a:graphic>
          <a:graphicData uri="http://schemas.openxmlformats.org/drawingml/2006/table">
            <a:tbl>
              <a:tblPr/>
              <a:tblGrid>
                <a:gridCol w="5949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46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80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0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20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3497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577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6990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84407" marR="84407"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id</a:t>
                      </a:r>
                    </a:p>
                  </a:txBody>
                  <a:tcPr marL="84407" marR="84407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+</a:t>
                      </a:r>
                    </a:p>
                  </a:txBody>
                  <a:tcPr marL="84407" marR="84407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*</a:t>
                      </a:r>
                    </a:p>
                  </a:txBody>
                  <a:tcPr marL="84407" marR="84407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</a:t>
                      </a:r>
                    </a:p>
                  </a:txBody>
                  <a:tcPr marL="84407" marR="84407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)</a:t>
                      </a:r>
                    </a:p>
                  </a:txBody>
                  <a:tcPr marL="84407" marR="84407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$</a:t>
                      </a:r>
                    </a:p>
                  </a:txBody>
                  <a:tcPr marL="84407" marR="84407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2583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</a:t>
                      </a:r>
                    </a:p>
                  </a:txBody>
                  <a:tcPr marL="84407" marR="84407"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 </a:t>
                      </a: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 TE</a:t>
                      </a:r>
                      <a:r>
                        <a:rPr kumimoji="0" lang="en-US" altLang="en-US" sz="2000" b="1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’</a:t>
                      </a:r>
                    </a:p>
                  </a:txBody>
                  <a:tcPr marL="84407" marR="84407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84407" marR="84407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84407" marR="84407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 </a:t>
                      </a: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 TE</a:t>
                      </a:r>
                      <a:r>
                        <a:rPr kumimoji="0" lang="en-US" altLang="en-US" sz="2000" b="1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’</a:t>
                      </a:r>
                    </a:p>
                  </a:txBody>
                  <a:tcPr marL="84407" marR="84407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84407" marR="84407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84407" marR="84407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990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E</a:t>
                      </a:r>
                      <a:r>
                        <a:rPr kumimoji="0" lang="en-US" altLang="en-US" sz="24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’</a:t>
                      </a:r>
                    </a:p>
                  </a:txBody>
                  <a:tcPr marL="84407" marR="84407"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84407" marR="84407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E</a:t>
                      </a:r>
                      <a:r>
                        <a:rPr kumimoji="0" lang="en-US" altLang="en-US" sz="20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’</a:t>
                      </a: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  +TE</a:t>
                      </a:r>
                      <a:r>
                        <a:rPr kumimoji="0" lang="en-US" altLang="en-US" sz="20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’</a:t>
                      </a:r>
                    </a:p>
                  </a:txBody>
                  <a:tcPr marL="84407" marR="84407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84407" marR="84407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84407" marR="84407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E</a:t>
                      </a:r>
                      <a:r>
                        <a:rPr kumimoji="0" lang="en-US" altLang="en-US" sz="2000" b="1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’</a:t>
                      </a: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  </a:t>
                      </a:r>
                    </a:p>
                  </a:txBody>
                  <a:tcPr marL="84407" marR="84407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E</a:t>
                      </a:r>
                      <a:r>
                        <a:rPr kumimoji="0" lang="en-US" altLang="en-US" sz="2000" b="1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’</a:t>
                      </a: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  </a:t>
                      </a:r>
                    </a:p>
                  </a:txBody>
                  <a:tcPr marL="84407" marR="84407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5850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marL="84407" marR="84407"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 </a:t>
                      </a: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 FT</a:t>
                      </a:r>
                      <a:r>
                        <a:rPr kumimoji="0" lang="en-US" altLang="en-US" sz="20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’</a:t>
                      </a:r>
                    </a:p>
                  </a:txBody>
                  <a:tcPr marL="84407" marR="84407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84407" marR="84407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84407" marR="84407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 </a:t>
                      </a: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 FT</a:t>
                      </a:r>
                      <a:r>
                        <a:rPr kumimoji="0" lang="en-US" altLang="en-US" sz="2000" b="1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’</a:t>
                      </a:r>
                    </a:p>
                  </a:txBody>
                  <a:tcPr marL="84407" marR="84407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84407" marR="84407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84407" marR="84407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990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T</a:t>
                      </a:r>
                      <a:r>
                        <a:rPr kumimoji="0" lang="en-US" altLang="en-US" sz="24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’</a:t>
                      </a:r>
                    </a:p>
                  </a:txBody>
                  <a:tcPr marL="84407" marR="84407"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84407" marR="84407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T</a:t>
                      </a:r>
                      <a:r>
                        <a:rPr kumimoji="0" lang="en-US" altLang="en-US" sz="20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’</a:t>
                      </a: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  </a:t>
                      </a:r>
                    </a:p>
                  </a:txBody>
                  <a:tcPr marL="84407" marR="84407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T</a:t>
                      </a:r>
                      <a:r>
                        <a:rPr kumimoji="0" lang="en-US" altLang="en-US" sz="20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’</a:t>
                      </a: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  *FT</a:t>
                      </a:r>
                      <a:r>
                        <a:rPr kumimoji="0" lang="en-US" altLang="en-US" sz="20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’</a:t>
                      </a:r>
                    </a:p>
                  </a:txBody>
                  <a:tcPr marL="84407" marR="84407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84407" marR="84407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T</a:t>
                      </a:r>
                      <a:r>
                        <a:rPr kumimoji="0" lang="en-US" altLang="en-US" sz="2000" b="1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’</a:t>
                      </a: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  </a:t>
                      </a:r>
                      <a:endParaRPr kumimoji="0" lang="en-US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84407" marR="84407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T</a:t>
                      </a:r>
                      <a:r>
                        <a:rPr kumimoji="0" lang="en-US" altLang="en-US" sz="2000" b="1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’</a:t>
                      </a: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  </a:t>
                      </a:r>
                      <a:endParaRPr kumimoji="0" lang="en-US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84407" marR="84407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990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marL="84407" marR="84407"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 </a:t>
                      </a: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 id</a:t>
                      </a:r>
                    </a:p>
                  </a:txBody>
                  <a:tcPr marL="84407" marR="84407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84407" marR="84407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84407" marR="84407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 </a:t>
                      </a: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 (E)</a:t>
                      </a:r>
                    </a:p>
                  </a:txBody>
                  <a:tcPr marL="84407" marR="84407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84407" marR="84407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84407" marR="84407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9733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237"/>
            <a:ext cx="10515600" cy="641447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rgbClr val="FF0000"/>
                </a:solidFill>
              </a:rPr>
              <a:t>Non recursive predictive parsing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09684"/>
            <a:ext cx="10515600" cy="5745707"/>
          </a:xfrm>
        </p:spPr>
        <p:txBody>
          <a:bodyPr/>
          <a:lstStyle/>
          <a:p>
            <a:pPr marL="0" indent="0">
              <a:buNone/>
            </a:pPr>
            <a:r>
              <a:rPr lang="en-IN"/>
              <a:t>The parser </a:t>
            </a:r>
            <a:r>
              <a:rPr lang="en-IN" dirty="0"/>
              <a:t>considers </a:t>
            </a:r>
            <a:r>
              <a:rPr lang="en-IN" dirty="0">
                <a:solidFill>
                  <a:srgbClr val="FF0000"/>
                </a:solidFill>
              </a:rPr>
              <a:t>X</a:t>
            </a:r>
            <a:r>
              <a:rPr lang="en-IN" dirty="0"/>
              <a:t>, the symbol on top of the stack, and </a:t>
            </a:r>
            <a:r>
              <a:rPr lang="en-IN" dirty="0">
                <a:solidFill>
                  <a:srgbClr val="FF0000"/>
                </a:solidFill>
              </a:rPr>
              <a:t>a</a:t>
            </a:r>
            <a:r>
              <a:rPr lang="en-IN" dirty="0"/>
              <a:t>, the current input symbol. These two symbols determine the action of the parser. There are </a:t>
            </a:r>
            <a:r>
              <a:rPr lang="en-IN" dirty="0">
                <a:solidFill>
                  <a:srgbClr val="FF0000"/>
                </a:solidFill>
              </a:rPr>
              <a:t>three</a:t>
            </a:r>
            <a:r>
              <a:rPr lang="en-IN" dirty="0"/>
              <a:t> possibilities.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 If X = a = </a:t>
            </a:r>
            <a:r>
              <a:rPr lang="en-US" altLang="en-US" b="1" dirty="0">
                <a:sym typeface="Wingdings" panose="05000000000000000000" pitchFamily="2" charset="2"/>
              </a:rPr>
              <a:t>$</a:t>
            </a:r>
            <a:r>
              <a:rPr lang="en-US" altLang="en-US" dirty="0">
                <a:sym typeface="Wingdings" panose="05000000000000000000" pitchFamily="2" charset="2"/>
              </a:rPr>
              <a:t>, the parser halts and announces successful completion of parsing.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If X = a ≠ </a:t>
            </a:r>
            <a:r>
              <a:rPr lang="en-US" altLang="en-US" b="1" dirty="0">
                <a:sym typeface="Wingdings" panose="05000000000000000000" pitchFamily="2" charset="2"/>
              </a:rPr>
              <a:t>$</a:t>
            </a:r>
            <a:r>
              <a:rPr lang="en-US" altLang="en-US" dirty="0">
                <a:sym typeface="Wingdings" panose="05000000000000000000" pitchFamily="2" charset="2"/>
              </a:rPr>
              <a:t>, the parser pops X off the stack and advances the input pointer to the next input symbol.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If X is a non-terminal, the parser consults entry M[X, a] of the parsing table M. This entry will be either an X- production or an error entry. If, for example, M[X, a] = {X </a:t>
            </a:r>
            <a:r>
              <a:rPr lang="en-US" dirty="0"/>
              <a:t>→UVW}, the parse replaces X on the top of the stack by WVU (</a:t>
            </a:r>
            <a:r>
              <a:rPr lang="en-US" dirty="0">
                <a:solidFill>
                  <a:srgbClr val="FF0000"/>
                </a:solidFill>
              </a:rPr>
              <a:t>with U on top</a:t>
            </a:r>
            <a:r>
              <a:rPr lang="en-US" dirty="0"/>
              <a:t>). As output, we shall assume that the parser just prints the production used. </a:t>
            </a:r>
          </a:p>
          <a:p>
            <a:pPr marL="0" indent="0">
              <a:buNone/>
            </a:pPr>
            <a:r>
              <a:rPr lang="en-US" dirty="0"/>
              <a:t>       If </a:t>
            </a:r>
            <a:r>
              <a:rPr lang="en-US" dirty="0">
                <a:sym typeface="Wingdings" panose="05000000000000000000" pitchFamily="2" charset="2"/>
              </a:rPr>
              <a:t>M[X, a] =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error</a:t>
            </a:r>
            <a:r>
              <a:rPr lang="en-US" dirty="0">
                <a:sym typeface="Wingdings" panose="05000000000000000000" pitchFamily="2" charset="2"/>
              </a:rPr>
              <a:t>, the parser calls an error recovery routine.</a:t>
            </a:r>
            <a:endParaRPr lang="en-US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14605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3004" y="828674"/>
            <a:ext cx="10072687" cy="540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699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3109"/>
            <a:ext cx="10515600" cy="658461"/>
          </a:xfrm>
        </p:spPr>
        <p:txBody>
          <a:bodyPr>
            <a:normAutofit fontScale="90000"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LL(1) Parser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91570"/>
            <a:ext cx="10515600" cy="5385393"/>
          </a:xfrm>
        </p:spPr>
        <p:txBody>
          <a:bodyPr/>
          <a:lstStyle/>
          <a:p>
            <a:pPr marL="0" lvl="0" indent="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</a:pPr>
            <a:endParaRPr kumimoji="1" lang="en-US" altLang="zh-TW" dirty="0">
              <a:latin typeface="Arial" charset="0"/>
              <a:ea typeface="新細明體" pitchFamily="18" charset="-120"/>
            </a:endParaRPr>
          </a:p>
        </p:txBody>
      </p:sp>
      <p:graphicFrame>
        <p:nvGraphicFramePr>
          <p:cNvPr id="5" name="Group 5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73730438"/>
              </p:ext>
            </p:extLst>
          </p:nvPr>
        </p:nvGraphicFramePr>
        <p:xfrm>
          <a:off x="838200" y="791571"/>
          <a:ext cx="10515600" cy="5385394"/>
        </p:xfrm>
        <a:graphic>
          <a:graphicData uri="http://schemas.openxmlformats.org/drawingml/2006/table">
            <a:tbl>
              <a:tblPr/>
              <a:tblGrid>
                <a:gridCol w="350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6889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Stack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Input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Output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69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$E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id + id * id $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zh-TW" altLang="zh-TW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69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$E’T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id + id * id $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E → TE’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69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$E’T’F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id + id * id $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 → FT’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69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$</a:t>
                      </a:r>
                      <a:r>
                        <a:rPr kumimoji="1" lang="en-US" altLang="zh-TW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E’T’id</a:t>
                      </a:r>
                      <a:endParaRPr kumimoji="1" lang="en-US" altLang="zh-TW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id + id * id $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 → 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69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$E’T’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+ id * id $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match 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569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$E’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+ id * id $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T’ → λ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75096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$E’T+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+ id * id $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E’ → +TE’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7203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1350"/>
            <a:ext cx="10515600" cy="685754"/>
          </a:xfrm>
        </p:spPr>
        <p:txBody>
          <a:bodyPr>
            <a:normAutofit fontScale="90000"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LL(1) Parser</a:t>
            </a:r>
            <a:endParaRPr lang="en-IN" dirty="0"/>
          </a:p>
        </p:txBody>
      </p:sp>
      <p:graphicFrame>
        <p:nvGraphicFramePr>
          <p:cNvPr id="6" name="Group 13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4320830"/>
              </p:ext>
            </p:extLst>
          </p:nvPr>
        </p:nvGraphicFramePr>
        <p:xfrm>
          <a:off x="842964" y="985842"/>
          <a:ext cx="10510836" cy="6029107"/>
        </p:xfrm>
        <a:graphic>
          <a:graphicData uri="http://schemas.openxmlformats.org/drawingml/2006/table">
            <a:tbl>
              <a:tblPr/>
              <a:tblGrid>
                <a:gridCol w="35036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036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036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5071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Stack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Input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Output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071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$E’T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id * id $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match 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071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$E’T’F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id * id $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 → FT’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071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$</a:t>
                      </a:r>
                      <a:r>
                        <a:rPr kumimoji="1" lang="en-US" altLang="zh-TW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E’T’id</a:t>
                      </a:r>
                      <a:endParaRPr kumimoji="1" lang="en-US" altLang="zh-TW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id * id $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 → 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071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$E’T’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* id $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match 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071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$E’T’F*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* id $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T’ → *FT’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52297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$E’T’F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id $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match 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5071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$</a:t>
                      </a:r>
                      <a:r>
                        <a:rPr kumimoji="1" lang="en-US" altLang="zh-TW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E’T’id</a:t>
                      </a:r>
                      <a:endParaRPr kumimoji="1" lang="en-US" altLang="zh-TW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id $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 → 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5071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$E’T’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$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match 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5071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$E’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$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T’ → λ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2042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$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$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E’ → λ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0912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71475"/>
            <a:ext cx="10515600" cy="6229350"/>
          </a:xfrm>
        </p:spPr>
        <p:txBody>
          <a:bodyPr/>
          <a:lstStyle/>
          <a:p>
            <a:endParaRPr lang="en-IN" dirty="0"/>
          </a:p>
        </p:txBody>
      </p:sp>
      <p:cxnSp>
        <p:nvCxnSpPr>
          <p:cNvPr id="4" name="Straight Connector 3"/>
          <p:cNvCxnSpPr/>
          <p:nvPr/>
        </p:nvCxnSpPr>
        <p:spPr>
          <a:xfrm flipH="1">
            <a:off x="4773132" y="899264"/>
            <a:ext cx="255864" cy="69603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5185879" y="884323"/>
            <a:ext cx="929712" cy="82560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539110" y="1523882"/>
            <a:ext cx="469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975242" y="1665281"/>
            <a:ext cx="469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E’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965124" y="488384"/>
            <a:ext cx="3761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E</a:t>
            </a:r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4373084" y="1942252"/>
            <a:ext cx="255864" cy="69603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785831" y="1927311"/>
            <a:ext cx="347382" cy="71097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224790" y="2552582"/>
            <a:ext cx="469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F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989404" y="2565389"/>
            <a:ext cx="469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T’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4371683" y="2986372"/>
            <a:ext cx="1401" cy="57121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213111" y="3489323"/>
            <a:ext cx="469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id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008450" y="3413121"/>
            <a:ext cx="469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altLang="en-US" sz="2400" dirty="0">
                <a:latin typeface="Browallia New" pitchFamily="34" charset="-34"/>
                <a:sym typeface="Symbol" pitchFamily="18" charset="2"/>
              </a:rPr>
              <a:t></a:t>
            </a:r>
            <a:endParaRPr lang="en-IN" sz="2400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5152737" y="2953030"/>
            <a:ext cx="1401" cy="57121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5821364" y="2141807"/>
            <a:ext cx="254000" cy="8509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6170614" y="2129107"/>
            <a:ext cx="6350" cy="889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265864" y="2116407"/>
            <a:ext cx="761002" cy="81156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605464" y="2968664"/>
            <a:ext cx="469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+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999538" y="2986731"/>
            <a:ext cx="469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T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942148" y="2911512"/>
            <a:ext cx="469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E’</a:t>
            </a:r>
          </a:p>
        </p:txBody>
      </p:sp>
      <p:cxnSp>
        <p:nvCxnSpPr>
          <p:cNvPr id="26" name="Straight Connector 25"/>
          <p:cNvCxnSpPr/>
          <p:nvPr/>
        </p:nvCxnSpPr>
        <p:spPr>
          <a:xfrm flipH="1">
            <a:off x="5839938" y="3380536"/>
            <a:ext cx="255864" cy="69603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6252685" y="3365595"/>
            <a:ext cx="347382" cy="71097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691644" y="3990866"/>
            <a:ext cx="469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F</a:t>
            </a:r>
          </a:p>
        </p:txBody>
      </p:sp>
      <p:cxnSp>
        <p:nvCxnSpPr>
          <p:cNvPr id="29" name="Straight Connector 28"/>
          <p:cNvCxnSpPr/>
          <p:nvPr/>
        </p:nvCxnSpPr>
        <p:spPr>
          <a:xfrm>
            <a:off x="5838537" y="4424656"/>
            <a:ext cx="1401" cy="57121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679965" y="4927607"/>
            <a:ext cx="469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id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441985" y="4003661"/>
            <a:ext cx="469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T’</a:t>
            </a:r>
          </a:p>
        </p:txBody>
      </p:sp>
      <p:cxnSp>
        <p:nvCxnSpPr>
          <p:cNvPr id="34" name="Straight Connector 33"/>
          <p:cNvCxnSpPr/>
          <p:nvPr/>
        </p:nvCxnSpPr>
        <p:spPr>
          <a:xfrm flipH="1">
            <a:off x="6288088" y="4408756"/>
            <a:ext cx="254000" cy="8509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>
            <a:off x="6637338" y="4396056"/>
            <a:ext cx="6350" cy="889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6732588" y="4383356"/>
            <a:ext cx="381000" cy="90094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072188" y="5235613"/>
            <a:ext cx="469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*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466262" y="5253680"/>
            <a:ext cx="469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F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923088" y="5235613"/>
            <a:ext cx="469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T’</a:t>
            </a:r>
          </a:p>
        </p:txBody>
      </p:sp>
      <p:cxnSp>
        <p:nvCxnSpPr>
          <p:cNvPr id="41" name="Straight Connector 40"/>
          <p:cNvCxnSpPr/>
          <p:nvPr/>
        </p:nvCxnSpPr>
        <p:spPr>
          <a:xfrm>
            <a:off x="6610066" y="5653390"/>
            <a:ext cx="1401" cy="57121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6451494" y="6156341"/>
            <a:ext cx="469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id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018228" y="3794126"/>
            <a:ext cx="469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altLang="en-US" sz="2400" dirty="0">
                <a:latin typeface="Browallia New" pitchFamily="34" charset="-34"/>
                <a:sym typeface="Symbol" pitchFamily="18" charset="2"/>
              </a:rPr>
              <a:t></a:t>
            </a:r>
            <a:endParaRPr lang="en-IN" sz="2400" dirty="0"/>
          </a:p>
        </p:txBody>
      </p:sp>
      <p:cxnSp>
        <p:nvCxnSpPr>
          <p:cNvPr id="44" name="Straight Connector 43"/>
          <p:cNvCxnSpPr/>
          <p:nvPr/>
        </p:nvCxnSpPr>
        <p:spPr>
          <a:xfrm>
            <a:off x="7162515" y="3362611"/>
            <a:ext cx="1401" cy="57121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6970596" y="6218243"/>
            <a:ext cx="469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altLang="en-US" sz="2400" dirty="0">
                <a:latin typeface="Browallia New" pitchFamily="34" charset="-34"/>
                <a:sym typeface="Symbol" pitchFamily="18" charset="2"/>
              </a:rPr>
              <a:t></a:t>
            </a:r>
            <a:endParaRPr lang="en-IN" sz="2400" dirty="0"/>
          </a:p>
        </p:txBody>
      </p:sp>
      <p:cxnSp>
        <p:nvCxnSpPr>
          <p:cNvPr id="46" name="Straight Connector 45"/>
          <p:cNvCxnSpPr/>
          <p:nvPr/>
        </p:nvCxnSpPr>
        <p:spPr>
          <a:xfrm>
            <a:off x="7114883" y="5686712"/>
            <a:ext cx="1401" cy="57121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0517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2581"/>
            <a:ext cx="10515600" cy="746223"/>
          </a:xfrm>
        </p:spPr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Example - 2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98805"/>
            <a:ext cx="10515600" cy="550200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sz="3800" dirty="0"/>
              <a:t>Consider the grammar</a:t>
            </a:r>
          </a:p>
          <a:p>
            <a:pPr marL="0" indent="0">
              <a:buNone/>
            </a:pPr>
            <a:r>
              <a:rPr lang="en-IN" sz="3800" dirty="0"/>
              <a:t>    </a:t>
            </a:r>
            <a:r>
              <a:rPr lang="en-US" sz="3800" dirty="0"/>
              <a:t>       S → (L) / a</a:t>
            </a:r>
          </a:p>
          <a:p>
            <a:pPr marL="0" indent="0">
              <a:buNone/>
            </a:pPr>
            <a:r>
              <a:rPr lang="en-US" sz="3800" dirty="0"/>
              <a:t>           L → L , S / S</a:t>
            </a:r>
            <a:r>
              <a:rPr lang="en-IN" sz="3800" dirty="0"/>
              <a:t> </a:t>
            </a:r>
          </a:p>
          <a:p>
            <a:pPr marL="0" indent="0">
              <a:buNone/>
            </a:pPr>
            <a:r>
              <a:rPr lang="en-US" sz="3800" dirty="0"/>
              <a:t>Construct a predictive parser for the above grammar. Also, find the parse trees for the following words:</a:t>
            </a:r>
          </a:p>
          <a:p>
            <a:pPr marL="0" indent="0">
              <a:buNone/>
            </a:pPr>
            <a:r>
              <a:rPr lang="en-US" sz="3800" dirty="0"/>
              <a:t>               </a:t>
            </a:r>
            <a:r>
              <a:rPr lang="en-US" sz="3800" dirty="0" err="1"/>
              <a:t>i</a:t>
            </a:r>
            <a:r>
              <a:rPr lang="en-US" sz="3800" dirty="0"/>
              <a:t>)   (a, a)  </a:t>
            </a:r>
          </a:p>
          <a:p>
            <a:pPr marL="0" indent="0">
              <a:buNone/>
            </a:pPr>
            <a:r>
              <a:rPr lang="en-US" sz="3800" dirty="0"/>
              <a:t>               ii)  (a, (a, a))</a:t>
            </a:r>
          </a:p>
          <a:p>
            <a:pPr marL="0" indent="0">
              <a:buNone/>
            </a:pPr>
            <a:r>
              <a:rPr lang="en-US" sz="3800" dirty="0"/>
              <a:t>              iii) (a, ((a, a), (a, a)))</a:t>
            </a:r>
          </a:p>
          <a:p>
            <a:pPr marL="0" indent="0">
              <a:buNone/>
            </a:pPr>
            <a:endParaRPr lang="en-US" sz="3800" dirty="0"/>
          </a:p>
          <a:p>
            <a:pPr marL="0" indent="0">
              <a:buNone/>
            </a:pPr>
            <a:r>
              <a:rPr lang="en-US" sz="3800" dirty="0"/>
              <a:t>  </a:t>
            </a:r>
            <a:r>
              <a:rPr lang="en-US" dirty="0"/>
              <a:t>        </a:t>
            </a:r>
            <a:endParaRPr lang="en-US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     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0740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28626"/>
            <a:ext cx="10515600" cy="64293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Eliminate the immediate left recursion,</a:t>
            </a:r>
          </a:p>
          <a:p>
            <a:pPr marL="0" indent="0">
              <a:buNone/>
            </a:pPr>
            <a:r>
              <a:rPr lang="en-US" dirty="0"/>
              <a:t>            S → (L) / a</a:t>
            </a:r>
            <a:r>
              <a:rPr lang="en-US" dirty="0">
                <a:solidFill>
                  <a:srgbClr val="FF0000"/>
                </a:solidFill>
              </a:rPr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          L</a:t>
            </a:r>
            <a:r>
              <a:rPr lang="en-US" dirty="0">
                <a:solidFill>
                  <a:srgbClr val="00B050"/>
                </a:solidFill>
              </a:rPr>
              <a:t> → SL’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          L’ → ,SL’ / </a:t>
            </a:r>
            <a:r>
              <a:rPr lang="th-TH" altLang="en-US" dirty="0">
                <a:solidFill>
                  <a:srgbClr val="FF0000"/>
                </a:solidFill>
                <a:sym typeface="Symbol" panose="05050102010706020507" pitchFamily="18" charset="2"/>
              </a:rPr>
              <a:t></a:t>
            </a:r>
            <a:endParaRPr lang="en-IN" altLang="en-US" dirty="0">
              <a:solidFill>
                <a:srgbClr val="FF0000"/>
              </a:solidFill>
              <a:sym typeface="Symbol" panose="05050102010706020507" pitchFamily="18" charset="2"/>
            </a:endParaRPr>
          </a:p>
          <a:p>
            <a:pPr marL="0" indent="0">
              <a:buNone/>
            </a:pPr>
            <a:endParaRPr lang="en-IN" altLang="en-US" dirty="0">
              <a:solidFill>
                <a:srgbClr val="FF0000"/>
              </a:solidFill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altLang="en-US" dirty="0">
                <a:sym typeface="Symbol" panose="05050102010706020507" pitchFamily="18" charset="2"/>
              </a:rPr>
              <a:t>FIRST(</a:t>
            </a:r>
            <a:r>
              <a:rPr lang="en-US" altLang="en-US" dirty="0">
                <a:latin typeface="Courier New" panose="02070309020205020404" pitchFamily="49" charset="0"/>
                <a:sym typeface="Symbol" panose="05050102010706020507" pitchFamily="18" charset="2"/>
              </a:rPr>
              <a:t>S</a:t>
            </a:r>
            <a:r>
              <a:rPr lang="en-US" altLang="en-US" dirty="0">
                <a:sym typeface="Symbol" panose="05050102010706020507" pitchFamily="18" charset="2"/>
              </a:rPr>
              <a:t>) =   {</a:t>
            </a:r>
            <a:r>
              <a:rPr lang="en-US" altLang="en-US" dirty="0">
                <a:latin typeface="Courier New" panose="02070309020205020404" pitchFamily="49" charset="0"/>
                <a:sym typeface="Symbol" panose="05050102010706020507" pitchFamily="18" charset="2"/>
              </a:rPr>
              <a:t>(</a:t>
            </a:r>
            <a:r>
              <a:rPr lang="en-US" altLang="en-US" dirty="0">
                <a:sym typeface="Symbol" panose="05050102010706020507" pitchFamily="18" charset="2"/>
              </a:rPr>
              <a:t>, a}			</a:t>
            </a:r>
          </a:p>
          <a:p>
            <a:pPr>
              <a:spcBef>
                <a:spcPct val="0"/>
              </a:spcBef>
              <a:buNone/>
            </a:pPr>
            <a:r>
              <a:rPr lang="en-US" altLang="en-US" dirty="0">
                <a:sym typeface="Symbol" panose="05050102010706020507" pitchFamily="18" charset="2"/>
              </a:rPr>
              <a:t>FIRST(L) = {</a:t>
            </a:r>
            <a:r>
              <a:rPr lang="en-US" altLang="en-US" dirty="0">
                <a:latin typeface="Courier New" panose="02070309020205020404" pitchFamily="49" charset="0"/>
                <a:sym typeface="Symbol" panose="05050102010706020507" pitchFamily="18" charset="2"/>
              </a:rPr>
              <a:t>(</a:t>
            </a:r>
            <a:r>
              <a:rPr lang="en-US" altLang="en-US" dirty="0">
                <a:sym typeface="Symbol" panose="05050102010706020507" pitchFamily="18" charset="2"/>
              </a:rPr>
              <a:t>, </a:t>
            </a:r>
            <a:r>
              <a:rPr lang="en-US" altLang="en-US" dirty="0">
                <a:latin typeface="Courier New" panose="02070309020205020404" pitchFamily="49" charset="0"/>
                <a:sym typeface="Symbol" panose="05050102010706020507" pitchFamily="18" charset="2"/>
              </a:rPr>
              <a:t>a</a:t>
            </a:r>
            <a:r>
              <a:rPr lang="en-US" altLang="en-US" dirty="0">
                <a:sym typeface="Symbol" panose="05050102010706020507" pitchFamily="18" charset="2"/>
              </a:rPr>
              <a:t>}	</a:t>
            </a:r>
          </a:p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000000"/>
                </a:solidFill>
                <a:sym typeface="Symbol" panose="05050102010706020507" pitchFamily="18" charset="2"/>
              </a:rPr>
              <a:t>FIRST(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L</a:t>
            </a:r>
            <a:r>
              <a:rPr lang="en-US" altLang="en-US" baseline="30000" dirty="0">
                <a:solidFill>
                  <a:srgbClr val="000000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’</a:t>
            </a:r>
            <a:r>
              <a:rPr lang="en-US" altLang="en-US" dirty="0">
                <a:solidFill>
                  <a:srgbClr val="000000"/>
                </a:solidFill>
                <a:sym typeface="Symbol" panose="05050102010706020507" pitchFamily="18" charset="2"/>
              </a:rPr>
              <a:t>) = {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,</a:t>
            </a:r>
            <a:r>
              <a:rPr lang="en-US" altLang="en-US" dirty="0">
                <a:solidFill>
                  <a:srgbClr val="000000"/>
                </a:solidFill>
                <a:sym typeface="Symbol" panose="05050102010706020507" pitchFamily="18" charset="2"/>
              </a:rPr>
              <a:t>, 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</a:t>
            </a:r>
            <a:r>
              <a:rPr lang="en-US" altLang="en-US" dirty="0">
                <a:solidFill>
                  <a:srgbClr val="000000"/>
                </a:solidFill>
                <a:sym typeface="Symbol" panose="05050102010706020507" pitchFamily="18" charset="2"/>
              </a:rPr>
              <a:t>}	</a:t>
            </a:r>
          </a:p>
          <a:p>
            <a:pPr>
              <a:spcBef>
                <a:spcPct val="0"/>
              </a:spcBef>
              <a:buNone/>
            </a:pPr>
            <a:endParaRPr lang="en-US" altLang="en-US" dirty="0">
              <a:solidFill>
                <a:srgbClr val="000000"/>
              </a:solidFill>
              <a:sym typeface="Symbol" panose="05050102010706020507" pitchFamily="18" charset="2"/>
            </a:endParaRPr>
          </a:p>
          <a:p>
            <a:pPr>
              <a:spcBef>
                <a:spcPct val="0"/>
              </a:spcBef>
              <a:buNone/>
            </a:pPr>
            <a:endParaRPr lang="en-US" altLang="en-US" dirty="0">
              <a:solidFill>
                <a:srgbClr val="000000"/>
              </a:solidFill>
              <a:sym typeface="Symbol" panose="05050102010706020507" pitchFamily="18" charset="2"/>
            </a:endParaRP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en-US" dirty="0">
                <a:solidFill>
                  <a:srgbClr val="FF0000"/>
                </a:solidFill>
              </a:rPr>
              <a:t>FOLLOW(S) =  { $</a:t>
            </a:r>
            <a:r>
              <a:rPr lang="en-US" altLang="en-US" dirty="0"/>
              <a:t>,</a:t>
            </a:r>
            <a:r>
              <a:rPr lang="en-US" altLang="en-US" dirty="0">
                <a:solidFill>
                  <a:srgbClr val="FF0000"/>
                </a:solidFill>
              </a:rPr>
              <a:t> , </a:t>
            </a:r>
            <a:r>
              <a:rPr lang="en-US" altLang="en-US" dirty="0"/>
              <a:t>,</a:t>
            </a:r>
            <a:r>
              <a:rPr lang="en-US" altLang="en-US" dirty="0">
                <a:solidFill>
                  <a:srgbClr val="FF0000"/>
                </a:solidFill>
              </a:rPr>
              <a:t> )}                              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en-US" dirty="0">
                <a:solidFill>
                  <a:srgbClr val="FF0000"/>
                </a:solidFill>
              </a:rPr>
              <a:t>FOLLOW(L) = {  ) }                              </a:t>
            </a:r>
            <a:endParaRPr lang="en-US" altLang="en-US" baseline="30000" dirty="0">
              <a:sym typeface="Symbol" pitchFamily="18" charset="2"/>
            </a:endParaRP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en-US" dirty="0">
                <a:solidFill>
                  <a:srgbClr val="FF0000"/>
                </a:solidFill>
              </a:rPr>
              <a:t>FOLLOW(L’) =  { ), $ }                        </a:t>
            </a:r>
            <a:r>
              <a:rPr lang="en-US" altLang="en-US" sz="2400" dirty="0">
                <a:solidFill>
                  <a:srgbClr val="FF0000"/>
                </a:solidFill>
              </a:rPr>
              <a:t> </a:t>
            </a:r>
          </a:p>
          <a:p>
            <a:pPr>
              <a:spcBef>
                <a:spcPct val="0"/>
              </a:spcBef>
              <a:buNone/>
            </a:pPr>
            <a:r>
              <a:rPr lang="en-US" altLang="en-US" dirty="0">
                <a:sym typeface="Symbol" panose="05050102010706020507" pitchFamily="18" charset="2"/>
              </a:rPr>
              <a:t>	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44699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FF0000"/>
                </a:solidFill>
              </a:rPr>
              <a:t>LL(1) Parsing Table</a:t>
            </a:r>
            <a:endParaRPr lang="en-IN" dirty="0"/>
          </a:p>
        </p:txBody>
      </p:sp>
      <p:graphicFrame>
        <p:nvGraphicFramePr>
          <p:cNvPr id="4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36169341"/>
              </p:ext>
            </p:extLst>
          </p:nvPr>
        </p:nvGraphicFramePr>
        <p:xfrm>
          <a:off x="928687" y="1843087"/>
          <a:ext cx="10425112" cy="3062757"/>
        </p:xfrm>
        <a:graphic>
          <a:graphicData uri="http://schemas.openxmlformats.org/drawingml/2006/table">
            <a:tbl>
              <a:tblPr/>
              <a:tblGrid>
                <a:gridCol w="7653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68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843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50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50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885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8373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84407" marR="84407"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</a:t>
                      </a:r>
                    </a:p>
                  </a:txBody>
                  <a:tcPr marL="84407" marR="84407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)</a:t>
                      </a:r>
                    </a:p>
                  </a:txBody>
                  <a:tcPr marL="84407" marR="84407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marL="84407" marR="84407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,</a:t>
                      </a:r>
                    </a:p>
                  </a:txBody>
                  <a:tcPr marL="84407" marR="84407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TW" dirty="0"/>
                        <a:t>$</a:t>
                      </a:r>
                      <a:endParaRPr kumimoji="0" lang="en-US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84407" marR="84407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361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</a:t>
                      </a:r>
                    </a:p>
                  </a:txBody>
                  <a:tcPr marL="84407" marR="84407"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b="1" dirty="0"/>
                        <a:t> S → (L)</a:t>
                      </a:r>
                      <a:endParaRPr kumimoji="0" lang="en-US" altLang="en-US" sz="2000" b="1" i="0" u="none" strike="noStrike" cap="none" normalizeH="0" baseline="30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marL="84407" marR="84407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84407" marR="84407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indent="0">
                        <a:buNone/>
                      </a:pPr>
                      <a:r>
                        <a:rPr lang="en-US" b="1" dirty="0"/>
                        <a:t>S →  a</a:t>
                      </a:r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 </a:t>
                      </a:r>
                    </a:p>
                  </a:txBody>
                  <a:tcPr marL="84407" marR="84407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1" i="0" u="none" strike="noStrike" cap="none" normalizeH="0" baseline="30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marL="84407" marR="84407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84407" marR="84407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820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L</a:t>
                      </a:r>
                      <a:endParaRPr kumimoji="0" lang="en-US" altLang="en-US" sz="2400" b="1" i="0" u="none" strike="noStrike" cap="none" normalizeH="0" baseline="30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marL="84407" marR="84407"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indent="0">
                        <a:buNone/>
                      </a:pPr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L → SL’</a:t>
                      </a:r>
                    </a:p>
                  </a:txBody>
                  <a:tcPr marL="84407" marR="84407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1" i="0" u="none" strike="noStrike" cap="none" normalizeH="0" baseline="30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marL="84407" marR="84407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indent="0">
                        <a:buNone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L → SL’</a:t>
                      </a:r>
                    </a:p>
                  </a:txBody>
                  <a:tcPr marL="84407" marR="84407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84407" marR="84407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marL="84407" marR="84407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8333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L’</a:t>
                      </a:r>
                    </a:p>
                  </a:txBody>
                  <a:tcPr marL="84407" marR="84407"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1" i="0" u="none" strike="noStrike" cap="none" normalizeH="0" baseline="30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marL="84407" marR="84407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L’ →  </a:t>
                      </a:r>
                      <a:r>
                        <a:rPr lang="th-TH" altLang="en-US" b="1" dirty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a:t></a:t>
                      </a:r>
                      <a:endParaRPr kumimoji="0" lang="en-US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84407" marR="84407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84407" marR="84407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L’ → ,SL’</a:t>
                      </a:r>
                      <a:endParaRPr kumimoji="0" lang="en-US" altLang="en-US" sz="2000" b="1" i="0" u="none" strike="noStrike" cap="none" normalizeH="0" baseline="30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marL="84407" marR="84407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L’ →  </a:t>
                      </a:r>
                      <a:r>
                        <a:rPr lang="th-TH" altLang="en-US" b="1" dirty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a:t></a:t>
                      </a:r>
                      <a:endParaRPr kumimoji="0" lang="en-US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84407" marR="84407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1404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28625"/>
            <a:ext cx="10515600" cy="5748338"/>
          </a:xfrm>
        </p:spPr>
        <p:txBody>
          <a:bodyPr/>
          <a:lstStyle/>
          <a:p>
            <a:endParaRPr lang="en-IN" dirty="0"/>
          </a:p>
        </p:txBody>
      </p:sp>
      <p:graphicFrame>
        <p:nvGraphicFramePr>
          <p:cNvPr id="4" name="Group 13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54698851"/>
              </p:ext>
            </p:extLst>
          </p:nvPr>
        </p:nvGraphicFramePr>
        <p:xfrm>
          <a:off x="871539" y="485766"/>
          <a:ext cx="10482261" cy="6386303"/>
        </p:xfrm>
        <a:graphic>
          <a:graphicData uri="http://schemas.openxmlformats.org/drawingml/2006/table">
            <a:tbl>
              <a:tblPr/>
              <a:tblGrid>
                <a:gridCol w="34940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940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940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83337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Stack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Input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Output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3337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$ 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(</a:t>
                      </a:r>
                      <a:r>
                        <a:rPr lang="en-US" sz="2800" dirty="0"/>
                        <a:t>a, a)</a:t>
                      </a:r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$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b="0" dirty="0"/>
                        <a:t>   </a:t>
                      </a:r>
                      <a:r>
                        <a:rPr lang="en-US" sz="3200" b="1" dirty="0"/>
                        <a:t>S → (L)</a:t>
                      </a:r>
                      <a:endParaRPr kumimoji="0" lang="en-US" altLang="en-US" sz="3200" b="0" i="0" u="none" strike="noStrike" cap="none" normalizeH="0" baseline="30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3337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$ ) L (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(</a:t>
                      </a:r>
                      <a:r>
                        <a:rPr lang="en-US" sz="2800" dirty="0"/>
                        <a:t>a, a)</a:t>
                      </a:r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$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match (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3337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$) 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sz="2800" dirty="0"/>
                        <a:t> a, a)</a:t>
                      </a:r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$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indent="0">
                        <a:buNone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L → SL’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3337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$) L’ 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sz="2800" dirty="0"/>
                        <a:t> a, a)</a:t>
                      </a:r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$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b="1" dirty="0"/>
                        <a:t>S →  a</a:t>
                      </a:r>
                      <a:endParaRPr kumimoji="1" lang="en-US" altLang="zh-TW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3337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$) L’ 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sz="2800" dirty="0"/>
                        <a:t> a, a)</a:t>
                      </a:r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$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match 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501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$) L’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sz="2800" dirty="0"/>
                        <a:t>   , a)</a:t>
                      </a:r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$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L’ → ,SL’</a:t>
                      </a:r>
                      <a:endParaRPr kumimoji="1" lang="en-US" altLang="zh-TW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83337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$) L’ S ,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sz="2800" dirty="0"/>
                        <a:t>   , a)</a:t>
                      </a:r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$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match ,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83337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$) L’ 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sz="2800" dirty="0"/>
                        <a:t>     a)</a:t>
                      </a:r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$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b="1" dirty="0"/>
                        <a:t>S →  a</a:t>
                      </a:r>
                      <a:endParaRPr kumimoji="1" lang="en-US" altLang="zh-TW" sz="4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83337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$) L’ 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    </a:t>
                      </a:r>
                      <a:r>
                        <a:rPr lang="en-US" sz="2800" dirty="0"/>
                        <a:t>a)</a:t>
                      </a:r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$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match 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5125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$ ) L’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      ) $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L’ →  </a:t>
                      </a:r>
                      <a:r>
                        <a:rPr lang="th-TH" altLang="en-US" b="1" dirty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a:t></a:t>
                      </a:r>
                      <a:endParaRPr kumimoji="0" lang="en-US" altLang="en-US" sz="3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4398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57188"/>
            <a:ext cx="10515600" cy="5819775"/>
          </a:xfrm>
        </p:spPr>
        <p:txBody>
          <a:bodyPr/>
          <a:lstStyle/>
          <a:p>
            <a:endParaRPr lang="en-IN" dirty="0"/>
          </a:p>
        </p:txBody>
      </p:sp>
      <p:graphicFrame>
        <p:nvGraphicFramePr>
          <p:cNvPr id="4" name="Group 13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03553372"/>
              </p:ext>
            </p:extLst>
          </p:nvPr>
        </p:nvGraphicFramePr>
        <p:xfrm>
          <a:off x="838200" y="428619"/>
          <a:ext cx="10482261" cy="5943600"/>
        </p:xfrm>
        <a:graphic>
          <a:graphicData uri="http://schemas.openxmlformats.org/drawingml/2006/table">
            <a:tbl>
              <a:tblPr/>
              <a:tblGrid>
                <a:gridCol w="34940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940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940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385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Stack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Input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Output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385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$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       $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b="1" dirty="0"/>
                        <a:t> </a:t>
                      </a:r>
                      <a:r>
                        <a:rPr lang="en-US" b="1" baseline="0" dirty="0"/>
                        <a:t>  Halt</a:t>
                      </a:r>
                      <a:endParaRPr kumimoji="0" lang="en-US" altLang="en-US" sz="3200" b="1" i="0" u="none" strike="noStrike" cap="none" normalizeH="0" baseline="30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385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zh-TW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1" lang="en-US" altLang="zh-TW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zh-TW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85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zh-TW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zh-TW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indent="0">
                        <a:buNone/>
                      </a:pP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385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zh-TW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1" lang="en-US" altLang="zh-TW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zh-TW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385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zh-TW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1" lang="en-US" altLang="zh-TW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zh-TW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493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zh-TW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zh-TW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zh-TW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385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zh-TW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1" lang="en-US" altLang="zh-TW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zh-TW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4929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zh-TW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zh-TW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zh-TW" sz="4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385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zh-TW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zh-TW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zh-TW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115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zh-TW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zh-TW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altLang="en-US" sz="3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174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28624"/>
            <a:ext cx="10515600" cy="6200775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4913217" y="631803"/>
            <a:ext cx="469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S</a:t>
            </a:r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4543420" y="1036898"/>
            <a:ext cx="469900" cy="104968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5114920" y="1024198"/>
            <a:ext cx="57524" cy="103698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5203820" y="1011498"/>
            <a:ext cx="892180" cy="104968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386252" y="2049493"/>
            <a:ext cx="469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(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037510" y="2053269"/>
            <a:ext cx="469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L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051550" y="2049496"/>
            <a:ext cx="469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)</a:t>
            </a:r>
          </a:p>
        </p:txBody>
      </p:sp>
      <p:cxnSp>
        <p:nvCxnSpPr>
          <p:cNvPr id="15" name="Straight Connector 14"/>
          <p:cNvCxnSpPr/>
          <p:nvPr/>
        </p:nvCxnSpPr>
        <p:spPr>
          <a:xfrm flipH="1">
            <a:off x="4652956" y="2532334"/>
            <a:ext cx="469900" cy="104968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313356" y="2506934"/>
            <a:ext cx="892180" cy="104968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495788" y="3544929"/>
            <a:ext cx="469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161086" y="3544932"/>
            <a:ext cx="469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L’</a:t>
            </a:r>
            <a:endParaRPr lang="en-IN" sz="24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4518389" y="4434530"/>
            <a:ext cx="469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a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652956" y="3935102"/>
            <a:ext cx="1401" cy="57121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5795960" y="3989656"/>
            <a:ext cx="469900" cy="104968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6367460" y="3976956"/>
            <a:ext cx="57524" cy="103698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6456360" y="3964256"/>
            <a:ext cx="892180" cy="104968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638792" y="5002251"/>
            <a:ext cx="469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,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290050" y="4934587"/>
            <a:ext cx="469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/>
              <a:t>s</a:t>
            </a:r>
            <a:endParaRPr lang="en-IN" sz="28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7304090" y="5002254"/>
            <a:ext cx="469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L’</a:t>
            </a:r>
            <a:endParaRPr lang="en-IN" sz="24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6342429" y="5958532"/>
            <a:ext cx="469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a</a:t>
            </a:r>
          </a:p>
        </p:txBody>
      </p:sp>
      <p:cxnSp>
        <p:nvCxnSpPr>
          <p:cNvPr id="30" name="Straight Connector 29"/>
          <p:cNvCxnSpPr/>
          <p:nvPr/>
        </p:nvCxnSpPr>
        <p:spPr>
          <a:xfrm>
            <a:off x="6476996" y="5459104"/>
            <a:ext cx="1401" cy="57121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366367" y="5953764"/>
            <a:ext cx="469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altLang="en-US" sz="2800" dirty="0">
                <a:latin typeface="Browallia New" pitchFamily="34" charset="-34"/>
                <a:sym typeface="Symbol" pitchFamily="18" charset="2"/>
              </a:rPr>
              <a:t></a:t>
            </a:r>
            <a:endParaRPr lang="en-IN" sz="2800" dirty="0"/>
          </a:p>
        </p:txBody>
      </p:sp>
      <p:cxnSp>
        <p:nvCxnSpPr>
          <p:cNvPr id="32" name="Straight Connector 31"/>
          <p:cNvCxnSpPr/>
          <p:nvPr/>
        </p:nvCxnSpPr>
        <p:spPr>
          <a:xfrm>
            <a:off x="7500934" y="5454336"/>
            <a:ext cx="1401" cy="57121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8024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77838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rgbClr val="FF0000"/>
                </a:solidFill>
              </a:rPr>
              <a:t>Example - 3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85838"/>
            <a:ext cx="10515600" cy="528637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S → </a:t>
            </a:r>
            <a:r>
              <a:rPr lang="en-US" dirty="0" err="1"/>
              <a:t>iEtS</a:t>
            </a:r>
            <a:r>
              <a:rPr lang="en-US" dirty="0"/>
              <a:t> / </a:t>
            </a:r>
            <a:r>
              <a:rPr lang="en-US" dirty="0" err="1"/>
              <a:t>iEtSeS</a:t>
            </a:r>
            <a:r>
              <a:rPr lang="en-US" dirty="0"/>
              <a:t> / a </a:t>
            </a:r>
          </a:p>
          <a:p>
            <a:pPr marL="0" indent="0">
              <a:buNone/>
            </a:pPr>
            <a:r>
              <a:rPr lang="en-US" dirty="0"/>
              <a:t>E → b           </a:t>
            </a:r>
          </a:p>
          <a:p>
            <a:pPr marL="0" indent="0">
              <a:buNone/>
            </a:pPr>
            <a:r>
              <a:rPr lang="en-US" dirty="0"/>
              <a:t>Using left factoring the original productions becomes,</a:t>
            </a:r>
          </a:p>
          <a:p>
            <a:pPr marL="0" indent="0">
              <a:buNone/>
            </a:pPr>
            <a:r>
              <a:rPr lang="en-US" dirty="0"/>
              <a:t> S → iEtSS</a:t>
            </a:r>
            <a:r>
              <a:rPr lang="en-US" baseline="-25000" dirty="0"/>
              <a:t>1</a:t>
            </a:r>
            <a:r>
              <a:rPr lang="en-US" dirty="0"/>
              <a:t> / a</a:t>
            </a:r>
          </a:p>
          <a:p>
            <a:pPr marL="0" indent="0">
              <a:buNone/>
            </a:pPr>
            <a:r>
              <a:rPr lang="en-US" dirty="0"/>
              <a:t> S</a:t>
            </a:r>
            <a:r>
              <a:rPr lang="en-US" baseline="-25000" dirty="0"/>
              <a:t>1</a:t>
            </a:r>
            <a:r>
              <a:rPr lang="en-US" dirty="0"/>
              <a:t>→ </a:t>
            </a:r>
            <a:r>
              <a:rPr lang="en-US" dirty="0" err="1"/>
              <a:t>eS</a:t>
            </a:r>
            <a:r>
              <a:rPr lang="en-US" dirty="0"/>
              <a:t> / </a:t>
            </a:r>
            <a:r>
              <a:rPr lang="th-TH" altLang="en-US" b="1" dirty="0">
                <a:cs typeface="Tahoma" panose="020B0604030504040204" pitchFamily="34" charset="0"/>
                <a:sym typeface="Symbol" panose="05050102010706020507" pitchFamily="18" charset="2"/>
              </a:rPr>
              <a:t></a:t>
            </a:r>
            <a:endParaRPr lang="en-IN" altLang="en-US" b="1" dirty="0">
              <a:cs typeface="Tahoma" panose="020B0604030504040204" pitchFamily="34" charset="0"/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dirty="0"/>
              <a:t> E → b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altLang="en-US" dirty="0">
                <a:sym typeface="Symbol" panose="05050102010706020507" pitchFamily="18" charset="2"/>
              </a:rPr>
              <a:t>FIRST(</a:t>
            </a:r>
            <a:r>
              <a:rPr lang="en-US" altLang="en-US" dirty="0">
                <a:latin typeface="Courier New" panose="02070309020205020404" pitchFamily="49" charset="0"/>
                <a:sym typeface="Symbol" panose="05050102010706020507" pitchFamily="18" charset="2"/>
              </a:rPr>
              <a:t>S</a:t>
            </a:r>
            <a:r>
              <a:rPr lang="en-US" altLang="en-US" dirty="0">
                <a:sym typeface="Symbol" panose="05050102010706020507" pitchFamily="18" charset="2"/>
              </a:rPr>
              <a:t>)   =   {</a:t>
            </a:r>
            <a:r>
              <a:rPr lang="en-US" altLang="en-US" dirty="0">
                <a:latin typeface="Courier New" panose="02070309020205020404" pitchFamily="49" charset="0"/>
                <a:sym typeface="Symbol" panose="05050102010706020507" pitchFamily="18" charset="2"/>
              </a:rPr>
              <a:t>i</a:t>
            </a:r>
            <a:r>
              <a:rPr lang="en-US" altLang="en-US" dirty="0">
                <a:sym typeface="Symbol" panose="05050102010706020507" pitchFamily="18" charset="2"/>
              </a:rPr>
              <a:t>, a}              	</a:t>
            </a:r>
            <a:r>
              <a:rPr lang="en-US" altLang="en-US" dirty="0">
                <a:solidFill>
                  <a:srgbClr val="FF0000"/>
                </a:solidFill>
              </a:rPr>
              <a:t> FOLLOW(S)  =  { e, $ } </a:t>
            </a:r>
            <a:r>
              <a:rPr lang="en-US" altLang="en-US" dirty="0">
                <a:sym typeface="Symbol" panose="05050102010706020507" pitchFamily="18" charset="2"/>
              </a:rPr>
              <a:t>		</a:t>
            </a:r>
          </a:p>
          <a:p>
            <a:pPr>
              <a:spcBef>
                <a:spcPct val="0"/>
              </a:spcBef>
              <a:buNone/>
            </a:pPr>
            <a:r>
              <a:rPr lang="en-US" altLang="en-US" dirty="0">
                <a:sym typeface="Symbol" panose="05050102010706020507" pitchFamily="18" charset="2"/>
              </a:rPr>
              <a:t>FIRST(</a:t>
            </a:r>
            <a:r>
              <a:rPr lang="en-US" dirty="0"/>
              <a:t>S</a:t>
            </a:r>
            <a:r>
              <a:rPr lang="en-US" baseline="-25000" dirty="0"/>
              <a:t>1</a:t>
            </a:r>
            <a:r>
              <a:rPr lang="en-US" altLang="en-US" dirty="0">
                <a:sym typeface="Symbol" panose="05050102010706020507" pitchFamily="18" charset="2"/>
              </a:rPr>
              <a:t>)    =   {</a:t>
            </a:r>
            <a:r>
              <a:rPr lang="en-US" altLang="en-US" dirty="0">
                <a:latin typeface="Courier New" panose="02070309020205020404" pitchFamily="49" charset="0"/>
                <a:sym typeface="Symbol" panose="05050102010706020507" pitchFamily="18" charset="2"/>
              </a:rPr>
              <a:t>e</a:t>
            </a:r>
            <a:r>
              <a:rPr lang="en-US" altLang="en-US" dirty="0">
                <a:sym typeface="Symbol" panose="05050102010706020507" pitchFamily="18" charset="2"/>
              </a:rPr>
              <a:t>, 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</a:t>
            </a:r>
            <a:r>
              <a:rPr lang="en-US" altLang="en-US" dirty="0">
                <a:sym typeface="Symbol" panose="05050102010706020507" pitchFamily="18" charset="2"/>
              </a:rPr>
              <a:t>}	            </a:t>
            </a:r>
            <a:r>
              <a:rPr lang="en-US" altLang="en-US" dirty="0">
                <a:solidFill>
                  <a:srgbClr val="FF0000"/>
                </a:solidFill>
              </a:rPr>
              <a:t> FOLLOW(S</a:t>
            </a:r>
            <a:r>
              <a:rPr lang="en-US" altLang="en-US" baseline="-25000" dirty="0">
                <a:solidFill>
                  <a:srgbClr val="FF0000"/>
                </a:solidFill>
              </a:rPr>
              <a:t>1</a:t>
            </a:r>
            <a:r>
              <a:rPr lang="en-US" altLang="en-US" dirty="0">
                <a:solidFill>
                  <a:srgbClr val="FF0000"/>
                </a:solidFill>
              </a:rPr>
              <a:t>) =  { e, $} </a:t>
            </a:r>
            <a:endParaRPr lang="en-US" altLang="en-US" dirty="0">
              <a:sym typeface="Symbol" panose="05050102010706020507" pitchFamily="18" charset="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000000"/>
                </a:solidFill>
                <a:sym typeface="Symbol" panose="05050102010706020507" pitchFamily="18" charset="2"/>
              </a:rPr>
              <a:t>FIRST(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E</a:t>
            </a:r>
            <a:r>
              <a:rPr lang="en-US" altLang="en-US" dirty="0">
                <a:solidFill>
                  <a:srgbClr val="000000"/>
                </a:solidFill>
                <a:sym typeface="Symbol" panose="05050102010706020507" pitchFamily="18" charset="2"/>
              </a:rPr>
              <a:t>) =   { b}	            </a:t>
            </a:r>
            <a:r>
              <a:rPr lang="en-US" altLang="en-US" dirty="0">
                <a:solidFill>
                  <a:srgbClr val="FF0000"/>
                </a:solidFill>
              </a:rPr>
              <a:t> FOLLOW(E)   =  { t } </a:t>
            </a:r>
            <a:endParaRPr lang="en-US" altLang="en-US" dirty="0">
              <a:solidFill>
                <a:srgbClr val="000000"/>
              </a:solidFill>
              <a:sym typeface="Symbol" panose="05050102010706020507" pitchFamily="18" charset="2"/>
            </a:endParaRPr>
          </a:p>
          <a:p>
            <a:pPr>
              <a:spcBef>
                <a:spcPct val="0"/>
              </a:spcBef>
              <a:buNone/>
            </a:pPr>
            <a:endParaRPr lang="en-US" altLang="en-US" dirty="0">
              <a:solidFill>
                <a:srgbClr val="000000"/>
              </a:solidFill>
              <a:sym typeface="Symbol" panose="05050102010706020507" pitchFamily="18" charset="2"/>
            </a:endParaRPr>
          </a:p>
          <a:p>
            <a:pPr>
              <a:spcBef>
                <a:spcPct val="0"/>
              </a:spcBef>
              <a:buNone/>
            </a:pPr>
            <a:endParaRPr lang="en-US" altLang="en-US" dirty="0">
              <a:solidFill>
                <a:srgbClr val="000000"/>
              </a:solidFill>
              <a:sym typeface="Symbol" panose="05050102010706020507" pitchFamily="18" charset="2"/>
            </a:endParaRP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en-US" dirty="0">
                <a:solidFill>
                  <a:srgbClr val="FF0000"/>
                </a:solidFill>
              </a:rPr>
              <a:t>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70902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6758"/>
            <a:ext cx="10515600" cy="849526"/>
          </a:xfrm>
        </p:spPr>
        <p:txBody>
          <a:bodyPr/>
          <a:lstStyle/>
          <a:p>
            <a:r>
              <a:rPr lang="en-US" altLang="en-US" dirty="0">
                <a:solidFill>
                  <a:srgbClr val="FF0000"/>
                </a:solidFill>
              </a:rPr>
              <a:t>Top-Down Parsing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96284"/>
            <a:ext cx="10515600" cy="4776719"/>
          </a:xfrm>
        </p:spPr>
        <p:txBody>
          <a:bodyPr/>
          <a:lstStyle/>
          <a:p>
            <a:pPr>
              <a:defRPr/>
            </a:pPr>
            <a:r>
              <a:rPr lang="en-US" altLang="en-US" sz="2400" dirty="0"/>
              <a:t>The parse tree is created top to bottom.</a:t>
            </a:r>
          </a:p>
          <a:p>
            <a:pPr>
              <a:defRPr/>
            </a:pPr>
            <a:r>
              <a:rPr lang="en-US" altLang="en-US" sz="2400" dirty="0"/>
              <a:t>Top-down parser</a:t>
            </a:r>
          </a:p>
          <a:p>
            <a:pPr lvl="1">
              <a:defRPr/>
            </a:pPr>
            <a:r>
              <a:rPr lang="en-US" altLang="en-US" dirty="0"/>
              <a:t>Recursive-Descent Parsing</a:t>
            </a:r>
          </a:p>
          <a:p>
            <a:pPr lvl="2">
              <a:defRPr/>
            </a:pPr>
            <a:r>
              <a:rPr lang="en-US" altLang="en-US" dirty="0"/>
              <a:t>Backtracking is needed (If a choice of a production rule does not work, we backtrack to try other alternatives.)</a:t>
            </a:r>
          </a:p>
          <a:p>
            <a:pPr lvl="2">
              <a:defRPr/>
            </a:pPr>
            <a:r>
              <a:rPr lang="en-US" altLang="en-US" dirty="0"/>
              <a:t>It is a general parsing technique, but not widely used.</a:t>
            </a:r>
          </a:p>
          <a:p>
            <a:pPr lvl="2">
              <a:defRPr/>
            </a:pPr>
            <a:r>
              <a:rPr lang="en-US" altLang="en-US" dirty="0"/>
              <a:t>Not efficient</a:t>
            </a:r>
          </a:p>
          <a:p>
            <a:pPr lvl="1">
              <a:defRPr/>
            </a:pPr>
            <a:r>
              <a:rPr lang="en-US" altLang="en-US" dirty="0"/>
              <a:t>Predictive Parsing</a:t>
            </a:r>
          </a:p>
          <a:p>
            <a:pPr lvl="2">
              <a:defRPr/>
            </a:pPr>
            <a:r>
              <a:rPr lang="en-US" altLang="en-US" dirty="0"/>
              <a:t>no backtracking </a:t>
            </a:r>
          </a:p>
          <a:p>
            <a:pPr lvl="2">
              <a:defRPr/>
            </a:pPr>
            <a:r>
              <a:rPr lang="en-US" altLang="en-US" dirty="0"/>
              <a:t>needs a special form of grammars (LL(1) grammars).</a:t>
            </a:r>
          </a:p>
          <a:p>
            <a:pPr lvl="2">
              <a:defRPr/>
            </a:pPr>
            <a:r>
              <a:rPr lang="en-US" altLang="en-US" dirty="0"/>
              <a:t>Non-Recursive (Table Driven) Predictive Parser is also known as LL(1) parser. 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83189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00050"/>
            <a:ext cx="10515600" cy="5900738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   </a:t>
            </a:r>
          </a:p>
          <a:p>
            <a:pPr marL="0" indent="0">
              <a:buNone/>
            </a:pPr>
            <a:r>
              <a:rPr lang="en-IN" dirty="0"/>
              <a:t>      Hence the given grammar not LL(1).</a:t>
            </a:r>
          </a:p>
        </p:txBody>
      </p:sp>
      <p:graphicFrame>
        <p:nvGraphicFramePr>
          <p:cNvPr id="4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87693582"/>
              </p:ext>
            </p:extLst>
          </p:nvPr>
        </p:nvGraphicFramePr>
        <p:xfrm>
          <a:off x="1628768" y="1400171"/>
          <a:ext cx="8943981" cy="3076800"/>
        </p:xfrm>
        <a:graphic>
          <a:graphicData uri="http://schemas.openxmlformats.org/drawingml/2006/table">
            <a:tbl>
              <a:tblPr/>
              <a:tblGrid>
                <a:gridCol w="16430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990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51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963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4452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584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8373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</a:t>
                      </a:r>
                      <a:endParaRPr kumimoji="0" lang="en-US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84407" marR="84407"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marL="84407" marR="84407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marL="84407" marR="84407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</a:t>
                      </a:r>
                    </a:p>
                  </a:txBody>
                  <a:tcPr marL="84407" marR="84407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  <a:endParaRPr kumimoji="0" lang="en-US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84407" marR="84407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    $</a:t>
                      </a:r>
                    </a:p>
                  </a:txBody>
                  <a:tcPr marL="84407" marR="84407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361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2400" dirty="0"/>
                        <a:t>S → iEtSS</a:t>
                      </a:r>
                      <a:r>
                        <a:rPr lang="en-US" sz="2400" baseline="-25000" dirty="0"/>
                        <a:t>1</a:t>
                      </a:r>
                      <a:endParaRPr kumimoji="0" lang="en-US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84407" marR="84407"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dirty="0"/>
                        <a:t> </a:t>
                      </a:r>
                      <a:r>
                        <a:rPr lang="en-US" sz="2400" dirty="0"/>
                        <a:t>S → a</a:t>
                      </a:r>
                      <a:endParaRPr kumimoji="0" lang="en-US" altLang="en-US" sz="2000" b="1" i="0" u="none" strike="noStrike" cap="none" normalizeH="0" baseline="30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marL="84407" marR="84407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84407" marR="84407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indent="0">
                        <a:buNone/>
                      </a:pP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marL="84407" marR="84407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1" i="0" u="none" strike="noStrike" cap="none" normalizeH="0" baseline="30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marL="84407" marR="84407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84407" marR="84407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820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1" i="0" u="none" strike="noStrike" cap="none" normalizeH="0" baseline="30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marL="84407" marR="84407"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indent="0">
                        <a:buNone/>
                      </a:pP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marL="84407" marR="84407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1" i="0" u="none" strike="noStrike" cap="none" normalizeH="0" baseline="30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marL="84407" marR="84407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indent="0">
                        <a:buNone/>
                      </a:pPr>
                      <a:r>
                        <a:rPr lang="en-US" sz="2400" dirty="0"/>
                        <a:t>S</a:t>
                      </a:r>
                      <a:r>
                        <a:rPr lang="en-US" sz="2400" baseline="-25000" dirty="0"/>
                        <a:t>1</a:t>
                      </a:r>
                      <a:r>
                        <a:rPr lang="en-US" sz="2400" dirty="0"/>
                        <a:t>→ </a:t>
                      </a:r>
                      <a:r>
                        <a:rPr lang="en-US" sz="2400" dirty="0" err="1"/>
                        <a:t>eS</a:t>
                      </a:r>
                      <a:endParaRPr lang="en-US" sz="2400" dirty="0"/>
                    </a:p>
                    <a:p>
                      <a:pPr marL="0" indent="0">
                        <a:buNone/>
                      </a:pPr>
                      <a:r>
                        <a:rPr lang="en-US" sz="2400" dirty="0"/>
                        <a:t>S</a:t>
                      </a:r>
                      <a:r>
                        <a:rPr lang="en-US" sz="2400" baseline="-25000" dirty="0"/>
                        <a:t>1</a:t>
                      </a:r>
                      <a:r>
                        <a:rPr lang="en-US" sz="2400" dirty="0"/>
                        <a:t>→ </a:t>
                      </a:r>
                      <a:r>
                        <a:rPr lang="th-TH" altLang="en-US" sz="2400" b="1" dirty="0">
                          <a:cs typeface="Tahoma" panose="020B0604030504040204" pitchFamily="34" charset="0"/>
                          <a:sym typeface="Symbol" panose="05050102010706020507" pitchFamily="18" charset="2"/>
                        </a:rPr>
                        <a:t>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marL="84407" marR="84407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84407" marR="84407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indent="0">
                        <a:buNone/>
                      </a:pPr>
                      <a:r>
                        <a:rPr lang="en-US" sz="2400" dirty="0"/>
                        <a:t>S</a:t>
                      </a:r>
                      <a:r>
                        <a:rPr lang="en-US" sz="2400" baseline="-25000" dirty="0"/>
                        <a:t>1</a:t>
                      </a:r>
                      <a:r>
                        <a:rPr lang="en-US" sz="2400" dirty="0"/>
                        <a:t>→ </a:t>
                      </a:r>
                      <a:r>
                        <a:rPr lang="th-TH" altLang="en-US" sz="2400" b="1" dirty="0">
                          <a:cs typeface="Tahoma" panose="020B0604030504040204" pitchFamily="34" charset="0"/>
                          <a:sym typeface="Symbol" panose="05050102010706020507" pitchFamily="18" charset="2"/>
                        </a:rPr>
                        <a:t>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marL="84407" marR="84407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8333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84407" marR="84407"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1" i="0" u="none" strike="noStrike" cap="none" normalizeH="0" baseline="30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marL="84407" marR="84407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2400" baseline="0" dirty="0"/>
                        <a:t>     </a:t>
                      </a:r>
                      <a:r>
                        <a:rPr lang="en-US" sz="2400" dirty="0"/>
                        <a:t>E → b</a:t>
                      </a:r>
                      <a:endParaRPr kumimoji="0" lang="en-US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84407" marR="84407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84407" marR="84407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1" i="0" u="none" strike="noStrike" cap="none" normalizeH="0" baseline="30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marL="84407" marR="84407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84407" marR="84407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185865" y="1957379"/>
            <a:ext cx="342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S</a:t>
            </a:r>
            <a:endParaRPr lang="en-IN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157289" y="2709861"/>
            <a:ext cx="5429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</a:t>
            </a:r>
            <a:r>
              <a:rPr lang="en-US" sz="2400" b="1" baseline="-25000" dirty="0"/>
              <a:t>1</a:t>
            </a:r>
            <a:endParaRPr lang="en-IN" sz="2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181097" y="3548064"/>
            <a:ext cx="5429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</a:t>
            </a:r>
            <a:endParaRPr lang="en-IN" sz="2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2128838" y="4800590"/>
            <a:ext cx="45577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(S</a:t>
            </a:r>
            <a:r>
              <a:rPr lang="en-US" sz="2800" b="1" baseline="-25000" dirty="0"/>
              <a:t>1 </a:t>
            </a:r>
            <a:r>
              <a:rPr lang="en-US" sz="2800" b="1" dirty="0"/>
              <a:t>, a) = {S</a:t>
            </a:r>
            <a:r>
              <a:rPr lang="en-US" sz="2800" b="1" baseline="-25000" dirty="0"/>
              <a:t>1</a:t>
            </a:r>
            <a:r>
              <a:rPr lang="en-US" sz="2800" b="1" dirty="0"/>
              <a:t>→ </a:t>
            </a:r>
            <a:r>
              <a:rPr lang="en-US" sz="2800" b="1" dirty="0" err="1"/>
              <a:t>eS</a:t>
            </a:r>
            <a:r>
              <a:rPr lang="en-IN" sz="2000" b="1" dirty="0"/>
              <a:t> , </a:t>
            </a:r>
            <a:r>
              <a:rPr lang="en-US" sz="2800" b="1" dirty="0"/>
              <a:t>S</a:t>
            </a:r>
            <a:r>
              <a:rPr lang="en-US" sz="2800" b="1" baseline="-25000" dirty="0"/>
              <a:t>1</a:t>
            </a:r>
            <a:r>
              <a:rPr lang="en-US" sz="2800" b="1" dirty="0"/>
              <a:t>→ </a:t>
            </a:r>
            <a:r>
              <a:rPr lang="th-TH" altLang="en-US" sz="2800" b="1" dirty="0">
                <a:cs typeface="Tahoma" panose="020B0604030504040204" pitchFamily="34" charset="0"/>
                <a:sym typeface="Symbol" panose="05050102010706020507" pitchFamily="18" charset="2"/>
              </a:rPr>
              <a:t></a:t>
            </a:r>
            <a:r>
              <a:rPr lang="en-IN" altLang="en-US" sz="2800" b="1" dirty="0">
                <a:cs typeface="Tahoma" panose="020B0604030504040204" pitchFamily="34" charset="0"/>
                <a:sym typeface="Symbol" panose="05050102010706020507" pitchFamily="18" charset="2"/>
              </a:rPr>
              <a:t> </a:t>
            </a:r>
            <a:r>
              <a:rPr lang="en-IN" altLang="en-US" sz="2800" dirty="0">
                <a:cs typeface="Tahoma" panose="020B0604030504040204" pitchFamily="34" charset="0"/>
                <a:sym typeface="Symbol" panose="05050102010706020507" pitchFamily="18" charset="2"/>
              </a:rPr>
              <a:t>}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82830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6760"/>
            <a:ext cx="10515600" cy="835878"/>
          </a:xfrm>
        </p:spPr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Bottom-up Parsing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37483"/>
            <a:ext cx="10515600" cy="3698544"/>
          </a:xfrm>
        </p:spPr>
        <p:txBody>
          <a:bodyPr/>
          <a:lstStyle/>
          <a:p>
            <a:r>
              <a:rPr lang="en-IN" dirty="0"/>
              <a:t>Bottom up parsing attempts to construct a parse tree for an input beginning at the leaves and working up towards root.</a:t>
            </a:r>
          </a:p>
          <a:p>
            <a:r>
              <a:rPr lang="en-IN" dirty="0"/>
              <a:t>Reducing a string w to S, the start symbol of the grammar.</a:t>
            </a:r>
          </a:p>
          <a:p>
            <a:r>
              <a:rPr lang="en-IN" dirty="0"/>
              <a:t>At each step, a particular substring matching the right side of a production is replaced by the symbol on the left of that production.</a:t>
            </a:r>
          </a:p>
          <a:p>
            <a:r>
              <a:rPr lang="en-IN" dirty="0"/>
              <a:t>A rightmost derivation is traced out in reverse.</a:t>
            </a:r>
          </a:p>
        </p:txBody>
      </p:sp>
    </p:spTree>
    <p:extLst>
      <p:ext uri="{BB962C8B-B14F-4D97-AF65-F5344CB8AC3E}">
        <p14:creationId xmlns:p14="http://schemas.microsoft.com/office/powerpoint/2010/main" val="1227007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7702"/>
            <a:ext cx="10515600" cy="931412"/>
          </a:xfrm>
        </p:spPr>
        <p:txBody>
          <a:bodyPr/>
          <a:lstStyle/>
          <a:p>
            <a:r>
              <a:rPr lang="en-US" altLang="en-US" dirty="0">
                <a:solidFill>
                  <a:srgbClr val="FF0000"/>
                </a:solidFill>
              </a:rPr>
              <a:t>Recursive-Descent Parsing (uses Backtracking)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323832"/>
            <a:ext cx="10871579" cy="5172501"/>
          </a:xfrm>
        </p:spPr>
        <p:txBody>
          <a:bodyPr/>
          <a:lstStyle/>
          <a:p>
            <a:r>
              <a:rPr lang="en-US" altLang="en-US" dirty="0"/>
              <a:t>Backtracking is needed.</a:t>
            </a:r>
          </a:p>
          <a:p>
            <a:r>
              <a:rPr lang="en-US" altLang="en-US" dirty="0"/>
              <a:t>It tries to find the left-most derivation.</a:t>
            </a:r>
          </a:p>
          <a:p>
            <a:pPr>
              <a:buFontTx/>
              <a:buNone/>
            </a:pPr>
            <a:r>
              <a:rPr lang="en-US" altLang="en-US" dirty="0"/>
              <a:t>            S </a:t>
            </a:r>
            <a:r>
              <a:rPr lang="en-US" altLang="en-US" dirty="0">
                <a:sym typeface="Symbol" panose="05050102010706020507" pitchFamily="18" charset="2"/>
              </a:rPr>
              <a:t> </a:t>
            </a:r>
            <a:r>
              <a:rPr lang="en-US" altLang="en-US" dirty="0" err="1">
                <a:sym typeface="Symbol" panose="05050102010706020507" pitchFamily="18" charset="2"/>
              </a:rPr>
              <a:t>cAd</a:t>
            </a:r>
            <a:endParaRPr lang="en-US" altLang="en-US" dirty="0">
              <a:sym typeface="Symbol" panose="05050102010706020507" pitchFamily="18" charset="2"/>
            </a:endParaRPr>
          </a:p>
          <a:p>
            <a:pPr>
              <a:buFontTx/>
              <a:buNone/>
            </a:pPr>
            <a:r>
              <a:rPr lang="en-US" altLang="en-US" dirty="0">
                <a:sym typeface="Symbol" panose="05050102010706020507" pitchFamily="18" charset="2"/>
              </a:rPr>
              <a:t>            A  ab| a</a:t>
            </a:r>
          </a:p>
          <a:p>
            <a:pPr>
              <a:buFontTx/>
              <a:buNone/>
            </a:pPr>
            <a:r>
              <a:rPr lang="en-US" altLang="en-US" dirty="0">
                <a:sym typeface="Symbol" panose="05050102010706020507" pitchFamily="18" charset="2"/>
              </a:rPr>
              <a:t>					S				S</a:t>
            </a:r>
          </a:p>
          <a:p>
            <a:pPr>
              <a:buFontTx/>
              <a:buNone/>
            </a:pPr>
            <a:r>
              <a:rPr lang="en-US" altLang="en-US" dirty="0">
                <a:sym typeface="Symbol" panose="05050102010706020507" pitchFamily="18" charset="2"/>
              </a:rPr>
              <a:t>input: cad	</a:t>
            </a:r>
          </a:p>
          <a:p>
            <a:pPr>
              <a:buFontTx/>
              <a:buNone/>
            </a:pPr>
            <a:r>
              <a:rPr lang="en-US" altLang="en-US" dirty="0">
                <a:sym typeface="Symbol" panose="05050102010706020507" pitchFamily="18" charset="2"/>
              </a:rPr>
              <a:t>				c	A	d		c</a:t>
            </a:r>
            <a:r>
              <a:rPr lang="en-US" altLang="en-US">
                <a:sym typeface="Symbol" panose="05050102010706020507" pitchFamily="18" charset="2"/>
              </a:rPr>
              <a:t>	A	d</a:t>
            </a:r>
            <a:endParaRPr lang="en-US" altLang="en-US" dirty="0">
              <a:sym typeface="Symbol" panose="05050102010706020507" pitchFamily="18" charset="2"/>
            </a:endParaRPr>
          </a:p>
          <a:p>
            <a:pPr>
              <a:buFontTx/>
              <a:buNone/>
            </a:pPr>
            <a:r>
              <a:rPr lang="en-US" altLang="en-US" dirty="0">
                <a:sym typeface="Symbol" panose="05050102010706020507" pitchFamily="18" charset="2"/>
              </a:rPr>
              <a:t>	</a:t>
            </a:r>
          </a:p>
          <a:p>
            <a:pPr>
              <a:buFontTx/>
              <a:buNone/>
            </a:pPr>
            <a:r>
              <a:rPr lang="en-US" altLang="en-US" dirty="0">
                <a:sym typeface="Symbol" panose="05050102010706020507" pitchFamily="18" charset="2"/>
              </a:rPr>
              <a:t>				      a           b				a</a:t>
            </a:r>
          </a:p>
          <a:p>
            <a:pPr marL="0" indent="0">
              <a:buNone/>
            </a:pPr>
            <a:endParaRPr lang="en-IN" dirty="0"/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3848668" y="3671248"/>
            <a:ext cx="696036" cy="846161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681182" y="3766782"/>
            <a:ext cx="0" cy="641445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763069" y="3725841"/>
            <a:ext cx="736979" cy="682386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4312693" y="4749421"/>
            <a:ext cx="300250" cy="750627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4763069" y="4749421"/>
            <a:ext cx="464024" cy="655092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7498080" y="3725841"/>
            <a:ext cx="731520" cy="791568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8426548" y="3766782"/>
            <a:ext cx="731520" cy="750627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8328074" y="3710510"/>
            <a:ext cx="0" cy="750627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8328074" y="4853354"/>
            <a:ext cx="0" cy="551159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9876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38514"/>
            <a:ext cx="10515600" cy="802492"/>
          </a:xfrm>
        </p:spPr>
        <p:txBody>
          <a:bodyPr/>
          <a:lstStyle/>
          <a:p>
            <a:r>
              <a:rPr lang="en-US" altLang="zh-TW" dirty="0">
                <a:solidFill>
                  <a:srgbClr val="FF0000"/>
                </a:solidFill>
              </a:rPr>
              <a:t>Recursive Descent Parser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41006"/>
            <a:ext cx="10515600" cy="5444200"/>
          </a:xfrm>
        </p:spPr>
        <p:txBody>
          <a:bodyPr/>
          <a:lstStyle/>
          <a:p>
            <a:r>
              <a:rPr lang="en-US" altLang="zh-TW" dirty="0"/>
              <a:t>Now, we have a match for the second input symbol “a”, so we advance the input pointer to “d”, the third input symbol, and compare d against the next leaf “b”.</a:t>
            </a:r>
          </a:p>
          <a:p>
            <a:endParaRPr lang="en-US" altLang="zh-TW" dirty="0">
              <a:solidFill>
                <a:srgbClr val="FF0000"/>
              </a:solidFill>
            </a:endParaRPr>
          </a:p>
          <a:p>
            <a:r>
              <a:rPr lang="en-US" altLang="zh-TW" dirty="0">
                <a:solidFill>
                  <a:srgbClr val="FF0000"/>
                </a:solidFill>
              </a:rPr>
              <a:t>Backtracking</a:t>
            </a:r>
          </a:p>
          <a:p>
            <a:pPr marL="692150" lvl="1" indent="-347663"/>
            <a:r>
              <a:rPr lang="en-US" altLang="zh-TW" dirty="0"/>
              <a:t>Since “b” does not match “d”, we report failure and go back to A to see whether there is </a:t>
            </a:r>
            <a:r>
              <a:rPr lang="en-US" altLang="zh-TW" dirty="0">
                <a:solidFill>
                  <a:srgbClr val="FF0000"/>
                </a:solidFill>
              </a:rPr>
              <a:t>another alternative for A </a:t>
            </a:r>
            <a:r>
              <a:rPr lang="en-US" altLang="zh-TW" dirty="0"/>
              <a:t>that has not been tried - that might produce a match</a:t>
            </a:r>
          </a:p>
          <a:p>
            <a:pPr marL="692150" lvl="1" indent="-347663"/>
            <a:r>
              <a:rPr lang="en-US" altLang="zh-TW" dirty="0"/>
              <a:t>In going back to A, we must reset the input pointer to “a”. </a:t>
            </a:r>
          </a:p>
        </p:txBody>
      </p:sp>
    </p:spTree>
    <p:extLst>
      <p:ext uri="{BB962C8B-B14F-4D97-AF65-F5344CB8AC3E}">
        <p14:creationId xmlns:p14="http://schemas.microsoft.com/office/powerpoint/2010/main" val="4166667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6310"/>
            <a:ext cx="10515600" cy="774358"/>
          </a:xfrm>
        </p:spPr>
        <p:txBody>
          <a:bodyPr/>
          <a:lstStyle/>
          <a:p>
            <a:r>
              <a:rPr lang="en-US" altLang="zh-TW" dirty="0">
                <a:solidFill>
                  <a:srgbClr val="FF0000"/>
                </a:solidFill>
              </a:rPr>
              <a:t>Creating a top-down parser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36431"/>
            <a:ext cx="10515600" cy="2968286"/>
          </a:xfrm>
        </p:spPr>
        <p:txBody>
          <a:bodyPr/>
          <a:lstStyle/>
          <a:p>
            <a:pPr marL="0" indent="0" algn="just">
              <a:buNone/>
            </a:pPr>
            <a:r>
              <a:rPr lang="en-US" altLang="zh-TW" sz="3200" dirty="0"/>
              <a:t>Top-down parsing can be viewed as the problem of constructing a parse tree for the input string, starting form the root and creating the nodes of the parse tree in preorder.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68166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0379"/>
            <a:ext cx="10515600" cy="858764"/>
          </a:xfrm>
        </p:spPr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69143"/>
            <a:ext cx="10515600" cy="4178106"/>
          </a:xfrm>
        </p:spPr>
        <p:txBody>
          <a:bodyPr/>
          <a:lstStyle/>
          <a:p>
            <a:r>
              <a:rPr lang="en-US" altLang="zh-TW" sz="3600" dirty="0"/>
              <a:t>Given the grammar :</a:t>
            </a:r>
          </a:p>
          <a:p>
            <a:pPr marL="692150" lvl="1" indent="-347663"/>
            <a:r>
              <a:rPr lang="en-US" altLang="zh-TW" sz="3200" dirty="0"/>
              <a:t>E → TE’</a:t>
            </a:r>
          </a:p>
          <a:p>
            <a:pPr marL="692150" lvl="1" indent="-347663"/>
            <a:r>
              <a:rPr lang="en-US" altLang="zh-TW" sz="3200" dirty="0"/>
              <a:t>E’ → +TE’ | </a:t>
            </a:r>
            <a:r>
              <a:rPr lang="en-US" altLang="en-US" sz="3200" dirty="0">
                <a:sym typeface="Symbol" panose="05050102010706020507" pitchFamily="18" charset="2"/>
              </a:rPr>
              <a:t></a:t>
            </a:r>
            <a:endParaRPr lang="en-US" altLang="zh-TW" sz="3200" dirty="0"/>
          </a:p>
          <a:p>
            <a:pPr marL="692150" lvl="1" indent="-347663"/>
            <a:r>
              <a:rPr lang="en-US" altLang="zh-TW" sz="3200" dirty="0"/>
              <a:t>T → FT’</a:t>
            </a:r>
          </a:p>
          <a:p>
            <a:pPr marL="692150" lvl="1" indent="-347663"/>
            <a:r>
              <a:rPr lang="en-US" altLang="zh-TW" sz="3200" dirty="0"/>
              <a:t>T’ → *FT’ | </a:t>
            </a:r>
            <a:r>
              <a:rPr lang="en-US" altLang="en-US" sz="3200" dirty="0">
                <a:sym typeface="Symbol" panose="05050102010706020507" pitchFamily="18" charset="2"/>
              </a:rPr>
              <a:t></a:t>
            </a:r>
            <a:endParaRPr lang="en-US" altLang="zh-TW" sz="3200" dirty="0"/>
          </a:p>
          <a:p>
            <a:pPr marL="692150" lvl="1" indent="-347663"/>
            <a:r>
              <a:rPr lang="en-US" altLang="zh-TW" sz="3200" dirty="0"/>
              <a:t>F → (E) | id</a:t>
            </a:r>
          </a:p>
          <a:p>
            <a:r>
              <a:rPr lang="en-US" altLang="zh-TW" sz="3600" dirty="0"/>
              <a:t>The input: id + id * id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32981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18" t="17299" r="6319" b="8261"/>
          <a:stretch>
            <a:fillRect/>
          </a:stretch>
        </p:blipFill>
        <p:spPr bwMode="auto">
          <a:xfrm>
            <a:off x="1294232" y="492370"/>
            <a:ext cx="9326879" cy="565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57669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6649"/>
            <a:ext cx="10515600" cy="746223"/>
          </a:xfrm>
        </p:spPr>
        <p:txBody>
          <a:bodyPr/>
          <a:lstStyle/>
          <a:p>
            <a:r>
              <a:rPr lang="en-US" altLang="zh-TW" b="1" dirty="0">
                <a:solidFill>
                  <a:srgbClr val="FF0000"/>
                </a:solidFill>
              </a:rPr>
              <a:t>Predictive parsers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12873"/>
            <a:ext cx="10515600" cy="4375054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TW" dirty="0"/>
              <a:t>The class of grammars for which we can construct predictive parsers looking </a:t>
            </a:r>
            <a:r>
              <a:rPr lang="en-US" altLang="zh-TW" b="1" dirty="0">
                <a:solidFill>
                  <a:srgbClr val="FF0000"/>
                </a:solidFill>
              </a:rPr>
              <a:t>k symbols ahead</a:t>
            </a:r>
            <a:r>
              <a:rPr lang="en-US" altLang="zh-TW" dirty="0">
                <a:solidFill>
                  <a:srgbClr val="00B050"/>
                </a:solidFill>
              </a:rPr>
              <a:t> </a:t>
            </a:r>
            <a:r>
              <a:rPr lang="en-US" altLang="zh-TW" dirty="0"/>
              <a:t>in the input is called the LL(k) class.</a:t>
            </a:r>
          </a:p>
          <a:p>
            <a:pPr>
              <a:lnSpc>
                <a:spcPct val="80000"/>
              </a:lnSpc>
            </a:pPr>
            <a:endParaRPr lang="en-US" altLang="zh-TW" dirty="0"/>
          </a:p>
          <a:p>
            <a:pPr>
              <a:lnSpc>
                <a:spcPct val="80000"/>
              </a:lnSpc>
            </a:pPr>
            <a:r>
              <a:rPr lang="en-US" altLang="zh-TW" dirty="0"/>
              <a:t>recursive-descent parsers without backtracking</a:t>
            </a:r>
          </a:p>
          <a:p>
            <a:pPr>
              <a:lnSpc>
                <a:spcPct val="80000"/>
              </a:lnSpc>
              <a:buNone/>
            </a:pPr>
            <a:endParaRPr lang="en-US" altLang="zh-TW" dirty="0"/>
          </a:p>
          <a:p>
            <a:pPr>
              <a:lnSpc>
                <a:spcPct val="80000"/>
              </a:lnSpc>
            </a:pPr>
            <a:r>
              <a:rPr lang="en-US" altLang="zh-TW" dirty="0"/>
              <a:t>The </a:t>
            </a:r>
            <a:r>
              <a:rPr lang="en-US" altLang="zh-TW" dirty="0">
                <a:solidFill>
                  <a:srgbClr val="FF0000"/>
                </a:solidFill>
              </a:rPr>
              <a:t>first “L” </a:t>
            </a:r>
            <a:r>
              <a:rPr lang="en-US" altLang="zh-TW" dirty="0"/>
              <a:t>stands for scanning input from </a:t>
            </a:r>
            <a:r>
              <a:rPr lang="en-US" altLang="zh-TW" dirty="0">
                <a:solidFill>
                  <a:srgbClr val="FF0000"/>
                </a:solidFill>
              </a:rPr>
              <a:t>left to right</a:t>
            </a:r>
            <a:r>
              <a:rPr lang="en-US" altLang="zh-TW" dirty="0">
                <a:solidFill>
                  <a:srgbClr val="7030A0"/>
                </a:solidFill>
              </a:rPr>
              <a:t>. </a:t>
            </a:r>
          </a:p>
          <a:p>
            <a:pPr>
              <a:lnSpc>
                <a:spcPct val="80000"/>
              </a:lnSpc>
            </a:pPr>
            <a:r>
              <a:rPr lang="en-US" altLang="zh-TW" dirty="0"/>
              <a:t>The </a:t>
            </a:r>
            <a:r>
              <a:rPr lang="en-US" altLang="zh-TW" dirty="0">
                <a:solidFill>
                  <a:srgbClr val="FF0000"/>
                </a:solidFill>
              </a:rPr>
              <a:t>second “L”</a:t>
            </a:r>
            <a:r>
              <a:rPr lang="en-US" altLang="zh-TW" dirty="0"/>
              <a:t> for producing a </a:t>
            </a:r>
            <a:r>
              <a:rPr lang="en-US" altLang="zh-TW" dirty="0">
                <a:solidFill>
                  <a:srgbClr val="FF0000"/>
                </a:solidFill>
              </a:rPr>
              <a:t>leftmost derivation</a:t>
            </a:r>
            <a:r>
              <a:rPr lang="en-US" altLang="zh-TW" dirty="0">
                <a:solidFill>
                  <a:srgbClr val="7030A0"/>
                </a:solidFill>
              </a:rPr>
              <a:t>.</a:t>
            </a:r>
          </a:p>
          <a:p>
            <a:pPr>
              <a:lnSpc>
                <a:spcPct val="80000"/>
              </a:lnSpc>
            </a:pPr>
            <a:r>
              <a:rPr lang="en-US" altLang="zh-TW" dirty="0">
                <a:solidFill>
                  <a:srgbClr val="7030A0"/>
                </a:solidFill>
              </a:rPr>
              <a:t> </a:t>
            </a:r>
            <a:r>
              <a:rPr lang="en-US" altLang="zh-TW" dirty="0"/>
              <a:t>The </a:t>
            </a:r>
            <a:r>
              <a:rPr lang="en-US" altLang="zh-TW" dirty="0">
                <a:solidFill>
                  <a:srgbClr val="FF0000"/>
                </a:solidFill>
              </a:rPr>
              <a:t>“1”</a:t>
            </a:r>
            <a:r>
              <a:rPr lang="en-US" altLang="zh-TW" dirty="0"/>
              <a:t> for using one input symbol of look-ahead at each step to make parsing decisions.</a:t>
            </a:r>
          </a:p>
        </p:txBody>
      </p:sp>
    </p:spTree>
    <p:extLst>
      <p:ext uri="{BB962C8B-B14F-4D97-AF65-F5344CB8AC3E}">
        <p14:creationId xmlns:p14="http://schemas.microsoft.com/office/powerpoint/2010/main" val="1204489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4678</TotalTime>
  <Words>2241</Words>
  <Application>Microsoft Office PowerPoint</Application>
  <PresentationFormat>Widescreen</PresentationFormat>
  <Paragraphs>354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9" baseType="lpstr">
      <vt:lpstr>Arial</vt:lpstr>
      <vt:lpstr>Browallia New</vt:lpstr>
      <vt:lpstr>Calibri</vt:lpstr>
      <vt:lpstr>Calibri Light</vt:lpstr>
      <vt:lpstr>Courier New</vt:lpstr>
      <vt:lpstr>Times New Roman</vt:lpstr>
      <vt:lpstr>Wingdings</vt:lpstr>
      <vt:lpstr>Office Theme</vt:lpstr>
      <vt:lpstr>CSI2005 Principles of Compiler Design </vt:lpstr>
      <vt:lpstr>PowerPoint Presentation</vt:lpstr>
      <vt:lpstr>Top-Down Parsing</vt:lpstr>
      <vt:lpstr>Recursive-Descent Parsing (uses Backtracking)</vt:lpstr>
      <vt:lpstr>Recursive Descent Parser</vt:lpstr>
      <vt:lpstr>Creating a top-down parser</vt:lpstr>
      <vt:lpstr>Example</vt:lpstr>
      <vt:lpstr>PowerPoint Presentation</vt:lpstr>
      <vt:lpstr>Predictive parsers</vt:lpstr>
      <vt:lpstr>LL(1) Grammars</vt:lpstr>
      <vt:lpstr>PowerPoint Presentation</vt:lpstr>
      <vt:lpstr>Constructing LL(1) Parsing Tables</vt:lpstr>
      <vt:lpstr>Compute FIRST</vt:lpstr>
      <vt:lpstr>Compute FOLLOW</vt:lpstr>
      <vt:lpstr>Example - 1</vt:lpstr>
      <vt:lpstr>Example - 1</vt:lpstr>
      <vt:lpstr>Construction of a Predictive Parsing Table</vt:lpstr>
      <vt:lpstr>LL(1) Parsing Table</vt:lpstr>
      <vt:lpstr>Non recursive predictive parsing</vt:lpstr>
      <vt:lpstr>LL(1) Parser</vt:lpstr>
      <vt:lpstr>LL(1) Parser</vt:lpstr>
      <vt:lpstr>PowerPoint Presentation</vt:lpstr>
      <vt:lpstr>Example - 2</vt:lpstr>
      <vt:lpstr>PowerPoint Presentation</vt:lpstr>
      <vt:lpstr>LL(1) Parsing Table</vt:lpstr>
      <vt:lpstr>PowerPoint Presentation</vt:lpstr>
      <vt:lpstr>PowerPoint Presentation</vt:lpstr>
      <vt:lpstr>PowerPoint Presentation</vt:lpstr>
      <vt:lpstr>Example - 3</vt:lpstr>
      <vt:lpstr>PowerPoint Presentation</vt:lpstr>
      <vt:lpstr>Bottom-up Parsing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CSC2001 Computer Architecture and Organization</dc:title>
  <dc:creator>Admin</dc:creator>
  <cp:lastModifiedBy>Prashanth Singaravelan</cp:lastModifiedBy>
  <cp:revision>665</cp:revision>
  <dcterms:created xsi:type="dcterms:W3CDTF">2018-07-03T04:52:28Z</dcterms:created>
  <dcterms:modified xsi:type="dcterms:W3CDTF">2021-06-11T08:25:12Z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