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39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389" r:id="rId15"/>
    <p:sldId id="390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396" r:id="rId25"/>
    <p:sldId id="397" r:id="rId26"/>
    <p:sldId id="398" r:id="rId27"/>
    <p:sldId id="424" r:id="rId28"/>
    <p:sldId id="423" r:id="rId29"/>
    <p:sldId id="425" r:id="rId30"/>
    <p:sldId id="4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6A602-0EAC-4FD2-BACA-A49B104D6537}" type="slidenum">
              <a:rPr lang="zh-TW" altLang="en-US"/>
              <a:pPr>
                <a:spcBef>
                  <a:spcPct val="0"/>
                </a:spcBef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3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B4DD6CE-A84C-48C0-B195-59CD5A8FD836}" type="slidenum">
              <a:rPr lang="zh-TW" altLang="en-US"/>
              <a:pPr>
                <a:spcBef>
                  <a:spcPct val="0"/>
                </a:spcBef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2072B92-84F7-4248-82EF-66493F78A42E}" type="slidenum">
              <a:rPr lang="zh-TW" altLang="en-US"/>
              <a:pPr>
                <a:spcBef>
                  <a:spcPct val="0"/>
                </a:spcBef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0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12BD992-0A54-4339-B6C3-E878F94884CB}" type="slidenum">
              <a:rPr lang="zh-TW" altLang="en-US"/>
              <a:pPr>
                <a:spcBef>
                  <a:spcPct val="0"/>
                </a:spcBef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3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56583F3-0961-4C0D-8E64-3E7B0020768D}" type="slidenum">
              <a:rPr lang="zh-TW" altLang="en-US"/>
              <a:pPr>
                <a:spcBef>
                  <a:spcPct val="0"/>
                </a:spcBef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44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F4B345-430E-4F98-B336-5A158C4C53E9}" type="slidenum">
              <a:rPr lang="zh-TW" altLang="en-US"/>
              <a:pPr>
                <a:spcBef>
                  <a:spcPct val="0"/>
                </a:spcBef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84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E39202-B622-4DF9-8958-21EB62BE4CA6}" type="slidenum">
              <a:rPr lang="zh-TW" altLang="en-US"/>
              <a:pPr>
                <a:spcBef>
                  <a:spcPct val="0"/>
                </a:spcBef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07E0682-62E1-4119-9038-2EFA7A4FBE0F}" type="slidenum">
              <a:rPr lang="zh-TW" altLang="en-US"/>
              <a:pPr>
                <a:spcBef>
                  <a:spcPct val="0"/>
                </a:spcBef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BF695F5-F760-4295-9C73-6717DFE2F3F8}" type="slidenum">
              <a:rPr lang="zh-TW" altLang="en-US"/>
              <a:pPr>
                <a:spcBef>
                  <a:spcPct val="0"/>
                </a:spcBef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4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47B0A57-9B56-4FCE-97AC-1A32657C0FB3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32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763AE1-3C82-4E01-B43D-5F205D96DB09}" type="slidenum">
              <a:rPr lang="zh-TW" altLang="en-US"/>
              <a:pPr>
                <a:spcBef>
                  <a:spcPct val="0"/>
                </a:spcBef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sz="4300" b="1" dirty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9FBB9-0A6F-48BE-BCD9-2DBF9080CAE5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9705" name="AutoShape 8"/>
          <p:cNvCxnSpPr>
            <a:cxnSpLocks noChangeShapeType="1"/>
            <a:stCxn id="29704" idx="0"/>
            <a:endCxn id="29701" idx="2"/>
          </p:cNvCxnSpPr>
          <p:nvPr/>
        </p:nvCxnSpPr>
        <p:spPr bwMode="auto">
          <a:xfrm rot="5400000" flipH="1">
            <a:off x="5707857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9714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9737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8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29721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29735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6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2365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66" name="AutoShape 30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67" name="AutoShape 31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68" name="AutoShape 32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29732" name="Group 35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29733" name="Line 36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4" name="Rectangle 37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sp>
        <p:nvSpPr>
          <p:cNvPr id="142374" name="AutoShape 38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9728" name="Text Box 40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29" name="Text Box 42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d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738689" y="2143125"/>
            <a:ext cx="22060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d to B</a:t>
            </a:r>
          </a:p>
        </p:txBody>
      </p:sp>
    </p:spTree>
    <p:extLst>
      <p:ext uri="{BB962C8B-B14F-4D97-AF65-F5344CB8AC3E}">
        <p14:creationId xmlns:p14="http://schemas.microsoft.com/office/powerpoint/2010/main" val="16294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4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6DA633-1C66-4956-8487-69497D4DB40B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31753" name="AutoShape 8"/>
          <p:cNvCxnSpPr>
            <a:cxnSpLocks noChangeShapeType="1"/>
            <a:stCxn id="31752" idx="0"/>
            <a:endCxn id="31749" idx="2"/>
          </p:cNvCxnSpPr>
          <p:nvPr/>
        </p:nvCxnSpPr>
        <p:spPr bwMode="auto">
          <a:xfrm rot="5400000" flipH="1">
            <a:off x="5707857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31762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31783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4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1766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1767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1769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31781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2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3389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0" name="AutoShape 30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1" name="AutoShape 31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2" name="AutoShape 32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74" name="Group 34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31777" name="Rectangle 35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1778" name="Group 36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31779" name="Line 37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780" name="Rectangle 38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sp>
        <p:nvSpPr>
          <p:cNvPr id="31775" name="Text Box 40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6" name="Text Box 42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B</a:t>
            </a:r>
          </a:p>
        </p:txBody>
      </p:sp>
    </p:spTree>
    <p:extLst>
      <p:ext uri="{BB962C8B-B14F-4D97-AF65-F5344CB8AC3E}">
        <p14:creationId xmlns:p14="http://schemas.microsoft.com/office/powerpoint/2010/main" val="18639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6EA995-958A-4698-9BAC-D54AAA3602D4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33801" name="AutoShape 8"/>
          <p:cNvCxnSpPr>
            <a:cxnSpLocks noChangeShapeType="1"/>
            <a:stCxn id="33800" idx="0"/>
            <a:endCxn id="33802" idx="2"/>
          </p:cNvCxnSpPr>
          <p:nvPr/>
        </p:nvCxnSpPr>
        <p:spPr bwMode="auto">
          <a:xfrm rot="5400000" flipH="1">
            <a:off x="5936457" y="3240882"/>
            <a:ext cx="782637" cy="571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33810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33839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0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33811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3813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3814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3817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33837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8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4413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14" name="AutoShape 30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820" name="Group 31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33833" name="Rectangle 32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3834" name="Group 33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33835" name="Line 34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6" name="Rectangle 35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8391525" y="2876551"/>
            <a:ext cx="2089150" cy="912813"/>
            <a:chOff x="4326" y="1812"/>
            <a:chExt cx="1316" cy="575"/>
          </a:xfrm>
        </p:grpSpPr>
        <p:sp>
          <p:nvSpPr>
            <p:cNvPr id="33825" name="Rectangle 37"/>
            <p:cNvSpPr>
              <a:spLocks noChangeArrowheads="1"/>
            </p:cNvSpPr>
            <p:nvPr/>
          </p:nvSpPr>
          <p:spPr bwMode="auto">
            <a:xfrm>
              <a:off x="4326" y="21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33826" name="Group 38"/>
            <p:cNvGrpSpPr>
              <a:grpSpLocks/>
            </p:cNvGrpSpPr>
            <p:nvPr/>
          </p:nvGrpSpPr>
          <p:grpSpPr bwMode="auto">
            <a:xfrm>
              <a:off x="4456" y="1812"/>
              <a:ext cx="1186" cy="543"/>
              <a:chOff x="4456" y="1812"/>
              <a:chExt cx="1186" cy="543"/>
            </a:xfrm>
          </p:grpSpPr>
          <p:sp>
            <p:nvSpPr>
              <p:cNvPr id="33827" name="Rectangle 39"/>
              <p:cNvSpPr>
                <a:spLocks noChangeArrowheads="1"/>
              </p:cNvSpPr>
              <p:nvPr/>
            </p:nvSpPr>
            <p:spPr bwMode="auto">
              <a:xfrm>
                <a:off x="4888" y="1812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3828" name="Rectangle 40"/>
              <p:cNvSpPr>
                <a:spLocks noChangeArrowheads="1"/>
              </p:cNvSpPr>
              <p:nvPr/>
            </p:nvSpPr>
            <p:spPr bwMode="auto">
              <a:xfrm>
                <a:off x="5446" y="212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e</a:t>
                </a:r>
              </a:p>
            </p:txBody>
          </p:sp>
          <p:sp>
            <p:nvSpPr>
              <p:cNvPr id="33829" name="Line 41"/>
              <p:cNvSpPr>
                <a:spLocks noChangeShapeType="1"/>
              </p:cNvSpPr>
              <p:nvPr/>
            </p:nvSpPr>
            <p:spPr bwMode="auto">
              <a:xfrm flipH="1">
                <a:off x="4456" y="1976"/>
                <a:ext cx="472" cy="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0" name="Line 42"/>
              <p:cNvSpPr>
                <a:spLocks noChangeShapeType="1"/>
              </p:cNvSpPr>
              <p:nvPr/>
            </p:nvSpPr>
            <p:spPr bwMode="auto">
              <a:xfrm flipH="1">
                <a:off x="4784" y="2000"/>
                <a:ext cx="184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1" name="Line 43"/>
              <p:cNvSpPr>
                <a:spLocks noChangeShapeType="1"/>
              </p:cNvSpPr>
              <p:nvPr/>
            </p:nvSpPr>
            <p:spPr bwMode="auto">
              <a:xfrm>
                <a:off x="5024" y="2000"/>
                <a:ext cx="20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2" name="Line 44"/>
              <p:cNvSpPr>
                <a:spLocks noChangeShapeType="1"/>
              </p:cNvSpPr>
              <p:nvPr/>
            </p:nvSpPr>
            <p:spPr bwMode="auto">
              <a:xfrm>
                <a:off x="5064" y="1968"/>
                <a:ext cx="42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3822" name="Text Box 46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e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738688" y="2143125"/>
            <a:ext cx="26340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aABe to S</a:t>
            </a:r>
          </a:p>
        </p:txBody>
      </p:sp>
    </p:spTree>
    <p:extLst>
      <p:ext uri="{BB962C8B-B14F-4D97-AF65-F5344CB8AC3E}">
        <p14:creationId xmlns:p14="http://schemas.microsoft.com/office/powerpoint/2010/main" val="18060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4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8DCCA-7001-4558-B5D0-DF3A6C9BCC0F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35847" name="AutoShape 6"/>
          <p:cNvCxnSpPr>
            <a:cxnSpLocks noChangeShapeType="1"/>
            <a:stCxn id="35846" idx="0"/>
            <a:endCxn id="35856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35855" name="Group 14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35882" name="Line 15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83" name="Rectangle 16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5862" name="Group 23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35880" name="Line 24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81" name="Rectangle 25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35863" name="Group 26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35876" name="Rectangle 27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5877" name="Group 28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35878" name="Line 29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9" name="Rectangle 30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grpSp>
        <p:nvGrpSpPr>
          <p:cNvPr id="35864" name="Group 31"/>
          <p:cNvGrpSpPr>
            <a:grpSpLocks/>
          </p:cNvGrpSpPr>
          <p:nvPr/>
        </p:nvGrpSpPr>
        <p:grpSpPr bwMode="auto">
          <a:xfrm>
            <a:off x="8391525" y="2876551"/>
            <a:ext cx="2089150" cy="912813"/>
            <a:chOff x="4326" y="1812"/>
            <a:chExt cx="1316" cy="575"/>
          </a:xfrm>
        </p:grpSpPr>
        <p:sp>
          <p:nvSpPr>
            <p:cNvPr id="35868" name="Rectangle 32"/>
            <p:cNvSpPr>
              <a:spLocks noChangeArrowheads="1"/>
            </p:cNvSpPr>
            <p:nvPr/>
          </p:nvSpPr>
          <p:spPr bwMode="auto">
            <a:xfrm>
              <a:off x="4326" y="21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4456" y="1812"/>
              <a:ext cx="1186" cy="543"/>
              <a:chOff x="4456" y="1812"/>
              <a:chExt cx="1186" cy="543"/>
            </a:xfrm>
          </p:grpSpPr>
          <p:sp>
            <p:nvSpPr>
              <p:cNvPr id="35870" name="Rectangle 34"/>
              <p:cNvSpPr>
                <a:spLocks noChangeArrowheads="1"/>
              </p:cNvSpPr>
              <p:nvPr/>
            </p:nvSpPr>
            <p:spPr bwMode="auto">
              <a:xfrm>
                <a:off x="4888" y="1812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5871" name="Rectangle 35"/>
              <p:cNvSpPr>
                <a:spLocks noChangeArrowheads="1"/>
              </p:cNvSpPr>
              <p:nvPr/>
            </p:nvSpPr>
            <p:spPr bwMode="auto">
              <a:xfrm>
                <a:off x="5446" y="212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e</a:t>
                </a:r>
              </a:p>
            </p:txBody>
          </p:sp>
          <p:sp>
            <p:nvSpPr>
              <p:cNvPr id="35872" name="Line 36"/>
              <p:cNvSpPr>
                <a:spLocks noChangeShapeType="1"/>
              </p:cNvSpPr>
              <p:nvPr/>
            </p:nvSpPr>
            <p:spPr bwMode="auto">
              <a:xfrm flipH="1">
                <a:off x="4456" y="1976"/>
                <a:ext cx="472" cy="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3" name="Line 37"/>
              <p:cNvSpPr>
                <a:spLocks noChangeShapeType="1"/>
              </p:cNvSpPr>
              <p:nvPr/>
            </p:nvSpPr>
            <p:spPr bwMode="auto">
              <a:xfrm flipH="1">
                <a:off x="4784" y="2000"/>
                <a:ext cx="184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4" name="Line 38"/>
              <p:cNvSpPr>
                <a:spLocks noChangeShapeType="1"/>
              </p:cNvSpPr>
              <p:nvPr/>
            </p:nvSpPr>
            <p:spPr bwMode="auto">
              <a:xfrm>
                <a:off x="5024" y="2000"/>
                <a:ext cx="20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5" name="Line 39"/>
              <p:cNvSpPr>
                <a:spLocks noChangeShapeType="1"/>
              </p:cNvSpPr>
              <p:nvPr/>
            </p:nvSpPr>
            <p:spPr bwMode="auto">
              <a:xfrm>
                <a:off x="5064" y="1968"/>
                <a:ext cx="42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5865" name="Text Box 40"/>
          <p:cNvSpPr txBox="1">
            <a:spLocks noChangeArrowheads="1"/>
          </p:cNvSpPr>
          <p:nvPr/>
        </p:nvSpPr>
        <p:spPr bwMode="auto">
          <a:xfrm>
            <a:off x="2930525" y="5357814"/>
            <a:ext cx="7170738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This parser is known as an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LR Parser</a:t>
            </a:r>
            <a:r>
              <a:rPr lang="en-US" altLang="zh-TW" sz="2400">
                <a:latin typeface="Arial" panose="020B0604020202020204" pitchFamily="34" charset="0"/>
              </a:rPr>
              <a:t> because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scans the input from </a:t>
            </a:r>
            <a:r>
              <a:rPr lang="en-US" altLang="zh-TW" sz="2400" u="sng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eft to right</a:t>
            </a:r>
            <a:r>
              <a:rPr lang="en-US" altLang="zh-TW" sz="2400">
                <a:latin typeface="Arial" panose="020B0604020202020204" pitchFamily="34" charset="0"/>
              </a:rPr>
              <a:t>, and it constructs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</a:t>
            </a:r>
            <a:r>
              <a:rPr lang="en-US" altLang="zh-TW" sz="2400" u="sng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ightmost derivation</a:t>
            </a:r>
            <a:r>
              <a:rPr lang="en-US" altLang="zh-TW" sz="2400">
                <a:latin typeface="Arial" panose="020B0604020202020204" pitchFamily="34" charset="0"/>
              </a:rPr>
              <a:t> in reverse order. </a:t>
            </a:r>
          </a:p>
        </p:txBody>
      </p:sp>
      <p:sp>
        <p:nvSpPr>
          <p:cNvPr id="35866" name="Text Box 42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7" name="Text Box 44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S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Hit the target $</a:t>
            </a:r>
          </a:p>
        </p:txBody>
      </p:sp>
    </p:spTree>
    <p:extLst>
      <p:ext uri="{BB962C8B-B14F-4D97-AF65-F5344CB8AC3E}">
        <p14:creationId xmlns:p14="http://schemas.microsoft.com/office/powerpoint/2010/main" val="29413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pPr marL="0" indent="0"/>
            <a:r>
              <a:rPr lang="en-IN" dirty="0">
                <a:solidFill>
                  <a:srgbClr val="FF0000"/>
                </a:solidFill>
              </a:rPr>
              <a:t>Operator grammar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15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grammar with a property that no production right hand side is </a:t>
            </a:r>
            <a:r>
              <a:rPr lang="th-TH" altLang="en-US" dirty="0">
                <a:sym typeface="Symbol" panose="05050102010706020507" pitchFamily="18" charset="2"/>
              </a:rPr>
              <a:t> </a:t>
            </a:r>
            <a:r>
              <a:rPr lang="en-IN" altLang="en-US" dirty="0">
                <a:sym typeface="Symbol" panose="05050102010706020507" pitchFamily="18" charset="2"/>
              </a:rPr>
              <a:t>or has two adjacent non-terminals is called operator grammar.</a:t>
            </a: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/>
              <a:t> </a:t>
            </a:r>
            <a:r>
              <a:rPr lang="en-US" dirty="0"/>
              <a:t>E → E + E / E * E / id</a:t>
            </a:r>
          </a:p>
          <a:p>
            <a:pPr marL="0" indent="0">
              <a:buNone/>
            </a:pPr>
            <a:r>
              <a:rPr lang="en-US" dirty="0"/>
              <a:t>A small class of expression grammar can be parsed using operator-precedence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Precedence Relations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23337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/>
              <a:t>   </a:t>
            </a:r>
            <a:r>
              <a:rPr lang="en-US" altLang="en-US" sz="3200" dirty="0"/>
              <a:t>  a &lt; b		a has </a:t>
            </a:r>
            <a:r>
              <a:rPr lang="en-US" altLang="en-US" sz="3200" b="1" dirty="0">
                <a:solidFill>
                  <a:srgbClr val="C00000"/>
                </a:solidFill>
              </a:rPr>
              <a:t>less</a:t>
            </a:r>
            <a:r>
              <a:rPr lang="en-US" altLang="en-US" sz="3200" dirty="0"/>
              <a:t> precedence than b</a:t>
            </a:r>
          </a:p>
          <a:p>
            <a:pPr marL="457200" lvl="1" indent="0">
              <a:buNone/>
            </a:pPr>
            <a:r>
              <a:rPr lang="en-US" altLang="en-US" sz="3200" dirty="0"/>
              <a:t>    a = b		a has the </a:t>
            </a:r>
            <a:r>
              <a:rPr lang="en-US" altLang="en-US" sz="3200" b="1" dirty="0">
                <a:solidFill>
                  <a:srgbClr val="C00000"/>
                </a:solidFill>
              </a:rPr>
              <a:t>same</a:t>
            </a:r>
            <a:r>
              <a:rPr lang="en-US" altLang="en-US" sz="3200" dirty="0"/>
              <a:t> precedence as b</a:t>
            </a:r>
          </a:p>
          <a:p>
            <a:pPr marL="457200" lvl="1" indent="0">
              <a:buNone/>
            </a:pPr>
            <a:r>
              <a:rPr lang="en-US" altLang="en-US" sz="3200" dirty="0"/>
              <a:t>    a &gt; b		a has </a:t>
            </a:r>
            <a:r>
              <a:rPr lang="en-US" altLang="en-US" sz="3200" b="1" dirty="0">
                <a:solidFill>
                  <a:srgbClr val="C00000"/>
                </a:solidFill>
              </a:rPr>
              <a:t>higher</a:t>
            </a:r>
            <a:r>
              <a:rPr lang="en-US" altLang="en-US" sz="3200" dirty="0"/>
              <a:t> precedence than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8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09"/>
            <a:ext cx="10515600" cy="59213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Operator-Precedence Relations From Associativity and Precedence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46"/>
            <a:ext cx="10648950" cy="570071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If operator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/>
              <a:t> has higher precedence than operator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/>
              <a:t>, make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  For example, if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has higher precedence than </a:t>
            </a:r>
            <a:r>
              <a:rPr lang="en-IN" dirty="0">
                <a:solidFill>
                  <a:srgbClr val="FF0000"/>
                </a:solidFill>
              </a:rPr>
              <a:t>+ </a:t>
            </a:r>
            <a:r>
              <a:rPr lang="en-IN" dirty="0"/>
              <a:t>, make 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*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*</a:t>
            </a:r>
            <a:r>
              <a:rPr lang="en-IN" dirty="0"/>
              <a:t>.  </a:t>
            </a:r>
          </a:p>
          <a:p>
            <a:pPr marL="0" indent="0">
              <a:buNone/>
            </a:pPr>
            <a:r>
              <a:rPr lang="en-IN" dirty="0"/>
              <a:t>      These relations ensure that, in an expression of  the form  </a:t>
            </a:r>
          </a:p>
          <a:p>
            <a:pPr marL="0" indent="0">
              <a:buNone/>
            </a:pPr>
            <a:r>
              <a:rPr lang="en-IN" dirty="0"/>
              <a:t>      E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dirty="0"/>
              <a:t> E , the middle </a:t>
            </a:r>
            <a:r>
              <a:rPr lang="en-IN" dirty="0">
                <a:solidFill>
                  <a:srgbClr val="0000CC"/>
                </a:solidFill>
              </a:rPr>
              <a:t>E </a:t>
            </a:r>
            <a:r>
              <a:rPr lang="en-IN" dirty="0">
                <a:solidFill>
                  <a:srgbClr val="FF0000"/>
                </a:solidFill>
              </a:rPr>
              <a:t>*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is the handle that will be reduced first.</a:t>
            </a:r>
          </a:p>
          <a:p>
            <a:pPr marL="514350" indent="-514350">
              <a:buAutoNum type="arabicPeriod" startAt="2"/>
            </a:pPr>
            <a:r>
              <a:rPr lang="en-IN" dirty="0"/>
              <a:t>If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/>
              <a:t>  are operators of equal precedence (they may in fact be </a:t>
            </a:r>
          </a:p>
          <a:p>
            <a:pPr marL="0" indent="0">
              <a:buNone/>
            </a:pPr>
            <a:r>
              <a:rPr lang="en-IN" dirty="0"/>
              <a:t>      the same operator), then make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the operators    </a:t>
            </a:r>
          </a:p>
          <a:p>
            <a:pPr marL="0" indent="0">
              <a:buNone/>
            </a:pPr>
            <a:r>
              <a:rPr lang="en-IN" dirty="0"/>
              <a:t>      are left-associative, or make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/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the operators    </a:t>
            </a:r>
          </a:p>
          <a:p>
            <a:pPr marL="0" indent="0">
              <a:buNone/>
            </a:pPr>
            <a:r>
              <a:rPr lang="en-IN" dirty="0"/>
              <a:t>      are right-associative.</a:t>
            </a:r>
          </a:p>
          <a:p>
            <a:pPr marL="0" indent="0">
              <a:buNone/>
            </a:pPr>
            <a:r>
              <a:rPr lang="en-IN" baseline="-250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65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For example, if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/>
              <a:t> are left-associative, then make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– </a:t>
            </a:r>
            <a:r>
              <a:rPr lang="en-IN" dirty="0"/>
              <a:t> ,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+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dirty="0"/>
              <a:t>  is right-associative, then make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↑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relations ensure that, in an expression of  the form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dirty="0"/>
              <a:t> E  , will have handle </a:t>
            </a:r>
            <a:r>
              <a:rPr lang="en-IN" dirty="0">
                <a:solidFill>
                  <a:srgbClr val="0000CC"/>
                </a:solidFill>
              </a:rPr>
              <a:t>E </a:t>
            </a:r>
            <a:r>
              <a:rPr lang="en-IN" dirty="0">
                <a:solidFill>
                  <a:srgbClr val="FF0000"/>
                </a:solidFill>
              </a:rPr>
              <a:t>–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is reduced first and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E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E </a:t>
            </a:r>
            <a:r>
              <a:rPr lang="en-IN" dirty="0"/>
              <a:t>,</a:t>
            </a: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/>
              <a:t>will have handle </a:t>
            </a:r>
            <a:r>
              <a:rPr lang="en-IN" dirty="0">
                <a:solidFill>
                  <a:srgbClr val="0000CC"/>
                </a:solidFill>
              </a:rPr>
              <a:t>E </a:t>
            </a:r>
            <a:r>
              <a:rPr lang="en-IN" dirty="0">
                <a:solidFill>
                  <a:srgbClr val="FF0000"/>
                </a:solidFill>
              </a:rPr>
              <a:t>↑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is reduced first.</a:t>
            </a: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063"/>
            <a:ext cx="10515600" cy="56769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Make    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id </a:t>
            </a:r>
            <a:r>
              <a:rPr lang="en-IN" dirty="0"/>
              <a:t>,</a:t>
            </a:r>
            <a:r>
              <a:rPr lang="en-IN" dirty="0">
                <a:solidFill>
                  <a:srgbClr val="FF0000"/>
                </a:solidFill>
              </a:rPr>
              <a:t> id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   (both left and right associative)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(   </a:t>
            </a:r>
            <a:r>
              <a:rPr lang="en-IN" dirty="0"/>
              <a:t>,</a:t>
            </a:r>
            <a:r>
              <a:rPr lang="en-IN" dirty="0">
                <a:solidFill>
                  <a:srgbClr val="FF0000"/>
                </a:solidFill>
              </a:rPr>
              <a:t>   (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/>
              <a:t>(right-associative)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)   </a:t>
            </a:r>
            <a:r>
              <a:rPr lang="en-IN" dirty="0"/>
              <a:t>,</a:t>
            </a:r>
            <a:r>
              <a:rPr lang="en-IN" dirty="0">
                <a:solidFill>
                  <a:srgbClr val="FF0000"/>
                </a:solidFill>
              </a:rPr>
              <a:t>   )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/>
              <a:t>(left-associative)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 </a:t>
            </a:r>
            <a:r>
              <a:rPr lang="en-IN" dirty="0">
                <a:solidFill>
                  <a:srgbClr val="FF0000"/>
                </a:solidFill>
              </a:rPr>
              <a:t>$  </a:t>
            </a:r>
            <a:r>
              <a:rPr lang="en-IN" dirty="0"/>
              <a:t>,</a:t>
            </a:r>
            <a:r>
              <a:rPr lang="en-IN" dirty="0">
                <a:solidFill>
                  <a:srgbClr val="FF0000"/>
                </a:solidFill>
              </a:rPr>
              <a:t>   $</a:t>
            </a:r>
            <a:r>
              <a:rPr lang="el-GR" dirty="0"/>
              <a:t> &lt;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   (both left and right associative)</a:t>
            </a:r>
          </a:p>
          <a:p>
            <a:pPr marL="0" indent="0">
              <a:buNone/>
            </a:pPr>
            <a:r>
              <a:rPr lang="en-IN" dirty="0"/>
              <a:t>  for all operators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dirty="0"/>
              <a:t>. Also, let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 = </a:t>
            </a:r>
            <a:r>
              <a:rPr lang="en-IN" dirty="0">
                <a:solidFill>
                  <a:srgbClr val="FF0000"/>
                </a:solidFill>
              </a:rPr>
              <a:t>)  </a:t>
            </a:r>
            <a:r>
              <a:rPr lang="en-IN" dirty="0"/>
              <a:t>,        </a:t>
            </a:r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l-GR" dirty="0"/>
              <a:t> &lt;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(    </a:t>
            </a:r>
            <a:r>
              <a:rPr lang="en-IN" dirty="0"/>
              <a:t>,       </a:t>
            </a:r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l-GR" dirty="0"/>
              <a:t> &lt;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( </a:t>
            </a:r>
            <a:r>
              <a:rPr lang="el-GR" dirty="0"/>
              <a:t>&lt;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  </a:t>
            </a:r>
            <a:r>
              <a:rPr lang="en-IN" dirty="0"/>
              <a:t>,        </a:t>
            </a:r>
            <a:r>
              <a:rPr lang="en-IN" dirty="0">
                <a:solidFill>
                  <a:srgbClr val="FF0000"/>
                </a:solidFill>
              </a:rPr>
              <a:t>id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$    </a:t>
            </a:r>
            <a:r>
              <a:rPr lang="en-IN" dirty="0"/>
              <a:t>,      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$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( </a:t>
            </a:r>
            <a:r>
              <a:rPr lang="el-GR" dirty="0"/>
              <a:t>&lt;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id  </a:t>
            </a:r>
            <a:r>
              <a:rPr lang="en-IN" dirty="0"/>
              <a:t>,        </a:t>
            </a:r>
            <a:r>
              <a:rPr lang="en-IN" dirty="0">
                <a:solidFill>
                  <a:srgbClr val="FF0000"/>
                </a:solidFill>
              </a:rPr>
              <a:t>id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)    </a:t>
            </a:r>
            <a:r>
              <a:rPr lang="en-IN" dirty="0"/>
              <a:t>,      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789" y="365125"/>
            <a:ext cx="7334236" cy="83502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Operator-Precedence Relations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3" y="1300164"/>
            <a:ext cx="10158412" cy="49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83587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3"/>
            <a:ext cx="10515600" cy="3698544"/>
          </a:xfrm>
        </p:spPr>
        <p:txBody>
          <a:bodyPr/>
          <a:lstStyle/>
          <a:p>
            <a:r>
              <a:rPr lang="en-IN" dirty="0"/>
              <a:t>Bottom up parsing attempts to construct a parse tree for an input beginning at the leaves and working up towards root.</a:t>
            </a:r>
          </a:p>
          <a:p>
            <a:r>
              <a:rPr lang="en-IN" dirty="0"/>
              <a:t>Reducing a string w to S, the start symbol of the grammar.</a:t>
            </a:r>
          </a:p>
          <a:p>
            <a:r>
              <a:rPr lang="en-IN" dirty="0"/>
              <a:t>At each step, a particular substring matching the right side of a production is replaced by the symbol on the left of that production.</a:t>
            </a:r>
          </a:p>
          <a:p>
            <a:r>
              <a:rPr lang="en-IN" dirty="0"/>
              <a:t>A rightmost derivation is traced out in reverse.</a:t>
            </a:r>
          </a:p>
        </p:txBody>
      </p:sp>
    </p:spTree>
    <p:extLst>
      <p:ext uri="{BB962C8B-B14F-4D97-AF65-F5344CB8AC3E}">
        <p14:creationId xmlns:p14="http://schemas.microsoft.com/office/powerpoint/2010/main" val="16894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1" y="259307"/>
            <a:ext cx="10515600" cy="65986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Algorithm: (Operator precedence parsing)</a:t>
            </a:r>
          </a:p>
          <a:p>
            <a:pPr marL="0" indent="0">
              <a:buNone/>
            </a:pPr>
            <a:r>
              <a:rPr lang="en-IN" sz="2000" dirty="0"/>
              <a:t>Set </a:t>
            </a:r>
            <a:r>
              <a:rPr lang="en-IN" sz="2000" dirty="0" err="1"/>
              <a:t>ip</a:t>
            </a:r>
            <a:r>
              <a:rPr lang="en-IN" sz="2000" dirty="0"/>
              <a:t> to point the first symbol of </a:t>
            </a:r>
            <a:r>
              <a:rPr lang="en-IN" sz="2000" b="1" dirty="0"/>
              <a:t>w$ </a:t>
            </a:r>
            <a:r>
              <a:rPr lang="en-IN" sz="2000" dirty="0"/>
              <a:t>; repeat forever</a:t>
            </a:r>
          </a:p>
          <a:p>
            <a:pPr marL="0" indent="0">
              <a:buNone/>
            </a:pPr>
            <a:r>
              <a:rPr lang="en-IN" sz="2000" b="1" dirty="0"/>
              <a:t>      </a:t>
            </a:r>
            <a:r>
              <a:rPr lang="en-IN" sz="2000" dirty="0"/>
              <a:t>if  $  is on top of the stack and </a:t>
            </a:r>
            <a:r>
              <a:rPr lang="en-IN" sz="2000" dirty="0" err="1"/>
              <a:t>ip</a:t>
            </a:r>
            <a:r>
              <a:rPr lang="en-IN" sz="2000" dirty="0"/>
              <a:t> points to $ then</a:t>
            </a:r>
          </a:p>
          <a:p>
            <a:pPr marL="0" indent="0">
              <a:buNone/>
            </a:pPr>
            <a:r>
              <a:rPr lang="en-IN" sz="2000" b="1" dirty="0"/>
              <a:t>       </a:t>
            </a:r>
            <a:r>
              <a:rPr lang="en-IN" sz="2000" dirty="0"/>
              <a:t>                              return;</a:t>
            </a:r>
          </a:p>
          <a:p>
            <a:pPr marL="0" indent="0">
              <a:buNone/>
            </a:pPr>
            <a:r>
              <a:rPr lang="en-IN" sz="2000" dirty="0"/>
              <a:t>     else </a:t>
            </a:r>
          </a:p>
          <a:p>
            <a:pPr marL="0" indent="0">
              <a:buNone/>
            </a:pPr>
            <a:r>
              <a:rPr lang="en-IN" sz="2000" dirty="0"/>
              <a:t>               begin </a:t>
            </a:r>
          </a:p>
          <a:p>
            <a:pPr marL="0" indent="0">
              <a:buNone/>
            </a:pPr>
            <a:r>
              <a:rPr lang="en-IN" sz="2000" dirty="0"/>
              <a:t>                       let </a:t>
            </a:r>
            <a:r>
              <a:rPr lang="en-IN" sz="2000" dirty="0">
                <a:solidFill>
                  <a:srgbClr val="C00000"/>
                </a:solidFill>
              </a:rPr>
              <a:t>a </a:t>
            </a:r>
            <a:r>
              <a:rPr lang="en-IN" sz="2000" dirty="0"/>
              <a:t>be the top most symbol on the stack and let </a:t>
            </a:r>
            <a:r>
              <a:rPr lang="en-IN" sz="2000" dirty="0">
                <a:solidFill>
                  <a:srgbClr val="C00000"/>
                </a:solidFill>
              </a:rPr>
              <a:t>b </a:t>
            </a:r>
            <a:r>
              <a:rPr lang="en-IN" sz="2000" dirty="0"/>
              <a:t>be the symbol pointed by </a:t>
            </a:r>
            <a:r>
              <a:rPr lang="en-IN" sz="2000" dirty="0" err="1"/>
              <a:t>ip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                     </a:t>
            </a:r>
            <a:r>
              <a:rPr lang="en-IN" sz="2000" dirty="0"/>
              <a:t>if </a:t>
            </a:r>
            <a:r>
              <a:rPr lang="en-IN" sz="2000" dirty="0">
                <a:solidFill>
                  <a:srgbClr val="FF0000"/>
                </a:solidFill>
              </a:rPr>
              <a:t>a &lt; b </a:t>
            </a:r>
            <a:r>
              <a:rPr lang="en-IN" sz="2000" dirty="0"/>
              <a:t> or </a:t>
            </a:r>
            <a:r>
              <a:rPr lang="en-IN" sz="2000" dirty="0">
                <a:solidFill>
                  <a:srgbClr val="FF0000"/>
                </a:solidFill>
              </a:rPr>
              <a:t>a = b</a:t>
            </a:r>
            <a:r>
              <a:rPr lang="en-IN" sz="2000" dirty="0"/>
              <a:t> then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                        </a:t>
            </a:r>
            <a:r>
              <a:rPr lang="en-IN" sz="2000" dirty="0"/>
              <a:t> push</a:t>
            </a:r>
            <a:r>
              <a:rPr lang="en-IN" sz="2000" dirty="0">
                <a:solidFill>
                  <a:srgbClr val="FF0000"/>
                </a:solidFill>
              </a:rPr>
              <a:t> b </a:t>
            </a:r>
            <a:r>
              <a:rPr lang="en-IN" sz="2000" dirty="0"/>
              <a:t>onto the stack;</a:t>
            </a:r>
          </a:p>
          <a:p>
            <a:pPr marL="0" indent="0">
              <a:buNone/>
            </a:pPr>
            <a:r>
              <a:rPr lang="en-IN" sz="2000" dirty="0"/>
              <a:t>                                advance </a:t>
            </a:r>
            <a:r>
              <a:rPr lang="en-IN" sz="2000" dirty="0" err="1"/>
              <a:t>ip</a:t>
            </a:r>
            <a:r>
              <a:rPr lang="en-IN" sz="2000" dirty="0"/>
              <a:t> to the next input symbol;</a:t>
            </a:r>
          </a:p>
          <a:p>
            <a:pPr marL="0" indent="0">
              <a:buNone/>
            </a:pPr>
            <a:r>
              <a:rPr lang="en-IN" sz="2000" dirty="0"/>
              <a:t>                       else if </a:t>
            </a:r>
            <a:r>
              <a:rPr lang="en-IN" sz="2000" dirty="0">
                <a:solidFill>
                  <a:srgbClr val="FF0000"/>
                </a:solidFill>
              </a:rPr>
              <a:t>a &gt; b </a:t>
            </a:r>
            <a:r>
              <a:rPr lang="en-IN" sz="2000" dirty="0"/>
              <a:t>then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                                 </a:t>
            </a:r>
            <a:r>
              <a:rPr lang="en-IN" sz="2000" dirty="0"/>
              <a:t>repeat    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pop the stack;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until the top of the stack terminal  </a:t>
            </a:r>
            <a:r>
              <a:rPr lang="en-IN" sz="2000" dirty="0">
                <a:solidFill>
                  <a:srgbClr val="FF0000"/>
                </a:solidFill>
              </a:rPr>
              <a:t>&lt;</a:t>
            </a:r>
            <a:r>
              <a:rPr lang="en-IN" sz="2000" dirty="0"/>
              <a:t> to the terminal most recently </a:t>
            </a:r>
            <a:r>
              <a:rPr lang="en-IN" sz="2000" dirty="0" err="1"/>
              <a:t>poped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                             else error();</a:t>
            </a:r>
          </a:p>
          <a:p>
            <a:pPr marL="0" indent="0">
              <a:buNone/>
            </a:pPr>
            <a:r>
              <a:rPr lang="en-IN" sz="2000" dirty="0"/>
              <a:t>                 end;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176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4"/>
            <a:ext cx="10515600" cy="53420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the grammar </a:t>
            </a:r>
          </a:p>
          <a:p>
            <a:pPr marL="0" indent="0">
              <a:buNone/>
            </a:pPr>
            <a:r>
              <a:rPr lang="en-IN" dirty="0"/>
              <a:t>           E</a:t>
            </a:r>
            <a:r>
              <a:rPr lang="en-US" altLang="en-US" dirty="0">
                <a:sym typeface="Symbol" panose="05050102010706020507" pitchFamily="18" charset="2"/>
              </a:rPr>
              <a:t>  E + E / E * E / id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Input string : id + id * id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Operator-precedence table</a:t>
            </a:r>
            <a:endParaRPr lang="en-I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1565" y="3354612"/>
          <a:ext cx="4899545" cy="282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     +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 *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 $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 +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&lt;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*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&lt;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&gt;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$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51"/>
            <a:ext cx="10515600" cy="95534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5418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STACK                      INPUT                           ACTION</a:t>
            </a:r>
          </a:p>
          <a:p>
            <a:pPr marL="0" indent="0">
              <a:buNone/>
            </a:pPr>
            <a:r>
              <a:rPr lang="en-IN" dirty="0"/>
              <a:t>  $                               id + id * id $                a = $   b = id</a:t>
            </a:r>
          </a:p>
          <a:p>
            <a:pPr marL="0" indent="0">
              <a:buNone/>
            </a:pPr>
            <a:r>
              <a:rPr lang="en-IN" dirty="0"/>
              <a:t>  $id                                + id * id $                a &lt; b ,  push b</a:t>
            </a:r>
          </a:p>
          <a:p>
            <a:pPr marL="0" indent="0">
              <a:buNone/>
            </a:pPr>
            <a:r>
              <a:rPr lang="en-IN" dirty="0"/>
              <a:t>  $id                                + id * id $                a = id  b = +</a:t>
            </a:r>
          </a:p>
          <a:p>
            <a:pPr marL="0" indent="0">
              <a:buNone/>
            </a:pPr>
            <a:r>
              <a:rPr lang="en-IN" dirty="0"/>
              <a:t>  $                                   + id * id $                a &gt; b, pop stack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$ &lt; id , so stop the pop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operation</a:t>
            </a:r>
          </a:p>
          <a:p>
            <a:pPr marL="0" indent="0">
              <a:buNone/>
            </a:pPr>
            <a:r>
              <a:rPr lang="en-IN" dirty="0"/>
              <a:t>  $                                   + id * id $                 a = $  b = +</a:t>
            </a:r>
          </a:p>
          <a:p>
            <a:pPr marL="0" indent="0">
              <a:buNone/>
            </a:pPr>
            <a:r>
              <a:rPr lang="en-IN" dirty="0"/>
              <a:t>  $+                                    id * id $                 a &lt; b , push b</a:t>
            </a:r>
          </a:p>
          <a:p>
            <a:pPr marL="0" indent="0">
              <a:buNone/>
            </a:pPr>
            <a:r>
              <a:rPr lang="en-IN" dirty="0"/>
              <a:t>  $+                                    id * id $                 a  = +   b = id</a:t>
            </a:r>
          </a:p>
          <a:p>
            <a:pPr marL="0" indent="0">
              <a:buNone/>
            </a:pPr>
            <a:r>
              <a:rPr lang="en-IN" dirty="0"/>
              <a:t>  $+id                                     *id $                   a &lt; b , push b</a:t>
            </a:r>
          </a:p>
        </p:txBody>
      </p:sp>
    </p:spTree>
    <p:extLst>
      <p:ext uri="{BB962C8B-B14F-4D97-AF65-F5344CB8AC3E}">
        <p14:creationId xmlns:p14="http://schemas.microsoft.com/office/powerpoint/2010/main" val="23602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0032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STACK                      INPUT                           ACTION</a:t>
            </a:r>
          </a:p>
          <a:p>
            <a:pPr marL="0" indent="0">
              <a:buNone/>
            </a:pPr>
            <a:r>
              <a:rPr lang="en-IN" dirty="0"/>
              <a:t>  $+ id                        * id $                             a = id   b = *</a:t>
            </a:r>
          </a:p>
          <a:p>
            <a:pPr marL="0" indent="0">
              <a:buNone/>
            </a:pPr>
            <a:r>
              <a:rPr lang="en-IN" dirty="0"/>
              <a:t>  $+                             * id $                             a &gt; b ,  pop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+ &lt; id , stop pop operation</a:t>
            </a:r>
          </a:p>
          <a:p>
            <a:pPr marL="0" indent="0">
              <a:buNone/>
            </a:pPr>
            <a:r>
              <a:rPr lang="en-IN" dirty="0"/>
              <a:t>  $+                             * id $                              a = +  b = *</a:t>
            </a:r>
          </a:p>
          <a:p>
            <a:pPr marL="0" indent="0">
              <a:buNone/>
            </a:pPr>
            <a:r>
              <a:rPr lang="en-IN" dirty="0"/>
              <a:t>  $+ *                              id $                             a &lt; b,  push b</a:t>
            </a:r>
          </a:p>
          <a:p>
            <a:pPr marL="0" indent="0">
              <a:buNone/>
            </a:pPr>
            <a:r>
              <a:rPr lang="en-IN" dirty="0"/>
              <a:t>  $+ *                              id $                             a = *  b = id</a:t>
            </a:r>
          </a:p>
          <a:p>
            <a:pPr marL="0" indent="0">
              <a:buNone/>
            </a:pPr>
            <a:r>
              <a:rPr lang="en-IN" dirty="0"/>
              <a:t>  $+ * id                              $                             a &lt; b , push b</a:t>
            </a:r>
          </a:p>
          <a:p>
            <a:pPr marL="0" indent="0">
              <a:buNone/>
            </a:pPr>
            <a:r>
              <a:rPr lang="en-IN" dirty="0"/>
              <a:t>  $+ *                                  $                              a  = id   b = $ , a &gt; b, pop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id &gt; *, stop pop operation</a:t>
            </a:r>
          </a:p>
          <a:p>
            <a:pPr marL="0" indent="0">
              <a:buNone/>
            </a:pPr>
            <a:r>
              <a:rPr lang="en-IN" dirty="0"/>
              <a:t>  $+ *                                  $                                a = *  b = $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90"/>
            <a:ext cx="10515600" cy="72669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6"/>
            <a:ext cx="10515600" cy="518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STACK                      INPUT                           ACTION</a:t>
            </a:r>
          </a:p>
          <a:p>
            <a:pPr marL="0" indent="0">
              <a:buNone/>
            </a:pPr>
            <a:r>
              <a:rPr lang="en-IN" dirty="0"/>
              <a:t>$+                                     $                                a &gt; b , pop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+ &lt; * , stop pop operation</a:t>
            </a:r>
          </a:p>
          <a:p>
            <a:pPr marL="0" indent="0">
              <a:buNone/>
            </a:pPr>
            <a:r>
              <a:rPr lang="en-IN" dirty="0"/>
              <a:t>$+                                     $                                a = +   b = $</a:t>
            </a:r>
          </a:p>
          <a:p>
            <a:pPr marL="0" indent="0">
              <a:buNone/>
            </a:pPr>
            <a:r>
              <a:rPr lang="en-IN" dirty="0"/>
              <a:t>$                                       $                                a &gt; b , pop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$ &lt; + , stop pop operation</a:t>
            </a:r>
          </a:p>
          <a:p>
            <a:pPr marL="0" indent="0">
              <a:buNone/>
            </a:pPr>
            <a:r>
              <a:rPr lang="en-IN" dirty="0"/>
              <a:t>$                                        $                                a = $   b = $  halt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60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Precedence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Compilers using operator precedence parsers need not store the table of precedence relations.</a:t>
            </a:r>
          </a:p>
          <a:p>
            <a:r>
              <a:rPr lang="en-IN" sz="2400" dirty="0"/>
              <a:t>Precedence table can be encoded by two functions f and g that maps the terminal symbols to integers. </a:t>
            </a:r>
          </a:p>
          <a:p>
            <a:r>
              <a:rPr lang="en-IN" sz="2400" dirty="0"/>
              <a:t> For symbols a and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   f(a) &lt; g(b)  whenever a &lt;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   f(a)  = g (b) whenever a =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   f(a) &gt;  g(b)   whenever a &gt; b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b="1" dirty="0"/>
              <a:t>Precedence relation between a and b can be determined by a numerical comparison between f(a) and g(b).</a:t>
            </a:r>
          </a:p>
        </p:txBody>
      </p:sp>
    </p:spTree>
    <p:extLst>
      <p:ext uri="{BB962C8B-B14F-4D97-AF65-F5344CB8AC3E}">
        <p14:creationId xmlns:p14="http://schemas.microsoft.com/office/powerpoint/2010/main" val="24691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465"/>
            <a:ext cx="10515600" cy="58272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Constructing precedence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51" y="1126273"/>
            <a:ext cx="10238678" cy="5027392"/>
          </a:xfrm>
        </p:spPr>
        <p:txBody>
          <a:bodyPr lIns="0">
            <a:normAutofit/>
          </a:bodyPr>
          <a:lstStyle/>
          <a:p>
            <a:pPr marL="457200" lvl="1" indent="0">
              <a:buNone/>
            </a:pPr>
            <a:r>
              <a:rPr lang="en-IN" b="1" dirty="0"/>
              <a:t>Input : </a:t>
            </a:r>
            <a:r>
              <a:rPr lang="en-IN" dirty="0"/>
              <a:t>An operator precedence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 Create symbols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</a:t>
            </a:r>
            <a:r>
              <a:rPr lang="en-IN" baseline="-25000" dirty="0"/>
              <a:t> </a:t>
            </a:r>
            <a:r>
              <a:rPr lang="en-IN" dirty="0"/>
              <a:t> and </a:t>
            </a:r>
            <a:r>
              <a:rPr lang="en-IN" sz="2800" dirty="0" err="1">
                <a:solidFill>
                  <a:srgbClr val="FF0000"/>
                </a:solidFill>
              </a:rPr>
              <a:t>g</a:t>
            </a:r>
            <a:r>
              <a:rPr lang="en-IN" sz="2800" baseline="-25000" dirty="0" err="1">
                <a:solidFill>
                  <a:srgbClr val="FF0000"/>
                </a:solidFill>
              </a:rPr>
              <a:t>a</a:t>
            </a:r>
            <a:r>
              <a:rPr lang="en-IN" baseline="-25000" dirty="0"/>
              <a:t> </a:t>
            </a:r>
            <a:r>
              <a:rPr lang="en-IN" dirty="0"/>
              <a:t> for each </a:t>
            </a:r>
            <a:r>
              <a:rPr lang="en-IN" b="1" dirty="0"/>
              <a:t>a</a:t>
            </a:r>
            <a:r>
              <a:rPr lang="en-IN" dirty="0"/>
              <a:t> is a terminal or </a:t>
            </a:r>
            <a:r>
              <a:rPr lang="en-IN" b="1" dirty="0"/>
              <a:t>$</a:t>
            </a:r>
            <a:r>
              <a:rPr lang="en-I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aseline="-25000" dirty="0"/>
              <a:t> </a:t>
            </a:r>
            <a:r>
              <a:rPr lang="en-IN" dirty="0"/>
              <a:t>Partition the created symbols into as many groups as possible.</a:t>
            </a:r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 err="1"/>
              <a:t>i</a:t>
            </a:r>
            <a:r>
              <a:rPr lang="en-IN" dirty="0"/>
              <a:t> ) if </a:t>
            </a:r>
            <a:r>
              <a:rPr lang="en-IN" b="1" dirty="0"/>
              <a:t>a = b</a:t>
            </a:r>
            <a:r>
              <a:rPr lang="en-IN" dirty="0"/>
              <a:t> then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</a:t>
            </a:r>
            <a:r>
              <a:rPr lang="en-IN" baseline="-25000" dirty="0"/>
              <a:t> </a:t>
            </a:r>
            <a:r>
              <a:rPr lang="en-IN" dirty="0"/>
              <a:t> and </a:t>
            </a:r>
            <a:r>
              <a:rPr lang="en-IN" sz="2800" dirty="0">
                <a:solidFill>
                  <a:srgbClr val="FF0000"/>
                </a:solidFill>
              </a:rPr>
              <a:t>g</a:t>
            </a:r>
            <a:r>
              <a:rPr lang="en-IN" sz="2800" baseline="-25000" dirty="0">
                <a:solidFill>
                  <a:srgbClr val="FF0000"/>
                </a:solidFill>
              </a:rPr>
              <a:t>b</a:t>
            </a:r>
            <a:r>
              <a:rPr lang="en-IN" dirty="0"/>
              <a:t> are in the same group.</a:t>
            </a:r>
          </a:p>
          <a:p>
            <a:pPr marL="457200" lvl="1" indent="0">
              <a:buNone/>
            </a:pPr>
            <a:r>
              <a:rPr lang="en-IN" dirty="0"/>
              <a:t>        ii) if </a:t>
            </a:r>
            <a:r>
              <a:rPr lang="en-IN" b="1" dirty="0"/>
              <a:t>a = b</a:t>
            </a:r>
            <a:r>
              <a:rPr lang="en-IN" dirty="0"/>
              <a:t> and </a:t>
            </a:r>
            <a:r>
              <a:rPr lang="en-IN" b="1" dirty="0"/>
              <a:t>c = b</a:t>
            </a:r>
            <a:r>
              <a:rPr lang="en-IN" dirty="0"/>
              <a:t> then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 </a:t>
            </a:r>
            <a:r>
              <a:rPr lang="en-IN" dirty="0"/>
              <a:t> and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c</a:t>
            </a:r>
            <a:r>
              <a:rPr lang="en-IN" dirty="0"/>
              <a:t> must be in the same group.</a:t>
            </a:r>
          </a:p>
          <a:p>
            <a:pPr marL="457200" lvl="1" indent="0">
              <a:buNone/>
            </a:pPr>
            <a:r>
              <a:rPr lang="en-IN" dirty="0"/>
              <a:t>3. Create a directed graph whose nodes are the groups found in (2).</a:t>
            </a:r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 err="1"/>
              <a:t>i</a:t>
            </a:r>
            <a:r>
              <a:rPr lang="en-IN" dirty="0"/>
              <a:t>) if </a:t>
            </a:r>
            <a:r>
              <a:rPr lang="en-IN" b="1" dirty="0"/>
              <a:t>a &lt; b</a:t>
            </a:r>
            <a:r>
              <a:rPr lang="en-IN" dirty="0"/>
              <a:t> , place an edge from the group of </a:t>
            </a:r>
            <a:r>
              <a:rPr lang="en-IN" sz="2800" dirty="0">
                <a:solidFill>
                  <a:srgbClr val="FF0000"/>
                </a:solidFill>
              </a:rPr>
              <a:t>g</a:t>
            </a:r>
            <a:r>
              <a:rPr lang="en-IN" sz="2800" baseline="-25000" dirty="0">
                <a:solidFill>
                  <a:srgbClr val="FF0000"/>
                </a:solidFill>
              </a:rPr>
              <a:t>b</a:t>
            </a:r>
            <a:r>
              <a:rPr lang="en-IN" baseline="-25000" dirty="0"/>
              <a:t> </a:t>
            </a:r>
            <a:r>
              <a:rPr lang="en-IN" dirty="0"/>
              <a:t> to the group of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</a:t>
            </a:r>
            <a:r>
              <a:rPr lang="en-IN" baseline="-25000" dirty="0"/>
              <a:t> </a:t>
            </a:r>
          </a:p>
          <a:p>
            <a:pPr marL="457200" lvl="1" indent="0">
              <a:buNone/>
            </a:pPr>
            <a:r>
              <a:rPr lang="en-IN" baseline="-25000" dirty="0"/>
              <a:t>            </a:t>
            </a:r>
            <a:r>
              <a:rPr lang="en-IN" dirty="0"/>
              <a:t>ii) if </a:t>
            </a:r>
            <a:r>
              <a:rPr lang="en-IN" b="1" dirty="0"/>
              <a:t>a &gt; b</a:t>
            </a:r>
            <a:r>
              <a:rPr lang="en-IN" dirty="0"/>
              <a:t> , place an edge from the group of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</a:t>
            </a:r>
            <a:r>
              <a:rPr lang="en-IN" baseline="-25000" dirty="0"/>
              <a:t> </a:t>
            </a:r>
            <a:r>
              <a:rPr lang="en-IN" dirty="0"/>
              <a:t>to the group of </a:t>
            </a:r>
            <a:r>
              <a:rPr lang="en-IN" sz="2800" dirty="0">
                <a:solidFill>
                  <a:srgbClr val="FF0000"/>
                </a:solidFill>
              </a:rPr>
              <a:t>g</a:t>
            </a:r>
            <a:r>
              <a:rPr lang="en-IN" sz="2800" baseline="-25000" dirty="0">
                <a:solidFill>
                  <a:srgbClr val="FF0000"/>
                </a:solidFill>
              </a:rPr>
              <a:t>b</a:t>
            </a:r>
            <a:r>
              <a:rPr lang="en-IN" baseline="-25000" dirty="0"/>
              <a:t>  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4. If the constructed graph has a </a:t>
            </a:r>
            <a:r>
              <a:rPr lang="en-IN" dirty="0">
                <a:solidFill>
                  <a:srgbClr val="FF0000"/>
                </a:solidFill>
              </a:rPr>
              <a:t>cycle</a:t>
            </a:r>
            <a:r>
              <a:rPr lang="en-IN" dirty="0"/>
              <a:t>, then </a:t>
            </a:r>
            <a:r>
              <a:rPr lang="en-IN" dirty="0">
                <a:solidFill>
                  <a:srgbClr val="FF0000"/>
                </a:solidFill>
              </a:rPr>
              <a:t>no </a:t>
            </a:r>
            <a:r>
              <a:rPr lang="en-IN" dirty="0"/>
              <a:t>precedence function exist.</a:t>
            </a:r>
          </a:p>
          <a:p>
            <a:pPr marL="457200" lvl="1" indent="0">
              <a:buNone/>
            </a:pPr>
            <a:r>
              <a:rPr lang="en-IN" dirty="0"/>
              <a:t> 5. If there are </a:t>
            </a:r>
            <a:r>
              <a:rPr lang="en-IN" dirty="0">
                <a:solidFill>
                  <a:srgbClr val="FF0000"/>
                </a:solidFill>
              </a:rPr>
              <a:t>no cycles</a:t>
            </a:r>
            <a:r>
              <a:rPr lang="en-IN" dirty="0"/>
              <a:t>, let </a:t>
            </a:r>
            <a:r>
              <a:rPr lang="en-IN" dirty="0">
                <a:solidFill>
                  <a:srgbClr val="0000CC"/>
                </a:solidFill>
              </a:rPr>
              <a:t>f(a)</a:t>
            </a:r>
            <a:r>
              <a:rPr lang="en-IN" dirty="0"/>
              <a:t> be the length of the longest path beginning at </a:t>
            </a:r>
          </a:p>
          <a:p>
            <a:pPr marL="457200" lvl="1" indent="0">
              <a:buNone/>
            </a:pPr>
            <a:r>
              <a:rPr lang="en-IN" dirty="0"/>
              <a:t>      the group of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dirty="0"/>
              <a:t>. Let </a:t>
            </a:r>
            <a:r>
              <a:rPr lang="en-IN" dirty="0">
                <a:solidFill>
                  <a:srgbClr val="0000CC"/>
                </a:solidFill>
              </a:rPr>
              <a:t>g(b)</a:t>
            </a:r>
            <a:r>
              <a:rPr lang="en-IN" dirty="0"/>
              <a:t> be the longest path from the group of </a:t>
            </a:r>
            <a:r>
              <a:rPr lang="en-IN" sz="2800" dirty="0">
                <a:solidFill>
                  <a:srgbClr val="FF0000"/>
                </a:solidFill>
              </a:rPr>
              <a:t>g</a:t>
            </a:r>
            <a:r>
              <a:rPr lang="en-IN" sz="2800" baseline="-25000" dirty="0">
                <a:solidFill>
                  <a:srgbClr val="FF0000"/>
                </a:solidFill>
              </a:rPr>
              <a:t>b</a:t>
            </a:r>
            <a:r>
              <a:rPr lang="en-IN" baseline="-25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Precedence Functions and Precedence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46902" y="1359125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id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46902" y="228781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*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46902" y="3216513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+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6902" y="407376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1480" y="1359125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id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1480" y="228781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*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1480" y="3216513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+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61480" y="407376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6" idx="7"/>
          </p:cNvCxnSpPr>
          <p:nvPr/>
        </p:nvCxnSpPr>
        <p:spPr>
          <a:xfrm rot="5400000">
            <a:off x="4174282" y="1729315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rot="5400000">
            <a:off x="3625497" y="2144943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rot="5400000">
            <a:off x="3625497" y="307363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 rot="5400000">
            <a:off x="5840075" y="214494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0" idx="0"/>
          </p:cNvCxnSpPr>
          <p:nvPr/>
        </p:nvCxnSpPr>
        <p:spPr>
          <a:xfrm rot="5400000">
            <a:off x="5840075" y="3073637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1" idx="0"/>
          </p:cNvCxnSpPr>
          <p:nvPr/>
        </p:nvCxnSpPr>
        <p:spPr>
          <a:xfrm rot="5400000">
            <a:off x="5875794" y="396661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9" idx="2"/>
          </p:cNvCxnSpPr>
          <p:nvPr/>
        </p:nvCxnSpPr>
        <p:spPr>
          <a:xfrm>
            <a:off x="4089844" y="2609290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6" idx="6"/>
          </p:cNvCxnSpPr>
          <p:nvPr/>
        </p:nvCxnSpPr>
        <p:spPr>
          <a:xfrm rot="10800000">
            <a:off x="4089844" y="3537984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180973" y="2665832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7" idx="7"/>
          </p:cNvCxnSpPr>
          <p:nvPr/>
        </p:nvCxnSpPr>
        <p:spPr>
          <a:xfrm rot="5400000">
            <a:off x="4210001" y="2622290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7" idx="2"/>
          </p:cNvCxnSpPr>
          <p:nvPr/>
        </p:nvCxnSpPr>
        <p:spPr>
          <a:xfrm rot="10800000" flipV="1">
            <a:off x="3446902" y="1680596"/>
            <a:ext cx="1588" cy="2714644"/>
          </a:xfrm>
          <a:prstGeom prst="bentConnector3">
            <a:avLst>
              <a:gd name="adj1" fmla="val 4177047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6"/>
            <a:endCxn id="11" idx="6"/>
          </p:cNvCxnSpPr>
          <p:nvPr/>
        </p:nvCxnSpPr>
        <p:spPr>
          <a:xfrm>
            <a:off x="6304422" y="1680596"/>
            <a:ext cx="1588" cy="2714644"/>
          </a:xfrm>
          <a:prstGeom prst="bentConnector3">
            <a:avLst>
              <a:gd name="adj1" fmla="val 427143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4"/>
          </p:cNvCxnSpPr>
          <p:nvPr/>
        </p:nvCxnSpPr>
        <p:spPr>
          <a:xfrm flipH="1">
            <a:off x="3760325" y="3859455"/>
            <a:ext cx="8048" cy="2359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4159772" y="1772854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Group 53"/>
          <p:cNvGrpSpPr>
            <a:grpSpLocks/>
          </p:cNvGrpSpPr>
          <p:nvPr/>
        </p:nvGrpSpPr>
        <p:grpSpPr bwMode="auto">
          <a:xfrm>
            <a:off x="8339042" y="1771651"/>
            <a:ext cx="3307809" cy="1539020"/>
            <a:chOff x="2112" y="3072"/>
            <a:chExt cx="1280" cy="768"/>
          </a:xfrm>
        </p:grpSpPr>
        <p:sp>
          <p:nvSpPr>
            <p:cNvPr id="152" name="Rectangle 40"/>
            <p:cNvSpPr>
              <a:spLocks noChangeArrowheads="1"/>
            </p:cNvSpPr>
            <p:nvPr/>
          </p:nvSpPr>
          <p:spPr bwMode="auto">
            <a:xfrm>
              <a:off x="2304" y="3360"/>
              <a:ext cx="960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fa-IR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53" name="Line 41"/>
            <p:cNvSpPr>
              <a:spLocks noChangeShapeType="1"/>
            </p:cNvSpPr>
            <p:nvPr/>
          </p:nvSpPr>
          <p:spPr bwMode="auto">
            <a:xfrm>
              <a:off x="2304" y="3600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4" name="Text Box 42"/>
            <p:cNvSpPr txBox="1">
              <a:spLocks noChangeArrowheads="1"/>
            </p:cNvSpPr>
            <p:nvPr/>
          </p:nvSpPr>
          <p:spPr bwMode="auto">
            <a:xfrm>
              <a:off x="2304" y="3072"/>
              <a:ext cx="10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800" dirty="0">
                  <a:solidFill>
                    <a:srgbClr val="000000"/>
                  </a:solidFill>
                  <a:cs typeface="+mn-cs"/>
                </a:rPr>
                <a:t>+           *        id        $ </a:t>
              </a:r>
            </a:p>
          </p:txBody>
        </p:sp>
        <p:sp>
          <p:nvSpPr>
            <p:cNvPr id="155" name="Line 43"/>
            <p:cNvSpPr>
              <a:spLocks noChangeShapeType="1"/>
            </p:cNvSpPr>
            <p:nvPr/>
          </p:nvSpPr>
          <p:spPr bwMode="auto">
            <a:xfrm>
              <a:off x="2544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6" name="Line 44"/>
            <p:cNvSpPr>
              <a:spLocks noChangeShapeType="1"/>
            </p:cNvSpPr>
            <p:nvPr/>
          </p:nvSpPr>
          <p:spPr bwMode="auto">
            <a:xfrm>
              <a:off x="2784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7" name="Line 45"/>
            <p:cNvSpPr>
              <a:spLocks noChangeShapeType="1"/>
            </p:cNvSpPr>
            <p:nvPr/>
          </p:nvSpPr>
          <p:spPr bwMode="auto">
            <a:xfrm>
              <a:off x="3024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8" name="Text Box 51"/>
            <p:cNvSpPr txBox="1">
              <a:spLocks noChangeArrowheads="1"/>
            </p:cNvSpPr>
            <p:nvPr/>
          </p:nvSpPr>
          <p:spPr bwMode="auto">
            <a:xfrm>
              <a:off x="2112" y="3360"/>
              <a:ext cx="115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600" dirty="0">
                  <a:solidFill>
                    <a:srgbClr val="000000"/>
                  </a:solidFill>
                  <a:cs typeface="+mn-cs"/>
                </a:rPr>
                <a:t>    f      2             4         4          0  </a:t>
              </a:r>
            </a:p>
          </p:txBody>
        </p:sp>
        <p:sp>
          <p:nvSpPr>
            <p:cNvPr id="159" name="Text Box 52"/>
            <p:cNvSpPr txBox="1">
              <a:spLocks noChangeArrowheads="1"/>
            </p:cNvSpPr>
            <p:nvPr/>
          </p:nvSpPr>
          <p:spPr bwMode="auto">
            <a:xfrm>
              <a:off x="2192" y="3600"/>
              <a:ext cx="120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600" dirty="0">
                  <a:solidFill>
                    <a:srgbClr val="000000"/>
                  </a:solidFill>
                  <a:cs typeface="+mn-cs"/>
                </a:rPr>
                <a:t>g     1             3         5          0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422583"/>
              </p:ext>
            </p:extLst>
          </p:nvPr>
        </p:nvGraphicFramePr>
        <p:xfrm>
          <a:off x="2171698" y="1628775"/>
          <a:ext cx="7538358" cy="3995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    =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4437" y="519797"/>
            <a:ext cx="9544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2. Find the operator-precedence function for the following table.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6902" y="2416410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err="1">
                <a:solidFill>
                  <a:srgbClr val="FF0000"/>
                </a:solidFill>
              </a:rPr>
              <a:t>g</a:t>
            </a:r>
            <a:r>
              <a:rPr lang="en-IN" sz="2100" baseline="-25000" dirty="0" err="1">
                <a:solidFill>
                  <a:srgbClr val="FF0000"/>
                </a:solidFill>
              </a:rPr>
              <a:t>a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46902" y="334510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)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46902" y="4273798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,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6902" y="513105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1480" y="2416410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a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1480" y="334510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(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1480" y="4273798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400" baseline="-25000" dirty="0">
                <a:solidFill>
                  <a:srgbClr val="FF0000"/>
                </a:solidFill>
              </a:rPr>
              <a:t>,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46966" y="513105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g</a:t>
            </a:r>
            <a:r>
              <a:rPr lang="en-IN" sz="2100" baseline="-25000" dirty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6" idx="7"/>
          </p:cNvCxnSpPr>
          <p:nvPr/>
        </p:nvCxnSpPr>
        <p:spPr>
          <a:xfrm rot="5400000">
            <a:off x="4174282" y="2786600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rot="5400000">
            <a:off x="3625497" y="3202228"/>
            <a:ext cx="285752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rot="5400000">
            <a:off x="3625497" y="41309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7" idx="7"/>
          </p:cNvCxnSpPr>
          <p:nvPr/>
        </p:nvCxnSpPr>
        <p:spPr>
          <a:xfrm rot="5400000">
            <a:off x="4210001" y="3679575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</p:cNvCxnSpPr>
          <p:nvPr/>
        </p:nvCxnSpPr>
        <p:spPr>
          <a:xfrm flipH="1">
            <a:off x="3760325" y="4916740"/>
            <a:ext cx="8048" cy="23596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55888" y="1218980"/>
            <a:ext cx="1074966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f</a:t>
            </a:r>
            <a:r>
              <a:rPr lang="en-IN" sz="2100" baseline="-25000" dirty="0">
                <a:solidFill>
                  <a:srgbClr val="FF0000"/>
                </a:solidFill>
              </a:rPr>
              <a:t>(</a:t>
            </a:r>
            <a:r>
              <a:rPr lang="en-IN" sz="2100" dirty="0">
                <a:solidFill>
                  <a:srgbClr val="FF0000"/>
                </a:solidFill>
              </a:rPr>
              <a:t> , g</a:t>
            </a:r>
            <a:r>
              <a:rPr lang="en-IN" sz="2100" baseline="-25000" dirty="0">
                <a:solidFill>
                  <a:srgbClr val="FF0000"/>
                </a:solidFill>
              </a:rPr>
              <a:t>)</a:t>
            </a:r>
            <a:endParaRPr lang="en-IN" sz="21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840075" y="4162200"/>
            <a:ext cx="285752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875794" y="50551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4180973" y="3710864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159772" y="2817886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c 455"/>
          <p:cNvSpPr>
            <a:spLocks noGrp="1"/>
          </p:cNvSpPr>
          <p:nvPr>
            <p:ph idx="1"/>
          </p:nvPr>
        </p:nvSpPr>
        <p:spPr bwMode="auto">
          <a:xfrm rot="9816009" flipH="1">
            <a:off x="4825297" y="1599940"/>
            <a:ext cx="1782076" cy="224288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Arc 455"/>
          <p:cNvSpPr>
            <a:spLocks/>
          </p:cNvSpPr>
          <p:nvPr/>
        </p:nvSpPr>
        <p:spPr bwMode="auto">
          <a:xfrm rot="11612239">
            <a:off x="2550617" y="1459751"/>
            <a:ext cx="3712385" cy="3361509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65589" y="1825702"/>
            <a:ext cx="524365" cy="640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29" y="252404"/>
            <a:ext cx="3970384" cy="1323975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755446" y="4453236"/>
            <a:ext cx="2745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(2)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g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    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→g</a:t>
            </a:r>
            <a:r>
              <a:rPr lang="en-US" sz="1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f</a:t>
            </a:r>
            <a:r>
              <a:rPr lang="en-US" sz="1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$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(2)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Arc 455"/>
          <p:cNvSpPr>
            <a:spLocks/>
          </p:cNvSpPr>
          <p:nvPr/>
        </p:nvSpPr>
        <p:spPr bwMode="auto">
          <a:xfrm rot="21309040">
            <a:off x="4763726" y="2714088"/>
            <a:ext cx="2447077" cy="280494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455"/>
          <p:cNvSpPr>
            <a:spLocks/>
          </p:cNvSpPr>
          <p:nvPr/>
        </p:nvSpPr>
        <p:spPr bwMode="auto">
          <a:xfrm rot="151418" flipH="1">
            <a:off x="2676909" y="2660700"/>
            <a:ext cx="2031910" cy="276856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455"/>
          <p:cNvSpPr>
            <a:spLocks/>
          </p:cNvSpPr>
          <p:nvPr/>
        </p:nvSpPr>
        <p:spPr bwMode="auto">
          <a:xfrm rot="10186209" flipH="1">
            <a:off x="4359689" y="1465860"/>
            <a:ext cx="2543222" cy="3164918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Arrow Connector 32"/>
          <p:cNvCxnSpPr>
            <a:stCxn id="10" idx="2"/>
          </p:cNvCxnSpPr>
          <p:nvPr/>
        </p:nvCxnSpPr>
        <p:spPr>
          <a:xfrm flipH="1">
            <a:off x="4062240" y="4595269"/>
            <a:ext cx="1599240" cy="23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2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Bottom-up parsers</a:t>
            </a:r>
          </a:p>
          <a:p>
            <a:pPr lvl="2"/>
            <a:r>
              <a:rPr lang="en-US" altLang="zh-TW" dirty="0">
                <a:latin typeface="Arial" panose="020B0604020202020204" pitchFamily="34" charset="0"/>
              </a:rPr>
              <a:t>A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bottom-up parser</a:t>
            </a:r>
            <a:r>
              <a:rPr lang="en-US" altLang="zh-TW" dirty="0">
                <a:latin typeface="Arial" panose="020B0604020202020204" pitchFamily="34" charset="0"/>
              </a:rPr>
              <a:t>, or a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shift-reduce parser</a:t>
            </a:r>
            <a:r>
              <a:rPr lang="en-US" altLang="zh-TW" dirty="0">
                <a:latin typeface="Arial" panose="020B0604020202020204" pitchFamily="34" charset="0"/>
              </a:rPr>
              <a:t>, </a:t>
            </a:r>
            <a:br>
              <a:rPr lang="en-US" altLang="zh-TW" dirty="0">
                <a:latin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</a:rPr>
              <a:t>begins at the leaves and works up to the top of the tree. </a:t>
            </a:r>
          </a:p>
          <a:p>
            <a:pPr lvl="2"/>
            <a:r>
              <a:rPr lang="en-US" altLang="zh-TW" dirty="0">
                <a:latin typeface="Arial" panose="020B0604020202020204" pitchFamily="34" charset="0"/>
              </a:rPr>
              <a:t>The reduction steps trace a rightmost derivation on reverse.</a:t>
            </a:r>
          </a:p>
          <a:p>
            <a:pPr lvl="2"/>
            <a:endParaRPr lang="en-US" altLang="zh-TW" b="1" dirty="0">
              <a:solidFill>
                <a:srgbClr val="0070C0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endParaRPr lang="zh-TW" altLang="en-US" dirty="0"/>
          </a:p>
        </p:txBody>
      </p:sp>
      <p:sp>
        <p:nvSpPr>
          <p:cNvPr id="1536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895F6-07C9-4318-B299-1DD88A78C2E2}" type="datetime1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2021/6/11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5591F-6572-457B-AC91-F2598A7A096C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167064" y="4786314"/>
            <a:ext cx="22320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 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A   Abc |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B   d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167064" y="4429125"/>
            <a:ext cx="1265237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bg1"/>
                </a:solidFill>
                <a:latin typeface="Arial" panose="020B0604020202020204" pitchFamily="34" charset="0"/>
              </a:rPr>
              <a:t>Grammar</a:t>
            </a:r>
          </a:p>
        </p:txBody>
      </p:sp>
      <p:sp>
        <p:nvSpPr>
          <p:cNvPr id="15368" name="矩形 21"/>
          <p:cNvSpPr>
            <a:spLocks noChangeArrowheads="1"/>
          </p:cNvSpPr>
          <p:nvPr/>
        </p:nvSpPr>
        <p:spPr bwMode="auto">
          <a:xfrm>
            <a:off x="6024563" y="4786314"/>
            <a:ext cx="2786062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The input string : abbcde.</a:t>
            </a:r>
          </a:p>
        </p:txBody>
      </p:sp>
      <p:sp>
        <p:nvSpPr>
          <p:cNvPr id="15369" name="矩形 22"/>
          <p:cNvSpPr>
            <a:spLocks noChangeArrowheads="1"/>
          </p:cNvSpPr>
          <p:nvPr/>
        </p:nvSpPr>
        <p:spPr bwMode="auto">
          <a:xfrm>
            <a:off x="6024563" y="4429125"/>
            <a:ext cx="8255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bg1"/>
                </a:solidFill>
                <a:latin typeface="Arial" panose="020B0604020202020204" pitchFamily="34" charset="0"/>
              </a:rPr>
              <a:t>parse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250406" y="21435"/>
            <a:ext cx="595788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0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9A15E5-8938-408E-A9EA-117B7A7F0CA6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17419" name="AutoShape 10"/>
          <p:cNvCxnSpPr>
            <a:cxnSpLocks noChangeShapeType="1"/>
            <a:stCxn id="17418" idx="0"/>
            <a:endCxn id="17412" idx="2"/>
          </p:cNvCxnSpPr>
          <p:nvPr/>
        </p:nvCxnSpPr>
        <p:spPr bwMode="auto">
          <a:xfrm rot="5400000" flipH="1">
            <a:off x="5250657" y="2555082"/>
            <a:ext cx="782637" cy="14287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6212" name="AutoShape 20"/>
          <p:cNvCxnSpPr>
            <a:cxnSpLocks noChangeShapeType="1"/>
            <a:stCxn id="17418" idx="1"/>
            <a:endCxn id="17425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3" name="AutoShape 21"/>
          <p:cNvCxnSpPr>
            <a:cxnSpLocks noChangeShapeType="1"/>
            <a:stCxn id="17418" idx="1"/>
            <a:endCxn id="17426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4" name="AutoShape 22"/>
          <p:cNvCxnSpPr>
            <a:cxnSpLocks noChangeShapeType="1"/>
            <a:stCxn id="17418" idx="1"/>
            <a:endCxn id="17427" idx="3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5" name="AutoShape 23"/>
          <p:cNvCxnSpPr>
            <a:cxnSpLocks noChangeShapeType="1"/>
            <a:stCxn id="17418" idx="1"/>
            <a:endCxn id="17428" idx="3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4656139" y="1916113"/>
            <a:ext cx="3240087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a</a:t>
            </a:r>
          </a:p>
        </p:txBody>
      </p:sp>
    </p:spTree>
    <p:extLst>
      <p:ext uri="{BB962C8B-B14F-4D97-AF65-F5344CB8AC3E}">
        <p14:creationId xmlns:p14="http://schemas.microsoft.com/office/powerpoint/2010/main" val="41648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4FD4C7-6F58-49AF-8F9C-808FCC2D3A17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19467" name="AutoShape 10"/>
          <p:cNvCxnSpPr>
            <a:cxnSpLocks noChangeShapeType="1"/>
            <a:stCxn id="19466" idx="0"/>
            <a:endCxn id="19463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435976" y="3981451"/>
            <a:ext cx="358775" cy="950913"/>
            <a:chOff x="4354" y="2508"/>
            <a:chExt cx="226" cy="599"/>
          </a:xfrm>
        </p:grpSpPr>
        <p:sp>
          <p:nvSpPr>
            <p:cNvPr id="19485" name="Rectangle 15"/>
            <p:cNvSpPr>
              <a:spLocks noChangeArrowheads="1"/>
            </p:cNvSpPr>
            <p:nvPr/>
          </p:nvSpPr>
          <p:spPr bwMode="auto">
            <a:xfrm>
              <a:off x="4368" y="250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19486" name="Group 16"/>
            <p:cNvGrpSpPr>
              <a:grpSpLocks/>
            </p:cNvGrpSpPr>
            <p:nvPr/>
          </p:nvGrpSpPr>
          <p:grpSpPr bwMode="auto">
            <a:xfrm>
              <a:off x="4354" y="2720"/>
              <a:ext cx="204" cy="387"/>
              <a:chOff x="4834" y="3256"/>
              <a:chExt cx="204" cy="387"/>
            </a:xfrm>
          </p:grpSpPr>
          <p:sp>
            <p:nvSpPr>
              <p:cNvPr id="19487" name="Line 17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8" name="Rectangle 18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9475" name="Rectangle 22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7241" name="AutoShape 25"/>
          <p:cNvCxnSpPr>
            <a:cxnSpLocks noChangeShapeType="1"/>
            <a:stCxn id="19466" idx="1"/>
            <a:endCxn id="19474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242" name="AutoShape 26"/>
          <p:cNvCxnSpPr>
            <a:cxnSpLocks noChangeShapeType="1"/>
            <a:stCxn id="19466" idx="1"/>
            <a:endCxn id="19475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243" name="AutoShape 27"/>
          <p:cNvCxnSpPr>
            <a:cxnSpLocks noChangeShapeType="1"/>
            <a:stCxn id="19466" idx="1"/>
            <a:endCxn id="19476" idx="3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244" name="AutoShape 28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Text Box 31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b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738688" y="2143125"/>
            <a:ext cx="22063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b to A</a:t>
            </a:r>
          </a:p>
        </p:txBody>
      </p:sp>
    </p:spTree>
    <p:extLst>
      <p:ext uri="{BB962C8B-B14F-4D97-AF65-F5344CB8AC3E}">
        <p14:creationId xmlns:p14="http://schemas.microsoft.com/office/powerpoint/2010/main" val="31496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4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2C40DA-ACF8-4A81-B7F4-06F9977A0A2E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1515" name="AutoShape 10"/>
          <p:cNvCxnSpPr>
            <a:cxnSpLocks noChangeShapeType="1"/>
            <a:stCxn id="21514" idx="0"/>
            <a:endCxn id="21511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1520" name="Group 15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1533" name="Line 1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4" name="Rectangle 1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1526" name="Rectangle 23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8264" name="AutoShape 24"/>
          <p:cNvCxnSpPr>
            <a:cxnSpLocks noChangeShapeType="1"/>
            <a:stCxn id="21514" idx="1"/>
            <a:endCxn id="21523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5" name="AutoShape 25"/>
          <p:cNvCxnSpPr>
            <a:cxnSpLocks noChangeShapeType="1"/>
            <a:stCxn id="21514" idx="1"/>
            <a:endCxn id="21524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6" name="AutoShape 26"/>
          <p:cNvCxnSpPr>
            <a:cxnSpLocks noChangeShapeType="1"/>
            <a:stCxn id="21514" idx="1"/>
            <a:endCxn id="21525" idx="3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7" name="AutoShape 27"/>
          <p:cNvCxnSpPr>
            <a:cxnSpLocks noChangeShapeType="1"/>
            <a:stCxn id="21514" idx="1"/>
            <a:endCxn id="21526" idx="3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Text Box 29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32" name="Text Box 30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A</a:t>
            </a:r>
          </a:p>
        </p:txBody>
      </p:sp>
    </p:spTree>
    <p:extLst>
      <p:ext uri="{BB962C8B-B14F-4D97-AF65-F5344CB8AC3E}">
        <p14:creationId xmlns:p14="http://schemas.microsoft.com/office/powerpoint/2010/main" val="3353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94596-2056-4196-9CFC-8DC3A25896B8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3563" name="AutoShape 10"/>
          <p:cNvCxnSpPr>
            <a:cxnSpLocks noChangeShapeType="1"/>
            <a:stCxn id="23562" idx="0"/>
            <a:endCxn id="23558" idx="2"/>
          </p:cNvCxnSpPr>
          <p:nvPr/>
        </p:nvCxnSpPr>
        <p:spPr bwMode="auto">
          <a:xfrm rot="5400000" flipH="1">
            <a:off x="5707857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3568" name="Group 15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3580" name="Line 1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1" name="Rectangle 1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9288" name="AutoShape 24"/>
          <p:cNvCxnSpPr>
            <a:cxnSpLocks noChangeShapeType="1"/>
            <a:stCxn id="23562" idx="1"/>
            <a:endCxn id="23571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89" name="AutoShape 25"/>
          <p:cNvCxnSpPr>
            <a:cxnSpLocks noChangeShapeType="1"/>
            <a:stCxn id="23562" idx="1"/>
            <a:endCxn id="23572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90" name="AutoShape 26"/>
          <p:cNvCxnSpPr>
            <a:cxnSpLocks noChangeShapeType="1"/>
            <a:stCxn id="23562" idx="1"/>
            <a:endCxn id="23574" idx="3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9" name="Text Box 33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b</a:t>
            </a:r>
          </a:p>
        </p:txBody>
      </p:sp>
    </p:spTree>
    <p:extLst>
      <p:ext uri="{BB962C8B-B14F-4D97-AF65-F5344CB8AC3E}">
        <p14:creationId xmlns:p14="http://schemas.microsoft.com/office/powerpoint/2010/main" val="19433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B56B96-EB4C-4475-9E02-8658ABC67082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5611" name="AutoShape 10"/>
          <p:cNvCxnSpPr>
            <a:cxnSpLocks noChangeShapeType="1"/>
            <a:stCxn id="25610" idx="0"/>
            <a:endCxn id="25608" idx="2"/>
          </p:cNvCxnSpPr>
          <p:nvPr/>
        </p:nvCxnSpPr>
        <p:spPr bwMode="auto">
          <a:xfrm rot="5400000" flipH="1">
            <a:off x="5936457" y="3240882"/>
            <a:ext cx="782637" cy="571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5616" name="Group 15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5637" name="Line 1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8" name="Rectangle 1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40312" name="AutoShape 24"/>
          <p:cNvCxnSpPr>
            <a:cxnSpLocks noChangeShapeType="1"/>
            <a:stCxn id="25610" idx="1"/>
            <a:endCxn id="25619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313" name="AutoShape 25"/>
          <p:cNvCxnSpPr>
            <a:cxnSpLocks noChangeShapeType="1"/>
            <a:stCxn id="25610" idx="1"/>
            <a:endCxn id="25620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729664" y="3435351"/>
            <a:ext cx="1006475" cy="925513"/>
            <a:chOff x="4539" y="2164"/>
            <a:chExt cx="634" cy="583"/>
          </a:xfrm>
        </p:grpSpPr>
        <p:sp>
          <p:nvSpPr>
            <p:cNvPr id="25630" name="Line 27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1" name="Line 28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Rectangle 29"/>
            <p:cNvSpPr>
              <a:spLocks noChangeArrowheads="1"/>
            </p:cNvSpPr>
            <p:nvPr/>
          </p:nvSpPr>
          <p:spPr bwMode="auto">
            <a:xfrm>
              <a:off x="4977" y="25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c</a:t>
              </a:r>
              <a:endParaRPr lang="en-US" altLang="zh-TW" sz="18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3" name="Rectangle 30"/>
            <p:cNvSpPr>
              <a:spLocks noChangeArrowheads="1"/>
            </p:cNvSpPr>
            <p:nvPr/>
          </p:nvSpPr>
          <p:spPr bwMode="auto">
            <a:xfrm>
              <a:off x="4656" y="216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25634" name="Group 31"/>
            <p:cNvGrpSpPr>
              <a:grpSpLocks/>
            </p:cNvGrpSpPr>
            <p:nvPr/>
          </p:nvGrpSpPr>
          <p:grpSpPr bwMode="auto">
            <a:xfrm>
              <a:off x="4666" y="2360"/>
              <a:ext cx="204" cy="387"/>
              <a:chOff x="4834" y="3256"/>
              <a:chExt cx="204" cy="387"/>
            </a:xfrm>
          </p:grpSpPr>
          <p:sp>
            <p:nvSpPr>
              <p:cNvPr id="25635" name="Line 32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36" name="Rectangle 33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140322" name="AutoShape 34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5627" name="Text Box 36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8" name="Text Box 37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c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810125" y="2143125"/>
            <a:ext cx="2541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Abc to A </a:t>
            </a:r>
          </a:p>
        </p:txBody>
      </p:sp>
    </p:spTree>
    <p:extLst>
      <p:ext uri="{BB962C8B-B14F-4D97-AF65-F5344CB8AC3E}">
        <p14:creationId xmlns:p14="http://schemas.microsoft.com/office/powerpoint/2010/main" val="340489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05AB3-BFE0-472C-8243-40F20E76F657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7657" name="AutoShape 8"/>
          <p:cNvCxnSpPr>
            <a:cxnSpLocks noChangeShapeType="1"/>
            <a:stCxn id="27656" idx="0"/>
            <a:endCxn id="27654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7666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7682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27673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27680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1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1341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42" name="AutoShape 30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43" name="AutoShape 31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44" name="AutoShape 32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8" name="Text Box 34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9" name="Text Box 35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A</a:t>
            </a:r>
          </a:p>
        </p:txBody>
      </p:sp>
    </p:spTree>
    <p:extLst>
      <p:ext uri="{BB962C8B-B14F-4D97-AF65-F5344CB8AC3E}">
        <p14:creationId xmlns:p14="http://schemas.microsoft.com/office/powerpoint/2010/main" val="42455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1947</Words>
  <Application>Microsoft Office PowerPoint</Application>
  <PresentationFormat>Widescreen</PresentationFormat>
  <Paragraphs>476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 3</vt:lpstr>
      <vt:lpstr>Office Theme</vt:lpstr>
      <vt:lpstr>CSI2005 Principles of Compiler Design </vt:lpstr>
      <vt:lpstr>Bottom-up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grammar</vt:lpstr>
      <vt:lpstr>Precedence Relations</vt:lpstr>
      <vt:lpstr>Operator-Precedence Relations From Associativity and Precedence</vt:lpstr>
      <vt:lpstr>PowerPoint Presentation</vt:lpstr>
      <vt:lpstr>PowerPoint Presentation</vt:lpstr>
      <vt:lpstr>Operator-Precedence Relations</vt:lpstr>
      <vt:lpstr>PowerPoint Presentation</vt:lpstr>
      <vt:lpstr>Example</vt:lpstr>
      <vt:lpstr>parsing</vt:lpstr>
      <vt:lpstr>Parsing</vt:lpstr>
      <vt:lpstr>Parsing</vt:lpstr>
      <vt:lpstr>Precedence Functions</vt:lpstr>
      <vt:lpstr>Constructing precedence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701</cp:revision>
  <dcterms:created xsi:type="dcterms:W3CDTF">2018-07-03T04:52:28Z</dcterms:created>
  <dcterms:modified xsi:type="dcterms:W3CDTF">2021-06-11T08:22:55Z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