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0"/>
  </p:notesMasterIdLst>
  <p:handoutMasterIdLst>
    <p:handoutMasterId r:id="rId31"/>
  </p:handoutMasterIdLst>
  <p:sldIdLst>
    <p:sldId id="269" r:id="rId2"/>
    <p:sldId id="391" r:id="rId3"/>
    <p:sldId id="392" r:id="rId4"/>
    <p:sldId id="393" r:id="rId5"/>
    <p:sldId id="394" r:id="rId6"/>
    <p:sldId id="395" r:id="rId7"/>
    <p:sldId id="396" r:id="rId8"/>
    <p:sldId id="397" r:id="rId9"/>
    <p:sldId id="398" r:id="rId10"/>
    <p:sldId id="399" r:id="rId11"/>
    <p:sldId id="400" r:id="rId12"/>
    <p:sldId id="401" r:id="rId13"/>
    <p:sldId id="402" r:id="rId14"/>
    <p:sldId id="403" r:id="rId15"/>
    <p:sldId id="404" r:id="rId16"/>
    <p:sldId id="405" r:id="rId17"/>
    <p:sldId id="409" r:id="rId18"/>
    <p:sldId id="410" r:id="rId19"/>
    <p:sldId id="411" r:id="rId20"/>
    <p:sldId id="412" r:id="rId21"/>
    <p:sldId id="417" r:id="rId22"/>
    <p:sldId id="406" r:id="rId23"/>
    <p:sldId id="407" r:id="rId24"/>
    <p:sldId id="408" r:id="rId25"/>
    <p:sldId id="413" r:id="rId26"/>
    <p:sldId id="414" r:id="rId27"/>
    <p:sldId id="415" r:id="rId28"/>
    <p:sldId id="41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8000"/>
    <a:srgbClr val="FF0000"/>
    <a:srgbClr val="CC0099"/>
    <a:srgbClr val="009900"/>
    <a:srgbClr val="FF0066"/>
    <a:srgbClr val="00CC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434" autoAdjust="0"/>
  </p:normalViewPr>
  <p:slideViewPr>
    <p:cSldViewPr snapToGrid="0">
      <p:cViewPr varScale="1">
        <p:scale>
          <a:sx n="56" d="100"/>
          <a:sy n="56" d="100"/>
        </p:scale>
        <p:origin x="1068" y="5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F4E22-E98E-4F6B-977F-447F402EDE8D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C7F4F-41CA-4B09-9309-82952A673B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43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2AA3D-838A-4524-93AE-BB6F4B6FC72A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45297-9661-4111-AC4D-7C1869DFF0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44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3D9D-BEC1-4A36-A912-403F7B61D841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2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7670-55F0-4C01-BDA5-393F3358D0D1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6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70A4-2E99-4A4B-A2AC-4D556C089130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75F1-C798-4463-ADA9-541C94461F29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2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DD13-DF4B-4719-A326-B4861EB71C66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8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DC53-4A94-4E7C-8BA7-C3E988DA2C17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912A-DA7D-4888-BF1A-FFA8B711273B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6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66FA-4CB5-42BA-9ECC-EDEC67A1D389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0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7B65-FBBA-46B4-B227-600DAFCC8EF0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3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5529-BE6B-4FAF-92A8-E67316B287FA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3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F48A-15DE-4D33-B881-E4E92245926D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8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459B6-5D04-429A-B7FB-48F7063307D2}" type="datetime1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2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wi.sureshkumar@vit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1395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CSI2005</a:t>
            </a:r>
            <a:br>
              <a:rPr lang="en-US" dirty="0"/>
            </a:br>
            <a:r>
              <a:rPr lang="en-US"/>
              <a:t>Principles of </a:t>
            </a:r>
            <a:r>
              <a:rPr lang="en-US" dirty="0"/>
              <a:t>Compiler Design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8544" y="2702257"/>
            <a:ext cx="9144000" cy="3466723"/>
          </a:xfrm>
        </p:spPr>
        <p:txBody>
          <a:bodyPr>
            <a:normAutofit fontScale="92500" lnSpcReduction="20000"/>
          </a:bodyPr>
          <a:lstStyle/>
          <a:p>
            <a:endParaRPr lang="en-US" b="1" dirty="0">
              <a:solidFill>
                <a:srgbClr val="0000CC"/>
              </a:solidFill>
            </a:endParaRPr>
          </a:p>
          <a:p>
            <a:r>
              <a:rPr lang="en-US" sz="4300" b="1" dirty="0">
                <a:solidFill>
                  <a:schemeClr val="accent4">
                    <a:lumMod val="75000"/>
                  </a:schemeClr>
                </a:solidFill>
              </a:rPr>
              <a:t>MODULE - 3</a:t>
            </a:r>
          </a:p>
          <a:p>
            <a:endParaRPr lang="en-US" b="1" dirty="0">
              <a:solidFill>
                <a:srgbClr val="0000CC"/>
              </a:solidFill>
            </a:endParaRPr>
          </a:p>
          <a:p>
            <a:r>
              <a:rPr lang="en-US" b="1" dirty="0">
                <a:solidFill>
                  <a:srgbClr val="0000CC"/>
                </a:solidFill>
              </a:rPr>
              <a:t>Dr. WI. </a:t>
            </a:r>
            <a:r>
              <a:rPr lang="en-US" b="1" dirty="0" err="1">
                <a:solidFill>
                  <a:srgbClr val="0000CC"/>
                </a:solidFill>
              </a:rPr>
              <a:t>Sureshkumar</a:t>
            </a:r>
            <a:endParaRPr lang="en-US" b="1" dirty="0">
              <a:solidFill>
                <a:srgbClr val="0000CC"/>
              </a:solidFill>
            </a:endParaRPr>
          </a:p>
          <a:p>
            <a:r>
              <a:rPr lang="en-US" dirty="0"/>
              <a:t>Associate Professor </a:t>
            </a:r>
          </a:p>
          <a:p>
            <a:r>
              <a:rPr lang="en-US" dirty="0"/>
              <a:t>School of Computer Science and Engineering (SCOPE)</a:t>
            </a:r>
          </a:p>
          <a:p>
            <a:r>
              <a:rPr lang="en-US" dirty="0"/>
              <a:t>VIT Vellore</a:t>
            </a:r>
          </a:p>
          <a:p>
            <a:r>
              <a:rPr lang="en-US" dirty="0">
                <a:solidFill>
                  <a:srgbClr val="0000CC"/>
                </a:solidFill>
                <a:hlinkClick r:id="rId2"/>
              </a:rPr>
              <a:t>wi.sureshkumar@vit.ac.in</a:t>
            </a:r>
            <a:endParaRPr lang="en-US" dirty="0">
              <a:solidFill>
                <a:srgbClr val="0000CC"/>
              </a:solidFill>
            </a:endParaRPr>
          </a:p>
          <a:p>
            <a:r>
              <a:rPr lang="en-US" dirty="0"/>
              <a:t>SJT413A34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52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18"/>
            <a:ext cx="10515600" cy="935038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LR(0) item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0150"/>
            <a:ext cx="10515600" cy="4976813"/>
          </a:xfrm>
        </p:spPr>
        <p:txBody>
          <a:bodyPr/>
          <a:lstStyle/>
          <a:p>
            <a:r>
              <a:rPr lang="en-IN" dirty="0"/>
              <a:t>A production A </a:t>
            </a:r>
            <a:r>
              <a:rPr lang="en-US" altLang="en-US" dirty="0">
                <a:sym typeface="Symbol" panose="05050102010706020507" pitchFamily="18" charset="2"/>
              </a:rPr>
              <a:t> XYZ generates four LR(0) items</a:t>
            </a: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             </a:t>
            </a:r>
            <a:r>
              <a:rPr lang="en-IN" dirty="0"/>
              <a:t>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sz="6000" dirty="0">
                <a:sym typeface="Symbol" panose="05050102010706020507" pitchFamily="18" charset="2"/>
              </a:rPr>
              <a:t>.</a:t>
            </a:r>
            <a:r>
              <a:rPr lang="en-US" altLang="en-US" dirty="0">
                <a:sym typeface="Symbol" panose="05050102010706020507" pitchFamily="18" charset="2"/>
              </a:rPr>
              <a:t>XYZ</a:t>
            </a:r>
            <a:r>
              <a:rPr lang="en-IN" dirty="0"/>
              <a:t>       A </a:t>
            </a:r>
            <a:r>
              <a:rPr lang="en-US" altLang="en-US" dirty="0">
                <a:sym typeface="Symbol" panose="05050102010706020507" pitchFamily="18" charset="2"/>
              </a:rPr>
              <a:t>X</a:t>
            </a:r>
            <a:r>
              <a:rPr lang="en-US" altLang="en-US" sz="6000" dirty="0">
                <a:sym typeface="Symbol" panose="05050102010706020507" pitchFamily="18" charset="2"/>
              </a:rPr>
              <a:t>.</a:t>
            </a:r>
            <a:r>
              <a:rPr lang="en-US" altLang="en-US" dirty="0">
                <a:sym typeface="Symbol" panose="05050102010706020507" pitchFamily="18" charset="2"/>
              </a:rPr>
              <a:t>YZ       </a:t>
            </a:r>
            <a:r>
              <a:rPr lang="en-IN" dirty="0"/>
              <a:t>A </a:t>
            </a:r>
            <a:r>
              <a:rPr lang="en-US" altLang="en-US" dirty="0">
                <a:sym typeface="Symbol" panose="05050102010706020507" pitchFamily="18" charset="2"/>
              </a:rPr>
              <a:t> XY</a:t>
            </a:r>
            <a:r>
              <a:rPr lang="en-US" altLang="en-US" sz="6000" dirty="0">
                <a:sym typeface="Symbol" panose="05050102010706020507" pitchFamily="18" charset="2"/>
              </a:rPr>
              <a:t>.</a:t>
            </a:r>
            <a:r>
              <a:rPr lang="en-US" altLang="en-US" dirty="0">
                <a:sym typeface="Symbol" panose="05050102010706020507" pitchFamily="18" charset="2"/>
              </a:rPr>
              <a:t>Z       </a:t>
            </a:r>
            <a:r>
              <a:rPr lang="en-IN" dirty="0"/>
              <a:t>A </a:t>
            </a:r>
            <a:r>
              <a:rPr lang="en-US" altLang="en-US" dirty="0">
                <a:sym typeface="Symbol" panose="05050102010706020507" pitchFamily="18" charset="2"/>
              </a:rPr>
              <a:t> XYZ</a:t>
            </a:r>
            <a:r>
              <a:rPr lang="en-US" altLang="en-US" sz="6000" dirty="0">
                <a:sym typeface="Symbol" panose="05050102010706020507" pitchFamily="18" charset="2"/>
              </a:rPr>
              <a:t>.</a:t>
            </a:r>
          </a:p>
          <a:p>
            <a:r>
              <a:rPr lang="en-US" dirty="0">
                <a:sym typeface="Symbol" panose="05050102010706020507" pitchFamily="18" charset="2"/>
              </a:rPr>
              <a:t>One collection of sets of LR(0) items is called the canonical LR(0) collection.</a:t>
            </a:r>
          </a:p>
          <a:p>
            <a:r>
              <a:rPr lang="en-US" dirty="0">
                <a:sym typeface="Symbol" panose="05050102010706020507" pitchFamily="18" charset="2"/>
              </a:rPr>
              <a:t> To construct the canonical LR(0) collection for a grammar, we need to define an </a:t>
            </a: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augmented</a:t>
            </a:r>
            <a:r>
              <a:rPr lang="en-US" dirty="0">
                <a:sym typeface="Symbol" panose="05050102010706020507" pitchFamily="18" charset="2"/>
              </a:rPr>
              <a:t> grammar two functions, namely</a:t>
            </a:r>
          </a:p>
          <a:p>
            <a:pPr lvl="2"/>
            <a:r>
              <a:rPr 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Closure</a:t>
            </a:r>
          </a:p>
          <a:p>
            <a:pPr lvl="2"/>
            <a:r>
              <a:rPr 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goto</a:t>
            </a:r>
            <a:r>
              <a:rPr lang="en-US" sz="2800" b="1" dirty="0">
                <a:sym typeface="Symbol" panose="05050102010706020507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454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0822"/>
            <a:ext cx="10515600" cy="877887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Augmented grammar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7285"/>
            <a:ext cx="10515600" cy="311467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If G is a grammar with start symbol S, then G’, the </a:t>
            </a:r>
            <a:r>
              <a:rPr lang="en-IN" dirty="0">
                <a:solidFill>
                  <a:srgbClr val="FF0000"/>
                </a:solidFill>
              </a:rPr>
              <a:t>augmented </a:t>
            </a:r>
            <a:r>
              <a:rPr lang="en-IN" dirty="0"/>
              <a:t>grammar for G, is G with a new start symbol S’ and production S’</a:t>
            </a:r>
            <a:r>
              <a:rPr lang="en-US" altLang="en-US" dirty="0">
                <a:sym typeface="Symbol" panose="05050102010706020507" pitchFamily="18" charset="2"/>
              </a:rPr>
              <a:t>  S.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   If G = (N, T, P, S), then G’ = (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 U {S’}</a:t>
            </a:r>
            <a:r>
              <a:rPr lang="en-IN" altLang="en-US" dirty="0">
                <a:sym typeface="Symbol" panose="05050102010706020507" pitchFamily="18" charset="2"/>
              </a:rPr>
              <a:t> , T, 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PU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{</a:t>
            </a:r>
            <a:r>
              <a:rPr lang="en-IN" dirty="0">
                <a:solidFill>
                  <a:srgbClr val="FF0000"/>
                </a:solidFill>
              </a:rPr>
              <a:t>S’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 S}</a:t>
            </a:r>
            <a:r>
              <a:rPr lang="en-US" altLang="en-US" dirty="0">
                <a:sym typeface="Symbol" panose="05050102010706020507" pitchFamily="18" charset="2"/>
              </a:rPr>
              <a:t> ,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S’</a:t>
            </a:r>
            <a:r>
              <a:rPr lang="en-US" altLang="en-US" dirty="0">
                <a:sym typeface="Symbol" panose="05050102010706020507" pitchFamily="18" charset="2"/>
              </a:rPr>
              <a:t>)  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 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The purpose of this new starting production is to indicate to the parser when it should stop parsing and announce acceptance of the input.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883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7958"/>
            <a:ext cx="10515600" cy="863606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5847"/>
            <a:ext cx="10515600" cy="4857753"/>
          </a:xfrm>
        </p:spPr>
        <p:txBody>
          <a:bodyPr/>
          <a:lstStyle/>
          <a:p>
            <a:r>
              <a:rPr lang="en-IN" dirty="0"/>
              <a:t> If  </a:t>
            </a:r>
            <a:r>
              <a:rPr lang="en-IN" b="1" dirty="0"/>
              <a:t>I</a:t>
            </a:r>
            <a:r>
              <a:rPr lang="en-IN" dirty="0"/>
              <a:t>  is a set of items for a grammar G, then the Closure(</a:t>
            </a:r>
            <a:r>
              <a:rPr lang="en-IN" b="1" dirty="0"/>
              <a:t>I</a:t>
            </a:r>
            <a:r>
              <a:rPr lang="en-IN" dirty="0"/>
              <a:t>) is the set of items constructed from </a:t>
            </a:r>
            <a:r>
              <a:rPr lang="en-IN" b="1" dirty="0"/>
              <a:t>I</a:t>
            </a:r>
            <a:r>
              <a:rPr lang="en-IN" dirty="0"/>
              <a:t> by the following rules:</a:t>
            </a:r>
          </a:p>
          <a:p>
            <a:pPr marL="1371600" lvl="2" indent="-457200">
              <a:buAutoNum type="arabicPeriod"/>
            </a:pPr>
            <a:r>
              <a:rPr lang="en-IN" sz="2800" dirty="0"/>
              <a:t>Every item in </a:t>
            </a:r>
            <a:r>
              <a:rPr lang="en-IN" sz="2800" b="1" dirty="0"/>
              <a:t>I </a:t>
            </a:r>
            <a:r>
              <a:rPr lang="en-IN" sz="2800" dirty="0"/>
              <a:t>is added to closure(</a:t>
            </a:r>
            <a:r>
              <a:rPr lang="en-IN" sz="2800" b="1" dirty="0"/>
              <a:t>I</a:t>
            </a:r>
            <a:r>
              <a:rPr lang="en-IN" sz="2800" dirty="0"/>
              <a:t>)</a:t>
            </a:r>
          </a:p>
          <a:p>
            <a:pPr marL="1371600" lvl="2" indent="-457200">
              <a:buFont typeface="Arial" panose="020B0604020202020204" pitchFamily="34" charset="0"/>
              <a:buAutoNum type="arabicPeriod"/>
            </a:pPr>
            <a:r>
              <a:rPr lang="en-IN" sz="2800" dirty="0"/>
              <a:t>If A</a:t>
            </a:r>
            <a:r>
              <a:rPr lang="en-US" altLang="en-US" sz="2800" dirty="0">
                <a:sym typeface="Symbol" panose="05050102010706020507" pitchFamily="18" charset="2"/>
              </a:rPr>
              <a:t> </a:t>
            </a:r>
            <a:r>
              <a:rPr lang="el-GR" altLang="en-US" sz="2800" dirty="0">
                <a:sym typeface="Symbol" panose="05050102010706020507" pitchFamily="18" charset="2"/>
              </a:rPr>
              <a:t>α</a:t>
            </a:r>
            <a:r>
              <a:rPr lang="en-IN" altLang="en-US" sz="2800" dirty="0">
                <a:sym typeface="Symbol" panose="05050102010706020507" pitchFamily="18" charset="2"/>
              </a:rPr>
              <a:t>.B</a:t>
            </a:r>
            <a:r>
              <a:rPr lang="el-GR" altLang="en-US" sz="2800" dirty="0">
                <a:sym typeface="Symbol" panose="05050102010706020507" pitchFamily="18" charset="2"/>
              </a:rPr>
              <a:t>β</a:t>
            </a:r>
            <a:r>
              <a:rPr lang="en-IN" altLang="en-US" sz="2800" dirty="0">
                <a:sym typeface="Symbol" panose="05050102010706020507" pitchFamily="18" charset="2"/>
              </a:rPr>
              <a:t> is in </a:t>
            </a:r>
            <a:r>
              <a:rPr lang="en-IN" sz="2800" dirty="0"/>
              <a:t>closure(</a:t>
            </a:r>
            <a:r>
              <a:rPr lang="en-IN" sz="2800" b="1" dirty="0"/>
              <a:t>I</a:t>
            </a:r>
            <a:r>
              <a:rPr lang="en-IN" sz="2800" dirty="0"/>
              <a:t>) and B </a:t>
            </a:r>
            <a:r>
              <a:rPr lang="en-US" altLang="en-US" sz="2800" dirty="0">
                <a:sym typeface="Symbol" panose="05050102010706020507" pitchFamily="18" charset="2"/>
              </a:rPr>
              <a:t> </a:t>
            </a:r>
            <a:r>
              <a:rPr lang="el-GR" altLang="en-US" sz="2800" dirty="0">
                <a:sym typeface="Symbol" panose="05050102010706020507" pitchFamily="18" charset="2"/>
              </a:rPr>
              <a:t>γ</a:t>
            </a:r>
            <a:r>
              <a:rPr lang="en-IN" altLang="en-US" sz="2800" dirty="0">
                <a:sym typeface="Symbol" panose="05050102010706020507" pitchFamily="18" charset="2"/>
              </a:rPr>
              <a:t> is a production, then add item </a:t>
            </a:r>
            <a:r>
              <a:rPr lang="en-IN" sz="2800" dirty="0"/>
              <a:t>B </a:t>
            </a:r>
            <a:r>
              <a:rPr lang="en-US" altLang="en-US" sz="2800" dirty="0">
                <a:sym typeface="Symbol" panose="05050102010706020507" pitchFamily="18" charset="2"/>
              </a:rPr>
              <a:t> .</a:t>
            </a:r>
            <a:r>
              <a:rPr lang="el-GR" altLang="en-US" sz="2800" dirty="0">
                <a:sym typeface="Symbol" panose="05050102010706020507" pitchFamily="18" charset="2"/>
              </a:rPr>
              <a:t>γ</a:t>
            </a:r>
            <a:r>
              <a:rPr lang="en-IN" altLang="en-US" sz="2800" dirty="0">
                <a:sym typeface="Symbol" panose="05050102010706020507" pitchFamily="18" charset="2"/>
              </a:rPr>
              <a:t> to </a:t>
            </a:r>
            <a:r>
              <a:rPr lang="en-IN" sz="2800" b="1" dirty="0"/>
              <a:t>I</a:t>
            </a:r>
            <a:r>
              <a:rPr lang="en-IN" sz="2800" dirty="0"/>
              <a:t>, if it is not already there.</a:t>
            </a:r>
          </a:p>
          <a:p>
            <a:pPr marL="1371600" lvl="2" indent="-457200">
              <a:buAutoNum type="arabicPeriod"/>
            </a:pPr>
            <a:r>
              <a:rPr lang="en-IN" sz="2800" dirty="0"/>
              <a:t>Repeat the step (2) until no more new items can be added to closure(</a:t>
            </a:r>
            <a:r>
              <a:rPr lang="en-IN" sz="2800" b="1" dirty="0"/>
              <a:t>I</a:t>
            </a:r>
            <a:r>
              <a:rPr lang="en-IN" sz="2800" dirty="0"/>
              <a:t>) </a:t>
            </a:r>
          </a:p>
          <a:p>
            <a:pPr marL="914400" lvl="2" indent="0">
              <a:buNone/>
            </a:pPr>
            <a:endParaRPr lang="en-IN" dirty="0"/>
          </a:p>
          <a:p>
            <a:pPr marL="1371600" lvl="2" indent="-457200">
              <a:buAutoNum type="arabicPeriod"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777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215"/>
            <a:ext cx="10515600" cy="820738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1527"/>
            <a:ext cx="10515600" cy="557212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11200" dirty="0"/>
              <a:t>Consider the augmented grammar</a:t>
            </a:r>
          </a:p>
          <a:p>
            <a:pPr marL="0" indent="0">
              <a:buNone/>
            </a:pPr>
            <a:r>
              <a:rPr lang="en-IN" sz="11200" dirty="0"/>
              <a:t> E’</a:t>
            </a:r>
            <a:r>
              <a:rPr lang="en-US" altLang="en-US" sz="11200" dirty="0">
                <a:sym typeface="Symbol" panose="05050102010706020507" pitchFamily="18" charset="2"/>
              </a:rPr>
              <a:t>  E</a:t>
            </a:r>
          </a:p>
          <a:p>
            <a:pPr marL="0" indent="0">
              <a:buNone/>
            </a:pPr>
            <a:r>
              <a:rPr lang="en-IN" sz="11200" dirty="0"/>
              <a:t> </a:t>
            </a:r>
            <a:r>
              <a:rPr lang="en-US" sz="11200" dirty="0"/>
              <a:t>E → E + T / T</a:t>
            </a:r>
          </a:p>
          <a:p>
            <a:pPr marL="0" indent="0">
              <a:buNone/>
            </a:pPr>
            <a:r>
              <a:rPr lang="en-US" sz="11200" dirty="0"/>
              <a:t> T → T * F / F</a:t>
            </a:r>
          </a:p>
          <a:p>
            <a:pPr marL="0" indent="0">
              <a:buNone/>
            </a:pPr>
            <a:r>
              <a:rPr lang="en-US" sz="11200" dirty="0"/>
              <a:t> F → ( E ) / id</a:t>
            </a:r>
          </a:p>
          <a:p>
            <a:pPr marL="0" indent="0">
              <a:buNone/>
            </a:pPr>
            <a:r>
              <a:rPr lang="en-US" sz="11200" dirty="0"/>
              <a:t>If </a:t>
            </a:r>
            <a:r>
              <a:rPr lang="en-IN" sz="11200" b="1" dirty="0"/>
              <a:t>I </a:t>
            </a:r>
            <a:r>
              <a:rPr lang="en-IN" sz="11200" dirty="0"/>
              <a:t>is set of one item {[E’</a:t>
            </a:r>
            <a:r>
              <a:rPr lang="en-US" altLang="en-US" sz="11200" dirty="0">
                <a:sym typeface="Symbol" panose="05050102010706020507" pitchFamily="18" charset="2"/>
              </a:rPr>
              <a:t>  .E]}, then closure(</a:t>
            </a:r>
            <a:r>
              <a:rPr lang="en-IN" sz="11200" b="1" dirty="0"/>
              <a:t>I</a:t>
            </a:r>
            <a:r>
              <a:rPr lang="en-IN" sz="11200" dirty="0"/>
              <a:t>) contains the items</a:t>
            </a:r>
          </a:p>
          <a:p>
            <a:pPr marL="0" indent="0">
              <a:buNone/>
            </a:pPr>
            <a:r>
              <a:rPr lang="en-US" altLang="en-US" sz="11200" dirty="0">
                <a:sym typeface="Symbol" panose="05050102010706020507" pitchFamily="18" charset="2"/>
              </a:rPr>
              <a:t>      </a:t>
            </a:r>
            <a:r>
              <a:rPr lang="en-IN" sz="11200" dirty="0">
                <a:solidFill>
                  <a:srgbClr val="FF0000"/>
                </a:solidFill>
              </a:rPr>
              <a:t>E’</a:t>
            </a:r>
            <a:r>
              <a:rPr lang="en-US" altLang="en-US" sz="11200" dirty="0">
                <a:solidFill>
                  <a:srgbClr val="FF0000"/>
                </a:solidFill>
                <a:sym typeface="Symbol" panose="05050102010706020507" pitchFamily="18" charset="2"/>
              </a:rPr>
              <a:t>  .E</a:t>
            </a:r>
          </a:p>
          <a:p>
            <a:pPr marL="0" indent="0">
              <a:buNone/>
            </a:pPr>
            <a:r>
              <a:rPr lang="en-US" sz="11200" dirty="0">
                <a:solidFill>
                  <a:srgbClr val="FF0000"/>
                </a:solidFill>
              </a:rPr>
              <a:t>      E → .E + T </a:t>
            </a:r>
          </a:p>
          <a:p>
            <a:pPr marL="0" indent="0">
              <a:buNone/>
            </a:pPr>
            <a:r>
              <a:rPr lang="en-US" sz="11200" dirty="0">
                <a:solidFill>
                  <a:srgbClr val="FF0000"/>
                </a:solidFill>
              </a:rPr>
              <a:t>      E → .T</a:t>
            </a:r>
          </a:p>
          <a:p>
            <a:pPr marL="0" indent="0">
              <a:buNone/>
            </a:pPr>
            <a:r>
              <a:rPr lang="en-US" sz="11200" dirty="0">
                <a:solidFill>
                  <a:srgbClr val="FF0000"/>
                </a:solidFill>
              </a:rPr>
              <a:t>      T → .T * F</a:t>
            </a:r>
          </a:p>
          <a:p>
            <a:pPr marL="0" indent="0">
              <a:buNone/>
            </a:pPr>
            <a:r>
              <a:rPr lang="en-US" sz="11200" dirty="0">
                <a:solidFill>
                  <a:srgbClr val="FF0000"/>
                </a:solidFill>
              </a:rPr>
              <a:t>      T →.F</a:t>
            </a:r>
          </a:p>
          <a:p>
            <a:pPr marL="0" indent="0">
              <a:buNone/>
            </a:pPr>
            <a:r>
              <a:rPr lang="en-US" sz="11200" dirty="0">
                <a:solidFill>
                  <a:srgbClr val="FF0000"/>
                </a:solidFill>
              </a:rPr>
              <a:t>      F →.( E ) </a:t>
            </a:r>
          </a:p>
          <a:p>
            <a:pPr marL="0" indent="0">
              <a:buNone/>
            </a:pPr>
            <a:r>
              <a:rPr lang="en-US" sz="11200" dirty="0">
                <a:solidFill>
                  <a:srgbClr val="FF0000"/>
                </a:solidFill>
              </a:rPr>
              <a:t>      F →.id</a:t>
            </a:r>
          </a:p>
          <a:p>
            <a:pPr marL="0" indent="0">
              <a:buNone/>
            </a:pPr>
            <a:endParaRPr lang="en-US" sz="9600" dirty="0"/>
          </a:p>
          <a:p>
            <a:pPr marL="0" indent="0">
              <a:buNone/>
            </a:pPr>
            <a:endParaRPr lang="en-US" sz="9600" dirty="0"/>
          </a:p>
          <a:p>
            <a:pPr marL="0" indent="0">
              <a:buNone/>
            </a:pPr>
            <a:endParaRPr lang="en-IN" sz="9600" dirty="0"/>
          </a:p>
          <a:p>
            <a:pPr marL="0" indent="0">
              <a:buNone/>
            </a:pPr>
            <a:r>
              <a:rPr lang="en-IN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45739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0822"/>
            <a:ext cx="10515600" cy="649288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goto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0141"/>
            <a:ext cx="10515600" cy="3457575"/>
          </a:xfrm>
        </p:spPr>
        <p:txBody>
          <a:bodyPr/>
          <a:lstStyle/>
          <a:p>
            <a:r>
              <a:rPr lang="en-IN" dirty="0"/>
              <a:t>goto(I, X), where I is set of items  and X is a grammar symbol, is </a:t>
            </a:r>
          </a:p>
          <a:p>
            <a:pPr marL="0" indent="0">
              <a:buNone/>
            </a:pPr>
            <a:r>
              <a:rPr lang="en-IN" dirty="0"/>
              <a:t>   defined to be the </a:t>
            </a:r>
            <a:r>
              <a:rPr lang="en-IN" dirty="0">
                <a:solidFill>
                  <a:srgbClr val="FF0000"/>
                </a:solidFill>
              </a:rPr>
              <a:t>closure </a:t>
            </a:r>
            <a:r>
              <a:rPr lang="en-IN" dirty="0"/>
              <a:t>of the set of all items [A</a:t>
            </a:r>
            <a:r>
              <a:rPr lang="en-US" altLang="en-US" dirty="0">
                <a:sym typeface="Symbol" panose="05050102010706020507" pitchFamily="18" charset="2"/>
              </a:rPr>
              <a:t> </a:t>
            </a:r>
            <a:r>
              <a:rPr lang="el-GR" altLang="en-US" dirty="0">
                <a:sym typeface="Symbol" panose="05050102010706020507" pitchFamily="18" charset="2"/>
              </a:rPr>
              <a:t>α</a:t>
            </a:r>
            <a:r>
              <a:rPr lang="en-IN" altLang="en-US" dirty="0">
                <a:sym typeface="Symbol" panose="05050102010706020507" pitchFamily="18" charset="2"/>
              </a:rPr>
              <a:t>X.</a:t>
            </a:r>
            <a:r>
              <a:rPr lang="el-GR" altLang="en-US" dirty="0">
                <a:sym typeface="Symbol" panose="05050102010706020507" pitchFamily="18" charset="2"/>
              </a:rPr>
              <a:t>β</a:t>
            </a:r>
            <a:r>
              <a:rPr lang="en-IN" altLang="en-US" dirty="0">
                <a:sym typeface="Symbol" panose="05050102010706020507" pitchFamily="18" charset="2"/>
              </a:rPr>
              <a:t>] such that 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   </a:t>
            </a:r>
            <a:r>
              <a:rPr lang="en-IN" dirty="0"/>
              <a:t>A</a:t>
            </a:r>
            <a:r>
              <a:rPr lang="en-US" altLang="en-US" dirty="0">
                <a:sym typeface="Symbol" panose="05050102010706020507" pitchFamily="18" charset="2"/>
              </a:rPr>
              <a:t> </a:t>
            </a:r>
            <a:r>
              <a:rPr lang="el-GR" altLang="en-US" dirty="0">
                <a:sym typeface="Symbol" panose="05050102010706020507" pitchFamily="18" charset="2"/>
              </a:rPr>
              <a:t>α</a:t>
            </a:r>
            <a:r>
              <a:rPr lang="en-IN" altLang="en-US" dirty="0">
                <a:sym typeface="Symbol" panose="05050102010706020507" pitchFamily="18" charset="2"/>
              </a:rPr>
              <a:t>.X</a:t>
            </a:r>
            <a:r>
              <a:rPr lang="el-GR" altLang="en-US" dirty="0">
                <a:sym typeface="Symbol" panose="05050102010706020507" pitchFamily="18" charset="2"/>
              </a:rPr>
              <a:t>β</a:t>
            </a:r>
            <a:r>
              <a:rPr lang="en-IN" altLang="en-US" dirty="0">
                <a:sym typeface="Symbol" panose="05050102010706020507" pitchFamily="18" charset="2"/>
              </a:rPr>
              <a:t> is in I</a:t>
            </a:r>
          </a:p>
          <a:p>
            <a:r>
              <a:rPr lang="en-IN" altLang="en-US" dirty="0">
                <a:sym typeface="Symbol" panose="05050102010706020507" pitchFamily="18" charset="2"/>
              </a:rPr>
              <a:t> The goto moves the dot behind the X symbol. That means the transition is performed from one state to another under the effect of the symbol X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37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654"/>
            <a:ext cx="10515600" cy="806450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0104"/>
            <a:ext cx="10515600" cy="48434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If I is the set of two items {[</a:t>
            </a:r>
            <a:r>
              <a:rPr lang="en-IN" b="1" dirty="0"/>
              <a:t>E’</a:t>
            </a:r>
            <a:r>
              <a:rPr lang="en-US" altLang="en-US" b="1" dirty="0">
                <a:sym typeface="Symbol" panose="05050102010706020507" pitchFamily="18" charset="2"/>
              </a:rPr>
              <a:t>  .E</a:t>
            </a:r>
            <a:r>
              <a:rPr lang="en-US" altLang="en-US" dirty="0">
                <a:sym typeface="Symbol" panose="05050102010706020507" pitchFamily="18" charset="2"/>
              </a:rPr>
              <a:t> ,</a:t>
            </a:r>
            <a:r>
              <a:rPr lang="en-US" dirty="0"/>
              <a:t> </a:t>
            </a:r>
            <a:r>
              <a:rPr lang="en-US" b="1" dirty="0"/>
              <a:t>E → E .+ T</a:t>
            </a:r>
            <a:r>
              <a:rPr lang="en-US" dirty="0"/>
              <a:t> </a:t>
            </a:r>
            <a:r>
              <a:rPr lang="en-IN" dirty="0"/>
              <a:t>]} then goto(I , +) consists of closure of  {</a:t>
            </a:r>
            <a:r>
              <a:rPr lang="en-US" dirty="0"/>
              <a:t> </a:t>
            </a:r>
            <a:r>
              <a:rPr lang="en-US" b="1" dirty="0"/>
              <a:t>E → E +. T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IN" dirty="0"/>
              <a:t>       </a:t>
            </a:r>
          </a:p>
          <a:p>
            <a:pPr marL="0" indent="0">
              <a:buNone/>
            </a:pPr>
            <a:r>
              <a:rPr lang="en-IN" dirty="0"/>
              <a:t>                       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E → E + .T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                 T → .T * F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                 T →.F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                 F →.( E 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                 F →.id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771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750" y="614362"/>
            <a:ext cx="9229725" cy="578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7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5093"/>
            <a:ext cx="10515600" cy="735013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Collection of Canonical LR(0) Sets of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9134"/>
            <a:ext cx="10515600" cy="58145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0</a:t>
            </a:r>
            <a:r>
              <a:rPr lang="en-IN" baseline="-25000" dirty="0">
                <a:solidFill>
                  <a:srgbClr val="FF0000"/>
                </a:solidFill>
              </a:rPr>
              <a:t>  </a:t>
            </a:r>
            <a:r>
              <a:rPr lang="en-IN" dirty="0">
                <a:solidFill>
                  <a:srgbClr val="FF0000"/>
                </a:solidFill>
              </a:rPr>
              <a:t> :   </a:t>
            </a:r>
            <a:r>
              <a:rPr lang="en-IN" b="1" dirty="0"/>
              <a:t>E’</a:t>
            </a:r>
            <a:r>
              <a:rPr lang="en-US" altLang="en-US" b="1" dirty="0">
                <a:sym typeface="Symbol" panose="05050102010706020507" pitchFamily="18" charset="2"/>
              </a:rPr>
              <a:t>  .E                    </a:t>
            </a:r>
            <a:r>
              <a:rPr lang="en-US" b="1" dirty="0"/>
              <a:t> </a:t>
            </a:r>
            <a:r>
              <a:rPr lang="en-US" b="1" dirty="0" err="1"/>
              <a:t>goto</a:t>
            </a:r>
            <a:r>
              <a:rPr lang="en-US" b="1" dirty="0"/>
              <a:t>(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0</a:t>
            </a:r>
            <a:r>
              <a:rPr lang="en-IN" baseline="-25000" dirty="0">
                <a:solidFill>
                  <a:srgbClr val="FF0000"/>
                </a:solidFill>
              </a:rPr>
              <a:t> </a:t>
            </a:r>
            <a:r>
              <a:rPr lang="en-US" b="1" dirty="0"/>
              <a:t>, T) = 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2                               </a:t>
            </a:r>
            <a:r>
              <a:rPr lang="en-US" b="1" dirty="0" err="1"/>
              <a:t>goto</a:t>
            </a:r>
            <a:r>
              <a:rPr lang="en-US" b="1" dirty="0"/>
              <a:t>(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0</a:t>
            </a:r>
            <a:r>
              <a:rPr lang="en-IN" baseline="-25000" dirty="0">
                <a:solidFill>
                  <a:srgbClr val="FF0000"/>
                </a:solidFill>
              </a:rPr>
              <a:t> </a:t>
            </a:r>
            <a:r>
              <a:rPr lang="en-US" b="1" dirty="0"/>
              <a:t>,</a:t>
            </a:r>
            <a:r>
              <a:rPr lang="en-US" b="1" dirty="0">
                <a:solidFill>
                  <a:srgbClr val="FF0000"/>
                </a:solidFill>
              </a:rPr>
              <a:t> ( </a:t>
            </a:r>
            <a:r>
              <a:rPr lang="en-US" b="1" dirty="0"/>
              <a:t>) = 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4</a:t>
            </a:r>
            <a:endParaRPr lang="en-US" altLang="en-US" b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b="1" dirty="0">
                <a:sym typeface="Symbol" panose="05050102010706020507" pitchFamily="18" charset="2"/>
              </a:rPr>
              <a:t>         </a:t>
            </a:r>
            <a:r>
              <a:rPr lang="en-US" b="1" dirty="0"/>
              <a:t>E → .E + T                 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2 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:     </a:t>
            </a:r>
            <a:r>
              <a:rPr lang="en-US" b="1" dirty="0"/>
              <a:t>E → T.                        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4</a:t>
            </a:r>
            <a:r>
              <a:rPr lang="en-US" b="1" dirty="0">
                <a:solidFill>
                  <a:srgbClr val="FF0000"/>
                </a:solidFill>
                <a:sym typeface="Symbol" panose="05050102010706020507" pitchFamily="18" charset="2"/>
              </a:rPr>
              <a:t> :   </a:t>
            </a:r>
            <a:r>
              <a:rPr lang="en-US" b="1" dirty="0"/>
              <a:t>F →(. E ) 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/>
              <a:t>         E → .T                                  </a:t>
            </a:r>
            <a:r>
              <a:rPr lang="en-US" b="1" dirty="0" err="1"/>
              <a:t>T</a:t>
            </a:r>
            <a:r>
              <a:rPr lang="en-US" b="1" dirty="0"/>
              <a:t> → T. * F                          E → .E + T                  </a:t>
            </a:r>
          </a:p>
          <a:p>
            <a:pPr marL="0" indent="0">
              <a:buNone/>
            </a:pPr>
            <a:r>
              <a:rPr lang="en-US" b="1" dirty="0"/>
              <a:t>         T → .T * F                                                                       E → .T</a:t>
            </a:r>
          </a:p>
          <a:p>
            <a:pPr marL="0" indent="0">
              <a:buNone/>
            </a:pPr>
            <a:r>
              <a:rPr lang="en-US" b="1" dirty="0"/>
              <a:t>         T →.F                         </a:t>
            </a:r>
            <a:r>
              <a:rPr lang="en-US" b="1" dirty="0" err="1"/>
              <a:t>goto</a:t>
            </a:r>
            <a:r>
              <a:rPr lang="en-US" b="1" dirty="0"/>
              <a:t>(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0</a:t>
            </a:r>
            <a:r>
              <a:rPr lang="en-IN" baseline="-25000" dirty="0">
                <a:solidFill>
                  <a:srgbClr val="FF0000"/>
                </a:solidFill>
              </a:rPr>
              <a:t> </a:t>
            </a:r>
            <a:r>
              <a:rPr lang="en-US" b="1" dirty="0"/>
              <a:t>, F) = 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3                                         </a:t>
            </a:r>
            <a:r>
              <a:rPr lang="en-US" b="1" dirty="0"/>
              <a:t>T → .T * F</a:t>
            </a:r>
          </a:p>
          <a:p>
            <a:pPr marL="0" indent="0">
              <a:buNone/>
            </a:pPr>
            <a:r>
              <a:rPr lang="en-US" b="1" dirty="0"/>
              <a:t>         F →.( E )                    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3 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:     </a:t>
            </a:r>
            <a:r>
              <a:rPr lang="en-US" b="1" dirty="0"/>
              <a:t>T →F.                                 T →.F</a:t>
            </a:r>
          </a:p>
          <a:p>
            <a:pPr marL="0" indent="0">
              <a:buNone/>
            </a:pPr>
            <a:r>
              <a:rPr lang="en-US" b="1" dirty="0"/>
              <a:t>         F →.id                                                                             F →.( E ) </a:t>
            </a:r>
          </a:p>
          <a:p>
            <a:pPr marL="0" indent="0">
              <a:buNone/>
            </a:pPr>
            <a:r>
              <a:rPr lang="en-US" b="1" dirty="0"/>
              <a:t>                                             </a:t>
            </a:r>
            <a:r>
              <a:rPr lang="en-US" b="1" dirty="0" err="1"/>
              <a:t>goto</a:t>
            </a:r>
            <a:r>
              <a:rPr lang="en-US" b="1" dirty="0"/>
              <a:t>(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0</a:t>
            </a:r>
            <a:r>
              <a:rPr lang="en-IN" baseline="-25000" dirty="0">
                <a:solidFill>
                  <a:srgbClr val="FF0000"/>
                </a:solidFill>
              </a:rPr>
              <a:t> </a:t>
            </a:r>
            <a:r>
              <a:rPr lang="en-US" b="1" dirty="0"/>
              <a:t>, id) =  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5</a:t>
            </a:r>
            <a:r>
              <a:rPr lang="en-US" b="1" dirty="0"/>
              <a:t>                         F →.id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err="1"/>
              <a:t>goto</a:t>
            </a:r>
            <a:r>
              <a:rPr lang="en-US" b="1" dirty="0"/>
              <a:t>(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0</a:t>
            </a:r>
            <a:r>
              <a:rPr lang="en-IN" baseline="-25000" dirty="0">
                <a:solidFill>
                  <a:srgbClr val="FF0000"/>
                </a:solidFill>
              </a:rPr>
              <a:t> </a:t>
            </a:r>
            <a:r>
              <a:rPr lang="en-US" b="1" dirty="0"/>
              <a:t>, E) = 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1                           </a:t>
            </a:r>
            <a:r>
              <a:rPr lang="en-US" b="1" dirty="0"/>
              <a:t> 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5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:   </a:t>
            </a:r>
            <a:r>
              <a:rPr lang="en-US" b="1" dirty="0"/>
              <a:t>F → id.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en-US" b="1" dirty="0">
                <a:sym typeface="Symbol" panose="05050102010706020507" pitchFamily="18" charset="2"/>
              </a:rPr>
              <a:t> 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1</a:t>
            </a:r>
            <a:r>
              <a:rPr lang="en-IN" baseline="-25000" dirty="0">
                <a:solidFill>
                  <a:srgbClr val="FF0000"/>
                </a:solidFill>
              </a:rPr>
              <a:t> </a:t>
            </a:r>
            <a:r>
              <a:rPr lang="en-IN" dirty="0">
                <a:solidFill>
                  <a:srgbClr val="FF0000"/>
                </a:solidFill>
              </a:rPr>
              <a:t> :   </a:t>
            </a:r>
            <a:r>
              <a:rPr lang="en-IN" b="1" dirty="0"/>
              <a:t>E’</a:t>
            </a:r>
            <a:r>
              <a:rPr lang="en-US" altLang="en-US" b="1" dirty="0">
                <a:sym typeface="Symbol" panose="05050102010706020507" pitchFamily="18" charset="2"/>
              </a:rPr>
              <a:t>  E. </a:t>
            </a:r>
          </a:p>
          <a:p>
            <a:pPr marL="0" indent="0">
              <a:buNone/>
            </a:pPr>
            <a:r>
              <a:rPr lang="en-US" b="1" dirty="0">
                <a:sym typeface="Symbol" panose="05050102010706020507" pitchFamily="18" charset="2"/>
              </a:rPr>
              <a:t>         </a:t>
            </a:r>
            <a:r>
              <a:rPr lang="en-US" b="1" dirty="0"/>
              <a:t>E → E. + T</a:t>
            </a:r>
            <a:endParaRPr lang="en-IN" b="1" baseline="-25000" dirty="0"/>
          </a:p>
        </p:txBody>
      </p:sp>
      <p:sp>
        <p:nvSpPr>
          <p:cNvPr id="4" name="Rectangle 3"/>
          <p:cNvSpPr/>
          <p:nvPr/>
        </p:nvSpPr>
        <p:spPr>
          <a:xfrm>
            <a:off x="1543050" y="929134"/>
            <a:ext cx="1771650" cy="3700469"/>
          </a:xfrm>
          <a:prstGeom prst="rect">
            <a:avLst/>
          </a:prstGeom>
          <a:noFill/>
          <a:ln w="41275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543050" y="5544457"/>
            <a:ext cx="1771650" cy="1213757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5152570" y="1393366"/>
            <a:ext cx="1785257" cy="1074057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138060" y="3468912"/>
            <a:ext cx="1553027" cy="551543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8592457" y="1393366"/>
            <a:ext cx="1727200" cy="3802748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5116282" y="5000162"/>
            <a:ext cx="1553027" cy="551543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66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3830"/>
            <a:ext cx="10515600" cy="6270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baseline="-25000" dirty="0">
                <a:solidFill>
                  <a:srgbClr val="FF0000"/>
                </a:solidFill>
              </a:rPr>
              <a:t> </a:t>
            </a:r>
            <a:r>
              <a:rPr lang="en-US" b="1" dirty="0" err="1"/>
              <a:t>goto</a:t>
            </a:r>
            <a:r>
              <a:rPr lang="en-US" b="1" dirty="0"/>
              <a:t>(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1</a:t>
            </a:r>
            <a:r>
              <a:rPr lang="en-IN" baseline="-25000" dirty="0">
                <a:solidFill>
                  <a:srgbClr val="FF0000"/>
                </a:solidFill>
              </a:rPr>
              <a:t> </a:t>
            </a:r>
            <a:r>
              <a:rPr lang="en-US" b="1" dirty="0"/>
              <a:t>,</a:t>
            </a:r>
            <a:r>
              <a:rPr lang="en-US" b="1" dirty="0">
                <a:solidFill>
                  <a:srgbClr val="FF0000"/>
                </a:solidFill>
              </a:rPr>
              <a:t> + </a:t>
            </a:r>
            <a:r>
              <a:rPr lang="en-US" b="1" dirty="0"/>
              <a:t>) = 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6         </a:t>
            </a:r>
            <a:r>
              <a:rPr lang="en-IN" b="1" dirty="0">
                <a:solidFill>
                  <a:srgbClr val="FF0000"/>
                </a:solidFill>
              </a:rPr>
              <a:t>                  </a:t>
            </a:r>
            <a:r>
              <a:rPr lang="en-US" b="1" dirty="0" err="1"/>
              <a:t>goto</a:t>
            </a:r>
            <a:r>
              <a:rPr lang="en-US" b="1" dirty="0"/>
              <a:t>(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4</a:t>
            </a:r>
            <a:r>
              <a:rPr lang="en-IN" baseline="-25000" dirty="0">
                <a:solidFill>
                  <a:srgbClr val="FF0000"/>
                </a:solidFill>
              </a:rPr>
              <a:t> </a:t>
            </a:r>
            <a:r>
              <a:rPr lang="en-US" b="1" dirty="0"/>
              <a:t>,</a:t>
            </a:r>
            <a:r>
              <a:rPr lang="en-US" b="1" dirty="0">
                <a:solidFill>
                  <a:srgbClr val="FF0000"/>
                </a:solidFill>
              </a:rPr>
              <a:t> E </a:t>
            </a:r>
            <a:r>
              <a:rPr lang="en-US" b="1" dirty="0"/>
              <a:t>) = 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8                        </a:t>
            </a:r>
            <a:r>
              <a:rPr lang="en-US" b="1" dirty="0" err="1"/>
              <a:t>goto</a:t>
            </a:r>
            <a:r>
              <a:rPr lang="en-US" b="1" dirty="0"/>
              <a:t>(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4</a:t>
            </a:r>
            <a:r>
              <a:rPr lang="en-IN" baseline="-25000" dirty="0">
                <a:solidFill>
                  <a:srgbClr val="FF0000"/>
                </a:solidFill>
              </a:rPr>
              <a:t> </a:t>
            </a:r>
            <a:r>
              <a:rPr lang="en-US" b="1" dirty="0"/>
              <a:t>,</a:t>
            </a:r>
            <a:r>
              <a:rPr lang="en-US" b="1" dirty="0">
                <a:solidFill>
                  <a:srgbClr val="FF0000"/>
                </a:solidFill>
              </a:rPr>
              <a:t> ( </a:t>
            </a:r>
            <a:r>
              <a:rPr lang="en-US" b="1" dirty="0"/>
              <a:t>) = 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4 </a:t>
            </a:r>
            <a:endParaRPr lang="en-US" altLang="en-US" b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6  </a:t>
            </a:r>
            <a:r>
              <a:rPr lang="en-IN" b="1" dirty="0">
                <a:solidFill>
                  <a:srgbClr val="FF0000"/>
                </a:solidFill>
              </a:rPr>
              <a:t>:  </a:t>
            </a:r>
            <a:r>
              <a:rPr lang="en-US" b="1" dirty="0"/>
              <a:t>E → E + .T                       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8 </a:t>
            </a:r>
            <a:r>
              <a:rPr lang="en-IN" b="1" dirty="0">
                <a:solidFill>
                  <a:srgbClr val="FF0000"/>
                </a:solidFill>
              </a:rPr>
              <a:t> :  </a:t>
            </a:r>
            <a:r>
              <a:rPr lang="en-US" b="1" dirty="0"/>
              <a:t>F →( E. )                              F →(. E )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        </a:t>
            </a:r>
            <a:r>
              <a:rPr lang="en-US" b="1" dirty="0"/>
              <a:t>T → .T * F                               E → E .+ T                           E → .E + T                      </a:t>
            </a:r>
          </a:p>
          <a:p>
            <a:pPr marL="0" indent="0">
              <a:buNone/>
            </a:pPr>
            <a:r>
              <a:rPr lang="en-US" b="1" dirty="0"/>
              <a:t>        T →.F                                                                                   T → .T * F</a:t>
            </a:r>
          </a:p>
          <a:p>
            <a:pPr marL="0" indent="0">
              <a:buNone/>
            </a:pPr>
            <a:r>
              <a:rPr lang="en-US" b="1" dirty="0"/>
              <a:t>        F →.( E )                             </a:t>
            </a:r>
            <a:r>
              <a:rPr lang="en-US" b="1" dirty="0" err="1"/>
              <a:t>goto</a:t>
            </a:r>
            <a:r>
              <a:rPr lang="en-US" b="1" dirty="0"/>
              <a:t>(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4</a:t>
            </a:r>
            <a:r>
              <a:rPr lang="en-IN" baseline="-25000" dirty="0">
                <a:solidFill>
                  <a:srgbClr val="FF0000"/>
                </a:solidFill>
              </a:rPr>
              <a:t> </a:t>
            </a:r>
            <a:r>
              <a:rPr lang="en-US" b="1" dirty="0"/>
              <a:t>,</a:t>
            </a:r>
            <a:r>
              <a:rPr lang="en-US" b="1" dirty="0">
                <a:solidFill>
                  <a:srgbClr val="FF0000"/>
                </a:solidFill>
              </a:rPr>
              <a:t> T </a:t>
            </a:r>
            <a:r>
              <a:rPr lang="en-US" b="1" dirty="0"/>
              <a:t>) = 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2                                  </a:t>
            </a:r>
            <a:r>
              <a:rPr lang="en-US" b="1" dirty="0"/>
              <a:t>T →.F</a:t>
            </a:r>
          </a:p>
          <a:p>
            <a:pPr marL="0" indent="0">
              <a:buNone/>
            </a:pPr>
            <a:r>
              <a:rPr lang="en-US" b="1" dirty="0"/>
              <a:t>        F →.id                                   </a:t>
            </a:r>
            <a:r>
              <a:rPr lang="en-US" b="1" dirty="0">
                <a:solidFill>
                  <a:srgbClr val="FF0000"/>
                </a:solidFill>
              </a:rPr>
              <a:t>     </a:t>
            </a:r>
            <a:r>
              <a:rPr lang="en-US" b="1" dirty="0"/>
              <a:t>E → T.                               F →.( E )</a:t>
            </a:r>
          </a:p>
          <a:p>
            <a:pPr marL="0" indent="0">
              <a:buNone/>
            </a:pPr>
            <a:r>
              <a:rPr lang="en-US" b="1" dirty="0" err="1"/>
              <a:t>goto</a:t>
            </a:r>
            <a:r>
              <a:rPr lang="en-US" b="1" dirty="0"/>
              <a:t>(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2</a:t>
            </a:r>
            <a:r>
              <a:rPr lang="en-IN" baseline="-25000" dirty="0">
                <a:solidFill>
                  <a:srgbClr val="FF0000"/>
                </a:solidFill>
              </a:rPr>
              <a:t> </a:t>
            </a:r>
            <a:r>
              <a:rPr lang="en-US" b="1" dirty="0"/>
              <a:t>,</a:t>
            </a:r>
            <a:r>
              <a:rPr lang="en-US" b="1" dirty="0">
                <a:solidFill>
                  <a:srgbClr val="FF0000"/>
                </a:solidFill>
              </a:rPr>
              <a:t> * </a:t>
            </a:r>
            <a:r>
              <a:rPr lang="en-US" b="1" dirty="0"/>
              <a:t>) = 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7                                                  </a:t>
            </a:r>
            <a:r>
              <a:rPr lang="en-US" b="1" dirty="0"/>
              <a:t>T → T. * F</a:t>
            </a:r>
            <a:r>
              <a:rPr lang="en-IN" b="1" baseline="-25000" dirty="0">
                <a:solidFill>
                  <a:srgbClr val="FF0000"/>
                </a:solidFill>
              </a:rPr>
              <a:t>                                     </a:t>
            </a:r>
            <a:r>
              <a:rPr lang="en-US" b="1" dirty="0"/>
              <a:t>F →.id</a:t>
            </a:r>
            <a:r>
              <a:rPr lang="en-IN" b="1" baseline="-25000" dirty="0">
                <a:solidFill>
                  <a:srgbClr val="FF0000"/>
                </a:solidFill>
              </a:rPr>
              <a:t>               </a:t>
            </a:r>
            <a:endParaRPr lang="en-US" altLang="en-US" b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7   </a:t>
            </a:r>
            <a:r>
              <a:rPr lang="en-IN" b="1" dirty="0">
                <a:solidFill>
                  <a:srgbClr val="FF0000"/>
                </a:solidFill>
              </a:rPr>
              <a:t>:   </a:t>
            </a:r>
            <a:r>
              <a:rPr lang="en-US" b="1" dirty="0"/>
              <a:t>T → T *. F                       </a:t>
            </a:r>
          </a:p>
          <a:p>
            <a:pPr marL="0" indent="0">
              <a:buNone/>
            </a:pPr>
            <a:r>
              <a:rPr lang="en-US" b="1" dirty="0"/>
              <a:t>         F →.( E )                             </a:t>
            </a:r>
            <a:r>
              <a:rPr lang="en-US" b="1" dirty="0" err="1"/>
              <a:t>goto</a:t>
            </a:r>
            <a:r>
              <a:rPr lang="en-US" b="1" dirty="0"/>
              <a:t>(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4</a:t>
            </a:r>
            <a:r>
              <a:rPr lang="en-IN" baseline="-25000" dirty="0">
                <a:solidFill>
                  <a:srgbClr val="FF0000"/>
                </a:solidFill>
              </a:rPr>
              <a:t> </a:t>
            </a:r>
            <a:r>
              <a:rPr lang="en-US" b="1" dirty="0"/>
              <a:t>,</a:t>
            </a:r>
            <a:r>
              <a:rPr lang="en-US" b="1" dirty="0">
                <a:solidFill>
                  <a:srgbClr val="FF0000"/>
                </a:solidFill>
              </a:rPr>
              <a:t> F </a:t>
            </a:r>
            <a:r>
              <a:rPr lang="en-US" b="1" dirty="0"/>
              <a:t>) = 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3                         </a:t>
            </a:r>
            <a:r>
              <a:rPr lang="en-US" b="1" dirty="0" err="1"/>
              <a:t>goto</a:t>
            </a:r>
            <a:r>
              <a:rPr lang="en-US" b="1" dirty="0"/>
              <a:t>(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4</a:t>
            </a:r>
            <a:r>
              <a:rPr lang="en-IN" baseline="-25000" dirty="0">
                <a:solidFill>
                  <a:srgbClr val="FF0000"/>
                </a:solidFill>
              </a:rPr>
              <a:t> </a:t>
            </a:r>
            <a:r>
              <a:rPr lang="en-US" b="1" dirty="0"/>
              <a:t>,</a:t>
            </a:r>
            <a:r>
              <a:rPr lang="en-US" b="1" dirty="0">
                <a:solidFill>
                  <a:srgbClr val="FF0000"/>
                </a:solidFill>
              </a:rPr>
              <a:t> id </a:t>
            </a:r>
            <a:r>
              <a:rPr lang="en-US" b="1" dirty="0"/>
              <a:t>) = 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5 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        F →.id                                      T →F.                                  F →id. </a:t>
            </a:r>
          </a:p>
          <a:p>
            <a:pPr marL="0" indent="0">
              <a:buNone/>
            </a:pPr>
            <a:endParaRPr lang="en-US" altLang="en-US" b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en-US" b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509486" y="812800"/>
            <a:ext cx="1654628" cy="2525486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509486" y="3875314"/>
            <a:ext cx="1654628" cy="1785257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384800" y="812800"/>
            <a:ext cx="1799771" cy="1306286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5442859" y="2873830"/>
            <a:ext cx="1988457" cy="1175657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5384800" y="4876801"/>
            <a:ext cx="2046516" cy="725714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8889167" y="812800"/>
            <a:ext cx="1948722" cy="3429416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9024079" y="4876802"/>
            <a:ext cx="1798820" cy="783770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50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9764"/>
            <a:ext cx="10515600" cy="62808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baseline="-25000" dirty="0">
                <a:solidFill>
                  <a:srgbClr val="FF0000"/>
                </a:solidFill>
              </a:rPr>
              <a:t>      </a:t>
            </a:r>
            <a:r>
              <a:rPr lang="en-US" b="1" dirty="0" err="1"/>
              <a:t>goto</a:t>
            </a:r>
            <a:r>
              <a:rPr lang="en-US" b="1" dirty="0"/>
              <a:t>(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6</a:t>
            </a:r>
            <a:r>
              <a:rPr lang="en-IN" baseline="-25000" dirty="0">
                <a:solidFill>
                  <a:srgbClr val="FF0000"/>
                </a:solidFill>
              </a:rPr>
              <a:t> </a:t>
            </a:r>
            <a:r>
              <a:rPr lang="en-US" b="1" dirty="0"/>
              <a:t>,</a:t>
            </a:r>
            <a:r>
              <a:rPr lang="en-US" b="1" dirty="0">
                <a:solidFill>
                  <a:srgbClr val="FF0000"/>
                </a:solidFill>
              </a:rPr>
              <a:t> T </a:t>
            </a:r>
            <a:r>
              <a:rPr lang="en-US" b="1" dirty="0"/>
              <a:t>) = 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9                          </a:t>
            </a:r>
            <a:r>
              <a:rPr lang="en-US" b="1" dirty="0" err="1"/>
              <a:t>goto</a:t>
            </a:r>
            <a:r>
              <a:rPr lang="en-US" b="1" dirty="0"/>
              <a:t>(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6</a:t>
            </a:r>
            <a:r>
              <a:rPr lang="en-IN" baseline="-25000" dirty="0">
                <a:solidFill>
                  <a:srgbClr val="FF0000"/>
                </a:solidFill>
              </a:rPr>
              <a:t> </a:t>
            </a:r>
            <a:r>
              <a:rPr lang="en-US" b="1" dirty="0"/>
              <a:t>,</a:t>
            </a:r>
            <a:r>
              <a:rPr lang="en-US" b="1" dirty="0">
                <a:solidFill>
                  <a:srgbClr val="FF0000"/>
                </a:solidFill>
              </a:rPr>
              <a:t> ( </a:t>
            </a:r>
            <a:r>
              <a:rPr lang="en-US" b="1" dirty="0"/>
              <a:t>) = 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4                             </a:t>
            </a:r>
            <a:r>
              <a:rPr lang="en-US" b="1" dirty="0" err="1"/>
              <a:t>goto</a:t>
            </a:r>
            <a:r>
              <a:rPr lang="en-US" b="1" dirty="0"/>
              <a:t>(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6</a:t>
            </a:r>
            <a:r>
              <a:rPr lang="en-IN" baseline="-25000" dirty="0">
                <a:solidFill>
                  <a:srgbClr val="FF0000"/>
                </a:solidFill>
              </a:rPr>
              <a:t> </a:t>
            </a:r>
            <a:r>
              <a:rPr lang="en-US" b="1" dirty="0"/>
              <a:t>,</a:t>
            </a:r>
            <a:r>
              <a:rPr lang="en-US" b="1" dirty="0">
                <a:solidFill>
                  <a:srgbClr val="FF0000"/>
                </a:solidFill>
              </a:rPr>
              <a:t> id </a:t>
            </a:r>
            <a:r>
              <a:rPr lang="en-US" b="1" dirty="0"/>
              <a:t>) = 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5</a:t>
            </a:r>
            <a:endParaRPr lang="en-I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b="1" baseline="-25000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9  </a:t>
            </a:r>
            <a:r>
              <a:rPr lang="en-IN" b="1" dirty="0">
                <a:solidFill>
                  <a:srgbClr val="FF0000"/>
                </a:solidFill>
              </a:rPr>
              <a:t> :   </a:t>
            </a:r>
            <a:r>
              <a:rPr lang="en-US" b="1" dirty="0"/>
              <a:t>E → E + T.                           F →(. E )                               F →id.</a:t>
            </a:r>
          </a:p>
          <a:p>
            <a:pPr marL="0" indent="0">
              <a:buNone/>
            </a:pPr>
            <a:r>
              <a:rPr lang="en-US" b="1" dirty="0"/>
              <a:t>          T → T. * F                           E → .E + T                 </a:t>
            </a:r>
            <a:endParaRPr lang="en-IN" b="1" dirty="0"/>
          </a:p>
          <a:p>
            <a:pPr marL="0" indent="0">
              <a:buNone/>
            </a:pPr>
            <a:r>
              <a:rPr lang="en-US" b="1" dirty="0"/>
              <a:t>                                                       E→ .T                            </a:t>
            </a:r>
            <a:r>
              <a:rPr lang="en-US" b="1" dirty="0" err="1"/>
              <a:t>goto</a:t>
            </a:r>
            <a:r>
              <a:rPr lang="en-US" b="1" dirty="0"/>
              <a:t>(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7</a:t>
            </a:r>
            <a:r>
              <a:rPr lang="en-IN" baseline="-25000" dirty="0">
                <a:solidFill>
                  <a:srgbClr val="FF0000"/>
                </a:solidFill>
              </a:rPr>
              <a:t> </a:t>
            </a:r>
            <a:r>
              <a:rPr lang="en-US" b="1" dirty="0"/>
              <a:t>,</a:t>
            </a:r>
            <a:r>
              <a:rPr lang="en-US" b="1" dirty="0">
                <a:solidFill>
                  <a:srgbClr val="FF0000"/>
                </a:solidFill>
              </a:rPr>
              <a:t> ( </a:t>
            </a:r>
            <a:r>
              <a:rPr lang="en-US" b="1" dirty="0"/>
              <a:t>) = 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4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    </a:t>
            </a:r>
            <a:r>
              <a:rPr lang="en-US" b="1" dirty="0" err="1"/>
              <a:t>goto</a:t>
            </a:r>
            <a:r>
              <a:rPr lang="en-US" b="1" dirty="0"/>
              <a:t>(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6</a:t>
            </a:r>
            <a:r>
              <a:rPr lang="en-IN" baseline="-25000" dirty="0">
                <a:solidFill>
                  <a:srgbClr val="FF0000"/>
                </a:solidFill>
              </a:rPr>
              <a:t> </a:t>
            </a:r>
            <a:r>
              <a:rPr lang="en-US" b="1" dirty="0"/>
              <a:t>,</a:t>
            </a:r>
            <a:r>
              <a:rPr lang="en-US" b="1" dirty="0">
                <a:solidFill>
                  <a:srgbClr val="FF0000"/>
                </a:solidFill>
              </a:rPr>
              <a:t> F </a:t>
            </a:r>
            <a:r>
              <a:rPr lang="en-US" b="1" dirty="0"/>
              <a:t>) = 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3                                   </a:t>
            </a:r>
            <a:r>
              <a:rPr lang="en-US" b="1" dirty="0"/>
              <a:t>T → .T * F                            </a:t>
            </a:r>
            <a:r>
              <a:rPr lang="en-US" b="1" dirty="0" err="1"/>
              <a:t>F</a:t>
            </a:r>
            <a:r>
              <a:rPr lang="en-US" b="1" dirty="0"/>
              <a:t> →(. E )</a:t>
            </a:r>
            <a:endParaRPr lang="en-IN" b="1" baseline="-25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b="1" baseline="-25000" dirty="0">
                <a:solidFill>
                  <a:srgbClr val="FF0000"/>
                </a:solidFill>
              </a:rPr>
              <a:t>               </a:t>
            </a:r>
            <a:r>
              <a:rPr lang="en-US" b="1" dirty="0"/>
              <a:t>T → F.                                  T →.F                                   E → .E + T</a:t>
            </a:r>
          </a:p>
          <a:p>
            <a:pPr marL="0" indent="0">
              <a:buNone/>
            </a:pPr>
            <a:r>
              <a:rPr lang="en-US" b="1" dirty="0"/>
              <a:t>                                                       F →.( E )                              E→ .T </a:t>
            </a:r>
          </a:p>
          <a:p>
            <a:pPr marL="0" indent="0">
              <a:buNone/>
            </a:pPr>
            <a:r>
              <a:rPr lang="en-IN" b="1" baseline="-25000" dirty="0">
                <a:solidFill>
                  <a:srgbClr val="FF0000"/>
                </a:solidFill>
              </a:rPr>
              <a:t>                                                                                  </a:t>
            </a:r>
            <a:r>
              <a:rPr lang="en-US" b="1" dirty="0"/>
              <a:t>F →.id                                  T → .T * F</a:t>
            </a:r>
          </a:p>
          <a:p>
            <a:pPr marL="0" indent="0">
              <a:buNone/>
            </a:pPr>
            <a:r>
              <a:rPr lang="en-US" b="1" dirty="0"/>
              <a:t>                                                                                                     T →.F</a:t>
            </a:r>
          </a:p>
          <a:p>
            <a:pPr marL="0" indent="0">
              <a:buNone/>
            </a:pPr>
            <a:r>
              <a:rPr lang="en-US" b="1" dirty="0" err="1"/>
              <a:t>goto</a:t>
            </a:r>
            <a:r>
              <a:rPr lang="en-US" b="1" dirty="0"/>
              <a:t>(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7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US" b="1" dirty="0"/>
              <a:t>,</a:t>
            </a:r>
            <a:r>
              <a:rPr lang="en-US" b="1" dirty="0">
                <a:solidFill>
                  <a:srgbClr val="FF0000"/>
                </a:solidFill>
              </a:rPr>
              <a:t> F </a:t>
            </a:r>
            <a:r>
              <a:rPr lang="en-US" b="1" dirty="0"/>
              <a:t>) = 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10                    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US" b="1" dirty="0" err="1"/>
              <a:t>goto</a:t>
            </a:r>
            <a:r>
              <a:rPr lang="en-US" b="1" dirty="0"/>
              <a:t>(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7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US" b="1" dirty="0"/>
              <a:t>,</a:t>
            </a:r>
            <a:r>
              <a:rPr lang="en-US" b="1" dirty="0">
                <a:solidFill>
                  <a:srgbClr val="FF0000"/>
                </a:solidFill>
              </a:rPr>
              <a:t> id </a:t>
            </a:r>
            <a:r>
              <a:rPr lang="en-US" b="1" dirty="0"/>
              <a:t>) = 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5                                            </a:t>
            </a:r>
            <a:r>
              <a:rPr lang="en-US" b="1" dirty="0"/>
              <a:t> F →.( E )</a:t>
            </a:r>
            <a:endParaRPr lang="en-I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b="1" baseline="-25000" dirty="0">
                <a:solidFill>
                  <a:srgbClr val="FF0000"/>
                </a:solidFill>
              </a:rPr>
              <a:t>     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10 </a:t>
            </a:r>
            <a:r>
              <a:rPr lang="en-IN" b="1" dirty="0">
                <a:solidFill>
                  <a:srgbClr val="FF0000"/>
                </a:solidFill>
              </a:rPr>
              <a:t> :   </a:t>
            </a:r>
            <a:r>
              <a:rPr lang="en-US" b="1" dirty="0"/>
              <a:t>T → T * F.                       F →id.                                    F →.id      </a:t>
            </a:r>
          </a:p>
          <a:p>
            <a:pPr marL="0" indent="0">
              <a:buNone/>
            </a:pPr>
            <a:r>
              <a:rPr lang="en-US" b="1" dirty="0"/>
              <a:t> </a:t>
            </a:r>
            <a:endParaRPr lang="en-I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b="1" baseline="-25000" dirty="0">
                <a:solidFill>
                  <a:srgbClr val="FF0000"/>
                </a:solidFill>
              </a:rPr>
              <a:t>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1633928" y="764500"/>
            <a:ext cx="1813810" cy="1124262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499018" y="2648503"/>
            <a:ext cx="1660815" cy="551543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5051685" y="779489"/>
            <a:ext cx="1963712" cy="3507697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859187" y="779490"/>
            <a:ext cx="1514006" cy="674557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918741" y="4991725"/>
            <a:ext cx="1843790" cy="584616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5051685" y="5006717"/>
            <a:ext cx="1783830" cy="584616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8784237" y="2203552"/>
            <a:ext cx="2038662" cy="3807501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70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4054"/>
            <a:ext cx="10515600" cy="84952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LR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1697"/>
            <a:ext cx="10515600" cy="5330516"/>
          </a:xfrm>
        </p:spPr>
        <p:txBody>
          <a:bodyPr>
            <a:normAutofit lnSpcReduction="10000"/>
          </a:bodyPr>
          <a:lstStyle/>
          <a:p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LR</a:t>
            </a:r>
            <a:r>
              <a:rPr lang="en-IN" dirty="0"/>
              <a:t> parsers used to parse a large class of context-free grammars.</a:t>
            </a:r>
          </a:p>
          <a:p>
            <a:r>
              <a:rPr lang="en-IN" dirty="0"/>
              <a:t> The technique is called </a:t>
            </a:r>
            <a:r>
              <a:rPr lang="en-IN" dirty="0">
                <a:solidFill>
                  <a:srgbClr val="FF0000"/>
                </a:solidFill>
              </a:rPr>
              <a:t>LR(k)</a:t>
            </a:r>
            <a:r>
              <a:rPr lang="en-IN" dirty="0"/>
              <a:t> parsing:</a:t>
            </a:r>
          </a:p>
          <a:p>
            <a:pPr lvl="2"/>
            <a:r>
              <a:rPr lang="en-IN" sz="2800" dirty="0"/>
              <a:t> </a:t>
            </a:r>
            <a:r>
              <a:rPr lang="en-IN" sz="2800" dirty="0">
                <a:solidFill>
                  <a:srgbClr val="FF0000"/>
                </a:solidFill>
              </a:rPr>
              <a:t>L</a:t>
            </a:r>
            <a:r>
              <a:rPr lang="en-IN" sz="2800" dirty="0"/>
              <a:t> denotes that input sequence is processed from left to right</a:t>
            </a:r>
          </a:p>
          <a:p>
            <a:pPr lvl="2"/>
            <a:r>
              <a:rPr lang="en-IN" sz="2800" dirty="0"/>
              <a:t> </a:t>
            </a:r>
            <a:r>
              <a:rPr lang="en-IN" sz="2800" dirty="0">
                <a:solidFill>
                  <a:srgbClr val="FF0000"/>
                </a:solidFill>
              </a:rPr>
              <a:t>R</a:t>
            </a:r>
            <a:r>
              <a:rPr lang="en-IN" sz="2800" dirty="0"/>
              <a:t> denotes that the right most derivation is performed.</a:t>
            </a:r>
          </a:p>
          <a:p>
            <a:pPr lvl="2"/>
            <a:r>
              <a:rPr lang="en-IN" sz="2800" dirty="0"/>
              <a:t> </a:t>
            </a:r>
            <a:r>
              <a:rPr lang="en-IN" sz="2800" dirty="0">
                <a:solidFill>
                  <a:srgbClr val="FF0000"/>
                </a:solidFill>
              </a:rPr>
              <a:t>k</a:t>
            </a:r>
            <a:r>
              <a:rPr lang="en-IN" sz="2800" dirty="0"/>
              <a:t>  denotes that at most k symbols are used to make a decision.</a:t>
            </a:r>
          </a:p>
          <a:p>
            <a:pPr marL="85725" lvl="2" indent="185738" defTabSz="271463"/>
            <a:r>
              <a:rPr lang="en-IN" sz="2800" dirty="0"/>
              <a:t> Reasons for the attractiveness of </a:t>
            </a:r>
            <a:r>
              <a:rPr lang="en-IN" sz="2800" dirty="0">
                <a:solidFill>
                  <a:srgbClr val="FF0000"/>
                </a:solidFill>
              </a:rPr>
              <a:t>LR</a:t>
            </a:r>
            <a:r>
              <a:rPr lang="en-IN" sz="2800" dirty="0"/>
              <a:t> parser</a:t>
            </a:r>
          </a:p>
          <a:p>
            <a:pPr marL="1257300" lvl="4" indent="-257175" defTabSz="271463"/>
            <a:r>
              <a:rPr lang="en-IN" sz="2800" dirty="0">
                <a:solidFill>
                  <a:srgbClr val="FF0000"/>
                </a:solidFill>
              </a:rPr>
              <a:t>LR</a:t>
            </a:r>
            <a:r>
              <a:rPr lang="en-IN" sz="2800" dirty="0"/>
              <a:t> parsers can handle a large class of CF grammars.</a:t>
            </a:r>
          </a:p>
          <a:p>
            <a:pPr marL="1257300" lvl="4" indent="-257175" defTabSz="271463"/>
            <a:r>
              <a:rPr lang="en-IN" sz="2800" dirty="0"/>
              <a:t> An </a:t>
            </a:r>
            <a:r>
              <a:rPr lang="en-IN" sz="2800" dirty="0">
                <a:solidFill>
                  <a:srgbClr val="FF0000"/>
                </a:solidFill>
              </a:rPr>
              <a:t>LR </a:t>
            </a:r>
            <a:r>
              <a:rPr lang="en-IN" sz="2800" dirty="0"/>
              <a:t>parser can detect syntax errors as soon as they occur.</a:t>
            </a:r>
          </a:p>
          <a:p>
            <a:pPr marL="1257300" lvl="4" indent="-257175" defTabSz="271463"/>
            <a:r>
              <a:rPr lang="en-IN" sz="2800" dirty="0"/>
              <a:t> The </a:t>
            </a:r>
            <a:r>
              <a:rPr lang="en-IN" sz="2800" dirty="0">
                <a:solidFill>
                  <a:srgbClr val="FF0000"/>
                </a:solidFill>
              </a:rPr>
              <a:t>LR</a:t>
            </a:r>
            <a:r>
              <a:rPr lang="en-IN" sz="2800" dirty="0"/>
              <a:t> parsing method is the most general non back tracking shift-reduce parsing method.</a:t>
            </a:r>
          </a:p>
          <a:p>
            <a:pPr marL="1257300" lvl="4" indent="-257175" defTabSz="271463"/>
            <a:r>
              <a:rPr lang="en-IN" sz="2800" dirty="0"/>
              <a:t> </a:t>
            </a:r>
            <a:r>
              <a:rPr lang="en-IN" sz="2800" dirty="0">
                <a:solidFill>
                  <a:srgbClr val="FF0000"/>
                </a:solidFill>
              </a:rPr>
              <a:t>LR</a:t>
            </a:r>
            <a:r>
              <a:rPr lang="en-IN" sz="2800" dirty="0"/>
              <a:t> parsers can handle all language recognized by LL(1).</a:t>
            </a:r>
          </a:p>
          <a:p>
            <a:pPr marL="1257300" lvl="4" indent="-257175" defTabSz="271463"/>
            <a:endParaRPr lang="en-IN" sz="2800" dirty="0">
              <a:solidFill>
                <a:srgbClr val="FF0000"/>
              </a:solidFill>
            </a:endParaRPr>
          </a:p>
          <a:p>
            <a:pPr marL="1000125" lvl="4" indent="0" defTabSz="271463">
              <a:buNone/>
            </a:pPr>
            <a:r>
              <a:rPr lang="en-IN" sz="2600" dirty="0">
                <a:solidFill>
                  <a:srgbClr val="FF0000"/>
                </a:solidFill>
              </a:rPr>
              <a:t> </a:t>
            </a:r>
          </a:p>
          <a:p>
            <a:pPr marL="1257300" lvl="4" indent="-257175" defTabSz="271463"/>
            <a:endParaRPr lang="en-IN" sz="2600" dirty="0"/>
          </a:p>
          <a:p>
            <a:pPr marL="85725" lvl="2" indent="828675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5132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5429"/>
            <a:ext cx="10515600" cy="602342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     </a:t>
            </a:r>
            <a:r>
              <a:rPr lang="en-US" b="1" dirty="0" err="1"/>
              <a:t>goto</a:t>
            </a:r>
            <a:r>
              <a:rPr lang="en-US" b="1" dirty="0"/>
              <a:t>(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8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US" b="1" dirty="0"/>
              <a:t>,</a:t>
            </a:r>
            <a:r>
              <a:rPr lang="en-US" b="1" dirty="0">
                <a:solidFill>
                  <a:srgbClr val="FF0000"/>
                </a:solidFill>
              </a:rPr>
              <a:t> +</a:t>
            </a:r>
            <a:r>
              <a:rPr lang="en-US" b="1" dirty="0"/>
              <a:t>) = 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6</a:t>
            </a:r>
            <a:r>
              <a:rPr lang="en-IN" b="1" dirty="0">
                <a:solidFill>
                  <a:srgbClr val="FF0000"/>
                </a:solidFill>
              </a:rPr>
              <a:t>                                </a:t>
            </a:r>
            <a:r>
              <a:rPr lang="en-US" b="1" dirty="0"/>
              <a:t> </a:t>
            </a:r>
            <a:r>
              <a:rPr lang="en-US" b="1" dirty="0" err="1"/>
              <a:t>goto</a:t>
            </a:r>
            <a:r>
              <a:rPr lang="en-US" b="1" dirty="0"/>
              <a:t>(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9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US" b="1" dirty="0"/>
              <a:t>,</a:t>
            </a:r>
            <a:r>
              <a:rPr lang="en-US" b="1" dirty="0">
                <a:solidFill>
                  <a:srgbClr val="FF0000"/>
                </a:solidFill>
              </a:rPr>
              <a:t> *</a:t>
            </a:r>
            <a:r>
              <a:rPr lang="en-US" b="1" dirty="0"/>
              <a:t>) = 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7</a:t>
            </a:r>
            <a:r>
              <a:rPr lang="en-IN" b="1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IN" b="1" baseline="-25000" dirty="0">
                <a:solidFill>
                  <a:srgbClr val="FF0000"/>
                </a:solidFill>
              </a:rPr>
              <a:t>        </a:t>
            </a:r>
            <a:r>
              <a:rPr lang="en-US" b="1" dirty="0"/>
              <a:t>E → E + .T                                              </a:t>
            </a:r>
            <a:r>
              <a:rPr lang="en-IN" b="1" baseline="-25000" dirty="0">
                <a:solidFill>
                  <a:srgbClr val="FF0000"/>
                </a:solidFill>
              </a:rPr>
              <a:t> </a:t>
            </a:r>
            <a:r>
              <a:rPr lang="en-US" b="1" dirty="0"/>
              <a:t>T → T *. F</a:t>
            </a:r>
            <a:endParaRPr lang="en-IN" b="1" baseline="-25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b="1" baseline="-25000" dirty="0">
                <a:solidFill>
                  <a:srgbClr val="FF0000"/>
                </a:solidFill>
              </a:rPr>
              <a:t>        </a:t>
            </a:r>
            <a:r>
              <a:rPr lang="en-US" b="1" dirty="0"/>
              <a:t>T → .T * F                                               </a:t>
            </a:r>
            <a:r>
              <a:rPr lang="en-US" b="1" dirty="0" err="1"/>
              <a:t>F</a:t>
            </a:r>
            <a:r>
              <a:rPr lang="en-US" b="1" dirty="0"/>
              <a:t> →.( E )</a:t>
            </a:r>
          </a:p>
          <a:p>
            <a:pPr marL="0" indent="0">
              <a:buNone/>
            </a:pPr>
            <a:r>
              <a:rPr lang="en-US" b="1" dirty="0"/>
              <a:t>     T →.F                                                      </a:t>
            </a:r>
            <a:r>
              <a:rPr lang="en-US" b="1" dirty="0" err="1"/>
              <a:t>F</a:t>
            </a:r>
            <a:r>
              <a:rPr lang="en-US" b="1" dirty="0"/>
              <a:t> →.id</a:t>
            </a:r>
          </a:p>
          <a:p>
            <a:pPr marL="0" indent="0">
              <a:buNone/>
            </a:pPr>
            <a:r>
              <a:rPr lang="en-US" b="1" dirty="0"/>
              <a:t>     F →.( E )</a:t>
            </a:r>
          </a:p>
          <a:p>
            <a:pPr marL="0" indent="0">
              <a:buNone/>
            </a:pPr>
            <a:r>
              <a:rPr lang="en-US" b="1" dirty="0"/>
              <a:t>     F →.id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b="1" dirty="0" err="1"/>
              <a:t>goto</a:t>
            </a:r>
            <a:r>
              <a:rPr lang="en-US" b="1" dirty="0"/>
              <a:t>(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8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US" b="1" dirty="0"/>
              <a:t>,</a:t>
            </a:r>
            <a:r>
              <a:rPr lang="en-US" b="1" dirty="0">
                <a:solidFill>
                  <a:srgbClr val="FF0000"/>
                </a:solidFill>
              </a:rPr>
              <a:t> )</a:t>
            </a:r>
            <a:r>
              <a:rPr lang="en-US" b="1" dirty="0"/>
              <a:t>) = 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11</a:t>
            </a:r>
            <a:r>
              <a:rPr lang="en-IN" b="1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11</a:t>
            </a:r>
            <a:r>
              <a:rPr lang="en-IN" b="1" dirty="0">
                <a:solidFill>
                  <a:srgbClr val="FF0000"/>
                </a:solidFill>
              </a:rPr>
              <a:t> :   </a:t>
            </a:r>
            <a:r>
              <a:rPr lang="en-US" b="1" dirty="0"/>
              <a:t>F → ( E ). </a:t>
            </a:r>
          </a:p>
          <a:p>
            <a:pPr marL="0" indent="0">
              <a:buNone/>
            </a:pP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39252" y="944380"/>
            <a:ext cx="1888761" cy="2788170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6280879" y="944380"/>
            <a:ext cx="2128603" cy="1858781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143004" y="4501467"/>
            <a:ext cx="2271708" cy="670606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91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7213"/>
            <a:ext cx="10515600" cy="5619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 E → E + T  </a:t>
            </a:r>
            <a:r>
              <a:rPr lang="en-US" sz="3600" dirty="0"/>
              <a:t> ------(1)                </a:t>
            </a:r>
            <a:r>
              <a:rPr lang="en-US" sz="3600" dirty="0">
                <a:solidFill>
                  <a:srgbClr val="0000CC"/>
                </a:solidFill>
              </a:rPr>
              <a:t>FOLLOW(E) = { +, ), $}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 E → T</a:t>
            </a:r>
            <a:r>
              <a:rPr lang="en-US" sz="3600" dirty="0"/>
              <a:t>          ------(2)               </a:t>
            </a:r>
            <a:r>
              <a:rPr lang="en-US" sz="3600" dirty="0">
                <a:solidFill>
                  <a:srgbClr val="0000CC"/>
                </a:solidFill>
              </a:rPr>
              <a:t>FOLLOW(T) </a:t>
            </a:r>
            <a:r>
              <a:rPr lang="en-US" sz="3600">
                <a:solidFill>
                  <a:srgbClr val="0000CC"/>
                </a:solidFill>
              </a:rPr>
              <a:t>= {+, *, </a:t>
            </a:r>
            <a:r>
              <a:rPr lang="en-US" sz="3600" dirty="0">
                <a:solidFill>
                  <a:srgbClr val="0000CC"/>
                </a:solidFill>
              </a:rPr>
              <a:t>), $ }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 T → T * F</a:t>
            </a:r>
            <a:r>
              <a:rPr lang="en-US" sz="3600" dirty="0"/>
              <a:t>    ------(3)               </a:t>
            </a:r>
            <a:r>
              <a:rPr lang="en-US" sz="3600" dirty="0">
                <a:solidFill>
                  <a:srgbClr val="0000CC"/>
                </a:solidFill>
              </a:rPr>
              <a:t>FOLLOW(F) = {+, *, ), $}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 T → F</a:t>
            </a:r>
            <a:r>
              <a:rPr lang="en-US" sz="3600" dirty="0"/>
              <a:t>          ------(4)</a:t>
            </a:r>
            <a:endParaRPr lang="en-US" sz="3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 F → ( E )      </a:t>
            </a:r>
            <a:r>
              <a:rPr lang="en-US" sz="3600" dirty="0"/>
              <a:t>------(5)</a:t>
            </a:r>
            <a:endParaRPr lang="en-US" sz="3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 F → id</a:t>
            </a:r>
            <a:r>
              <a:rPr lang="en-US" sz="3600" dirty="0"/>
              <a:t>         ------(6)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450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638" y="642938"/>
            <a:ext cx="10672762" cy="538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19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813" y="500063"/>
            <a:ext cx="10929937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81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2988" y="328613"/>
            <a:ext cx="9801225" cy="652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29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675" y="942975"/>
            <a:ext cx="10315575" cy="572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59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888" y="385764"/>
            <a:ext cx="9572625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41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3075" y="228600"/>
            <a:ext cx="9372600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35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4438"/>
            <a:ext cx="10515600" cy="53292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FF0000"/>
                </a:solidFill>
              </a:rPr>
              <a:t>FOLLOW(E’)  =  { $ }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FF0000"/>
                </a:solidFill>
              </a:rPr>
              <a:t>FOLLOW(E)  =  { +, ), $ }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FF0000"/>
                </a:solidFill>
              </a:rPr>
              <a:t>FOLLOW(T)  =  { *,+, ), $ }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FF0000"/>
                </a:solidFill>
              </a:rPr>
              <a:t>FOLLOW(F)  =  { *,+, ), $ }</a:t>
            </a:r>
          </a:p>
          <a:p>
            <a:pPr marL="0" indent="0">
              <a:buNone/>
            </a:pPr>
            <a:r>
              <a:rPr lang="en-US" dirty="0"/>
              <a:t> E → E + T  (rule 1)</a:t>
            </a:r>
          </a:p>
          <a:p>
            <a:pPr marL="0" indent="0">
              <a:buNone/>
            </a:pPr>
            <a:r>
              <a:rPr lang="en-US" dirty="0"/>
              <a:t> E →  T       (rule 2)</a:t>
            </a:r>
          </a:p>
          <a:p>
            <a:pPr marL="0" indent="0">
              <a:buNone/>
            </a:pPr>
            <a:r>
              <a:rPr lang="en-US" dirty="0"/>
              <a:t> T → T * F  (rule 3)</a:t>
            </a:r>
          </a:p>
          <a:p>
            <a:pPr marL="0" indent="0">
              <a:buNone/>
            </a:pPr>
            <a:r>
              <a:rPr lang="en-US" dirty="0"/>
              <a:t> T →  F       (rule 4)</a:t>
            </a:r>
          </a:p>
          <a:p>
            <a:pPr marL="0" indent="0">
              <a:buNone/>
            </a:pPr>
            <a:r>
              <a:rPr lang="en-US" dirty="0"/>
              <a:t> F → ( E )    (rule 5)</a:t>
            </a:r>
          </a:p>
          <a:p>
            <a:pPr marL="0" indent="0">
              <a:buNone/>
            </a:pPr>
            <a:r>
              <a:rPr lang="en-US" dirty="0"/>
              <a:t> F →  id       (rule 6)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594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534"/>
            <a:ext cx="10515600" cy="806450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LR Parser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2984"/>
            <a:ext cx="10515600" cy="2357441"/>
          </a:xfrm>
        </p:spPr>
        <p:txBody>
          <a:bodyPr/>
          <a:lstStyle/>
          <a:p>
            <a:r>
              <a:rPr lang="en-IN" dirty="0"/>
              <a:t>Drawbacks of the method</a:t>
            </a:r>
          </a:p>
          <a:p>
            <a:pPr lvl="1"/>
            <a:r>
              <a:rPr lang="en-IN" sz="2800" dirty="0"/>
              <a:t>Parsing tables are too complicated to be generated by hand, need an automated generator.</a:t>
            </a:r>
          </a:p>
          <a:p>
            <a:pPr lvl="1"/>
            <a:r>
              <a:rPr lang="en-IN" sz="2800" dirty="0"/>
              <a:t> Cannot handle ambiguous grammar without special tricks.</a:t>
            </a:r>
          </a:p>
          <a:p>
            <a:pPr marL="457200" lvl="1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7906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7958"/>
            <a:ext cx="10515600" cy="920750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LR Parser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8708"/>
            <a:ext cx="10515600" cy="5486405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9" y="2427742"/>
            <a:ext cx="685800" cy="3603308"/>
          </a:xfrm>
          <a:prstGeom prst="rect">
            <a:avLst/>
          </a:prstGeom>
        </p:spPr>
      </p:pic>
      <p:pic>
        <p:nvPicPr>
          <p:cNvPr id="5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239" y="1589542"/>
            <a:ext cx="2921000" cy="396240"/>
          </a:xfrm>
          <a:prstGeom prst="rect">
            <a:avLst/>
          </a:prstGeom>
        </p:spPr>
      </p:pic>
      <p:pic>
        <p:nvPicPr>
          <p:cNvPr id="6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639" y="4561342"/>
            <a:ext cx="4978400" cy="1739446"/>
          </a:xfrm>
          <a:prstGeom prst="rect">
            <a:avLst/>
          </a:prstGeom>
        </p:spPr>
      </p:pic>
      <p:pic>
        <p:nvPicPr>
          <p:cNvPr id="11" name="tab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4439" y="2656342"/>
            <a:ext cx="2921000" cy="1211263"/>
          </a:xfrm>
          <a:prstGeom prst="rect">
            <a:avLst/>
          </a:prstGeom>
        </p:spPr>
      </p:pic>
      <p:sp>
        <p:nvSpPr>
          <p:cNvPr id="12" name="Text Box 1122"/>
          <p:cNvSpPr txBox="1">
            <a:spLocks noChangeArrowheads="1"/>
          </p:cNvSpPr>
          <p:nvPr/>
        </p:nvSpPr>
        <p:spPr bwMode="auto">
          <a:xfrm>
            <a:off x="4414839" y="1589542"/>
            <a:ext cx="809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input</a:t>
            </a:r>
          </a:p>
        </p:txBody>
      </p:sp>
      <p:sp>
        <p:nvSpPr>
          <p:cNvPr id="13" name="Text Box 1123"/>
          <p:cNvSpPr txBox="1">
            <a:spLocks noChangeArrowheads="1"/>
          </p:cNvSpPr>
          <p:nvPr/>
        </p:nvSpPr>
        <p:spPr bwMode="auto">
          <a:xfrm>
            <a:off x="9139239" y="2961142"/>
            <a:ext cx="96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output</a:t>
            </a:r>
          </a:p>
        </p:txBody>
      </p:sp>
      <p:sp>
        <p:nvSpPr>
          <p:cNvPr id="14" name="Line 1124"/>
          <p:cNvSpPr>
            <a:spLocks noChangeShapeType="1"/>
          </p:cNvSpPr>
          <p:nvPr/>
        </p:nvSpPr>
        <p:spPr bwMode="auto">
          <a:xfrm flipH="1" flipV="1">
            <a:off x="2890839" y="2732542"/>
            <a:ext cx="2133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15" name="Line 1125"/>
          <p:cNvSpPr>
            <a:spLocks noChangeShapeType="1"/>
          </p:cNvSpPr>
          <p:nvPr/>
        </p:nvSpPr>
        <p:spPr bwMode="auto">
          <a:xfrm flipH="1">
            <a:off x="5481639" y="3875542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16" name="Line 1126"/>
          <p:cNvSpPr>
            <a:spLocks noChangeShapeType="1"/>
          </p:cNvSpPr>
          <p:nvPr/>
        </p:nvSpPr>
        <p:spPr bwMode="auto">
          <a:xfrm>
            <a:off x="6396039" y="3875542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17" name="Line 1127"/>
          <p:cNvSpPr>
            <a:spLocks noChangeShapeType="1"/>
          </p:cNvSpPr>
          <p:nvPr/>
        </p:nvSpPr>
        <p:spPr bwMode="auto">
          <a:xfrm flipV="1">
            <a:off x="6472239" y="1970542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18" name="Line 1128"/>
          <p:cNvSpPr>
            <a:spLocks noChangeShapeType="1"/>
          </p:cNvSpPr>
          <p:nvPr/>
        </p:nvSpPr>
        <p:spPr bwMode="auto">
          <a:xfrm>
            <a:off x="7996239" y="3265942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09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17"/>
            <a:ext cx="10515600" cy="849313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LR Parser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5830"/>
            <a:ext cx="10515600" cy="431483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LR parser consists of an </a:t>
            </a:r>
          </a:p>
          <a:p>
            <a:pPr marL="0" indent="0">
              <a:buNone/>
            </a:pPr>
            <a:r>
              <a:rPr lang="en-IN" dirty="0"/>
              <a:t>      1. input</a:t>
            </a:r>
          </a:p>
          <a:p>
            <a:pPr marL="0" indent="0">
              <a:buNone/>
            </a:pPr>
            <a:r>
              <a:rPr lang="en-IN" dirty="0"/>
              <a:t>      2. output</a:t>
            </a:r>
          </a:p>
          <a:p>
            <a:pPr marL="0" indent="0">
              <a:buNone/>
            </a:pPr>
            <a:r>
              <a:rPr lang="en-IN" dirty="0"/>
              <a:t>      3. stack</a:t>
            </a:r>
          </a:p>
          <a:p>
            <a:pPr marL="0" indent="0">
              <a:buNone/>
            </a:pPr>
            <a:r>
              <a:rPr lang="en-IN" dirty="0"/>
              <a:t>      4. driver (parser) program</a:t>
            </a:r>
          </a:p>
          <a:p>
            <a:pPr marL="0" indent="0">
              <a:buNone/>
            </a:pPr>
            <a:r>
              <a:rPr lang="en-IN" dirty="0"/>
              <a:t>      5. parse table</a:t>
            </a:r>
          </a:p>
          <a:p>
            <a:pPr marL="0" indent="0">
              <a:buNone/>
            </a:pPr>
            <a:r>
              <a:rPr lang="en-IN" dirty="0"/>
              <a:t>                1.  action</a:t>
            </a:r>
          </a:p>
          <a:p>
            <a:pPr marL="0" indent="0">
              <a:buNone/>
            </a:pPr>
            <a:r>
              <a:rPr lang="en-IN" dirty="0"/>
              <a:t>                2.  goto</a:t>
            </a:r>
          </a:p>
        </p:txBody>
      </p:sp>
    </p:spTree>
    <p:extLst>
      <p:ext uri="{BB962C8B-B14F-4D97-AF65-F5344CB8AC3E}">
        <p14:creationId xmlns:p14="http://schemas.microsoft.com/office/powerpoint/2010/main" val="218168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9300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LR Parser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4426"/>
            <a:ext cx="10515600" cy="506253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The driver program is same for all </a:t>
            </a:r>
            <a:r>
              <a:rPr lang="en-IN" dirty="0">
                <a:solidFill>
                  <a:srgbClr val="FF0000"/>
                </a:solidFill>
              </a:rPr>
              <a:t>LR</a:t>
            </a:r>
            <a:r>
              <a:rPr lang="en-IN" dirty="0"/>
              <a:t> parsers. </a:t>
            </a:r>
          </a:p>
          <a:p>
            <a:r>
              <a:rPr lang="en-IN" dirty="0"/>
              <a:t>Only the parsing table changes from one parser to another.</a:t>
            </a:r>
          </a:p>
          <a:p>
            <a:r>
              <a:rPr lang="en-IN" dirty="0"/>
              <a:t> The parsing program reads character from an input buffer one at a time.</a:t>
            </a:r>
          </a:p>
          <a:p>
            <a:r>
              <a:rPr lang="en-IN" dirty="0"/>
              <a:t> The program uses a stack to store a string of the form</a:t>
            </a:r>
          </a:p>
          <a:p>
            <a:pPr marL="0" indent="0">
              <a:buNone/>
            </a:pPr>
            <a:r>
              <a:rPr lang="en-IN" dirty="0"/>
              <a:t>                           </a:t>
            </a:r>
            <a:r>
              <a:rPr lang="en-IN" b="1" dirty="0">
                <a:solidFill>
                  <a:srgbClr val="FF0000"/>
                </a:solidFill>
              </a:rPr>
              <a:t>S</a:t>
            </a:r>
            <a:r>
              <a:rPr lang="en-IN" b="1" baseline="-25000" dirty="0">
                <a:solidFill>
                  <a:srgbClr val="FF0000"/>
                </a:solidFill>
              </a:rPr>
              <a:t>0</a:t>
            </a:r>
            <a:r>
              <a:rPr lang="en-IN" b="1" dirty="0">
                <a:solidFill>
                  <a:srgbClr val="FF0000"/>
                </a:solidFill>
              </a:rPr>
              <a:t> X</a:t>
            </a:r>
            <a:r>
              <a:rPr lang="en-IN" b="1" baseline="-25000" dirty="0">
                <a:solidFill>
                  <a:srgbClr val="FF0000"/>
                </a:solidFill>
              </a:rPr>
              <a:t>1 </a:t>
            </a:r>
            <a:r>
              <a:rPr lang="en-IN" b="1" dirty="0">
                <a:solidFill>
                  <a:srgbClr val="FF0000"/>
                </a:solidFill>
              </a:rPr>
              <a:t>S</a:t>
            </a:r>
            <a:r>
              <a:rPr lang="en-IN" b="1" baseline="-25000" dirty="0">
                <a:solidFill>
                  <a:srgbClr val="FF0000"/>
                </a:solidFill>
              </a:rPr>
              <a:t>1</a:t>
            </a:r>
            <a:r>
              <a:rPr lang="en-IN" b="1" dirty="0">
                <a:solidFill>
                  <a:srgbClr val="FF0000"/>
                </a:solidFill>
              </a:rPr>
              <a:t> X</a:t>
            </a:r>
            <a:r>
              <a:rPr lang="en-IN" b="1" baseline="-25000" dirty="0">
                <a:solidFill>
                  <a:srgbClr val="FF0000"/>
                </a:solidFill>
              </a:rPr>
              <a:t>2</a:t>
            </a:r>
            <a:r>
              <a:rPr lang="en-IN" b="1" dirty="0">
                <a:solidFill>
                  <a:srgbClr val="FF0000"/>
                </a:solidFill>
              </a:rPr>
              <a:t> S</a:t>
            </a:r>
            <a:r>
              <a:rPr lang="en-IN" b="1" baseline="-25000" dirty="0">
                <a:solidFill>
                  <a:srgbClr val="FF0000"/>
                </a:solidFill>
              </a:rPr>
              <a:t>2</a:t>
            </a:r>
            <a:r>
              <a:rPr lang="en-IN" b="1" dirty="0">
                <a:solidFill>
                  <a:srgbClr val="FF0000"/>
                </a:solidFill>
              </a:rPr>
              <a:t> X</a:t>
            </a:r>
            <a:r>
              <a:rPr lang="en-IN" b="1" baseline="-25000" dirty="0">
                <a:solidFill>
                  <a:srgbClr val="FF0000"/>
                </a:solidFill>
              </a:rPr>
              <a:t>3 </a:t>
            </a:r>
            <a:r>
              <a:rPr lang="en-IN" b="1" dirty="0">
                <a:solidFill>
                  <a:srgbClr val="FF0000"/>
                </a:solidFill>
              </a:rPr>
              <a:t> . . . .</a:t>
            </a:r>
            <a:r>
              <a:rPr lang="en-IN" b="1" baseline="-25000" dirty="0">
                <a:solidFill>
                  <a:srgbClr val="FF0000"/>
                </a:solidFill>
              </a:rPr>
              <a:t>  </a:t>
            </a:r>
            <a:r>
              <a:rPr lang="en-IN" b="1" dirty="0" err="1">
                <a:solidFill>
                  <a:srgbClr val="FF0000"/>
                </a:solidFill>
              </a:rPr>
              <a:t>X</a:t>
            </a:r>
            <a:r>
              <a:rPr lang="en-IN" b="1" baseline="-25000" dirty="0" err="1">
                <a:solidFill>
                  <a:srgbClr val="FF0000"/>
                </a:solidFill>
              </a:rPr>
              <a:t>m</a:t>
            </a:r>
            <a:r>
              <a:rPr lang="en-IN" b="1" dirty="0">
                <a:solidFill>
                  <a:srgbClr val="FF0000"/>
                </a:solidFill>
              </a:rPr>
              <a:t> S</a:t>
            </a:r>
            <a:r>
              <a:rPr lang="en-IN" b="1" baseline="-25000" dirty="0">
                <a:solidFill>
                  <a:srgbClr val="FF0000"/>
                </a:solidFill>
              </a:rPr>
              <a:t>m</a:t>
            </a:r>
            <a:r>
              <a:rPr lang="en-IN" baseline="-25000" dirty="0"/>
              <a:t> </a:t>
            </a:r>
          </a:p>
          <a:p>
            <a:pPr marL="0" indent="0">
              <a:buNone/>
            </a:pPr>
            <a:r>
              <a:rPr lang="en-IN" baseline="-25000" dirty="0"/>
              <a:t>          </a:t>
            </a:r>
            <a:r>
              <a:rPr lang="en-IN" dirty="0"/>
              <a:t>where S</a:t>
            </a:r>
            <a:r>
              <a:rPr lang="en-IN" baseline="-25000" dirty="0"/>
              <a:t>m  </a:t>
            </a:r>
            <a:r>
              <a:rPr lang="en-IN" dirty="0"/>
              <a:t>is on top of the stack </a:t>
            </a:r>
          </a:p>
          <a:p>
            <a:pPr marL="0" indent="0">
              <a:buNone/>
            </a:pPr>
            <a:r>
              <a:rPr lang="en-IN" dirty="0"/>
              <a:t>       each S</a:t>
            </a:r>
            <a:r>
              <a:rPr lang="en-IN" baseline="-25000" dirty="0"/>
              <a:t>i</a:t>
            </a:r>
            <a:r>
              <a:rPr lang="en-IN" dirty="0"/>
              <a:t> is a symbol called state </a:t>
            </a:r>
          </a:p>
          <a:p>
            <a:pPr marL="0" indent="0">
              <a:buNone/>
            </a:pPr>
            <a:r>
              <a:rPr lang="en-IN" dirty="0"/>
              <a:t>       each X</a:t>
            </a:r>
            <a:r>
              <a:rPr lang="en-IN" baseline="-25000" dirty="0"/>
              <a:t>i </a:t>
            </a:r>
            <a:r>
              <a:rPr lang="en-IN" dirty="0"/>
              <a:t>is a grammar symbol</a:t>
            </a:r>
          </a:p>
          <a:p>
            <a:pPr marL="0" indent="0">
              <a:buNone/>
            </a:pPr>
            <a:r>
              <a:rPr lang="en-IN" baseline="-25000" dirty="0"/>
              <a:t>           </a:t>
            </a:r>
          </a:p>
          <a:p>
            <a:pPr marL="0" indent="0">
              <a:buNone/>
            </a:pPr>
            <a:r>
              <a:rPr lang="en-IN" baseline="-25000" dirty="0"/>
              <a:t>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322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0822"/>
            <a:ext cx="10515600" cy="806450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action and goto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7281"/>
            <a:ext cx="10515600" cy="4729158"/>
          </a:xfrm>
        </p:spPr>
        <p:txBody>
          <a:bodyPr/>
          <a:lstStyle/>
          <a:p>
            <a:r>
              <a:rPr lang="en-IN" dirty="0"/>
              <a:t> The function </a:t>
            </a:r>
            <a:r>
              <a:rPr lang="en-IN" dirty="0">
                <a:solidFill>
                  <a:srgbClr val="FF0000"/>
                </a:solidFill>
              </a:rPr>
              <a:t>action </a:t>
            </a:r>
            <a:r>
              <a:rPr lang="en-IN" dirty="0"/>
              <a:t>takes a state and input symbol as arguments and produces one of four values:</a:t>
            </a:r>
          </a:p>
          <a:p>
            <a:pPr indent="0">
              <a:buNone/>
            </a:pPr>
            <a:r>
              <a:rPr lang="en-IN" dirty="0">
                <a:solidFill>
                  <a:srgbClr val="FF0000"/>
                </a:solidFill>
              </a:rPr>
              <a:t>    </a:t>
            </a:r>
            <a:r>
              <a:rPr lang="en-IN" b="1" dirty="0"/>
              <a:t>Shift</a:t>
            </a:r>
            <a:r>
              <a:rPr lang="en-IN" dirty="0">
                <a:solidFill>
                  <a:srgbClr val="FF0000"/>
                </a:solidFill>
              </a:rPr>
              <a:t> S </a:t>
            </a:r>
            <a:r>
              <a:rPr lang="en-IN" dirty="0"/>
              <a:t>where</a:t>
            </a:r>
            <a:r>
              <a:rPr lang="en-IN" dirty="0">
                <a:solidFill>
                  <a:srgbClr val="FF0000"/>
                </a:solidFill>
              </a:rPr>
              <a:t> S </a:t>
            </a:r>
            <a:r>
              <a:rPr lang="en-IN" dirty="0"/>
              <a:t>is a state</a:t>
            </a:r>
          </a:p>
          <a:p>
            <a:pPr indent="0">
              <a:buNone/>
            </a:pPr>
            <a:r>
              <a:rPr lang="en-IN" dirty="0"/>
              <a:t>    </a:t>
            </a:r>
            <a:r>
              <a:rPr lang="en-IN" b="1" dirty="0"/>
              <a:t>Reduce</a:t>
            </a:r>
            <a:r>
              <a:rPr lang="en-IN" dirty="0"/>
              <a:t> by a grammar production </a:t>
            </a:r>
            <a:r>
              <a:rPr lang="en-IN" dirty="0">
                <a:solidFill>
                  <a:srgbClr val="FF0000"/>
                </a:solidFill>
              </a:rPr>
              <a:t>A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 </a:t>
            </a:r>
            <a:r>
              <a:rPr lang="el-GR" altLang="en-US" dirty="0">
                <a:solidFill>
                  <a:srgbClr val="FF0000"/>
                </a:solidFill>
                <a:sym typeface="Symbol" panose="05050102010706020507" pitchFamily="18" charset="2"/>
              </a:rPr>
              <a:t>β</a:t>
            </a:r>
            <a:endParaRPr lang="en-IN" altLang="en-US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indent="0">
              <a:buNone/>
            </a:pP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    </a:t>
            </a:r>
            <a:r>
              <a:rPr lang="en-IN" b="1" dirty="0">
                <a:sym typeface="Symbol" panose="05050102010706020507" pitchFamily="18" charset="2"/>
              </a:rPr>
              <a:t>Accept</a:t>
            </a:r>
          </a:p>
          <a:p>
            <a:pPr indent="0">
              <a:buNone/>
            </a:pPr>
            <a:r>
              <a:rPr lang="en-IN" dirty="0">
                <a:sym typeface="Symbol" panose="05050102010706020507" pitchFamily="18" charset="2"/>
              </a:rPr>
              <a:t>    </a:t>
            </a:r>
            <a:r>
              <a:rPr lang="en-IN" b="1" dirty="0">
                <a:sym typeface="Symbol" panose="05050102010706020507" pitchFamily="18" charset="2"/>
              </a:rPr>
              <a:t>Error</a:t>
            </a:r>
          </a:p>
          <a:p>
            <a:pPr marL="271463" indent="-271463"/>
            <a:r>
              <a:rPr lang="en-IN" dirty="0">
                <a:sym typeface="Symbol" panose="05050102010706020507" pitchFamily="18" charset="2"/>
              </a:rPr>
              <a:t> </a:t>
            </a:r>
            <a:r>
              <a:rPr lang="en-IN" dirty="0"/>
              <a:t>The function </a:t>
            </a:r>
            <a:r>
              <a:rPr lang="en-IN" dirty="0">
                <a:solidFill>
                  <a:srgbClr val="FF0000"/>
                </a:solidFill>
              </a:rPr>
              <a:t>goto </a:t>
            </a:r>
            <a:r>
              <a:rPr lang="en-IN" dirty="0"/>
              <a:t>takes a state and a grammar symbol as arguments and produces a state.</a:t>
            </a:r>
            <a:endParaRPr lang="en-IN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0427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7957"/>
            <a:ext cx="10515600" cy="835025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Construction of LR Parsing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1558"/>
            <a:ext cx="10515600" cy="3343280"/>
          </a:xfrm>
        </p:spPr>
        <p:txBody>
          <a:bodyPr/>
          <a:lstStyle/>
          <a:p>
            <a:r>
              <a:rPr lang="en-IN" dirty="0"/>
              <a:t>There are three techniques for constructing LR parsing table for a grammar.</a:t>
            </a:r>
          </a:p>
          <a:p>
            <a:pPr lvl="2"/>
            <a:r>
              <a:rPr lang="en-IN" sz="2800" dirty="0">
                <a:solidFill>
                  <a:srgbClr val="FF0000"/>
                </a:solidFill>
              </a:rPr>
              <a:t>SLR (</a:t>
            </a:r>
            <a:r>
              <a:rPr lang="en-IN" sz="2800" dirty="0"/>
              <a:t>Simple</a:t>
            </a:r>
            <a:r>
              <a:rPr lang="en-IN" sz="2800" dirty="0">
                <a:solidFill>
                  <a:srgbClr val="FF0000"/>
                </a:solidFill>
              </a:rPr>
              <a:t> LR)</a:t>
            </a:r>
          </a:p>
          <a:p>
            <a:pPr lvl="2"/>
            <a:r>
              <a:rPr lang="en-IN" sz="2800" dirty="0">
                <a:solidFill>
                  <a:srgbClr val="FF0000"/>
                </a:solidFill>
              </a:rPr>
              <a:t>Canonical LR</a:t>
            </a:r>
          </a:p>
          <a:p>
            <a:pPr lvl="2"/>
            <a:r>
              <a:rPr lang="en-IN" sz="2800" dirty="0">
                <a:solidFill>
                  <a:srgbClr val="FF0000"/>
                </a:solidFill>
              </a:rPr>
              <a:t>LALR (</a:t>
            </a:r>
            <a:r>
              <a:rPr lang="en-IN" sz="2800" dirty="0"/>
              <a:t>Look ahead</a:t>
            </a:r>
            <a:r>
              <a:rPr lang="en-IN" sz="2800" dirty="0">
                <a:solidFill>
                  <a:srgbClr val="FF0000"/>
                </a:solidFill>
              </a:rPr>
              <a:t> LR)</a:t>
            </a:r>
          </a:p>
        </p:txBody>
      </p:sp>
    </p:spTree>
    <p:extLst>
      <p:ext uri="{BB962C8B-B14F-4D97-AF65-F5344CB8AC3E}">
        <p14:creationId xmlns:p14="http://schemas.microsoft.com/office/powerpoint/2010/main" val="23015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381"/>
            <a:ext cx="10515600" cy="792169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Construction of SLR Parsing Table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4414"/>
            <a:ext cx="10515600" cy="5400674"/>
          </a:xfrm>
        </p:spPr>
        <p:txBody>
          <a:bodyPr/>
          <a:lstStyle/>
          <a:p>
            <a:r>
              <a:rPr lang="en-IN" dirty="0"/>
              <a:t>  The central idea is the construction of a DFA from the grammar.</a:t>
            </a:r>
          </a:p>
          <a:p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LR(k)</a:t>
            </a:r>
            <a:r>
              <a:rPr lang="en-IN" dirty="0"/>
              <a:t> parser uses stack content and the next </a:t>
            </a:r>
            <a:r>
              <a:rPr lang="en-IN" dirty="0">
                <a:solidFill>
                  <a:srgbClr val="FF0000"/>
                </a:solidFill>
              </a:rPr>
              <a:t>k</a:t>
            </a:r>
            <a:r>
              <a:rPr lang="en-IN" dirty="0"/>
              <a:t> symbols of the input to decide what is to be done.</a:t>
            </a:r>
          </a:p>
          <a:p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LR(0)</a:t>
            </a:r>
            <a:r>
              <a:rPr lang="en-IN" dirty="0"/>
              <a:t> parser uses only stack contents.</a:t>
            </a:r>
          </a:p>
          <a:p>
            <a:r>
              <a:rPr lang="en-IN" dirty="0"/>
              <a:t> Let G = (N, T, P ,S) be a CFG.  </a:t>
            </a:r>
          </a:p>
          <a:p>
            <a:pPr marL="0" indent="0">
              <a:buNone/>
            </a:pPr>
            <a:r>
              <a:rPr lang="en-IN" dirty="0"/>
              <a:t>     [ A</a:t>
            </a:r>
            <a:r>
              <a:rPr lang="en-US" altLang="en-US" dirty="0">
                <a:sym typeface="Symbol" panose="05050102010706020507" pitchFamily="18" charset="2"/>
              </a:rPr>
              <a:t>  </a:t>
            </a:r>
            <a:r>
              <a:rPr lang="en-IN" dirty="0"/>
              <a:t>w</a:t>
            </a:r>
            <a:r>
              <a:rPr lang="en-IN" baseline="-25000" dirty="0"/>
              <a:t>1</a:t>
            </a:r>
            <a:r>
              <a:rPr lang="en-IN" dirty="0"/>
              <a:t> . w</a:t>
            </a:r>
            <a:r>
              <a:rPr lang="en-IN" baseline="-25000" dirty="0"/>
              <a:t>2 </a:t>
            </a:r>
            <a:r>
              <a:rPr lang="en-IN" dirty="0"/>
              <a:t> , u ] is called LR(k) item  if  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IN" dirty="0"/>
              <a:t>w</a:t>
            </a:r>
            <a:r>
              <a:rPr lang="en-IN" baseline="-25000" dirty="0"/>
              <a:t>1</a:t>
            </a:r>
            <a:r>
              <a:rPr lang="en-IN" dirty="0"/>
              <a:t> . w</a:t>
            </a:r>
            <a:r>
              <a:rPr lang="en-IN" baseline="-25000" dirty="0"/>
              <a:t>2 </a:t>
            </a:r>
            <a:r>
              <a:rPr lang="en-IN" dirty="0"/>
              <a:t> is a production </a:t>
            </a:r>
          </a:p>
          <a:p>
            <a:pPr marL="0" indent="0">
              <a:buNone/>
            </a:pPr>
            <a:r>
              <a:rPr lang="en-IN" baseline="-25000" dirty="0"/>
              <a:t>     </a:t>
            </a:r>
            <a:r>
              <a:rPr lang="en-IN" dirty="0"/>
              <a:t> from P, and u is a sequence of terminals, the length of which is less  </a:t>
            </a:r>
          </a:p>
          <a:p>
            <a:pPr marL="0" indent="0">
              <a:buNone/>
            </a:pPr>
            <a:r>
              <a:rPr lang="en-IN" dirty="0"/>
              <a:t>     or equal to k.</a:t>
            </a:r>
          </a:p>
          <a:p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LR(0)</a:t>
            </a:r>
            <a:r>
              <a:rPr lang="en-IN" dirty="0"/>
              <a:t> </a:t>
            </a:r>
            <a:r>
              <a:rPr lang="en-IN" baseline="-25000" dirty="0"/>
              <a:t> </a:t>
            </a:r>
            <a:r>
              <a:rPr lang="en-IN" dirty="0"/>
              <a:t>items should not contain sequence of terminals i.e.,</a:t>
            </a:r>
          </a:p>
          <a:p>
            <a:pPr marL="0" indent="0">
              <a:buNone/>
            </a:pPr>
            <a:r>
              <a:rPr lang="en-IN" dirty="0"/>
              <a:t>   [ 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IN" dirty="0"/>
              <a:t>w</a:t>
            </a:r>
            <a:r>
              <a:rPr lang="en-IN" baseline="-25000" dirty="0"/>
              <a:t>1</a:t>
            </a:r>
            <a:r>
              <a:rPr lang="en-IN" dirty="0"/>
              <a:t> . w</a:t>
            </a:r>
            <a:r>
              <a:rPr lang="en-IN" baseline="-25000" dirty="0"/>
              <a:t>2 </a:t>
            </a:r>
            <a:r>
              <a:rPr lang="en-IN" dirty="0"/>
              <a:t>]</a:t>
            </a:r>
            <a:endParaRPr lang="en-IN" baseline="-25000" dirty="0"/>
          </a:p>
        </p:txBody>
      </p:sp>
    </p:spTree>
    <p:extLst>
      <p:ext uri="{BB962C8B-B14F-4D97-AF65-F5344CB8AC3E}">
        <p14:creationId xmlns:p14="http://schemas.microsoft.com/office/powerpoint/2010/main" val="11172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4654</TotalTime>
  <Words>1855</Words>
  <Application>Microsoft Office PowerPoint</Application>
  <PresentationFormat>Widescreen</PresentationFormat>
  <Paragraphs>187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Office Theme</vt:lpstr>
      <vt:lpstr>CSI2005 Principles of Compiler Design </vt:lpstr>
      <vt:lpstr>LR Parser</vt:lpstr>
      <vt:lpstr>LR Parser</vt:lpstr>
      <vt:lpstr>LR Parser Algorithm</vt:lpstr>
      <vt:lpstr>LR Parser</vt:lpstr>
      <vt:lpstr>LR Parser</vt:lpstr>
      <vt:lpstr>action and goto</vt:lpstr>
      <vt:lpstr>Construction of LR Parsing Table</vt:lpstr>
      <vt:lpstr>Construction of SLR Parsing Table</vt:lpstr>
      <vt:lpstr>LR(0) item</vt:lpstr>
      <vt:lpstr>Augmented grammar</vt:lpstr>
      <vt:lpstr>Closure</vt:lpstr>
      <vt:lpstr>Example</vt:lpstr>
      <vt:lpstr>goto</vt:lpstr>
      <vt:lpstr>Example</vt:lpstr>
      <vt:lpstr>PowerPoint Presentation</vt:lpstr>
      <vt:lpstr>Collection of Canonical LR(0) Sets of Items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CSC2001 Computer Architecture and Organization</dc:title>
  <dc:creator>Admin</dc:creator>
  <cp:lastModifiedBy>Prashanth Singaravelan</cp:lastModifiedBy>
  <cp:revision>705</cp:revision>
  <dcterms:created xsi:type="dcterms:W3CDTF">2018-07-03T04:52:28Z</dcterms:created>
  <dcterms:modified xsi:type="dcterms:W3CDTF">2021-06-11T08:23:05Z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