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69" r:id="rId2"/>
    <p:sldId id="400" r:id="rId3"/>
    <p:sldId id="422" r:id="rId4"/>
    <p:sldId id="401" r:id="rId5"/>
    <p:sldId id="417" r:id="rId6"/>
    <p:sldId id="418" r:id="rId7"/>
    <p:sldId id="419" r:id="rId8"/>
    <p:sldId id="425" r:id="rId9"/>
    <p:sldId id="424" r:id="rId10"/>
    <p:sldId id="426" r:id="rId11"/>
    <p:sldId id="423" r:id="rId12"/>
    <p:sldId id="420" r:id="rId13"/>
    <p:sldId id="421" r:id="rId14"/>
    <p:sldId id="428" r:id="rId15"/>
    <p:sldId id="429" r:id="rId16"/>
    <p:sldId id="427" r:id="rId17"/>
    <p:sldId id="4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CSE2002</a:t>
            </a:r>
            <a:br>
              <a:rPr lang="en-US" dirty="0"/>
            </a:br>
            <a:r>
              <a:rPr lang="en-US" dirty="0"/>
              <a:t>Theory of Computation and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sz="4300" b="1" dirty="0">
                <a:solidFill>
                  <a:schemeClr val="accent4">
                    <a:lumMod val="75000"/>
                  </a:schemeClr>
                </a:solidFill>
              </a:rPr>
              <a:t>MODULE - 4</a:t>
            </a: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49"/>
            <a:ext cx="10515600" cy="62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d)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                                      </a:t>
            </a: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d)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d)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="1" dirty="0">
                <a:solidFill>
                  <a:srgbClr val="FF0000"/>
                </a:solidFill>
              </a:rPr>
              <a:t>:  </a:t>
            </a:r>
            <a:r>
              <a:rPr lang="en-US" b="1" dirty="0"/>
              <a:t>C →d. ,  c/d    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</a:t>
            </a:r>
            <a:r>
              <a:rPr lang="en-IN" b="1" dirty="0">
                <a:solidFill>
                  <a:srgbClr val="FF0000"/>
                </a:solidFill>
              </a:rPr>
              <a:t>:  </a:t>
            </a:r>
            <a:r>
              <a:rPr lang="en-US" b="1" dirty="0"/>
              <a:t>C →d. ,  $</a:t>
            </a:r>
            <a:endParaRPr lang="en-IN" b="1" baseline="-25000" dirty="0"/>
          </a:p>
          <a:p>
            <a:pPr marL="0" indent="0">
              <a:buNone/>
            </a:pPr>
            <a:endParaRPr lang="en-IN" b="1" baseline="-25000" dirty="0"/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5            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8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9</a:t>
            </a:r>
          </a:p>
          <a:p>
            <a:pPr marL="0" indent="0">
              <a:buNone/>
            </a:pP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5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  S → CC. , $      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8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  C → </a:t>
            </a:r>
            <a:r>
              <a:rPr lang="en-US" b="1" dirty="0" err="1"/>
              <a:t>cC.</a:t>
            </a:r>
            <a:r>
              <a:rPr lang="en-US" b="1" dirty="0"/>
              <a:t> , c/d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9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  C → </a:t>
            </a:r>
            <a:r>
              <a:rPr lang="en-US" b="1" dirty="0" err="1"/>
              <a:t>cC.</a:t>
            </a:r>
            <a:r>
              <a:rPr lang="en-US" b="1" dirty="0"/>
              <a:t> , $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             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 C → </a:t>
            </a:r>
            <a:r>
              <a:rPr lang="en-US" b="1" dirty="0" err="1"/>
              <a:t>c.C</a:t>
            </a:r>
            <a:r>
              <a:rPr lang="en-US" b="1" dirty="0"/>
              <a:t> , $       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  C → </a:t>
            </a:r>
            <a:r>
              <a:rPr lang="en-US" b="1" dirty="0" err="1"/>
              <a:t>c.C</a:t>
            </a:r>
            <a:r>
              <a:rPr lang="en-US" b="1" dirty="0"/>
              <a:t> , c/d              </a:t>
            </a: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d)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      </a:t>
            </a:r>
            <a:r>
              <a:rPr lang="en-US" b="1" dirty="0"/>
              <a:t>C →.</a:t>
            </a:r>
            <a:r>
              <a:rPr lang="en-US" b="1" dirty="0" err="1"/>
              <a:t>cC</a:t>
            </a:r>
            <a:r>
              <a:rPr lang="en-US" b="1" dirty="0"/>
              <a:t> , $                                  C →.</a:t>
            </a:r>
            <a:r>
              <a:rPr lang="en-US" b="1" dirty="0" err="1"/>
              <a:t>cC</a:t>
            </a:r>
            <a:r>
              <a:rPr lang="en-US" b="1" dirty="0"/>
              <a:t> ,  c/d</a:t>
            </a:r>
          </a:p>
          <a:p>
            <a:pPr marL="0" indent="0">
              <a:buNone/>
            </a:pPr>
            <a:r>
              <a:rPr lang="en-US" b="1" dirty="0"/>
              <a:t>       C →.d , $                                    C →.d ,  c/d</a:t>
            </a:r>
            <a:endParaRPr lang="en-IN" b="1" baseline="-25000" dirty="0"/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         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511" y="900102"/>
            <a:ext cx="2002925" cy="557224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0845" y="2638756"/>
            <a:ext cx="2069592" cy="59021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8856" y="4579587"/>
            <a:ext cx="2325351" cy="154398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7792" y="878334"/>
            <a:ext cx="1673866" cy="557224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9818" y="2646016"/>
            <a:ext cx="2069592" cy="59021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200" y="4586847"/>
            <a:ext cx="2325351" cy="154398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79873" y="2653276"/>
            <a:ext cx="1834870" cy="59021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47046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7" y="588168"/>
            <a:ext cx="8015287" cy="58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188905"/>
            <a:ext cx="10929937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8" y="1371607"/>
            <a:ext cx="112585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285751"/>
            <a:ext cx="10372725" cy="60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942975"/>
            <a:ext cx="10315575" cy="5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8" y="385764"/>
            <a:ext cx="95726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59578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885825"/>
            <a:ext cx="8853713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914909" y="1548641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7656" y="1533700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9634" y="1137761"/>
            <a:ext cx="4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8358" y="2599002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77015" y="2635975"/>
            <a:ext cx="350641" cy="771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1034" y="335441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070" y="33687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741908" y="2547395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8811" y="2160022"/>
            <a:ext cx="4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59439" y="2149844"/>
            <a:ext cx="4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9439" y="292220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045094" y="3737238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43751" y="3774211"/>
            <a:ext cx="350641" cy="771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57770" y="449265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7230" y="449265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822868" y="4914370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0399" y="528917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460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87788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Augmented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285"/>
            <a:ext cx="10515600" cy="311467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G is a grammar with start symbol S, then G’, the </a:t>
            </a:r>
            <a:r>
              <a:rPr lang="en-IN" dirty="0">
                <a:solidFill>
                  <a:srgbClr val="FF0000"/>
                </a:solidFill>
              </a:rPr>
              <a:t>augmented </a:t>
            </a:r>
            <a:r>
              <a:rPr lang="en-IN" dirty="0"/>
              <a:t>grammar for G, is G with a new start symbol S’ and production S’</a:t>
            </a:r>
            <a:r>
              <a:rPr lang="en-US" altLang="en-US" dirty="0">
                <a:sym typeface="Symbol" panose="05050102010706020507" pitchFamily="18" charset="2"/>
              </a:rPr>
              <a:t>  S.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If G = (N, T, P, S), then G’ = (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U {S’}</a:t>
            </a:r>
            <a:r>
              <a:rPr lang="en-IN" altLang="en-US" dirty="0">
                <a:sym typeface="Symbol" panose="05050102010706020507" pitchFamily="18" charset="2"/>
              </a:rPr>
              <a:t> , T,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PU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{</a:t>
            </a:r>
            <a:r>
              <a:rPr lang="en-IN" dirty="0">
                <a:solidFill>
                  <a:srgbClr val="FF0000"/>
                </a:solidFill>
              </a:rPr>
              <a:t>S’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S}</a:t>
            </a:r>
            <a:r>
              <a:rPr lang="en-US" altLang="en-US" dirty="0"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S’</a:t>
            </a:r>
            <a:r>
              <a:rPr lang="en-US" altLang="en-US" dirty="0">
                <a:sym typeface="Symbol" panose="05050102010706020507" pitchFamily="18" charset="2"/>
              </a:rPr>
              <a:t>) 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purpose of this new starting production is to indicate to the parser when it should stop parsing and announce acceptance of the input.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LR(1)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767"/>
            <a:ext cx="10515600" cy="4348163"/>
          </a:xfrm>
        </p:spPr>
        <p:txBody>
          <a:bodyPr/>
          <a:lstStyle/>
          <a:p>
            <a:r>
              <a:rPr lang="en-IN" dirty="0"/>
              <a:t> Let G = (N, T, P ,S) be a CFG.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>
                <a:solidFill>
                  <a:srgbClr val="FF0000"/>
                </a:solidFill>
              </a:rPr>
              <a:t>[ 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n-IN" dirty="0">
                <a:solidFill>
                  <a:srgbClr val="FF0000"/>
                </a:solidFill>
              </a:rPr>
              <a:t>w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. w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, u ]</a:t>
            </a:r>
            <a:r>
              <a:rPr lang="en-IN" dirty="0"/>
              <a:t> is called LR(k) item  if 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 . w</a:t>
            </a:r>
            <a:r>
              <a:rPr lang="en-IN" baseline="-25000" dirty="0"/>
              <a:t>2 </a:t>
            </a:r>
            <a:r>
              <a:rPr lang="en-IN" dirty="0"/>
              <a:t> is a production </a:t>
            </a:r>
          </a:p>
          <a:p>
            <a:pPr marL="0" indent="0">
              <a:buNone/>
            </a:pPr>
            <a:r>
              <a:rPr lang="en-IN" baseline="-25000" dirty="0"/>
              <a:t>     </a:t>
            </a:r>
            <a:r>
              <a:rPr lang="en-IN" dirty="0"/>
              <a:t> from P, and u is a sequence of terminals, the length of which is less  </a:t>
            </a:r>
          </a:p>
          <a:p>
            <a:pPr marL="0" indent="0">
              <a:buNone/>
            </a:pPr>
            <a:r>
              <a:rPr lang="en-IN" dirty="0"/>
              <a:t>     or equal to k.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LR(0)</a:t>
            </a:r>
            <a:r>
              <a:rPr lang="en-IN" dirty="0"/>
              <a:t> </a:t>
            </a:r>
            <a:r>
              <a:rPr lang="en-IN" baseline="-25000" dirty="0"/>
              <a:t> </a:t>
            </a:r>
            <a:r>
              <a:rPr lang="en-IN" dirty="0"/>
              <a:t>items should not contain sequence of terminals i.e.,</a:t>
            </a:r>
          </a:p>
          <a:p>
            <a:pPr marL="0" indent="0">
              <a:buNone/>
            </a:pPr>
            <a:r>
              <a:rPr lang="en-IN" dirty="0"/>
              <a:t>   [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 . w</a:t>
            </a:r>
            <a:r>
              <a:rPr lang="en-IN" baseline="-25000" dirty="0"/>
              <a:t>2 </a:t>
            </a:r>
            <a:r>
              <a:rPr lang="en-IN" dirty="0"/>
              <a:t>]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LR(1)</a:t>
            </a:r>
            <a:r>
              <a:rPr lang="en-IN" dirty="0"/>
              <a:t> </a:t>
            </a:r>
            <a:r>
              <a:rPr lang="en-IN" baseline="-25000" dirty="0"/>
              <a:t> </a:t>
            </a:r>
            <a:r>
              <a:rPr lang="en-IN" dirty="0"/>
              <a:t>item is of the form,  </a:t>
            </a:r>
            <a:r>
              <a:rPr lang="en-IN" dirty="0">
                <a:solidFill>
                  <a:srgbClr val="FF0000"/>
                </a:solidFill>
              </a:rPr>
              <a:t>[ 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IN" dirty="0">
                <a:solidFill>
                  <a:srgbClr val="FF0000"/>
                </a:solidFill>
              </a:rPr>
              <a:t>w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. w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a] </a:t>
            </a:r>
            <a:r>
              <a:rPr lang="en-IN" dirty="0"/>
              <a:t>where a is a terminal.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baseline="-25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0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58"/>
            <a:ext cx="10515600" cy="86360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47"/>
            <a:ext cx="10515600" cy="485775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If  </a:t>
            </a:r>
            <a:r>
              <a:rPr lang="en-IN" b="1" dirty="0"/>
              <a:t>I</a:t>
            </a:r>
            <a:r>
              <a:rPr lang="en-IN" dirty="0"/>
              <a:t>  is a set of items for a grammar G, then the Closure(</a:t>
            </a:r>
            <a:r>
              <a:rPr lang="en-IN" b="1" dirty="0"/>
              <a:t>I</a:t>
            </a:r>
            <a:r>
              <a:rPr lang="en-IN" dirty="0"/>
              <a:t>) is the set of items constructed from </a:t>
            </a:r>
            <a:r>
              <a:rPr lang="en-IN" b="1" dirty="0"/>
              <a:t>I</a:t>
            </a:r>
            <a:r>
              <a:rPr lang="en-IN" dirty="0"/>
              <a:t> by the following rules:</a:t>
            </a:r>
          </a:p>
          <a:p>
            <a:pPr marL="1371600" lvl="2" indent="-457200">
              <a:buAutoNum type="arabicPeriod"/>
            </a:pPr>
            <a:r>
              <a:rPr lang="en-IN" sz="2800" dirty="0"/>
              <a:t>Every item in </a:t>
            </a:r>
            <a:r>
              <a:rPr lang="en-IN" sz="2800" b="1" dirty="0"/>
              <a:t>I </a:t>
            </a:r>
            <a:r>
              <a:rPr lang="en-IN" sz="2800" dirty="0"/>
              <a:t>is added to closure(</a:t>
            </a:r>
            <a:r>
              <a:rPr lang="en-IN" sz="2800" b="1" dirty="0"/>
              <a:t>I</a:t>
            </a:r>
            <a:r>
              <a:rPr lang="en-IN" sz="2800" dirty="0"/>
              <a:t>)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IN" sz="2800" dirty="0"/>
              <a:t>If [A</a:t>
            </a:r>
            <a:r>
              <a:rPr lang="en-US" altLang="en-US" sz="2800" dirty="0">
                <a:sym typeface="Symbol" panose="05050102010706020507" pitchFamily="18" charset="2"/>
              </a:rPr>
              <a:t> </a:t>
            </a:r>
            <a:r>
              <a:rPr lang="el-GR" altLang="en-US" sz="2800" dirty="0">
                <a:sym typeface="Symbol" panose="05050102010706020507" pitchFamily="18" charset="2"/>
              </a:rPr>
              <a:t>α</a:t>
            </a:r>
            <a:r>
              <a:rPr lang="en-IN" altLang="en-US" sz="2800" dirty="0">
                <a:sym typeface="Symbol" panose="05050102010706020507" pitchFamily="18" charset="2"/>
              </a:rPr>
              <a:t>.B</a:t>
            </a:r>
            <a:r>
              <a:rPr lang="el-GR" altLang="en-US" sz="2800" dirty="0">
                <a:sym typeface="Symbol" panose="05050102010706020507" pitchFamily="18" charset="2"/>
              </a:rPr>
              <a:t>β</a:t>
            </a:r>
            <a:r>
              <a:rPr lang="en-IN" altLang="en-US" sz="2800" dirty="0">
                <a:sym typeface="Symbol" panose="05050102010706020507" pitchFamily="18" charset="2"/>
              </a:rPr>
              <a:t> , a]  is in </a:t>
            </a:r>
            <a:r>
              <a:rPr lang="en-IN" sz="2800" dirty="0"/>
              <a:t>closure(</a:t>
            </a:r>
            <a:r>
              <a:rPr lang="en-IN" sz="2800" b="1" dirty="0"/>
              <a:t>I</a:t>
            </a:r>
            <a:r>
              <a:rPr lang="en-IN" sz="2800" dirty="0"/>
              <a:t>) and each</a:t>
            </a:r>
            <a:r>
              <a:rPr lang="en-IN" altLang="en-US" sz="2800" dirty="0">
                <a:sym typeface="Symbol" panose="05050102010706020507" pitchFamily="18" charset="2"/>
              </a:rPr>
              <a:t> production </a:t>
            </a:r>
            <a:r>
              <a:rPr lang="en-IN" sz="2800" dirty="0"/>
              <a:t>B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l-GR" altLang="en-US" sz="2800" dirty="0">
                <a:sym typeface="Symbol" panose="05050102010706020507" pitchFamily="18" charset="2"/>
              </a:rPr>
              <a:t>γ</a:t>
            </a:r>
            <a:r>
              <a:rPr lang="en-IN" altLang="en-US" sz="2800" dirty="0">
                <a:sym typeface="Symbol" panose="05050102010706020507" pitchFamily="18" charset="2"/>
              </a:rPr>
              <a:t>, and each terminal b in FIRST (</a:t>
            </a:r>
            <a:r>
              <a:rPr lang="el-GR" altLang="en-US" sz="2800" dirty="0">
                <a:sym typeface="Symbol" panose="05050102010706020507" pitchFamily="18" charset="2"/>
              </a:rPr>
              <a:t>β</a:t>
            </a:r>
            <a:r>
              <a:rPr lang="en-IN" altLang="en-US" sz="2800" dirty="0">
                <a:sym typeface="Symbol" panose="05050102010706020507" pitchFamily="18" charset="2"/>
              </a:rPr>
              <a:t>a ) such that [</a:t>
            </a:r>
            <a:r>
              <a:rPr lang="en-IN" sz="2800" dirty="0"/>
              <a:t>B </a:t>
            </a:r>
            <a:r>
              <a:rPr lang="en-US" altLang="en-US" sz="2800" dirty="0">
                <a:sym typeface="Symbol" panose="05050102010706020507" pitchFamily="18" charset="2"/>
              </a:rPr>
              <a:t> .</a:t>
            </a:r>
            <a:r>
              <a:rPr lang="el-GR" altLang="en-US" sz="2800" dirty="0">
                <a:sym typeface="Symbol" panose="05050102010706020507" pitchFamily="18" charset="2"/>
              </a:rPr>
              <a:t>γ</a:t>
            </a:r>
            <a:r>
              <a:rPr lang="en-IN" altLang="en-US" sz="2800" dirty="0">
                <a:sym typeface="Symbol" panose="05050102010706020507" pitchFamily="18" charset="2"/>
              </a:rPr>
              <a:t>, b] is not in  </a:t>
            </a:r>
            <a:r>
              <a:rPr lang="en-IN" sz="2800" b="1" dirty="0"/>
              <a:t>I</a:t>
            </a:r>
            <a:r>
              <a:rPr lang="en-IN" sz="2800" dirty="0"/>
              <a:t>, do add </a:t>
            </a:r>
            <a:r>
              <a:rPr lang="en-IN" altLang="en-US" sz="2800" dirty="0">
                <a:sym typeface="Symbol" panose="05050102010706020507" pitchFamily="18" charset="2"/>
              </a:rPr>
              <a:t>[</a:t>
            </a:r>
            <a:r>
              <a:rPr lang="en-IN" sz="2800" dirty="0"/>
              <a:t>B </a:t>
            </a:r>
            <a:r>
              <a:rPr lang="en-US" altLang="en-US" sz="2800" dirty="0">
                <a:sym typeface="Symbol" panose="05050102010706020507" pitchFamily="18" charset="2"/>
              </a:rPr>
              <a:t> .</a:t>
            </a:r>
            <a:r>
              <a:rPr lang="el-GR" altLang="en-US" sz="2800" dirty="0">
                <a:sym typeface="Symbol" panose="05050102010706020507" pitchFamily="18" charset="2"/>
              </a:rPr>
              <a:t>γ</a:t>
            </a:r>
            <a:r>
              <a:rPr lang="en-IN" altLang="en-US" sz="2800" dirty="0">
                <a:sym typeface="Symbol" panose="05050102010706020507" pitchFamily="18" charset="2"/>
              </a:rPr>
              <a:t>, b]  to </a:t>
            </a:r>
            <a:r>
              <a:rPr lang="en-IN" sz="2800" b="1" dirty="0"/>
              <a:t>I</a:t>
            </a:r>
            <a:r>
              <a:rPr lang="en-IN" altLang="en-US" sz="2800" dirty="0">
                <a:sym typeface="Symbol" panose="05050102010706020507" pitchFamily="18" charset="2"/>
              </a:rPr>
              <a:t> </a:t>
            </a:r>
            <a:r>
              <a:rPr lang="en-IN" sz="2800" dirty="0"/>
              <a:t>.</a:t>
            </a:r>
          </a:p>
          <a:p>
            <a:pPr marL="1371600" lvl="2" indent="-457200">
              <a:buAutoNum type="arabicPeriod"/>
            </a:pPr>
            <a:r>
              <a:rPr lang="en-IN" sz="2800" dirty="0"/>
              <a:t>Repeat the step (2) until no more new items can be added to closure(</a:t>
            </a:r>
            <a:r>
              <a:rPr lang="en-IN" sz="2800" b="1" dirty="0"/>
              <a:t>I</a:t>
            </a:r>
            <a:r>
              <a:rPr lang="en-IN" sz="2800" dirty="0"/>
              <a:t>) </a:t>
            </a:r>
          </a:p>
          <a:p>
            <a:pPr marL="914400" lvl="2" indent="0">
              <a:buNone/>
            </a:pPr>
            <a:endParaRPr lang="en-IN" dirty="0"/>
          </a:p>
          <a:p>
            <a:pPr marL="1371600" lvl="2" indent="-45720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728663"/>
            <a:ext cx="8858250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814388"/>
            <a:ext cx="8015287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8" y="642937"/>
            <a:ext cx="9301162" cy="58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en-IN" b="1" dirty="0">
                <a:sym typeface="Symbol" panose="05050102010706020507" pitchFamily="18" charset="2"/>
              </a:rPr>
              <a:t>Example:</a:t>
            </a:r>
            <a:r>
              <a:rPr lang="en-I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IN" b="1" dirty="0">
                <a:solidFill>
                  <a:srgbClr val="FF0000"/>
                </a:solidFill>
                <a:sym typeface="Symbol" panose="05050102010706020507" pitchFamily="18" charset="2"/>
              </a:rPr>
              <a:t> Given grammar G</a:t>
            </a:r>
            <a:r>
              <a:rPr lang="en-I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b="1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        </a:t>
            </a:r>
            <a:r>
              <a:rPr lang="en-US" b="1" dirty="0"/>
              <a:t>S → CC   </a:t>
            </a:r>
            <a:r>
              <a:rPr lang="en-US" b="1" dirty="0">
                <a:solidFill>
                  <a:srgbClr val="0000CC"/>
                </a:solidFill>
              </a:rPr>
              <a:t>(1)</a:t>
            </a:r>
          </a:p>
          <a:p>
            <a:pPr marL="0" indent="0">
              <a:buNone/>
            </a:pPr>
            <a:r>
              <a:rPr lang="en-US" b="1" dirty="0"/>
              <a:t>         C → </a:t>
            </a:r>
            <a:r>
              <a:rPr lang="en-US" b="1" dirty="0" err="1"/>
              <a:t>cC</a:t>
            </a:r>
            <a:r>
              <a:rPr lang="en-US" b="1" dirty="0"/>
              <a:t>   </a:t>
            </a:r>
            <a:r>
              <a:rPr lang="en-US" b="1" dirty="0">
                <a:solidFill>
                  <a:srgbClr val="0000CC"/>
                </a:solidFill>
              </a:rPr>
              <a:t>(2) </a:t>
            </a:r>
            <a:r>
              <a:rPr lang="en-US" b="1" dirty="0"/>
              <a:t>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C → d     </a:t>
            </a:r>
            <a:r>
              <a:rPr lang="en-US" b="1" dirty="0">
                <a:solidFill>
                  <a:srgbClr val="0000CC"/>
                </a:solidFill>
              </a:rPr>
              <a:t>(3)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/>
              <a:t>  Augmented grammar G’</a:t>
            </a:r>
          </a:p>
          <a:p>
            <a:pPr marL="0" indent="0">
              <a:buNone/>
            </a:pPr>
            <a:r>
              <a:rPr lang="en-IN" b="1" dirty="0"/>
              <a:t>         </a:t>
            </a:r>
            <a:r>
              <a:rPr lang="en-IN" b="1" dirty="0">
                <a:solidFill>
                  <a:srgbClr val="FF0000"/>
                </a:solidFill>
              </a:rPr>
              <a:t>S’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 S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b="1" dirty="0">
                <a:sym typeface="Symbol" panose="05050102010706020507" pitchFamily="18" charset="2"/>
              </a:rPr>
              <a:t>    </a:t>
            </a:r>
            <a:r>
              <a:rPr lang="en-US" b="1" dirty="0"/>
              <a:t>S → CC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        C → </a:t>
            </a:r>
            <a:r>
              <a:rPr lang="en-US" b="1" dirty="0" err="1"/>
              <a:t>cC</a:t>
            </a:r>
            <a:r>
              <a:rPr lang="en-US" b="1" dirty="0"/>
              <a:t> 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C → 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2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5"/>
            <a:ext cx="10515600" cy="114935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Collection of Canonical LR(1) Sets of 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757869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 :   </a:t>
            </a:r>
            <a:r>
              <a:rPr lang="en-IN" b="1" dirty="0"/>
              <a:t>S’</a:t>
            </a:r>
            <a:r>
              <a:rPr lang="en-US" altLang="en-US" b="1" dirty="0">
                <a:sym typeface="Symbol" panose="05050102010706020507" pitchFamily="18" charset="2"/>
              </a:rPr>
              <a:t>  .S , $               </a:t>
            </a:r>
            <a:r>
              <a:rPr lang="en-US" b="1" dirty="0"/>
              <a:t>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                             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b="1" dirty="0">
                <a:sym typeface="Symbol" panose="05050102010706020507" pitchFamily="18" charset="2"/>
              </a:rPr>
              <a:t>    </a:t>
            </a:r>
            <a:r>
              <a:rPr lang="en-US" b="1" dirty="0"/>
              <a:t>S → .CC , $  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:    </a:t>
            </a:r>
            <a:r>
              <a:rPr lang="en-US" b="1" dirty="0"/>
              <a:t>S → C.C , $                        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        C → .</a:t>
            </a:r>
            <a:r>
              <a:rPr lang="en-US" b="1" dirty="0" err="1"/>
              <a:t>cC</a:t>
            </a:r>
            <a:r>
              <a:rPr lang="en-US" b="1" dirty="0"/>
              <a:t> , c/d                            C →.</a:t>
            </a:r>
            <a:r>
              <a:rPr lang="en-US" b="1" dirty="0" err="1"/>
              <a:t>cC</a:t>
            </a:r>
            <a:r>
              <a:rPr lang="en-US" b="1" dirty="0"/>
              <a:t> ,  $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C → .d , c/d                              C →.d ,  $   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</a:t>
            </a:r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S)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US" b="1" dirty="0"/>
              <a:t>  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c)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US" b="1" dirty="0"/>
              <a:t>  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 : </a:t>
            </a: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IN" b="1" dirty="0"/>
              <a:t>S’</a:t>
            </a:r>
            <a:r>
              <a:rPr lang="en-US" altLang="en-US" b="1" dirty="0">
                <a:sym typeface="Symbol" panose="05050102010706020507" pitchFamily="18" charset="2"/>
              </a:rPr>
              <a:t>  S. , $    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altLang="en-US" b="1" dirty="0">
                <a:sym typeface="Symbol" panose="05050102010706020507" pitchFamily="18" charset="2"/>
              </a:rPr>
              <a:t>   C</a:t>
            </a:r>
            <a:r>
              <a:rPr lang="en-US" b="1" dirty="0"/>
              <a:t> → </a:t>
            </a:r>
            <a:r>
              <a:rPr lang="en-US" b="1" dirty="0" err="1"/>
              <a:t>c.C</a:t>
            </a:r>
            <a:r>
              <a:rPr lang="en-US" b="1" dirty="0"/>
              <a:t> , c/d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                                                          </a:t>
            </a:r>
            <a:r>
              <a:rPr lang="en-US" b="1" dirty="0"/>
              <a:t>C →.</a:t>
            </a:r>
            <a:r>
              <a:rPr lang="en-US" b="1" dirty="0" err="1"/>
              <a:t>cC</a:t>
            </a:r>
            <a:r>
              <a:rPr lang="en-US" b="1" dirty="0"/>
              <a:t> ,  c/d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C →.d ,  c/d</a:t>
            </a:r>
            <a:endParaRPr lang="en-IN" b="1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514473" y="1343473"/>
            <a:ext cx="2214563" cy="2214116"/>
          </a:xfrm>
          <a:prstGeom prst="rect">
            <a:avLst/>
          </a:prstGeom>
          <a:noFill/>
          <a:ln w="412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531370" y="2010558"/>
            <a:ext cx="2294899" cy="154398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3089" y="4900638"/>
            <a:ext cx="1771650" cy="801025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69466" y="5006175"/>
            <a:ext cx="2294899" cy="154398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659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</TotalTime>
  <Words>762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CSE2002 Theory of Computation and Compiler Design </vt:lpstr>
      <vt:lpstr>Augmented grammar</vt:lpstr>
      <vt:lpstr>LR(1) Items</vt:lpstr>
      <vt:lpstr>Closure</vt:lpstr>
      <vt:lpstr>PowerPoint Presentation</vt:lpstr>
      <vt:lpstr>PowerPoint Presentation</vt:lpstr>
      <vt:lpstr>PowerPoint Presentation</vt:lpstr>
      <vt:lpstr>PowerPoint Presentation</vt:lpstr>
      <vt:lpstr>Collection of Canonical LR(1) Sets of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732</cp:revision>
  <dcterms:created xsi:type="dcterms:W3CDTF">2018-07-03T04:52:28Z</dcterms:created>
  <dcterms:modified xsi:type="dcterms:W3CDTF">2021-06-11T08:23:13Z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